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5" r:id="rId3"/>
    <p:sldId id="257" r:id="rId4"/>
    <p:sldId id="308" r:id="rId5"/>
    <p:sldId id="309" r:id="rId6"/>
    <p:sldId id="339" r:id="rId7"/>
    <p:sldId id="340" r:id="rId8"/>
    <p:sldId id="341" r:id="rId9"/>
    <p:sldId id="342" r:id="rId10"/>
    <p:sldId id="343" r:id="rId11"/>
    <p:sldId id="30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27" r:id="rId22"/>
    <p:sldId id="337" r:id="rId23"/>
    <p:sldId id="338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75" autoAdjust="0"/>
  </p:normalViewPr>
  <p:slideViewPr>
    <p:cSldViewPr>
      <p:cViewPr varScale="1">
        <p:scale>
          <a:sx n="83" d="100"/>
          <a:sy n="83" d="100"/>
        </p:scale>
        <p:origin x="102" y="7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6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170D8-298D-4D24-8090-479A8C292EDD}" type="datetimeFigureOut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E8A0E-E22B-4864-A632-F00AE473BC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733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55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2729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2729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ADB4D-D2EC-4BB5-9089-1569DA7D4C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7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483518"/>
            <a:ext cx="522058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podnikatelského prostředí - makroprostředí, mikroprostředí, </a:t>
            </a:r>
            <a:r>
              <a:rPr lang="cs-CZ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mezoprostředí</a:t>
            </a: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(marketingový pohled)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291830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27585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Jarmila Šebestová,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845000" y="270000"/>
            <a:ext cx="5400000" cy="27000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 jaké míry jsou spotřebitelé ochotni prodávat své výrobní faktory?</a:t>
            </a:r>
          </a:p>
        </p:txBody>
      </p:sp>
      <p:sp>
        <p:nvSpPr>
          <p:cNvPr id="4" name="Obdélník 3"/>
          <p:cNvSpPr/>
          <p:nvPr/>
        </p:nvSpPr>
        <p:spPr>
          <a:xfrm>
            <a:off x="1845000" y="675000"/>
            <a:ext cx="5400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Jaké ceny budou ochotni akceptovat při nákupu výrobků a služeb 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22000" y="143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dáno ekonomickými faktory:</a:t>
            </a:r>
          </a:p>
        </p:txBody>
      </p:sp>
      <p:sp>
        <p:nvSpPr>
          <p:cNvPr id="6" name="Šipka doprava 5"/>
          <p:cNvSpPr/>
          <p:nvPr/>
        </p:nvSpPr>
        <p:spPr>
          <a:xfrm rot="5400000">
            <a:off x="4383000" y="2160000"/>
            <a:ext cx="405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7" name="TextovéPole 6"/>
          <p:cNvSpPr txBox="1"/>
          <p:nvPr/>
        </p:nvSpPr>
        <p:spPr>
          <a:xfrm>
            <a:off x="3222000" y="3213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Mírou inflace.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22000" y="3645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Mírou nezaměstnanosti.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22000" y="278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Výší důchodů.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22000" y="4077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Výší úrokové sazby.</a:t>
            </a:r>
          </a:p>
        </p:txBody>
      </p:sp>
    </p:spTree>
    <p:extLst>
      <p:ext uri="{BB962C8B-B14F-4D97-AF65-F5344CB8AC3E}">
        <p14:creationId xmlns:p14="http://schemas.microsoft.com/office/powerpoint/2010/main" val="402883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20680" cy="507703"/>
          </a:xfrm>
        </p:spPr>
        <p:txBody>
          <a:bodyPr/>
          <a:lstStyle/>
          <a:p>
            <a:r>
              <a:rPr lang="cs-CZ" dirty="0" err="1"/>
              <a:t>Mezoprostředí</a:t>
            </a:r>
            <a:r>
              <a:rPr lang="cs-CZ" dirty="0"/>
              <a:t>/Interní makroprostředí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konkurenční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nutné se odlišit (výrobkem, konstrukcí, designem, kvalitou, cenou, reklamní kampaní, místem prodeje atd.)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kooperace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dodavatelé, distributoři, zprostředkovatelé, finanční instituce, firmy poskytující marketingové služby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zákazník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domácnosti, podniky, organizace, vládní organizace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veřejnost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místní komunita, zájmové skupiny, média, zaměstnanci, široká 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velkých společnostech – public relations pro komunikaci s veřejností</a:t>
            </a:r>
          </a:p>
        </p:txBody>
      </p:sp>
    </p:spTree>
    <p:extLst>
      <p:ext uri="{BB962C8B-B14F-4D97-AF65-F5344CB8AC3E}">
        <p14:creationId xmlns:p14="http://schemas.microsoft.com/office/powerpoint/2010/main" val="3493177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859527" y="1761660"/>
            <a:ext cx="3240000" cy="324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Zprostředkovatelé</a:t>
            </a: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Dodavatelé        Veřejnost</a:t>
            </a: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3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Zákazníci</a:t>
            </a:r>
            <a:r>
              <a:rPr lang="cs-CZ" sz="13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Konkurence</a:t>
            </a:r>
          </a:p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Odběratelé </a:t>
            </a:r>
          </a:p>
          <a:p>
            <a:pPr algn="ctr"/>
            <a:r>
              <a:rPr lang="cs-CZ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Finanční organizace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818000" y="270000"/>
            <a:ext cx="5535000" cy="459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80885" y="920733"/>
            <a:ext cx="20730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tvoří </a:t>
            </a:r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Ovál 4"/>
          <p:cNvSpPr/>
          <p:nvPr/>
        </p:nvSpPr>
        <p:spPr>
          <a:xfrm>
            <a:off x="4007027" y="2909160"/>
            <a:ext cx="945000" cy="945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Podnik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130126" y="1329612"/>
            <a:ext cx="2698805" cy="3231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-  nejbližší TRH</a:t>
            </a:r>
          </a:p>
        </p:txBody>
      </p:sp>
    </p:spTree>
    <p:extLst>
      <p:ext uri="{BB962C8B-B14F-4D97-AF65-F5344CB8AC3E}">
        <p14:creationId xmlns:p14="http://schemas.microsoft.com/office/powerpoint/2010/main" val="61034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  <p:bldP spid="5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33001" y="945000"/>
            <a:ext cx="2698805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Mezoprostředí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-  nejbližší TRH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248000" y="1296000"/>
            <a:ext cx="270000" cy="405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Obdélník 3"/>
          <p:cNvSpPr/>
          <p:nvPr/>
        </p:nvSpPr>
        <p:spPr>
          <a:xfrm>
            <a:off x="3671704" y="270000"/>
            <a:ext cx="1638590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je nejbližší trh?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3000" y="1755000"/>
            <a:ext cx="3780000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Jednotky, které se nacházejí v okolí podniku.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963952" y="3785389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Dodavatelé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318785" y="3233092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Finanční organizace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963952" y="2574662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Zprostředkovatelé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663355" y="3785389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192180" y="4325389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Veřejnost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743952" y="2574662"/>
            <a:ext cx="108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Zákazníci podniku</a:t>
            </a:r>
          </a:p>
        </p:txBody>
      </p:sp>
      <p:cxnSp>
        <p:nvCxnSpPr>
          <p:cNvPr id="27" name="Přímá spojnice se šipkou 26"/>
          <p:cNvCxnSpPr>
            <a:stCxn id="5" idx="2"/>
            <a:endCxn id="18" idx="0"/>
          </p:cNvCxnSpPr>
          <p:nvPr/>
        </p:nvCxnSpPr>
        <p:spPr>
          <a:xfrm flipH="1">
            <a:off x="3858785" y="2078165"/>
            <a:ext cx="524215" cy="1154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9" name="Přímá spojnice se šipkou 28"/>
          <p:cNvCxnSpPr>
            <a:stCxn id="5" idx="2"/>
            <a:endCxn id="23" idx="0"/>
          </p:cNvCxnSpPr>
          <p:nvPr/>
        </p:nvCxnSpPr>
        <p:spPr>
          <a:xfrm>
            <a:off x="4383000" y="2078165"/>
            <a:ext cx="1900952" cy="496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Přímá spojnice se šipkou 30"/>
          <p:cNvCxnSpPr>
            <a:stCxn id="5" idx="2"/>
            <a:endCxn id="21" idx="0"/>
          </p:cNvCxnSpPr>
          <p:nvPr/>
        </p:nvCxnSpPr>
        <p:spPr>
          <a:xfrm>
            <a:off x="4383000" y="2078165"/>
            <a:ext cx="820355" cy="1707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Přímá spojnice se šipkou 32"/>
          <p:cNvCxnSpPr>
            <a:stCxn id="5" idx="2"/>
            <a:endCxn id="22" idx="0"/>
          </p:cNvCxnSpPr>
          <p:nvPr/>
        </p:nvCxnSpPr>
        <p:spPr>
          <a:xfrm>
            <a:off x="4383000" y="2078165"/>
            <a:ext cx="2349180" cy="2247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7" name="Přímá spojnice se šipkou 36"/>
          <p:cNvCxnSpPr>
            <a:stCxn id="5" idx="2"/>
            <a:endCxn id="19" idx="0"/>
          </p:cNvCxnSpPr>
          <p:nvPr/>
        </p:nvCxnSpPr>
        <p:spPr>
          <a:xfrm flipH="1">
            <a:off x="2503952" y="2078165"/>
            <a:ext cx="1879048" cy="4964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9" name="Přímá spojnice se šipkou 38"/>
          <p:cNvCxnSpPr>
            <a:stCxn id="5" idx="2"/>
            <a:endCxn id="17" idx="0"/>
          </p:cNvCxnSpPr>
          <p:nvPr/>
        </p:nvCxnSpPr>
        <p:spPr>
          <a:xfrm flipH="1">
            <a:off x="2503952" y="2078165"/>
            <a:ext cx="1879048" cy="1707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9087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54238" y="270000"/>
            <a:ext cx="3671198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jsou zprostředkovatelé, čím se zabývají?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033000" y="94500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Zprostředkovatelé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93000" y="1755000"/>
            <a:ext cx="378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Jednotky, které se nacházejí v okolí podniku.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248000" y="1296000"/>
            <a:ext cx="270000" cy="405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6" name="TextovéPole 5"/>
          <p:cNvSpPr txBox="1"/>
          <p:nvPr/>
        </p:nvSpPr>
        <p:spPr>
          <a:xfrm>
            <a:off x="1615500" y="2671644"/>
            <a:ext cx="175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Marketingové agentury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512336" y="2671644"/>
            <a:ext cx="175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Lobisté</a:t>
            </a:r>
            <a:endParaRPr lang="cs-CZ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95500" y="2671644"/>
            <a:ext cx="175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Zprostředkovatelské firmy </a:t>
            </a:r>
          </a:p>
        </p:txBody>
      </p:sp>
      <p:cxnSp>
        <p:nvCxnSpPr>
          <p:cNvPr id="12" name="Přímá spojnice se šipkou 11"/>
          <p:cNvCxnSpPr>
            <a:stCxn id="4" idx="2"/>
            <a:endCxn id="6" idx="0"/>
          </p:cNvCxnSpPr>
          <p:nvPr/>
        </p:nvCxnSpPr>
        <p:spPr>
          <a:xfrm flipH="1">
            <a:off x="2493000" y="2079000"/>
            <a:ext cx="1890000" cy="592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Přímá spojnice se šipkou 13"/>
          <p:cNvCxnSpPr>
            <a:stCxn id="4" idx="2"/>
            <a:endCxn id="8" idx="0"/>
          </p:cNvCxnSpPr>
          <p:nvPr/>
        </p:nvCxnSpPr>
        <p:spPr>
          <a:xfrm>
            <a:off x="4383001" y="2079000"/>
            <a:ext cx="6836" cy="592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Přímá spojnice se šipkou 15"/>
          <p:cNvCxnSpPr>
            <a:stCxn id="4" idx="2"/>
            <a:endCxn id="9" idx="0"/>
          </p:cNvCxnSpPr>
          <p:nvPr/>
        </p:nvCxnSpPr>
        <p:spPr>
          <a:xfrm>
            <a:off x="4383000" y="2079000"/>
            <a:ext cx="1890000" cy="592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615500" y="3542559"/>
            <a:ext cx="1755000" cy="945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Konzultují propagační plán firmy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395500" y="3541818"/>
            <a:ext cx="1755000" cy="945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Vyhledávají distributory, zákazníky.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512336" y="3542559"/>
            <a:ext cx="1755000" cy="945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Poradenská činnost a pomoc při zpracování projektů, dotací.</a:t>
            </a:r>
          </a:p>
        </p:txBody>
      </p:sp>
      <p:cxnSp>
        <p:nvCxnSpPr>
          <p:cNvPr id="21" name="Přímá spojnice se šipkou 20"/>
          <p:cNvCxnSpPr>
            <a:stCxn id="6" idx="2"/>
            <a:endCxn id="17" idx="0"/>
          </p:cNvCxnSpPr>
          <p:nvPr/>
        </p:nvCxnSpPr>
        <p:spPr>
          <a:xfrm>
            <a:off x="2493000" y="3211644"/>
            <a:ext cx="0" cy="33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Přímá spojnice se šipkou 30"/>
          <p:cNvCxnSpPr>
            <a:stCxn id="9" idx="2"/>
            <a:endCxn id="18" idx="0"/>
          </p:cNvCxnSpPr>
          <p:nvPr/>
        </p:nvCxnSpPr>
        <p:spPr>
          <a:xfrm>
            <a:off x="6273000" y="3211644"/>
            <a:ext cx="0" cy="3301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Přímá spojnice se šipkou 32"/>
          <p:cNvCxnSpPr>
            <a:stCxn id="8" idx="2"/>
            <a:endCxn id="19" idx="0"/>
          </p:cNvCxnSpPr>
          <p:nvPr/>
        </p:nvCxnSpPr>
        <p:spPr>
          <a:xfrm>
            <a:off x="4389836" y="3211644"/>
            <a:ext cx="0" cy="33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1034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57145" y="270000"/>
            <a:ext cx="1851710" cy="27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jsou dodavatelé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033000" y="94500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Dodavatelé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93000" y="1755000"/>
            <a:ext cx="378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Důležití obchodní partneři.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72910" y="2247714"/>
            <a:ext cx="1620180" cy="300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Dodávají podniku: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18000" y="3166715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Materiál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93000" y="4130744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Suroviny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75500" y="3435846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Komponenty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733000" y="3166715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Polotovary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058000" y="4130744"/>
            <a:ext cx="121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Investiční zařízení</a:t>
            </a:r>
          </a:p>
        </p:txBody>
      </p:sp>
      <p:sp>
        <p:nvSpPr>
          <p:cNvPr id="11" name="Šipka dolů 10"/>
          <p:cNvSpPr/>
          <p:nvPr/>
        </p:nvSpPr>
        <p:spPr>
          <a:xfrm>
            <a:off x="4248000" y="1296000"/>
            <a:ext cx="270000" cy="405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cxnSp>
        <p:nvCxnSpPr>
          <p:cNvPr id="25" name="Přímá spojnice se šipkou 24"/>
          <p:cNvCxnSpPr>
            <a:stCxn id="5" idx="2"/>
            <a:endCxn id="6" idx="0"/>
          </p:cNvCxnSpPr>
          <p:nvPr/>
        </p:nvCxnSpPr>
        <p:spPr>
          <a:xfrm flipH="1">
            <a:off x="2425500" y="2547797"/>
            <a:ext cx="1957500" cy="618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7" name="Přímá spojnice se šipkou 26"/>
          <p:cNvCxnSpPr>
            <a:stCxn id="5" idx="2"/>
            <a:endCxn id="7" idx="0"/>
          </p:cNvCxnSpPr>
          <p:nvPr/>
        </p:nvCxnSpPr>
        <p:spPr>
          <a:xfrm flipH="1">
            <a:off x="3100500" y="2547797"/>
            <a:ext cx="1282500" cy="1582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1" name="Přímá spojnice se šipkou 30"/>
          <p:cNvCxnSpPr>
            <a:stCxn id="5" idx="2"/>
            <a:endCxn id="10" idx="0"/>
          </p:cNvCxnSpPr>
          <p:nvPr/>
        </p:nvCxnSpPr>
        <p:spPr>
          <a:xfrm>
            <a:off x="4383000" y="2547797"/>
            <a:ext cx="1282500" cy="1582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3" name="Přímá spojnice se šipkou 32"/>
          <p:cNvCxnSpPr>
            <a:stCxn id="5" idx="2"/>
            <a:endCxn id="9" idx="0"/>
          </p:cNvCxnSpPr>
          <p:nvPr/>
        </p:nvCxnSpPr>
        <p:spPr>
          <a:xfrm>
            <a:off x="4383000" y="2547797"/>
            <a:ext cx="1957500" cy="6189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Přímá spojnice se šipkou 34"/>
          <p:cNvCxnSpPr>
            <a:stCxn id="5" idx="2"/>
            <a:endCxn id="8" idx="0"/>
          </p:cNvCxnSpPr>
          <p:nvPr/>
        </p:nvCxnSpPr>
        <p:spPr>
          <a:xfrm>
            <a:off x="4383000" y="2547796"/>
            <a:ext cx="0" cy="888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40281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Podle jakých znaků vybíráme dodavatele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667867" y="1113588"/>
            <a:ext cx="378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důležité vždy zvolit správné dodavatele.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67844" y="2541811"/>
            <a:ext cx="1512168" cy="786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Seznam dodavatelů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50042" y="2426395"/>
            <a:ext cx="1215000" cy="7617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Kvalita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Cena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Spolehlivost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01669" y="1937058"/>
            <a:ext cx="1080000" cy="4771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 1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601669" y="2657227"/>
            <a:ext cx="1080000" cy="415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 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87867" y="3327834"/>
            <a:ext cx="1080000" cy="415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Dodavatel 3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50042" y="2126311"/>
            <a:ext cx="1217586" cy="300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Kritéria </a:t>
            </a:r>
          </a:p>
        </p:txBody>
      </p:sp>
      <p:cxnSp>
        <p:nvCxnSpPr>
          <p:cNvPr id="13" name="Přímá spojnice se šipkou 12"/>
          <p:cNvCxnSpPr>
            <a:cxnSpLocks/>
            <a:stCxn id="6" idx="3"/>
            <a:endCxn id="4" idx="1"/>
          </p:cNvCxnSpPr>
          <p:nvPr/>
        </p:nvCxnSpPr>
        <p:spPr>
          <a:xfrm>
            <a:off x="2681669" y="2175658"/>
            <a:ext cx="486175" cy="7591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Přímá spojnice se šipkou 16"/>
          <p:cNvCxnSpPr>
            <a:cxnSpLocks/>
            <a:stCxn id="9" idx="3"/>
            <a:endCxn id="4" idx="1"/>
          </p:cNvCxnSpPr>
          <p:nvPr/>
        </p:nvCxnSpPr>
        <p:spPr>
          <a:xfrm>
            <a:off x="2681669" y="2864977"/>
            <a:ext cx="486175" cy="69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Přímá spojnice se šipkou 18"/>
          <p:cNvCxnSpPr>
            <a:cxnSpLocks/>
            <a:stCxn id="10" idx="3"/>
            <a:endCxn id="4" idx="1"/>
          </p:cNvCxnSpPr>
          <p:nvPr/>
        </p:nvCxnSpPr>
        <p:spPr>
          <a:xfrm flipV="1">
            <a:off x="2667867" y="2934823"/>
            <a:ext cx="499977" cy="6007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Přímá spojnice se šipkou 20"/>
          <p:cNvCxnSpPr>
            <a:cxnSpLocks/>
            <a:stCxn id="4" idx="3"/>
            <a:endCxn id="5" idx="1"/>
          </p:cNvCxnSpPr>
          <p:nvPr/>
        </p:nvCxnSpPr>
        <p:spPr>
          <a:xfrm flipV="1">
            <a:off x="4680012" y="2807269"/>
            <a:ext cx="270030" cy="127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493605" y="2541811"/>
            <a:ext cx="1215000" cy="530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Vítězný dodavatel</a:t>
            </a:r>
          </a:p>
        </p:txBody>
      </p:sp>
      <p:cxnSp>
        <p:nvCxnSpPr>
          <p:cNvPr id="24" name="Přímá spojnice se šipkou 23"/>
          <p:cNvCxnSpPr>
            <a:stCxn id="5" idx="3"/>
            <a:endCxn id="22" idx="1"/>
          </p:cNvCxnSpPr>
          <p:nvPr/>
        </p:nvCxnSpPr>
        <p:spPr>
          <a:xfrm>
            <a:off x="6165042" y="2807268"/>
            <a:ext cx="3285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55235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48907" y="94500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Finanční organizace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97907" y="270000"/>
            <a:ext cx="3402000" cy="27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Podle jakých znaků vybíráme dodavatele 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61837" y="2268620"/>
            <a:ext cx="1728000" cy="16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Vedení účtu.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Poskytování úvěrů.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Faktoringové služby.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Investiční služby.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06126" y="2277707"/>
            <a:ext cx="1728000" cy="16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Pojištění majetku.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Pojištění produkce (zemědělci).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Pojištění zaměstnanců.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34907" y="2268621"/>
            <a:ext cx="1728000" cy="16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Investice do CP.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Investice do vzácných kovů a nerostného bohatství (zlato, platina, ropa, zemní plyn).</a:t>
            </a:r>
          </a:p>
        </p:txBody>
      </p:sp>
      <p:cxnSp>
        <p:nvCxnSpPr>
          <p:cNvPr id="11" name="Přímá spojnice se šipkou 10"/>
          <p:cNvCxnSpPr>
            <a:stCxn id="2" idx="2"/>
            <a:endCxn id="4" idx="0"/>
          </p:cNvCxnSpPr>
          <p:nvPr/>
        </p:nvCxnSpPr>
        <p:spPr>
          <a:xfrm flipH="1">
            <a:off x="2625837" y="1269001"/>
            <a:ext cx="1973070" cy="4596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Přímá spojnice se šipkou 12"/>
          <p:cNvCxnSpPr>
            <a:stCxn id="2" idx="2"/>
            <a:endCxn id="6" idx="0"/>
          </p:cNvCxnSpPr>
          <p:nvPr/>
        </p:nvCxnSpPr>
        <p:spPr>
          <a:xfrm>
            <a:off x="4598907" y="1269000"/>
            <a:ext cx="0" cy="4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5" name="Přímá spojnice se šipkou 14"/>
          <p:cNvCxnSpPr>
            <a:stCxn id="2" idx="2"/>
            <a:endCxn id="5" idx="0"/>
          </p:cNvCxnSpPr>
          <p:nvPr/>
        </p:nvCxnSpPr>
        <p:spPr>
          <a:xfrm>
            <a:off x="4598907" y="1269000"/>
            <a:ext cx="1971219" cy="4687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" name="TextovéPole 3"/>
          <p:cNvSpPr txBox="1"/>
          <p:nvPr/>
        </p:nvSpPr>
        <p:spPr>
          <a:xfrm>
            <a:off x="1761837" y="1728620"/>
            <a:ext cx="1728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Banky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706126" y="1737707"/>
            <a:ext cx="1728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Pojišťovny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34907" y="1737707"/>
            <a:ext cx="1728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Investiční a úvěrové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52947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22000" y="945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zjišťujeme o konkurenci 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70238" y="2323615"/>
            <a:ext cx="1728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Plány konkurence.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08000" y="2323615"/>
            <a:ext cx="1728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Ceny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09682" y="2323615"/>
            <a:ext cx="1728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Výrobky, služby.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09682" y="2603326"/>
            <a:ext cx="1728000" cy="162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Nové technologie.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Design.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Kvalitu.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Styl a služby spojené s nabídkou konkurence.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670238" y="2603326"/>
            <a:ext cx="1728000" cy="162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 do budoucna.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Reklama.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Postavení na trhu.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08000" y="2603326"/>
            <a:ext cx="1728000" cy="162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Výrobků, služeb.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Náhradních dílů.</a:t>
            </a:r>
          </a:p>
        </p:txBody>
      </p:sp>
      <p:cxnSp>
        <p:nvCxnSpPr>
          <p:cNvPr id="11" name="Přímá spojnice se šipkou 10"/>
          <p:cNvCxnSpPr>
            <a:stCxn id="2" idx="2"/>
            <a:endCxn id="6" idx="0"/>
          </p:cNvCxnSpPr>
          <p:nvPr/>
        </p:nvCxnSpPr>
        <p:spPr>
          <a:xfrm flipH="1">
            <a:off x="2573682" y="1269000"/>
            <a:ext cx="1998318" cy="10546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2" idx="2"/>
            <a:endCxn id="5" idx="0"/>
          </p:cNvCxnSpPr>
          <p:nvPr/>
        </p:nvCxnSpPr>
        <p:spPr>
          <a:xfrm>
            <a:off x="4572000" y="1269000"/>
            <a:ext cx="0" cy="10546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2" idx="2"/>
            <a:endCxn id="4" idx="0"/>
          </p:cNvCxnSpPr>
          <p:nvPr/>
        </p:nvCxnSpPr>
        <p:spPr>
          <a:xfrm>
            <a:off x="4572000" y="1269000"/>
            <a:ext cx="1962238" cy="105461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15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jsou zákazníci podniku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682000" y="1463763"/>
            <a:ext cx="3780000" cy="32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Nacházejí se na trhu.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22000" y="68154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Zákazníci podniku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437000" y="1030986"/>
            <a:ext cx="270000" cy="4050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6" name="TextovéPole 5"/>
          <p:cNvSpPr txBox="1"/>
          <p:nvPr/>
        </p:nvSpPr>
        <p:spPr>
          <a:xfrm>
            <a:off x="3694500" y="1977684"/>
            <a:ext cx="1755000" cy="3000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TRH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42030" y="2581876"/>
            <a:ext cx="1755000" cy="3000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Průmyslový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67000" y="3016959"/>
            <a:ext cx="1755000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Jednotlivci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Rodiny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814138" y="3016959"/>
            <a:ext cx="1755000" cy="27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Stát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467000" y="4268365"/>
            <a:ext cx="1755000" cy="30008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Konečná spotřeba.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869922" y="3298550"/>
            <a:ext cx="1755000" cy="81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Fyzická osoba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Právnická osoba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869922" y="3016959"/>
            <a:ext cx="1755000" cy="27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Firmy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814138" y="3298550"/>
            <a:ext cx="1755000" cy="81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Školy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Policie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Instituce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869922" y="4268365"/>
            <a:ext cx="1755000" cy="54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Kupují vstupy do výroby.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814138" y="4268365"/>
            <a:ext cx="1755000" cy="54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Investují do chodu státu.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67000" y="2596918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Spotřební</a:t>
            </a:r>
          </a:p>
        </p:txBody>
      </p:sp>
      <p:cxnSp>
        <p:nvCxnSpPr>
          <p:cNvPr id="11" name="Přímá spojnice se šipkou 10"/>
          <p:cNvCxnSpPr>
            <a:stCxn id="6" idx="1"/>
            <a:endCxn id="7" idx="0"/>
          </p:cNvCxnSpPr>
          <p:nvPr/>
        </p:nvCxnSpPr>
        <p:spPr>
          <a:xfrm flipH="1">
            <a:off x="2344500" y="2127725"/>
            <a:ext cx="1350000" cy="46919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3"/>
            <a:endCxn id="9" idx="0"/>
          </p:cNvCxnSpPr>
          <p:nvPr/>
        </p:nvCxnSpPr>
        <p:spPr>
          <a:xfrm>
            <a:off x="5449500" y="2127726"/>
            <a:ext cx="270030" cy="45415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14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500"/>
                            </p:stCondLst>
                            <p:childTnLst>
                              <p:par>
                                <p:cTn id="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přednášky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131590"/>
            <a:ext cx="828092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Základní definice</a:t>
            </a: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Rozdělení prostředí dle Kotlera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2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71000" y="270000"/>
            <a:ext cx="3402000" cy="270000"/>
          </a:xfrm>
          <a:prstGeom prst="rect">
            <a:avLst/>
          </a:prstGeom>
        </p:spPr>
        <p:txBody>
          <a:bodyPr wrap="none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Kdo tvoří veřejnost podniku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694500" y="1784510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Veřejnost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82000" y="1005576"/>
            <a:ext cx="3780000" cy="32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Skupiny obyvatelstva v okolí podniku.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4436985" y="1355037"/>
            <a:ext cx="270000" cy="4050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6" name="TextovéPole 5"/>
          <p:cNvSpPr txBox="1"/>
          <p:nvPr/>
        </p:nvSpPr>
        <p:spPr>
          <a:xfrm>
            <a:off x="3694485" y="2355726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Specifické skupiny.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47664" y="2355726"/>
            <a:ext cx="1755000" cy="54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Komunita občanů v okolí podniku.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814138" y="2355726"/>
            <a:ext cx="1755000" cy="27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Média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694485" y="3057804"/>
            <a:ext cx="1755000" cy="81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Sportovní kluby.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Zájmové svazy a hnutí.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3057804"/>
            <a:ext cx="1755000" cy="81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Zaměstnanci.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Osoby žijící v blízkosti podniku.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814138" y="3057804"/>
            <a:ext cx="1755000" cy="81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Tisk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Televize</a:t>
            </a:r>
          </a:p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Rozhlas.</a:t>
            </a:r>
          </a:p>
        </p:txBody>
      </p:sp>
      <p:cxnSp>
        <p:nvCxnSpPr>
          <p:cNvPr id="13" name="Přímá spojnice se šipkou 12"/>
          <p:cNvCxnSpPr>
            <a:stCxn id="3" idx="1"/>
            <a:endCxn id="7" idx="0"/>
          </p:cNvCxnSpPr>
          <p:nvPr/>
        </p:nvCxnSpPr>
        <p:spPr>
          <a:xfrm flipH="1">
            <a:off x="2425164" y="1919511"/>
            <a:ext cx="1269336" cy="4362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3" idx="3"/>
            <a:endCxn id="8" idx="0"/>
          </p:cNvCxnSpPr>
          <p:nvPr/>
        </p:nvCxnSpPr>
        <p:spPr>
          <a:xfrm>
            <a:off x="5449500" y="1919511"/>
            <a:ext cx="1242138" cy="4362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2"/>
            <a:endCxn id="6" idx="0"/>
          </p:cNvCxnSpPr>
          <p:nvPr/>
        </p:nvCxnSpPr>
        <p:spPr>
          <a:xfrm flipH="1">
            <a:off x="4571985" y="2054511"/>
            <a:ext cx="15" cy="30121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70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</a:t>
            </a:r>
            <a:r>
              <a:rPr lang="cs-CZ" dirty="0" err="1"/>
              <a:t>prostředí-mikroprostředí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843558"/>
            <a:ext cx="871296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organizační struktura,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oddělení marketingu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funkce komunikační a informační (nástroje marketingových komunikací)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funkce koordinační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funkce analytická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oddělení technického rozvoje,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finanční prostředky – přerozdělování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výroba – jakost</a:t>
            </a:r>
          </a:p>
          <a:p>
            <a:r>
              <a:rPr lang="cs-CZ" dirty="0"/>
              <a:t>Ovlivnitelné faktory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Nejlépe – kvalifikace PS, technologie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Nejhůře – organizační strukturu, značku, jméno, zaměření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792151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1516210" y="1432674"/>
            <a:ext cx="6210689" cy="3509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lang="cs-CZ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068698" y="4177620"/>
            <a:ext cx="513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Firma si vytváří jednotlivá oddělení dle svých potřeb.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83698" y="3086085"/>
            <a:ext cx="2700000" cy="6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Jednotlivá oddělení a jejich náplň práce.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163101" y="401164"/>
            <a:ext cx="2916905" cy="300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noAutofit/>
          </a:bodyPr>
          <a:lstStyle/>
          <a:p>
            <a:pPr algn="ctr"/>
            <a:r>
              <a:rPr lang="cs-CZ" sz="1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Co znamená pojem Mikroprostředí?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83698" y="1525364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Mikroprostředí</a:t>
            </a:r>
          </a:p>
          <a:p>
            <a:pPr algn="ctr"/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83698" y="2301720"/>
            <a:ext cx="270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Vedení firmy - management</a:t>
            </a:r>
          </a:p>
        </p:txBody>
      </p:sp>
      <p:sp>
        <p:nvSpPr>
          <p:cNvPr id="18" name="Šipka dolů 17"/>
          <p:cNvSpPr/>
          <p:nvPr/>
        </p:nvSpPr>
        <p:spPr>
          <a:xfrm>
            <a:off x="4498698" y="1923678"/>
            <a:ext cx="270000" cy="324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Šipka dolů 18"/>
          <p:cNvSpPr/>
          <p:nvPr/>
        </p:nvSpPr>
        <p:spPr>
          <a:xfrm>
            <a:off x="4498698" y="2695761"/>
            <a:ext cx="270000" cy="324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868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5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1386000" y="3105000"/>
            <a:ext cx="945000" cy="675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Finanční analýza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466000" y="3105000"/>
            <a:ext cx="945000" cy="675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Zásobování výroby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545886" y="3105000"/>
            <a:ext cx="945000" cy="675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Lidské zdroje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840000" y="3105000"/>
            <a:ext cx="945000" cy="675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Organizace prodeje výrobků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626000" y="3105000"/>
            <a:ext cx="945000" cy="675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Vývoj nových výrobků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733000" y="3105000"/>
            <a:ext cx="945000" cy="675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Výrobní činnost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417403" y="1496970"/>
            <a:ext cx="2430000" cy="3912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Vedení firmy - MANAGEMENT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811740" y="4569972"/>
            <a:ext cx="5508612" cy="4320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Komunikace s trhem. </a:t>
            </a:r>
          </a:p>
          <a:p>
            <a:pPr algn="ctr"/>
            <a:r>
              <a:rPr lang="cs-CZ" sz="1350" dirty="0">
                <a:latin typeface="Times New Roman" pitchFamily="18" charset="0"/>
                <a:cs typeface="Times New Roman" pitchFamily="18" charset="0"/>
              </a:rPr>
              <a:t>Spolupráce s jednotlivými odděleními.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066403" y="230808"/>
            <a:ext cx="3105000" cy="27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Co tvoří Mikroprostředí?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17403" y="2104248"/>
            <a:ext cx="243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oddělení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417403" y="4137924"/>
            <a:ext cx="2430000" cy="3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Marketingové  oddělení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4537903" y="1852560"/>
            <a:ext cx="162000" cy="216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36" name="TextovéPole 35"/>
          <p:cNvSpPr txBox="1"/>
          <p:nvPr/>
        </p:nvSpPr>
        <p:spPr>
          <a:xfrm>
            <a:off x="3417403" y="752496"/>
            <a:ext cx="2430000" cy="685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Podnik</a:t>
            </a:r>
          </a:p>
        </p:txBody>
      </p:sp>
      <p:cxnSp>
        <p:nvCxnSpPr>
          <p:cNvPr id="11" name="Přímá spojnice se šipkou 10"/>
          <p:cNvCxnSpPr>
            <a:stCxn id="27" idx="1"/>
            <a:endCxn id="28" idx="0"/>
          </p:cNvCxnSpPr>
          <p:nvPr/>
        </p:nvCxnSpPr>
        <p:spPr>
          <a:xfrm flipH="1">
            <a:off x="1858500" y="2266249"/>
            <a:ext cx="1558903" cy="2652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Přímá spojnice se šipkou 12"/>
          <p:cNvCxnSpPr>
            <a:stCxn id="27" idx="1"/>
            <a:endCxn id="29" idx="0"/>
          </p:cNvCxnSpPr>
          <p:nvPr/>
        </p:nvCxnSpPr>
        <p:spPr>
          <a:xfrm flipH="1">
            <a:off x="2938500" y="2266248"/>
            <a:ext cx="478903" cy="270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0" name="Přímá spojnice se šipkou 39"/>
          <p:cNvCxnSpPr>
            <a:stCxn id="27" idx="3"/>
            <a:endCxn id="34" idx="0"/>
          </p:cNvCxnSpPr>
          <p:nvPr/>
        </p:nvCxnSpPr>
        <p:spPr>
          <a:xfrm>
            <a:off x="5847403" y="2266248"/>
            <a:ext cx="358097" cy="270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Přímá spojnice se šipkou 41"/>
          <p:cNvCxnSpPr>
            <a:stCxn id="27" idx="3"/>
            <a:endCxn id="33" idx="0"/>
          </p:cNvCxnSpPr>
          <p:nvPr/>
        </p:nvCxnSpPr>
        <p:spPr>
          <a:xfrm>
            <a:off x="5847403" y="2266248"/>
            <a:ext cx="1465097" cy="2717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Přímá spojnice se šipkou 43"/>
          <p:cNvCxnSpPr>
            <a:stCxn id="31" idx="0"/>
            <a:endCxn id="18" idx="2"/>
          </p:cNvCxnSpPr>
          <p:nvPr/>
        </p:nvCxnSpPr>
        <p:spPr>
          <a:xfrm flipH="1" flipV="1">
            <a:off x="1858500" y="3780000"/>
            <a:ext cx="2773903" cy="357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6" name="Přímá spojnice se šipkou 45"/>
          <p:cNvCxnSpPr>
            <a:stCxn id="31" idx="0"/>
            <a:endCxn id="23" idx="2"/>
          </p:cNvCxnSpPr>
          <p:nvPr/>
        </p:nvCxnSpPr>
        <p:spPr>
          <a:xfrm flipV="1">
            <a:off x="4632403" y="3780000"/>
            <a:ext cx="2680097" cy="357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8" name="Přímá spojnice se šipkou 47"/>
          <p:cNvCxnSpPr>
            <a:stCxn id="31" idx="0"/>
            <a:endCxn id="19" idx="2"/>
          </p:cNvCxnSpPr>
          <p:nvPr/>
        </p:nvCxnSpPr>
        <p:spPr>
          <a:xfrm flipH="1" flipV="1">
            <a:off x="2938500" y="3780000"/>
            <a:ext cx="1693903" cy="357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0" name="Přímá spojnice se šipkou 49"/>
          <p:cNvCxnSpPr>
            <a:stCxn id="31" idx="0"/>
            <a:endCxn id="20" idx="2"/>
          </p:cNvCxnSpPr>
          <p:nvPr/>
        </p:nvCxnSpPr>
        <p:spPr>
          <a:xfrm flipH="1" flipV="1">
            <a:off x="4018386" y="3780000"/>
            <a:ext cx="614017" cy="357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2" name="Přímá spojnice se šipkou 51"/>
          <p:cNvCxnSpPr>
            <a:stCxn id="31" idx="0"/>
            <a:endCxn id="24" idx="2"/>
          </p:cNvCxnSpPr>
          <p:nvPr/>
        </p:nvCxnSpPr>
        <p:spPr>
          <a:xfrm flipV="1">
            <a:off x="4632403" y="3780000"/>
            <a:ext cx="466097" cy="357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4" name="Přímá spojnice se šipkou 53"/>
          <p:cNvCxnSpPr>
            <a:stCxn id="31" idx="0"/>
            <a:endCxn id="26" idx="2"/>
          </p:cNvCxnSpPr>
          <p:nvPr/>
        </p:nvCxnSpPr>
        <p:spPr>
          <a:xfrm flipV="1">
            <a:off x="4632403" y="3780000"/>
            <a:ext cx="1573097" cy="3579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86000" y="2531534"/>
            <a:ext cx="94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Finanční oddělení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466000" y="2536429"/>
            <a:ext cx="94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Nákupní oddělení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545886" y="2536429"/>
            <a:ext cx="94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Personální oddělení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626000" y="2534152"/>
            <a:ext cx="94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Vývojové oddělení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840000" y="2538046"/>
            <a:ext cx="94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Odbytové oddělení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733000" y="2536429"/>
            <a:ext cx="945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Výrobní oddělení</a:t>
            </a:r>
          </a:p>
        </p:txBody>
      </p:sp>
      <p:cxnSp>
        <p:nvCxnSpPr>
          <p:cNvPr id="17" name="Přímá spojnice se šipkou 16"/>
          <p:cNvCxnSpPr>
            <a:stCxn id="27" idx="2"/>
            <a:endCxn id="32" idx="0"/>
          </p:cNvCxnSpPr>
          <p:nvPr/>
        </p:nvCxnSpPr>
        <p:spPr>
          <a:xfrm>
            <a:off x="4632403" y="2428248"/>
            <a:ext cx="466097" cy="1059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8" name="Přímá spojnice se šipkou 37"/>
          <p:cNvCxnSpPr>
            <a:stCxn id="27" idx="2"/>
            <a:endCxn id="30" idx="0"/>
          </p:cNvCxnSpPr>
          <p:nvPr/>
        </p:nvCxnSpPr>
        <p:spPr>
          <a:xfrm flipH="1">
            <a:off x="4018386" y="2428248"/>
            <a:ext cx="614017" cy="10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64109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3" grpId="0" animBg="1"/>
      <p:bldP spid="24" grpId="0" animBg="1"/>
      <p:bldP spid="26" grpId="0" animBg="1"/>
      <p:bldP spid="8" grpId="0" animBg="1"/>
      <p:bldP spid="22" grpId="0" animBg="1"/>
      <p:bldP spid="25" grpId="0"/>
      <p:bldP spid="27" grpId="0" animBg="1"/>
      <p:bldP spid="31" grpId="0" animBg="1"/>
      <p:bldP spid="4" grpId="0" animBg="1"/>
      <p:bldP spid="36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podnikatelského prostředí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84EE-0288-4EC7-AD25-7D5C44822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4735637"/>
            <a:ext cx="2895600" cy="273844"/>
          </a:xfrm>
        </p:spPr>
        <p:txBody>
          <a:bodyPr/>
          <a:lstStyle/>
          <a:p>
            <a:pPr algn="r"/>
            <a:endParaRPr lang="cs-CZ" altLang="cs-CZ" sz="1400" dirty="0"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A10B427-F3B7-4020-B7C3-3DBD54B43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292" y="987574"/>
            <a:ext cx="6984776" cy="415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/>
              <a:t>Makroprostředí/externí makroprostředí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91556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Celosvětové trendy: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globalizace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odstraňování obchodních překážek, regionální integrace, technologické změny (doprava, komunikace), deregulace finančních trhů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regionalizace a lokalizace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EU, NAFTA, </a:t>
            </a:r>
            <a:r>
              <a:rPr lang="cs-CZ" dirty="0" err="1"/>
              <a:t>ASEAN</a:t>
            </a:r>
            <a:r>
              <a:rPr lang="cs-CZ" dirty="0"/>
              <a:t>, Silicon </a:t>
            </a:r>
            <a:r>
              <a:rPr lang="cs-CZ" dirty="0" err="1"/>
              <a:t>valley</a:t>
            </a:r>
            <a:r>
              <a:rPr lang="cs-CZ" dirty="0"/>
              <a:t>, Veneto v Itálii apod.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národní kultury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informační technologie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masová </a:t>
            </a:r>
            <a:r>
              <a:rPr lang="cs-CZ" dirty="0" err="1"/>
              <a:t>kustomizace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jedinec = trh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reengineering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outsourcing, integrace dodavatelů apod.</a:t>
            </a:r>
          </a:p>
        </p:txBody>
      </p:sp>
    </p:spTree>
    <p:extLst>
      <p:ext uri="{BB962C8B-B14F-4D97-AF65-F5344CB8AC3E}">
        <p14:creationId xmlns:p14="http://schemas.microsoft.com/office/powerpoint/2010/main" val="255167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Makroprostředí 2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8140726-67C6-4E11-B509-5EDC8AA737E9}"/>
              </a:ext>
            </a:extLst>
          </p:cNvPr>
          <p:cNvSpPr/>
          <p:nvPr/>
        </p:nvSpPr>
        <p:spPr>
          <a:xfrm>
            <a:off x="539552" y="863590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ekonomické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kupní síla, poptávka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hospodářská politika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fiskální, monetární, důchodová, vnější obchodní a měnová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demografické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věk, pohlaví, vzdělání, migrace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přírodní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zdroje, poškozování životního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technologie a technika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politicko-právní prostředí – legislativa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kulturní a sociální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83812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775410" y="1242418"/>
            <a:ext cx="162018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Makroprostředí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25500" y="2430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Prochází neustálými změnami.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25499" y="1836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globální prostředí – zesvětovění výroby a trhu.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25499" y="3024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Musí se neustále sledovat.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25499" y="4232001"/>
            <a:ext cx="4320000" cy="553998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Činnost podniku se musí makroprostředí přizpůsobovat.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423144" y="3618418"/>
            <a:ext cx="4320000" cy="323165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Podnik může makroprostředí ovlivňovat minimálně.</a:t>
            </a:r>
          </a:p>
        </p:txBody>
      </p:sp>
      <p:sp>
        <p:nvSpPr>
          <p:cNvPr id="18" name="Šipka dolů 17"/>
          <p:cNvSpPr/>
          <p:nvPr/>
        </p:nvSpPr>
        <p:spPr>
          <a:xfrm>
            <a:off x="4464000" y="1566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lů 19"/>
          <p:cNvSpPr/>
          <p:nvPr/>
        </p:nvSpPr>
        <p:spPr>
          <a:xfrm>
            <a:off x="4463988" y="2160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lů 20"/>
          <p:cNvSpPr/>
          <p:nvPr/>
        </p:nvSpPr>
        <p:spPr>
          <a:xfrm>
            <a:off x="4463988" y="3348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lů 21"/>
          <p:cNvSpPr/>
          <p:nvPr/>
        </p:nvSpPr>
        <p:spPr>
          <a:xfrm>
            <a:off x="4464000" y="3942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lů 22"/>
          <p:cNvSpPr/>
          <p:nvPr/>
        </p:nvSpPr>
        <p:spPr>
          <a:xfrm>
            <a:off x="4464000" y="2754000"/>
            <a:ext cx="270030" cy="27000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7788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17000" y="270000"/>
            <a:ext cx="3510000" cy="27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Co patří do globálního Makroprostředí?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952000" y="810000"/>
            <a:ext cx="3240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Globální prostředí zahrnuje: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52000" y="1566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Ekonomické vlivy.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52000" y="2025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Přírodní podmínky a ekologii.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52000" y="2484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Technologický pokrok.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52000" y="2943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 populace.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952000" y="3861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Subkulturní a jiné sociologické vlivy.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52000" y="3402000"/>
            <a:ext cx="3240000" cy="27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Politiku.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2223000" y="2943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1" name="Šipka doprava 10"/>
          <p:cNvSpPr/>
          <p:nvPr/>
        </p:nvSpPr>
        <p:spPr>
          <a:xfrm>
            <a:off x="2223000" y="2484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2" name="Šipka doprava 11"/>
          <p:cNvSpPr/>
          <p:nvPr/>
        </p:nvSpPr>
        <p:spPr>
          <a:xfrm>
            <a:off x="2223000" y="2025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3" name="Šipka doprava 12"/>
          <p:cNvSpPr/>
          <p:nvPr/>
        </p:nvSpPr>
        <p:spPr>
          <a:xfrm>
            <a:off x="2223000" y="1566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223000" y="3861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2223000" y="3402000"/>
            <a:ext cx="540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43801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17000" y="1080000"/>
            <a:ext cx="3510000" cy="27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Jak souvisí s marketingem ekonomické vlivy?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73000" y="1722462"/>
            <a:ext cx="1998000" cy="54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EKONOMICKÉ VLIVY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571000" y="2820948"/>
            <a:ext cx="1782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SPOTŘEBITELÉ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1000" y="2820948"/>
            <a:ext cx="1782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FIRMY</a:t>
            </a:r>
          </a:p>
        </p:txBody>
      </p:sp>
      <p:cxnSp>
        <p:nvCxnSpPr>
          <p:cNvPr id="7" name="Přímá spojnice se šipkou 6"/>
          <p:cNvCxnSpPr>
            <a:stCxn id="3" idx="2"/>
            <a:endCxn id="5" idx="0"/>
          </p:cNvCxnSpPr>
          <p:nvPr/>
        </p:nvCxnSpPr>
        <p:spPr>
          <a:xfrm flipH="1">
            <a:off x="2682000" y="2262462"/>
            <a:ext cx="1890000" cy="5584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2"/>
            <a:endCxn id="4" idx="0"/>
          </p:cNvCxnSpPr>
          <p:nvPr/>
        </p:nvCxnSpPr>
        <p:spPr>
          <a:xfrm>
            <a:off x="4572000" y="2262462"/>
            <a:ext cx="1890000" cy="5584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439652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Výrobní faktory.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220072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Prodávají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Nakupují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439652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Nakupují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35796" y="3342642"/>
            <a:ext cx="1188000" cy="270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Prodávají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735796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Výrobky a služby.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516216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Výrobky a služby.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220072" y="3705876"/>
            <a:ext cx="1188000" cy="540000"/>
          </a:xfrm>
          <a:prstGeom prst="rec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Práci, kapitál, </a:t>
            </a:r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500" dirty="0" err="1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804500" y="270000"/>
            <a:ext cx="5535000" cy="405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Charakteristika  složek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89780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77000" y="270000"/>
            <a:ext cx="4590000" cy="270000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Do jaké míry mohou firmy nakupovat výrobní faktory?</a:t>
            </a:r>
          </a:p>
        </p:txBody>
      </p:sp>
      <p:sp>
        <p:nvSpPr>
          <p:cNvPr id="3" name="Obdélník 2"/>
          <p:cNvSpPr/>
          <p:nvPr/>
        </p:nvSpPr>
        <p:spPr>
          <a:xfrm>
            <a:off x="2277000" y="675000"/>
            <a:ext cx="4590000" cy="270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Za jaké ceny budou prodávat své výrobky a služby 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22000" y="143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Je dáno ekonomickými faktory:</a:t>
            </a:r>
          </a:p>
        </p:txBody>
      </p:sp>
      <p:sp>
        <p:nvSpPr>
          <p:cNvPr id="5" name="Šipka doprava 4"/>
          <p:cNvSpPr/>
          <p:nvPr/>
        </p:nvSpPr>
        <p:spPr>
          <a:xfrm rot="5400000">
            <a:off x="4383000" y="2160000"/>
            <a:ext cx="405000" cy="27000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8" name="TextovéPole 7"/>
          <p:cNvSpPr txBox="1"/>
          <p:nvPr/>
        </p:nvSpPr>
        <p:spPr>
          <a:xfrm>
            <a:off x="3222000" y="3213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Mírou inflace.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22000" y="3645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Kurzem měny.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22000" y="2781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Cenou výrobních faktorů.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22000" y="4077000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Výší úrokové sazby.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22000" y="4515966"/>
            <a:ext cx="2700000" cy="324000"/>
          </a:xfrm>
          <a:prstGeom prst="rect">
            <a:avLst/>
          </a:prstGeom>
        </p:spPr>
        <p:style>
          <a:lnRef idx="0">
            <a:schemeClr val="accent4"/>
          </a:lnRef>
          <a:fillRef idx="1003">
            <a:schemeClr val="dk2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Vývojem HDP.</a:t>
            </a:r>
          </a:p>
        </p:txBody>
      </p:sp>
    </p:spTree>
    <p:extLst>
      <p:ext uri="{BB962C8B-B14F-4D97-AF65-F5344CB8AC3E}">
        <p14:creationId xmlns:p14="http://schemas.microsoft.com/office/powerpoint/2010/main" val="363901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843</Words>
  <Application>Microsoft Office PowerPoint</Application>
  <PresentationFormat>Předvádění na obrazovce (16:9)</PresentationFormat>
  <Paragraphs>236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Struktura podnikatelského prostředí - makroprostředí, mikroprostředí, mezoprostředí (marketingový pohled)</vt:lpstr>
      <vt:lpstr>Obsah přednášky</vt:lpstr>
      <vt:lpstr>Kvalita podnikatelského prostředí</vt:lpstr>
      <vt:lpstr>Makroprostředí/externí makroprostředí</vt:lpstr>
      <vt:lpstr>Makroprostředí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Mezoprostředí/Interní makroprostředí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Vnitřní prostředí-mikroprostředí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JS</cp:lastModifiedBy>
  <cp:revision>157</cp:revision>
  <cp:lastPrinted>2017-11-07T08:14:07Z</cp:lastPrinted>
  <dcterms:created xsi:type="dcterms:W3CDTF">2016-07-06T15:42:34Z</dcterms:created>
  <dcterms:modified xsi:type="dcterms:W3CDTF">2020-03-19T06:42:57Z</dcterms:modified>
</cp:coreProperties>
</file>