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5" r:id="rId3"/>
    <p:sldId id="371" r:id="rId4"/>
    <p:sldId id="373" r:id="rId5"/>
    <p:sldId id="374" r:id="rId6"/>
    <p:sldId id="376" r:id="rId7"/>
    <p:sldId id="377" r:id="rId8"/>
    <p:sldId id="381" r:id="rId9"/>
    <p:sldId id="375" r:id="rId10"/>
    <p:sldId id="378" r:id="rId11"/>
    <p:sldId id="380" r:id="rId12"/>
    <p:sldId id="379" r:id="rId13"/>
    <p:sldId id="382" r:id="rId14"/>
    <p:sldId id="383" r:id="rId15"/>
    <p:sldId id="385" r:id="rId16"/>
    <p:sldId id="390" r:id="rId17"/>
    <p:sldId id="389" r:id="rId18"/>
    <p:sldId id="388" r:id="rId19"/>
    <p:sldId id="384" r:id="rId20"/>
    <p:sldId id="386" r:id="rId21"/>
    <p:sldId id="372" r:id="rId22"/>
    <p:sldId id="387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78" autoAdjust="0"/>
    <p:restoredTop sz="86475" autoAdjust="0"/>
  </p:normalViewPr>
  <p:slideViewPr>
    <p:cSldViewPr>
      <p:cViewPr varScale="1">
        <p:scale>
          <a:sx n="89" d="100"/>
          <a:sy n="89" d="100"/>
        </p:scale>
        <p:origin x="102" y="6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6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170D8-298D-4D24-8090-479A8C292EDD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E8A0E-E22B-4864-A632-F00AE473BC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33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48006" indent="0" algn="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35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3FF1E9-9B4C-4C8A-BC0A-7430E332FCC4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FDEF9A-4EB3-4A2E-A3A8-4926EE0D24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3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483518"/>
            <a:ext cx="522058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makroprostředí (</a:t>
            </a:r>
            <a:r>
              <a:rPr lang="cs-CZ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vnějšího,makro+mezo</a:t>
            </a: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291830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27585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Jarmila Šebestová,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195486"/>
            <a:ext cx="7555279" cy="507703"/>
          </a:xfrm>
        </p:spPr>
        <p:txBody>
          <a:bodyPr/>
          <a:lstStyle/>
          <a:p>
            <a:r>
              <a:rPr lang="cs-CZ" sz="1800" dirty="0"/>
              <a:t>Metody analýzy vnějšího prostředí - Analýza kritických, klíčových faktorů úspěchu-</a:t>
            </a:r>
            <a:r>
              <a:rPr lang="cs-CZ" sz="1800" dirty="0" err="1"/>
              <a:t>Critical</a:t>
            </a:r>
            <a:r>
              <a:rPr lang="cs-CZ" sz="1800" dirty="0"/>
              <a:t> </a:t>
            </a:r>
            <a:r>
              <a:rPr lang="cs-CZ" sz="1800" dirty="0" err="1"/>
              <a:t>Success</a:t>
            </a:r>
            <a:r>
              <a:rPr lang="cs-CZ" sz="1800" dirty="0"/>
              <a:t> </a:t>
            </a:r>
            <a:r>
              <a:rPr lang="cs-CZ" sz="1800" dirty="0" err="1"/>
              <a:t>Factors</a:t>
            </a:r>
            <a:r>
              <a:rPr lang="cs-CZ" sz="1800" dirty="0"/>
              <a:t> - </a:t>
            </a:r>
            <a:r>
              <a:rPr lang="cs-CZ" sz="1800" dirty="0" err="1"/>
              <a:t>CSF</a:t>
            </a:r>
            <a:endParaRPr lang="cs-CZ" sz="18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FA2E04-823C-4EA9-912D-349BAB9E1F79}"/>
              </a:ext>
            </a:extLst>
          </p:cNvPr>
          <p:cNvSpPr/>
          <p:nvPr/>
        </p:nvSpPr>
        <p:spPr>
          <a:xfrm>
            <a:off x="611560" y="915566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interní – spadají pod kontrolu managementu (např. vzdělávání prodejců),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externí – management je nemůže ovlivnit (např. cena benzínu),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monitorovací – zaměřeny na současný stav firmy (např. dodržování norem),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adaptující – zaměřeny na růst a rozvoj podniku.</a:t>
            </a:r>
          </a:p>
          <a:p>
            <a:r>
              <a:rPr lang="cs-CZ" b="1" dirty="0"/>
              <a:t>K popisu metody </a:t>
            </a:r>
            <a:r>
              <a:rPr lang="cs-CZ" b="1" dirty="0" err="1"/>
              <a:t>KFÚ</a:t>
            </a:r>
            <a:r>
              <a:rPr lang="cs-CZ" b="1" dirty="0"/>
              <a:t> lze identifikovat t</a:t>
            </a:r>
            <a:r>
              <a:rPr lang="cs-CZ" dirty="0"/>
              <a:t>ě</a:t>
            </a:r>
            <a:r>
              <a:rPr lang="cs-CZ" b="1" dirty="0"/>
              <a:t>chto p</a:t>
            </a:r>
            <a:r>
              <a:rPr lang="cs-CZ" dirty="0"/>
              <a:t>ě</a:t>
            </a:r>
            <a:r>
              <a:rPr lang="cs-CZ" b="1" dirty="0"/>
              <a:t>t základních aktivit:</a:t>
            </a:r>
          </a:p>
          <a:p>
            <a:r>
              <a:rPr lang="cs-CZ" dirty="0"/>
              <a:t>· definujte rámec/oblast,</a:t>
            </a:r>
          </a:p>
          <a:p>
            <a:r>
              <a:rPr lang="cs-CZ" dirty="0"/>
              <a:t>· sesbírejte data,</a:t>
            </a:r>
          </a:p>
          <a:p>
            <a:r>
              <a:rPr lang="cs-CZ" dirty="0"/>
              <a:t>· analyzujte data,</a:t>
            </a:r>
          </a:p>
          <a:p>
            <a:r>
              <a:rPr lang="cs-CZ" dirty="0"/>
              <a:t>· odvoďte </a:t>
            </a:r>
            <a:r>
              <a:rPr lang="cs-CZ" dirty="0" err="1"/>
              <a:t>KFÚ</a:t>
            </a:r>
            <a:r>
              <a:rPr lang="cs-CZ" dirty="0"/>
              <a:t>,</a:t>
            </a:r>
          </a:p>
          <a:p>
            <a:r>
              <a:rPr lang="cs-CZ" dirty="0"/>
              <a:t>· analyzujte </a:t>
            </a:r>
            <a:r>
              <a:rPr lang="cs-CZ" dirty="0" err="1"/>
              <a:t>KFÚ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3217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65CC1-AE9D-42B0-A0B3-EBCC0608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E55AF7-5488-4A0D-B5D6-896C83A12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66" y="252702"/>
            <a:ext cx="8666667" cy="4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280920" cy="507703"/>
          </a:xfrm>
        </p:spPr>
        <p:txBody>
          <a:bodyPr/>
          <a:lstStyle/>
          <a:p>
            <a:r>
              <a:rPr lang="cs-CZ" dirty="0"/>
              <a:t>Metody analýzy vnějšího prostředí- Směrová matice politiky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9848A8-49B4-4D71-A6E5-BFA3D93CF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333" y="722025"/>
            <a:ext cx="6733333" cy="4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6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3AA74-0EE9-4D0A-97CA-6C6FC8EE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27D3FAA-3E09-4365-A4F6-0127519C7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494"/>
            <a:ext cx="8870985" cy="475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19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6B215-BA53-497A-89C4-930307B2C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AD9788A-9112-45A2-948D-72241D32B4FD}"/>
              </a:ext>
            </a:extLst>
          </p:cNvPr>
          <p:cNvSpPr/>
          <p:nvPr/>
        </p:nvSpPr>
        <p:spPr>
          <a:xfrm>
            <a:off x="395536" y="863461"/>
            <a:ext cx="6102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hybných sil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Porterova</a:t>
            </a:r>
            <a:r>
              <a:rPr lang="cs-CZ" dirty="0"/>
              <a:t> analýza pěti konkurenčních 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Atraktivita odvětví </a:t>
            </a:r>
          </a:p>
        </p:txBody>
      </p:sp>
    </p:spTree>
    <p:extLst>
      <p:ext uri="{BB962C8B-B14F-4D97-AF65-F5344CB8AC3E}">
        <p14:creationId xmlns:p14="http://schemas.microsoft.com/office/powerpoint/2010/main" val="146402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3DD74-4255-40B0-B4A0-708CB645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Porterova</a:t>
            </a:r>
            <a:r>
              <a:rPr lang="cs-CZ" dirty="0"/>
              <a:t> analýza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2F0FB1D-8D4A-47C1-9B46-C1610039A8FB}"/>
              </a:ext>
            </a:extLst>
          </p:cNvPr>
          <p:cNvSpPr/>
          <p:nvPr/>
        </p:nvSpPr>
        <p:spPr>
          <a:xfrm>
            <a:off x="251520" y="915566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O tom zda bude podnik konkurenceschopný rozhoduje zejména působení uvedených faktorů:</a:t>
            </a:r>
          </a:p>
          <a:p>
            <a:r>
              <a:rPr lang="cs-CZ" dirty="0"/>
              <a:t>a) Hrozba nově vstupujících firem ( potencionální nově vstupující firmy). Vážnost hrozby vstupu nových firem na stávající trhy je dle </a:t>
            </a:r>
            <a:r>
              <a:rPr lang="cs-CZ" dirty="0" err="1"/>
              <a:t>PORTERA</a:t>
            </a:r>
            <a:r>
              <a:rPr lang="cs-CZ" dirty="0"/>
              <a:t> ovlivněna zejména úsporami z rozsahu, kapitálovou náročností, stupněm diferenciace výrobků, nákladovým znevýhodněním nesouvisejícím s velikostí podniku, přístupem k distribučním kanálům a také vládní politikou.</a:t>
            </a:r>
          </a:p>
          <a:p>
            <a:r>
              <a:rPr lang="cs-CZ" dirty="0"/>
              <a:t>b) Vyjednávací vliv odběratelů (odběratelé). Odběratelé mohou výrazným způsobem ovlivňovat ziskovost odvětví tlakem na cenu nebo kvalitu produkce odvětví.</a:t>
            </a:r>
          </a:p>
          <a:p>
            <a:r>
              <a:rPr lang="cs-CZ" dirty="0"/>
              <a:t>c) Vyjednávací vliv dodavatelů (dodavatelé) Obdobně jako odběratelé mohou dodavatelé měnit a ovlivňovat cenu a kvalitu dodávaných surovin (produktů).</a:t>
            </a:r>
          </a:p>
          <a:p>
            <a:r>
              <a:rPr lang="cs-CZ" dirty="0"/>
              <a:t>d) Hrozba substitučních výrobků nebo služeb (substituty). Čím snadněji je možné nahradit vyráběné produkty substituty, tím méně atraktivní je dané odvětví.</a:t>
            </a:r>
          </a:p>
          <a:p>
            <a:r>
              <a:rPr lang="cs-CZ" dirty="0"/>
              <a:t>e) Vliv konkurentů v odvětví (konkurenti v odvětví) Rivalita mezi existujícími podniky je výsledkem snahy jednotlivých podniků vylepšit si své tržní postavení.</a:t>
            </a:r>
          </a:p>
        </p:txBody>
      </p:sp>
    </p:spTree>
    <p:extLst>
      <p:ext uri="{BB962C8B-B14F-4D97-AF65-F5344CB8AC3E}">
        <p14:creationId xmlns:p14="http://schemas.microsoft.com/office/powerpoint/2010/main" val="1979415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073C6-7694-40E9-A68F-A4A887AB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FCA431-DFB2-4A1B-B7AA-01E063DC383E}"/>
              </a:ext>
            </a:extLst>
          </p:cNvPr>
          <p:cNvSpPr txBox="1"/>
          <p:nvPr/>
        </p:nvSpPr>
        <p:spPr>
          <a:xfrm>
            <a:off x="969481" y="1851670"/>
            <a:ext cx="72050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Pražíme kávu </a:t>
            </a:r>
            <a:r>
              <a:rPr lang="cs-CZ" sz="2000" dirty="0" err="1"/>
              <a:t>Arabica</a:t>
            </a:r>
            <a:r>
              <a:rPr lang="cs-CZ" sz="2000" dirty="0"/>
              <a:t> a Robusta, dovážíme přímo z Kolumbie z certifikované pěstírny.  Nabízíme rovněž </a:t>
            </a:r>
            <a:r>
              <a:rPr lang="cs-CZ" sz="2000" dirty="0" err="1"/>
              <a:t>baristické</a:t>
            </a:r>
            <a:r>
              <a:rPr lang="cs-CZ" sz="2000" dirty="0"/>
              <a:t> kurzy. Zkusme si vyhodnotit naši pozici…Nástřel je v tabulkách</a:t>
            </a:r>
          </a:p>
        </p:txBody>
      </p:sp>
    </p:spTree>
    <p:extLst>
      <p:ext uri="{BB962C8B-B14F-4D97-AF65-F5344CB8AC3E}">
        <p14:creationId xmlns:p14="http://schemas.microsoft.com/office/powerpoint/2010/main" val="403301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CA508-A8AC-4E61-854F-A5D2A2F7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Příklad na PEST/</a:t>
            </a:r>
            <a:r>
              <a:rPr lang="cs-CZ" dirty="0" err="1"/>
              <a:t>LE</a:t>
            </a:r>
            <a:r>
              <a:rPr lang="cs-CZ" dirty="0"/>
              <a:t>/</a:t>
            </a:r>
            <a:r>
              <a:rPr lang="cs-CZ" dirty="0" err="1"/>
              <a:t>STEEP</a:t>
            </a:r>
            <a:r>
              <a:rPr lang="cs-CZ" dirty="0"/>
              <a:t> – pražírna kávy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9783E72-E834-4569-9B63-71A4D7A47D5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132871"/>
          <a:ext cx="8407846" cy="243033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02976">
                  <a:extLst>
                    <a:ext uri="{9D8B030D-6E8A-4147-A177-3AD203B41FA5}">
                      <a16:colId xmlns:a16="http://schemas.microsoft.com/office/drawing/2014/main" val="1676230884"/>
                    </a:ext>
                  </a:extLst>
                </a:gridCol>
                <a:gridCol w="1842390">
                  <a:extLst>
                    <a:ext uri="{9D8B030D-6E8A-4147-A177-3AD203B41FA5}">
                      <a16:colId xmlns:a16="http://schemas.microsoft.com/office/drawing/2014/main" val="2393284354"/>
                    </a:ext>
                  </a:extLst>
                </a:gridCol>
                <a:gridCol w="1125976">
                  <a:extLst>
                    <a:ext uri="{9D8B030D-6E8A-4147-A177-3AD203B41FA5}">
                      <a16:colId xmlns:a16="http://schemas.microsoft.com/office/drawing/2014/main" val="350039808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90359874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72907924"/>
                    </a:ext>
                  </a:extLst>
                </a:gridCol>
                <a:gridCol w="721059">
                  <a:extLst>
                    <a:ext uri="{9D8B030D-6E8A-4147-A177-3AD203B41FA5}">
                      <a16:colId xmlns:a16="http://schemas.microsoft.com/office/drawing/2014/main" val="2825947492"/>
                    </a:ext>
                  </a:extLst>
                </a:gridCol>
                <a:gridCol w="1439181">
                  <a:extLst>
                    <a:ext uri="{9D8B030D-6E8A-4147-A177-3AD203B41FA5}">
                      <a16:colId xmlns:a16="http://schemas.microsoft.com/office/drawing/2014/main" val="941512315"/>
                    </a:ext>
                  </a:extLst>
                </a:gridCol>
              </a:tblGrid>
              <a:tr h="297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–politický, ekonom….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Fa</a:t>
                      </a:r>
                      <a:r>
                        <a:rPr lang="cs-CZ" sz="1400" dirty="0" err="1">
                          <a:effectLst/>
                        </a:rPr>
                        <a:t>ktor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Dopad na produkt či službu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Dopad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(1=</a:t>
                      </a:r>
                      <a:r>
                        <a:rPr lang="cs-CZ" sz="1400" dirty="0">
                          <a:effectLst/>
                        </a:rPr>
                        <a:t>malý</a:t>
                      </a:r>
                      <a:r>
                        <a:rPr lang="en-GB" sz="1400" dirty="0">
                          <a:effectLst/>
                        </a:rPr>
                        <a:t>, 3=</a:t>
                      </a:r>
                      <a:r>
                        <a:rPr lang="cs-CZ" sz="1400" dirty="0">
                          <a:effectLst/>
                        </a:rPr>
                        <a:t>vysoký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pravděpodobnost</a:t>
                      </a:r>
                      <a:r>
                        <a:rPr lang="en-GB" sz="1400" dirty="0">
                          <a:effectLst/>
                        </a:rPr>
                        <a:t>.</a:t>
                      </a:r>
                      <a:endParaRPr lang="cs-CZ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(1=</a:t>
                      </a:r>
                      <a:r>
                        <a:rPr lang="cs-CZ" sz="1400" dirty="0">
                          <a:effectLst/>
                        </a:rPr>
                        <a:t>malý</a:t>
                      </a:r>
                      <a:r>
                        <a:rPr lang="en-GB" sz="1400" dirty="0">
                          <a:effectLst/>
                        </a:rPr>
                        <a:t>, 3=</a:t>
                      </a:r>
                      <a:r>
                        <a:rPr lang="cs-CZ" sz="1400" dirty="0">
                          <a:effectLst/>
                        </a:rPr>
                        <a:t>vysoký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Risk </a:t>
                      </a:r>
                      <a:r>
                        <a:rPr lang="cs-CZ" sz="1400" dirty="0">
                          <a:effectLst/>
                        </a:rPr>
                        <a:t>Skóre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(</a:t>
                      </a:r>
                      <a:r>
                        <a:rPr lang="cs-CZ" sz="1400" dirty="0" err="1">
                          <a:effectLst/>
                        </a:rPr>
                        <a:t>DxP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Vaše opatření, reakce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17161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950694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360264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1635878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609427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054172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17853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180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982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47A56E-5C25-4D5C-9F1F-35E8560D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/>
              <a:t>Příklad vyhodnocení </a:t>
            </a:r>
            <a:r>
              <a:rPr lang="cs-CZ" dirty="0" err="1"/>
              <a:t>Portera</a:t>
            </a:r>
            <a:r>
              <a:rPr lang="cs-CZ" dirty="0"/>
              <a:t> – Pražírna kávy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875A46A-2FE1-415F-9994-4CD8F83B0888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1637594"/>
          <a:ext cx="8288147" cy="3319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538">
                  <a:extLst>
                    <a:ext uri="{9D8B030D-6E8A-4147-A177-3AD203B41FA5}">
                      <a16:colId xmlns:a16="http://schemas.microsoft.com/office/drawing/2014/main" val="2286660933"/>
                    </a:ext>
                  </a:extLst>
                </a:gridCol>
                <a:gridCol w="1664538">
                  <a:extLst>
                    <a:ext uri="{9D8B030D-6E8A-4147-A177-3AD203B41FA5}">
                      <a16:colId xmlns:a16="http://schemas.microsoft.com/office/drawing/2014/main" val="3503775140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1508362673"/>
                    </a:ext>
                  </a:extLst>
                </a:gridCol>
                <a:gridCol w="1521232">
                  <a:extLst>
                    <a:ext uri="{9D8B030D-6E8A-4147-A177-3AD203B41FA5}">
                      <a16:colId xmlns:a16="http://schemas.microsoft.com/office/drawing/2014/main" val="2880268329"/>
                    </a:ext>
                  </a:extLst>
                </a:gridCol>
              </a:tblGrid>
              <a:tr h="88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Oblast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Kdo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Jak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Jak pravděpodobně 1-5 (1- vysoká, 5-nízká)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678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Nově vstupující  firmy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cs-CZ" sz="1600" dirty="0">
                          <a:effectLst/>
                        </a:rPr>
                        <a:t>Laura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cs-CZ" sz="1600" dirty="0">
                          <a:effectLst/>
                        </a:rPr>
                        <a:t>Praží kávu </a:t>
                      </a:r>
                      <a:r>
                        <a:rPr lang="cs-CZ" sz="1600" dirty="0" err="1">
                          <a:effectLst/>
                        </a:rPr>
                        <a:t>Arabica</a:t>
                      </a:r>
                      <a:endParaRPr lang="cs-CZ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300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odběratelé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cs-CZ" sz="1600" dirty="0">
                          <a:effectLst/>
                        </a:rPr>
                        <a:t>Kavárna </a:t>
                      </a:r>
                      <a:r>
                        <a:rPr lang="cs-CZ" sz="1600" dirty="0" err="1">
                          <a:effectLst/>
                        </a:rPr>
                        <a:t>CrossCafé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556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dodavatelé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cs-CZ" sz="1600" dirty="0">
                          <a:effectLst/>
                        </a:rPr>
                        <a:t>Kolumbijské družstvo farem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486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Substituty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48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Konkurenti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4271345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AFA290A5-AC51-4D28-8538-2970E7C75B22}"/>
              </a:ext>
            </a:extLst>
          </p:cNvPr>
          <p:cNvSpPr txBox="1"/>
          <p:nvPr/>
        </p:nvSpPr>
        <p:spPr>
          <a:xfrm>
            <a:off x="969481" y="714264"/>
            <a:ext cx="7205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Pražíme kávu </a:t>
            </a:r>
            <a:r>
              <a:rPr lang="cs-CZ" dirty="0" err="1"/>
              <a:t>Arabica</a:t>
            </a:r>
            <a:r>
              <a:rPr lang="cs-CZ" dirty="0"/>
              <a:t> a Robusta, dovážíme přímo z Kolumbie z certifikované pěstírny.  Nabízíme rovněž </a:t>
            </a:r>
            <a:r>
              <a:rPr lang="cs-CZ" dirty="0" err="1"/>
              <a:t>baristické</a:t>
            </a:r>
            <a:r>
              <a:rPr lang="cs-CZ" dirty="0"/>
              <a:t> kurzy. Zkusme si vyhodnotit naši pozici…Nástřel je v tabulce</a:t>
            </a:r>
          </a:p>
        </p:txBody>
      </p:sp>
    </p:spTree>
    <p:extLst>
      <p:ext uri="{BB962C8B-B14F-4D97-AF65-F5344CB8AC3E}">
        <p14:creationId xmlns:p14="http://schemas.microsoft.com/office/powerpoint/2010/main" val="1294435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65B88-2C8E-4553-A0A6-B5B39FF8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hybných sil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2263043-D6CB-4893-B1F4-6D2DE9CE12ED}"/>
              </a:ext>
            </a:extLst>
          </p:cNvPr>
          <p:cNvSpPr/>
          <p:nvPr/>
        </p:nvSpPr>
        <p:spPr>
          <a:xfrm>
            <a:off x="323528" y="843558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Identifikace hybných sil (</a:t>
            </a:r>
            <a:r>
              <a:rPr lang="cs-CZ" dirty="0" err="1"/>
              <a:t>driving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) v odvětví a vyhodnocení jejich dopadu na odvětví.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dlouhodobé míře růstu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zákazníků a užití výrobků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Inovace výrobků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technologiích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marketingu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Vstup nebo výstup velkých podniků z nebo do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Rozšíření technického know-how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Růst globalizace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nákladech a efektivnosti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Přechod zákaznických preferencí od komodit k diferencovaným výrobkům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Regulační vlivy a změny ve státní politice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ve stylu života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Snížení nejistoty a podnikatelského rizika</a:t>
            </a:r>
          </a:p>
        </p:txBody>
      </p:sp>
    </p:spTree>
    <p:extLst>
      <p:ext uri="{BB962C8B-B14F-4D97-AF65-F5344CB8AC3E}">
        <p14:creationId xmlns:p14="http://schemas.microsoft.com/office/powerpoint/2010/main" val="371363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82809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Základní definice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Základní typy analýz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2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22112-FF91-4752-8B77-FC279133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Analýzy zaměřené na konkurenty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8B93140-D8EC-4FAF-9071-C0F309F6D7EB}"/>
              </a:ext>
            </a:extLst>
          </p:cNvPr>
          <p:cNvSpPr/>
          <p:nvPr/>
        </p:nvSpPr>
        <p:spPr>
          <a:xfrm>
            <a:off x="323528" y="86359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Cílem analýz konkurentů je zjistit pozici podniku vůči svým konkurentům a na základě toho provést strategické rozhodnutí vedoucí ke změně této pozice.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konkurentů – porovnání podniku s některými konkurenty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Mapa konkurenčních skupin (strategické mapy) – nalezení skupin podniků, jež se odlišují od ostatních skupin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Benchmarking – zjištění, proč je jiný podnik úspěšný</a:t>
            </a:r>
          </a:p>
        </p:txBody>
      </p:sp>
    </p:spTree>
    <p:extLst>
      <p:ext uri="{BB962C8B-B14F-4D97-AF65-F5344CB8AC3E}">
        <p14:creationId xmlns:p14="http://schemas.microsoft.com/office/powerpoint/2010/main" val="305653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F65BA-E580-41EE-A6E1-2C916DECD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Mapa  strategických konkurenčních skupin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50E990-A763-4108-9AC9-B8DAB9A8F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15566"/>
            <a:ext cx="7470669" cy="374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2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2D51A-903F-4C95-9F0B-06CF46B5E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E5EA41B-99D6-4F66-9891-A95EB3AC727D}"/>
              </a:ext>
            </a:extLst>
          </p:cNvPr>
          <p:cNvSpPr txBox="1"/>
          <p:nvPr/>
        </p:nvSpPr>
        <p:spPr>
          <a:xfrm>
            <a:off x="539552" y="91556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Všechny analýzy lze vyhodnotit a udělat závěr, nejen slovně popsat!</a:t>
            </a:r>
          </a:p>
        </p:txBody>
      </p:sp>
    </p:spTree>
    <p:extLst>
      <p:ext uri="{BB962C8B-B14F-4D97-AF65-F5344CB8AC3E}">
        <p14:creationId xmlns:p14="http://schemas.microsoft.com/office/powerpoint/2010/main" val="72938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D36FA-E0E9-4B2D-845C-35215840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0B72714-D706-45BF-9F4C-D96028A7D5F4}"/>
              </a:ext>
            </a:extLst>
          </p:cNvPr>
          <p:cNvSpPr/>
          <p:nvPr/>
        </p:nvSpPr>
        <p:spPr>
          <a:xfrm>
            <a:off x="218793" y="703189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Externí strategická analýza řeší popis  dvou základních složek -  konkurenčního okolí podniku a makrookolí.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Rozborem definujeme  strategickou pozici podniku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vnějším prostředí podniku analyzujeme 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MAKROOKOLÍ – faktory působící na makro úrovni. Smyslem analýzy je zde dát řídícím pracovníkům impuls k vnímání širších souvislostí a poukázat na stávající i potenciální  hrozby či příležitosti.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ODVĚTVÍ –základem je  charakteristika odvětví, zkoumání jeho  </a:t>
            </a:r>
            <a:r>
              <a:rPr lang="cs-CZ" dirty="0" err="1"/>
              <a:t>změnotvorných</a:t>
            </a:r>
            <a:r>
              <a:rPr lang="cs-CZ" dirty="0"/>
              <a:t> hybných sil a klíčových faktorů úspěchu,  atraktivitu pro daný podnik.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i="1" dirty="0"/>
              <a:t>Součástí analýzy odvětví blíže určující jeho strukturu je mapa  strategických konkurenčních skupin.</a:t>
            </a:r>
          </a:p>
        </p:txBody>
      </p:sp>
    </p:spTree>
    <p:extLst>
      <p:ext uri="{BB962C8B-B14F-4D97-AF65-F5344CB8AC3E}">
        <p14:creationId xmlns:p14="http://schemas.microsoft.com/office/powerpoint/2010/main" val="345963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vnějšího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75552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prostředí zkoumá vše, co se potřebuje vědět o trhu a své pozici na něm.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Využíváme těchto postupů: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dimenzí vnějšího prostředí.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sil a vlivů ve vnějším prostředí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kritických, klíčových faktorů úspěchu.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Směrová matice politiky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37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195486"/>
            <a:ext cx="7555279" cy="507703"/>
          </a:xfrm>
        </p:spPr>
        <p:txBody>
          <a:bodyPr/>
          <a:lstStyle/>
          <a:p>
            <a:r>
              <a:rPr lang="cs-CZ" sz="2000" dirty="0"/>
              <a:t>Metody analýzy vnějšího prostředí- Analýza dimenzí vnějšího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7555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analýze vycházíme z popisu skutečností důležitých pro vývoj externího prostředí podniku v minulosti a zvažujeme jakým způsobem se tyto faktory, dimenze, mění v čase.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nejdůležitějším imperativem skutečnost, že má být zaměřena do  budoucna – na nejvýznamnější vývojové trendy.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Podmínka znalosti -  předcházející vývoj  (minulost) a současný stav.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Odhady trendů  dokládáme  konkrétními fakty, například statistickými údaji dokumentujícími dosavadní  vývoj.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92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813D7-9C30-4638-8DF3-7E9CB68B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analytické metody 1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B254D23-8F17-4555-9382-F72FFEB1CE96}"/>
              </a:ext>
            </a:extLst>
          </p:cNvPr>
          <p:cNvSpPr/>
          <p:nvPr/>
        </p:nvSpPr>
        <p:spPr>
          <a:xfrm>
            <a:off x="251520" y="843559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STEP,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PEST, SLEPTE,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PESTLE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Zaměření na aspekt perspektivnosti při zpracování PEST analýzy zajišťuje </a:t>
            </a:r>
            <a:r>
              <a:rPr lang="cs-CZ" b="1" dirty="0"/>
              <a:t>metoda MAP, </a:t>
            </a:r>
            <a:r>
              <a:rPr lang="cs-CZ" dirty="0"/>
              <a:t>která je založena na rozložení analýzy PEST do tří navazujících fází/kroků:</a:t>
            </a:r>
          </a:p>
          <a:p>
            <a:pPr lvl="1"/>
            <a:r>
              <a:rPr lang="cs-CZ" dirty="0"/>
              <a:t>1. Monitorování, identifikace faktorů – fáze „M“</a:t>
            </a:r>
          </a:p>
          <a:p>
            <a:pPr lvl="1"/>
            <a:r>
              <a:rPr lang="cs-CZ" dirty="0"/>
              <a:t>2. Analýzy jejich dosavadního působení (označovaná též jako retrospektivní analýza) – fáze „A“</a:t>
            </a:r>
          </a:p>
          <a:p>
            <a:pPr lvl="1"/>
            <a:r>
              <a:rPr lang="cs-CZ" dirty="0"/>
              <a:t>3. Predikce vývoje (též perspektivní analýza) – fáze „P“</a:t>
            </a:r>
          </a:p>
          <a:p>
            <a:pPr lvl="1"/>
            <a:r>
              <a:rPr lang="cs-CZ" dirty="0"/>
              <a:t>MAP umožňuje vnést do zpracování analýzy systematičnost a pořádek a prezentovat výsledky přehledným způsobem.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F8C86A7-E11E-4498-AA6E-4C03CD6BFA28}"/>
              </a:ext>
            </a:extLst>
          </p:cNvPr>
          <p:cNvSpPr/>
          <p:nvPr/>
        </p:nvSpPr>
        <p:spPr>
          <a:xfrm>
            <a:off x="395536" y="393858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OVLIVŇUJÍCÍ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FAKTOR  TREND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 ANALÝZA VÝVOJE )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DOPAD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URGENTNOST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9ACC0-7AC6-4A13-AE66-3086E708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analytické metody 2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9C1C1E5-491F-4C34-90D1-292B0869D7EE}"/>
              </a:ext>
            </a:extLst>
          </p:cNvPr>
          <p:cNvSpPr/>
          <p:nvPr/>
        </p:nvSpPr>
        <p:spPr>
          <a:xfrm>
            <a:off x="222356" y="915566"/>
            <a:ext cx="881413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Prognózy a scénáře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tvorby scénářů umožňuje vytvářet hodnověrné varianty budoucího vývoje prostředí a pozice podniku v tomto prostředí na základě seskupování klíčových a  řídících vlivů, jež byly identifikovány v předchozích stádiích analýzy.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Výsledkem definice  je omezený počet logicky konzistentních, ale přitom rozdílných  scénářů :</a:t>
            </a:r>
          </a:p>
          <a:p>
            <a:pPr marL="800100" lvl="1" indent="-342900">
              <a:buAutoNum type="arabicPeriod"/>
            </a:pPr>
            <a:r>
              <a:rPr lang="cs-CZ" dirty="0"/>
              <a:t>tvorba scénářů na základě faktorů - v případě, že faktorů ovlivňujících výsledek je velmi málo a faktory a jejich vzájemné interakce tak mohou být systematicky zkoumány</a:t>
            </a:r>
          </a:p>
          <a:p>
            <a:pPr marL="800100" lvl="1" indent="-342900">
              <a:buAutoNum type="arabicPeriod"/>
            </a:pPr>
            <a:r>
              <a:rPr lang="cs-CZ" dirty="0"/>
              <a:t>tvorba předem stanoveného počtu scénářů - vhodná v případě, že počet faktorů ovlivňujících výsledek je mnoho. Většinou se snažíme vytvořit jen několik variant, které se od sebe výrazně liší (např. optimistická, průměrná, realistická a pesimistická varianta apod.).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93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15D18-2148-4EE9-9098-C4180F11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A12AF0-3505-49C0-BF29-DE2663DE2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5" y="0"/>
            <a:ext cx="7743130" cy="474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9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55278" cy="507703"/>
          </a:xfrm>
        </p:spPr>
        <p:txBody>
          <a:bodyPr/>
          <a:lstStyle/>
          <a:p>
            <a:r>
              <a:rPr lang="cs-CZ" sz="2000" dirty="0"/>
              <a:t>Metody analýzy vnějšího prostředí-Analýza sil a vlivů ve vnějším prostředí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84193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Analýza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Konkrétní oblast podnikatelského působení podniku – co dělá, náplň podnikání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Zahrnuje podniky s velmi podobnými aktivitami a které operují v témže sektoru ekonomiky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Sektor – základní element národní ekonomiky, 4 sektory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Odvětví jsou klasifikovány (v EU) dle klasifikace </a:t>
            </a:r>
            <a:r>
              <a:rPr lang="cs-CZ" sz="1600" dirty="0" err="1"/>
              <a:t>NACE</a:t>
            </a:r>
            <a:r>
              <a:rPr lang="cs-CZ" sz="1600" dirty="0"/>
              <a:t>-CZ (Mezinárodní klasifikace všech ekonomických činností </a:t>
            </a:r>
            <a:r>
              <a:rPr lang="cs-CZ" sz="1600" dirty="0" err="1"/>
              <a:t>ISIC</a:t>
            </a:r>
            <a:r>
              <a:rPr lang="cs-CZ" sz="1600" dirty="0"/>
              <a:t> – OSN)</a:t>
            </a:r>
          </a:p>
          <a:p>
            <a:r>
              <a:rPr lang="cs-CZ" sz="1600" b="1" i="1" dirty="0"/>
              <a:t>Metody analýzy trhu</a:t>
            </a:r>
          </a:p>
          <a:p>
            <a:pPr lvl="1"/>
            <a:r>
              <a:rPr lang="cs-CZ" sz="1600" dirty="0"/>
              <a:t>Potenciál trhu</a:t>
            </a:r>
          </a:p>
          <a:p>
            <a:pPr lvl="1"/>
            <a:r>
              <a:rPr lang="cs-CZ" sz="1600" dirty="0"/>
              <a:t>Velikost trhu (tržní kapacita)</a:t>
            </a:r>
          </a:p>
          <a:p>
            <a:pPr lvl="1"/>
            <a:r>
              <a:rPr lang="cs-CZ" sz="1600" dirty="0"/>
              <a:t>Tržní podíl</a:t>
            </a:r>
          </a:p>
          <a:p>
            <a:pPr lvl="1"/>
            <a:r>
              <a:rPr lang="cs-CZ" sz="1600" dirty="0"/>
              <a:t>Analýza zákazníků</a:t>
            </a:r>
          </a:p>
          <a:p>
            <a:pPr lvl="1"/>
            <a:r>
              <a:rPr lang="cs-CZ" sz="1600" dirty="0"/>
              <a:t>Výzkum trhu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7200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4892</TotalTime>
  <Words>1205</Words>
  <Application>Microsoft Office PowerPoint</Application>
  <PresentationFormat>Předvádění na obrazovce (16:9)</PresentationFormat>
  <Paragraphs>182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Analýzy makroprostředí (vnějšího,makro+mezo)</vt:lpstr>
      <vt:lpstr>Obsah přednášky</vt:lpstr>
      <vt:lpstr>Podstata</vt:lpstr>
      <vt:lpstr>Metody analýzy vnějšího prostředí</vt:lpstr>
      <vt:lpstr>Metody analýzy vnějšího prostředí- Analýza dimenzí vnějšího prostředí</vt:lpstr>
      <vt:lpstr>Možné analytické metody 1</vt:lpstr>
      <vt:lpstr>Možné analytické metody 2</vt:lpstr>
      <vt:lpstr>Prezentace aplikace PowerPoint</vt:lpstr>
      <vt:lpstr>Metody analýzy vnějšího prostředí-Analýza sil a vlivů ve vnějším prostředí </vt:lpstr>
      <vt:lpstr>Metody analýzy vnějšího prostředí - Analýza kritických, klíčových faktorů úspěchu-Critical Success Factors - CSF</vt:lpstr>
      <vt:lpstr>Prezentace aplikace PowerPoint</vt:lpstr>
      <vt:lpstr>Metody analýzy vnějšího prostředí- Směrová matice politiky </vt:lpstr>
      <vt:lpstr>Prezentace aplikace PowerPoint</vt:lpstr>
      <vt:lpstr>Analýza odvětví</vt:lpstr>
      <vt:lpstr>Porterova analýza</vt:lpstr>
      <vt:lpstr>Prezentace aplikace PowerPoint</vt:lpstr>
      <vt:lpstr>Příklad na PEST/LE/STEEP – pražírna kávy</vt:lpstr>
      <vt:lpstr>Příklad vyhodnocení Portera – Pražírna kávy</vt:lpstr>
      <vt:lpstr>Analýza hybných sil</vt:lpstr>
      <vt:lpstr>Analýzy zaměřené na konkurenty</vt:lpstr>
      <vt:lpstr>Mapa  strategických konkurenčních skupin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JS</cp:lastModifiedBy>
  <cp:revision>173</cp:revision>
  <cp:lastPrinted>2017-11-07T08:14:07Z</cp:lastPrinted>
  <dcterms:created xsi:type="dcterms:W3CDTF">2016-07-06T15:42:34Z</dcterms:created>
  <dcterms:modified xsi:type="dcterms:W3CDTF">2020-03-19T06:48:01Z</dcterms:modified>
</cp:coreProperties>
</file>