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9" r:id="rId3"/>
    <p:sldId id="303" r:id="rId4"/>
    <p:sldId id="304" r:id="rId5"/>
    <p:sldId id="305" r:id="rId6"/>
    <p:sldId id="306" r:id="rId7"/>
    <p:sldId id="278" r:id="rId8"/>
    <p:sldId id="320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22" r:id="rId19"/>
    <p:sldId id="319" r:id="rId20"/>
    <p:sldId id="321" r:id="rId21"/>
    <p:sldId id="317" r:id="rId22"/>
    <p:sldId id="318" r:id="rId2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2" y="6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A00A8-F9E0-42EE-9959-29DFA42486E3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93278-612A-44E2-BB17-B54E47721F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854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779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141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610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63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347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4884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23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3140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30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075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289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3415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640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522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912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500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http://dynargie.cz/GestorSistema/Czech%20Republic/AP1-3.pdf</a:t>
            </a:r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D3741A-8E0A-4637-A560-1F4EB40EEF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16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http://dynargie.cz/GestorSistema/Czech%20Republic/AP1-3.pdf</a:t>
            </a:r>
            <a:endParaRPr lang="cs-CZ" dirty="0"/>
          </a:p>
          <a:p>
            <a:endParaRPr lang="cs-CZ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D3741A-8E0A-4637-A560-1F4EB40EEF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07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349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67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DC2DB-F4B8-4DC9-B092-DEF57A0F6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DEB9E7C-0CFF-4826-8075-7C00EF5A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F77929-F231-44A4-833A-1620F9ECA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F5B9-9C8F-420B-865E-CB420FE8296F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D78000-1AE6-4E92-9ECE-EE60EAF0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C2635A-E5DD-4BDB-834A-CC100F4E1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A4F7A-4DD8-4612-94E2-B378C1A52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3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opf/cz/pem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www.facebook.com/OPFKPEM/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lidských zdrojů</a:t>
            </a:r>
            <a:br>
              <a:rPr lang="cs-CZ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Lucie Meixnerová,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0CF6976C-D50B-42F1-BB5C-F247A33BC920}"/>
              </a:ext>
            </a:extLst>
          </p:cNvPr>
          <p:cNvSpPr txBox="1">
            <a:spLocks/>
          </p:cNvSpPr>
          <p:nvPr/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seminář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02357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Obsah seminární práce (jednotlivých kapitol):</a:t>
            </a:r>
            <a:br>
              <a:rPr lang="en-US" sz="1600" dirty="0"/>
            </a:br>
            <a:br>
              <a:rPr lang="cs-CZ" sz="1600" dirty="0"/>
            </a:br>
            <a:r>
              <a:rPr lang="cs-CZ" sz="1600" dirty="0"/>
              <a:t>1. Titulní strana (název práce, autoři, datum a místo zpracování)</a:t>
            </a:r>
            <a:br>
              <a:rPr lang="en-US" sz="1600" dirty="0"/>
            </a:br>
            <a:r>
              <a:rPr lang="cs-CZ" sz="1600" dirty="0"/>
              <a:t>2. Obsah</a:t>
            </a:r>
            <a:br>
              <a:rPr lang="en-US" sz="1600" dirty="0"/>
            </a:br>
            <a:r>
              <a:rPr lang="cs-CZ" sz="1600" dirty="0"/>
              <a:t>3. Úvod</a:t>
            </a:r>
            <a:br>
              <a:rPr lang="en-US" sz="1600" dirty="0"/>
            </a:br>
            <a:r>
              <a:rPr lang="cs-CZ" sz="1600" dirty="0"/>
              <a:t>4. Stať (teoretická a praktická část nebo </a:t>
            </a:r>
            <a:r>
              <a:rPr lang="cs-CZ" sz="1600" dirty="0" err="1"/>
              <a:t>ozn</a:t>
            </a:r>
            <a:r>
              <a:rPr lang="cs-CZ" sz="1600" dirty="0"/>
              <a:t>. první a druhá část)</a:t>
            </a:r>
            <a:br>
              <a:rPr lang="en-US" sz="1600" dirty="0"/>
            </a:br>
            <a:r>
              <a:rPr lang="cs-CZ" sz="1600" dirty="0"/>
              <a:t>5. Závěr</a:t>
            </a:r>
            <a:br>
              <a:rPr lang="en-US" sz="1600" dirty="0"/>
            </a:br>
            <a:r>
              <a:rPr lang="cs-CZ" sz="1600" dirty="0"/>
              <a:t>6. Použitá literatura a jiné podklady</a:t>
            </a: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Seminární práce: zpracování textu</a:t>
            </a:r>
          </a:p>
        </p:txBody>
      </p:sp>
    </p:spTree>
    <p:extLst>
      <p:ext uri="{BB962C8B-B14F-4D97-AF65-F5344CB8AC3E}">
        <p14:creationId xmlns:p14="http://schemas.microsoft.com/office/powerpoint/2010/main" val="59725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cs-CZ" sz="1600" dirty="0"/>
            </a:br>
            <a:r>
              <a:rPr lang="cs-CZ" sz="1600" dirty="0"/>
              <a:t>●	</a:t>
            </a:r>
            <a:r>
              <a:rPr lang="cs-CZ" sz="1400" dirty="0"/>
              <a:t>Vložit seminární práci do </a:t>
            </a:r>
            <a:r>
              <a:rPr lang="cs-CZ" sz="1400" b="1" dirty="0"/>
              <a:t>IS SU</a:t>
            </a:r>
            <a:r>
              <a:rPr lang="cs-CZ" sz="1400" dirty="0"/>
              <a:t>, termín nejpozději do: 12. 4. 2020,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seminární práci odevzdávají VŠICHNI AUTOŘI a SPOLUAUTOŘI,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označení souboru: jméno seminární práce tvoří příjmení obou autorů (více 	autorů)</a:t>
            </a:r>
            <a:r>
              <a:rPr lang="cs-CZ" sz="1600" b="1" dirty="0"/>
              <a:t>_práce</a:t>
            </a:r>
            <a:r>
              <a:rPr lang="cs-CZ" sz="1600" dirty="0"/>
              <a:t>, vzor: </a:t>
            </a:r>
            <a:r>
              <a:rPr lang="cs-CZ" sz="1600" b="1" dirty="0" err="1"/>
              <a:t>Meixnerová_práce</a:t>
            </a:r>
            <a:r>
              <a:rPr lang="cs-CZ" sz="1600" b="1" dirty="0"/>
              <a:t>, 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bodové hodnocení: 0 - 10 bodů.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Seminární práce: zpracování textu</a:t>
            </a:r>
          </a:p>
        </p:txBody>
      </p:sp>
    </p:spTree>
    <p:extLst>
      <p:ext uri="{BB962C8B-B14F-4D97-AF65-F5344CB8AC3E}">
        <p14:creationId xmlns:p14="http://schemas.microsoft.com/office/powerpoint/2010/main" val="10250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/>
              <a:t>●	Skupiny 1-2 studenti, délka 10 - 15 minut, počet snímků se doporučuje </a:t>
            </a:r>
            <a:br>
              <a:rPr lang="cs-CZ" sz="1600" dirty="0"/>
            </a:br>
            <a:r>
              <a:rPr lang="cs-CZ" sz="1600" dirty="0"/>
              <a:t>	8 – 10 (průměrně 1 snímek na 1 minutu),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prezentace: 8. – 13. seminář, rozpis vč. témat zveřejněný nejpozději do </a:t>
            </a:r>
            <a:br>
              <a:rPr lang="cs-CZ" sz="1600" dirty="0"/>
            </a:br>
            <a:r>
              <a:rPr lang="cs-CZ" sz="1600" dirty="0"/>
              <a:t>	3. semináře,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vložit prezentaci do </a:t>
            </a:r>
            <a:r>
              <a:rPr lang="cs-CZ" sz="1600" b="1" dirty="0"/>
              <a:t>IS SU</a:t>
            </a:r>
            <a:r>
              <a:rPr lang="cs-CZ" sz="1600" dirty="0"/>
              <a:t>, termín: nejpozději týden před obhajobou,</a:t>
            </a:r>
            <a:r>
              <a:rPr lang="cs-CZ" sz="1600" b="1" dirty="0"/>
              <a:t> 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označení souboru: jméno seminární práce tvoří příjmení obou 	autorů 	(více autorů)</a:t>
            </a:r>
            <a:r>
              <a:rPr lang="cs-CZ" sz="1600" b="1" dirty="0"/>
              <a:t>_prezentace</a:t>
            </a:r>
            <a:r>
              <a:rPr lang="cs-CZ" sz="1600" dirty="0"/>
              <a:t>, vzor: </a:t>
            </a:r>
            <a:r>
              <a:rPr lang="cs-CZ" sz="1600" b="1" dirty="0" err="1"/>
              <a:t>Meixnerová_prezentace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bodové hodnocení prezentace: 0 - 8 bodů.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Seminární práce: prezentace</a:t>
            </a:r>
          </a:p>
        </p:txBody>
      </p:sp>
    </p:spTree>
    <p:extLst>
      <p:ext uri="{BB962C8B-B14F-4D97-AF65-F5344CB8AC3E}">
        <p14:creationId xmlns:p14="http://schemas.microsoft.com/office/powerpoint/2010/main" val="416973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/>
              <a:t>●	Povinné údaje: název práce a jméno autora/ů,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představení tématu: důvod, proč právě toto téma, 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obsah • struktura prezentace • stručné seznámení s jednotlivými body 	prezentace,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cíl/e – postup – skutečnost – výstupy (postup práce, průběžné výsledky 	získané během uskutečněných činností, co bylo zjištěno, analýza atd.), 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 	závěr: konstatování, zda bylo či nebylo dosaženo vytyčených cílů,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  	bibliografické citace.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Seminární práce: prezentace</a:t>
            </a:r>
          </a:p>
        </p:txBody>
      </p:sp>
    </p:spTree>
    <p:extLst>
      <p:ext uri="{BB962C8B-B14F-4D97-AF65-F5344CB8AC3E}">
        <p14:creationId xmlns:p14="http://schemas.microsoft.com/office/powerpoint/2010/main" val="200847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Seminární práce: hodnocení obou částí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E5A335A-58B1-47EF-A6B2-636099E80E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59582"/>
            <a:ext cx="6337235" cy="3282856"/>
          </a:xfrm>
          <a:prstGeom prst="rect">
            <a:avLst/>
          </a:prstGeom>
        </p:spPr>
      </p:pic>
      <p:sp>
        <p:nvSpPr>
          <p:cNvPr id="5" name="Pravá složená závorka 4">
            <a:extLst>
              <a:ext uri="{FF2B5EF4-FFF2-40B4-BE49-F238E27FC236}">
                <a16:creationId xmlns:a16="http://schemas.microsoft.com/office/drawing/2014/main" id="{36BCB004-93E9-421E-9C43-D704BCED95BD}"/>
              </a:ext>
            </a:extLst>
          </p:cNvPr>
          <p:cNvSpPr/>
          <p:nvPr/>
        </p:nvSpPr>
        <p:spPr>
          <a:xfrm>
            <a:off x="6876256" y="1059582"/>
            <a:ext cx="34289" cy="3282856"/>
          </a:xfrm>
          <a:prstGeom prst="rightBrac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C80EC4E-66C3-4754-9B6C-D47D346C28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0545" y="2571750"/>
            <a:ext cx="2168123" cy="67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76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81642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●	zpracování úkolu dle zadání v semináři: až 12 bodů/12 seminářů (nezapočítává se 1. 	seminář)</a:t>
            </a:r>
          </a:p>
          <a:p>
            <a:pPr marL="0" indent="0">
              <a:buNone/>
            </a:pPr>
            <a:r>
              <a:rPr lang="cs-CZ" sz="1400" dirty="0"/>
              <a:t>●	zpracování dílčího úkolu v semináři: až 1 bod/ 1 seminář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●	označení souboru: jméno autora</a:t>
            </a:r>
            <a:br>
              <a:rPr lang="cs-CZ" sz="1400" dirty="0"/>
            </a:br>
            <a:r>
              <a:rPr lang="cs-CZ" sz="1400" dirty="0"/>
              <a:t> </a:t>
            </a:r>
            <a:br>
              <a:rPr lang="cs-CZ" sz="1400" dirty="0"/>
            </a:br>
            <a:r>
              <a:rPr lang="cs-CZ" sz="1400" dirty="0"/>
              <a:t>●	šablona je uložena v IS SU Odevzdávárny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●	vložení do </a:t>
            </a:r>
            <a:r>
              <a:rPr lang="cs-CZ" sz="1400" b="1" dirty="0"/>
              <a:t>IS SU Odevzdávárny </a:t>
            </a:r>
            <a:r>
              <a:rPr lang="cs-CZ" sz="1400" dirty="0"/>
              <a:t>do neděle daného týdne semináře	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/>
              <a:t>●	označení souboru: </a:t>
            </a:r>
            <a:r>
              <a:rPr lang="cs-CZ" sz="1400" dirty="0" err="1"/>
              <a:t>přijmení</a:t>
            </a:r>
            <a:r>
              <a:rPr lang="cs-CZ" sz="1400" dirty="0"/>
              <a:t> autora / </a:t>
            </a:r>
            <a:r>
              <a:rPr lang="cs-CZ" sz="1400" dirty="0" err="1"/>
              <a:t>autorů_číslo</a:t>
            </a:r>
            <a:r>
              <a:rPr lang="cs-CZ" sz="1400" dirty="0"/>
              <a:t> semináře, vzor: 	</a:t>
            </a:r>
            <a:r>
              <a:rPr lang="cs-CZ" sz="1400" b="1" dirty="0" err="1"/>
              <a:t>Meixnerová_název</a:t>
            </a:r>
            <a:r>
              <a:rPr lang="cs-CZ" sz="1400" b="1" dirty="0"/>
              <a:t> dílčího úkolu</a:t>
            </a:r>
            <a:br>
              <a:rPr lang="cs-CZ" sz="1400" dirty="0"/>
            </a:br>
            <a:br>
              <a:rPr lang="cs-CZ" sz="1400" dirty="0"/>
            </a:br>
            <a:r>
              <a:rPr lang="cs-CZ" sz="1400" i="1" dirty="0"/>
              <a:t>●	bodové hodnocení : 0 - 12 bodů/12 seminářů</a:t>
            </a:r>
            <a:br>
              <a:rPr lang="cs-CZ" sz="1400" i="1" dirty="0"/>
            </a:br>
            <a:br>
              <a:rPr lang="cs-CZ" sz="1400" i="1" dirty="0"/>
            </a:br>
            <a:r>
              <a:rPr lang="cs-CZ" sz="1400" i="1" dirty="0"/>
              <a:t>●	bodové hodnocení: řádné odevzdání 1 úkolu = max. 1bod/seminář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Aktivita 1 </a:t>
            </a:r>
          </a:p>
        </p:txBody>
      </p:sp>
    </p:spTree>
    <p:extLst>
      <p:ext uri="{BB962C8B-B14F-4D97-AF65-F5344CB8AC3E}">
        <p14:creationId xmlns:p14="http://schemas.microsoft.com/office/powerpoint/2010/main" val="21446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Celkové hodnocení předmětu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702874-3214-40FA-9232-F27DD67018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771550"/>
            <a:ext cx="5886490" cy="390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3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● 	Zkouškový test je </a:t>
            </a:r>
            <a:r>
              <a:rPr lang="cs-CZ" sz="1400" b="1" dirty="0"/>
              <a:t>písemný</a:t>
            </a:r>
            <a:r>
              <a:rPr lang="cs-CZ" sz="1400" dirty="0"/>
              <a:t>. Skládá se ze dvou částí.</a:t>
            </a:r>
            <a:br>
              <a:rPr lang="cs-CZ" sz="1400" dirty="0"/>
            </a:br>
            <a:br>
              <a:rPr lang="en-US" sz="1400" dirty="0"/>
            </a:br>
            <a:r>
              <a:rPr lang="cs-CZ" sz="1400" dirty="0"/>
              <a:t>●	</a:t>
            </a:r>
            <a:r>
              <a:rPr lang="cs-CZ" sz="1400" u="sng" dirty="0"/>
              <a:t>První část </a:t>
            </a:r>
            <a:r>
              <a:rPr lang="cs-CZ" sz="1400" dirty="0"/>
              <a:t>tvoří test složený z deseti otázek, kde mají studenti výběr odpovědi ze čtyř 	možností. Maximální počet bodů získatelných za tuto část je 20 bodů.</a:t>
            </a:r>
            <a:br>
              <a:rPr lang="cs-CZ" sz="1400" dirty="0"/>
            </a:br>
            <a:br>
              <a:rPr lang="en-US" sz="1400" dirty="0"/>
            </a:br>
            <a:r>
              <a:rPr lang="cs-CZ" sz="1400" dirty="0"/>
              <a:t>●	</a:t>
            </a:r>
            <a:r>
              <a:rPr lang="cs-CZ" sz="1400" u="sng" dirty="0"/>
              <a:t>Druhá část </a:t>
            </a:r>
            <a:r>
              <a:rPr lang="cs-CZ" sz="1400" dirty="0"/>
              <a:t>je tvořena dvěma otevřenýma otázkami, v této části studenti vypracovávají 	odpovědi. Za každou zodpovězenou otázku lze získat až 25 bodů. </a:t>
            </a:r>
            <a:br>
              <a:rPr lang="en-US" sz="1400" dirty="0"/>
            </a:br>
            <a:br>
              <a:rPr lang="cs-CZ" sz="1400" dirty="0"/>
            </a:br>
            <a:r>
              <a:rPr lang="cs-CZ" sz="1400" dirty="0"/>
              <a:t>Celkově za závěrečný test lze získat až 70bodů. Čas na zpracování závěrečného testu je 45 minut.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Zkouškový test </a:t>
            </a:r>
          </a:p>
        </p:txBody>
      </p:sp>
    </p:spTree>
    <p:extLst>
      <p:ext uri="{BB962C8B-B14F-4D97-AF65-F5344CB8AC3E}">
        <p14:creationId xmlns:p14="http://schemas.microsoft.com/office/powerpoint/2010/main" val="164367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1. </a:t>
            </a:r>
            <a:r>
              <a:rPr lang="en-US" sz="1400" dirty="0" err="1"/>
              <a:t>Úvod</a:t>
            </a:r>
            <a:r>
              <a:rPr lang="en-US" sz="1400" dirty="0"/>
              <a:t> do </a:t>
            </a:r>
            <a:r>
              <a:rPr lang="en-US" sz="1400" dirty="0" err="1"/>
              <a:t>studia</a:t>
            </a:r>
            <a:r>
              <a:rPr lang="en-US" sz="1400" dirty="0"/>
              <a:t> </a:t>
            </a:r>
            <a:r>
              <a:rPr lang="en-US" sz="1400" dirty="0" err="1"/>
              <a:t>řízení</a:t>
            </a:r>
            <a:r>
              <a:rPr lang="en-US" sz="1400" dirty="0"/>
              <a:t> </a:t>
            </a:r>
            <a:r>
              <a:rPr lang="en-US" sz="1400" dirty="0" err="1"/>
              <a:t>lidských</a:t>
            </a:r>
            <a:r>
              <a:rPr lang="en-US" sz="1400" dirty="0"/>
              <a:t> </a:t>
            </a:r>
            <a:r>
              <a:rPr lang="en-US" sz="1400" dirty="0" err="1"/>
              <a:t>zdrojů</a:t>
            </a:r>
            <a:r>
              <a:rPr lang="en-US" sz="1400" dirty="0"/>
              <a:t> a </a:t>
            </a:r>
            <a:r>
              <a:rPr lang="en-US" sz="1400" dirty="0" err="1"/>
              <a:t>jeho</a:t>
            </a:r>
            <a:r>
              <a:rPr lang="en-US" sz="1400" dirty="0"/>
              <a:t> </a:t>
            </a:r>
            <a:r>
              <a:rPr lang="en-US" sz="1400" dirty="0" err="1"/>
              <a:t>úloha</a:t>
            </a:r>
            <a:r>
              <a:rPr lang="en-US" sz="1400" dirty="0"/>
              <a:t> v </a:t>
            </a:r>
            <a:r>
              <a:rPr lang="en-US" sz="1400" dirty="0" err="1"/>
              <a:t>podniku</a:t>
            </a:r>
            <a:br>
              <a:rPr lang="en-US" sz="1400" dirty="0"/>
            </a:br>
            <a:r>
              <a:rPr lang="en-US" sz="1400" dirty="0"/>
              <a:t>2. </a:t>
            </a:r>
            <a:r>
              <a:rPr lang="en-US" sz="1400" dirty="0" err="1"/>
              <a:t>Podniková</a:t>
            </a:r>
            <a:r>
              <a:rPr lang="en-US" sz="1400" dirty="0"/>
              <a:t> </a:t>
            </a:r>
            <a:r>
              <a:rPr lang="en-US" sz="1400" dirty="0" err="1"/>
              <a:t>kultura</a:t>
            </a:r>
            <a:r>
              <a:rPr lang="en-US" sz="1400" dirty="0"/>
              <a:t> a </a:t>
            </a:r>
            <a:r>
              <a:rPr lang="en-US" sz="1400" dirty="0" err="1"/>
              <a:t>organizační</a:t>
            </a:r>
            <a:r>
              <a:rPr lang="en-US" sz="1400" dirty="0"/>
              <a:t> </a:t>
            </a:r>
            <a:r>
              <a:rPr lang="en-US" sz="1400" dirty="0" err="1"/>
              <a:t>struktury</a:t>
            </a:r>
            <a:r>
              <a:rPr lang="en-US" sz="1400" dirty="0"/>
              <a:t> v </a:t>
            </a:r>
            <a:r>
              <a:rPr lang="en-US" sz="1400" dirty="0" err="1"/>
              <a:t>systému</a:t>
            </a:r>
            <a:r>
              <a:rPr lang="en-US" sz="1400" dirty="0"/>
              <a:t> </a:t>
            </a:r>
            <a:r>
              <a:rPr lang="en-US" sz="1400" dirty="0" err="1"/>
              <a:t>řízení</a:t>
            </a:r>
            <a:r>
              <a:rPr lang="en-US" sz="1400" dirty="0"/>
              <a:t> </a:t>
            </a:r>
            <a:r>
              <a:rPr lang="en-US" sz="1400" dirty="0" err="1"/>
              <a:t>lidských</a:t>
            </a:r>
            <a:r>
              <a:rPr lang="en-US" sz="1400" dirty="0"/>
              <a:t> </a:t>
            </a:r>
            <a:r>
              <a:rPr lang="en-US" sz="1400" dirty="0" err="1"/>
              <a:t>zdrojů</a:t>
            </a:r>
            <a:br>
              <a:rPr lang="en-US" sz="1400" dirty="0"/>
            </a:br>
            <a:r>
              <a:rPr lang="en-US" sz="1400" dirty="0"/>
              <a:t>3. </a:t>
            </a:r>
            <a:r>
              <a:rPr lang="en-US" sz="1400" dirty="0" err="1"/>
              <a:t>Analýza</a:t>
            </a:r>
            <a:r>
              <a:rPr lang="en-US" sz="1400" dirty="0"/>
              <a:t> </a:t>
            </a:r>
            <a:r>
              <a:rPr lang="en-US" sz="1400" dirty="0" err="1"/>
              <a:t>pracovních</a:t>
            </a:r>
            <a:r>
              <a:rPr lang="en-US" sz="1400" dirty="0"/>
              <a:t> </a:t>
            </a:r>
            <a:r>
              <a:rPr lang="en-US" sz="1400" dirty="0" err="1"/>
              <a:t>míst</a:t>
            </a:r>
            <a:br>
              <a:rPr lang="en-US" sz="1400" dirty="0"/>
            </a:br>
            <a:r>
              <a:rPr lang="en-US" sz="1400" dirty="0"/>
              <a:t>4. </a:t>
            </a:r>
            <a:r>
              <a:rPr lang="en-US" sz="1400" dirty="0" err="1"/>
              <a:t>Personální</a:t>
            </a:r>
            <a:r>
              <a:rPr lang="en-US" sz="1400" dirty="0"/>
              <a:t> </a:t>
            </a:r>
            <a:r>
              <a:rPr lang="en-US" sz="1400" dirty="0" err="1"/>
              <a:t>plánování</a:t>
            </a:r>
            <a:br>
              <a:rPr lang="en-US" sz="1400" dirty="0"/>
            </a:br>
            <a:r>
              <a:rPr lang="en-US" sz="1400" dirty="0"/>
              <a:t>5. </a:t>
            </a:r>
            <a:r>
              <a:rPr lang="en-US" sz="1400" dirty="0" err="1"/>
              <a:t>Získávání</a:t>
            </a:r>
            <a:r>
              <a:rPr lang="en-US" sz="1400" dirty="0"/>
              <a:t> </a:t>
            </a:r>
            <a:r>
              <a:rPr lang="en-US" sz="1400" dirty="0" err="1"/>
              <a:t>pracovníků</a:t>
            </a:r>
            <a:br>
              <a:rPr lang="en-US" sz="1400" dirty="0"/>
            </a:br>
            <a:r>
              <a:rPr lang="en-US" sz="1400" dirty="0"/>
              <a:t>6. </a:t>
            </a:r>
            <a:r>
              <a:rPr lang="en-US" sz="1400" dirty="0" err="1"/>
              <a:t>Výběr</a:t>
            </a:r>
            <a:r>
              <a:rPr lang="en-US" sz="1400" dirty="0"/>
              <a:t> </a:t>
            </a:r>
            <a:r>
              <a:rPr lang="en-US" sz="1400" dirty="0" err="1"/>
              <a:t>pracovníků</a:t>
            </a:r>
            <a:br>
              <a:rPr lang="en-US" sz="1400" dirty="0"/>
            </a:br>
            <a:r>
              <a:rPr lang="en-US" sz="1400" dirty="0"/>
              <a:t>7. </a:t>
            </a:r>
            <a:r>
              <a:rPr lang="en-US" sz="1400" dirty="0" err="1"/>
              <a:t>Přijímání</a:t>
            </a:r>
            <a:r>
              <a:rPr lang="en-US" sz="1400" dirty="0"/>
              <a:t>, </a:t>
            </a:r>
            <a:r>
              <a:rPr lang="en-US" sz="1400" dirty="0" err="1"/>
              <a:t>orientace</a:t>
            </a:r>
            <a:r>
              <a:rPr lang="en-US" sz="1400" dirty="0"/>
              <a:t>, </a:t>
            </a:r>
            <a:r>
              <a:rPr lang="en-US" sz="1400" dirty="0" err="1"/>
              <a:t>rozmisťování</a:t>
            </a:r>
            <a:r>
              <a:rPr lang="en-US" sz="1400" dirty="0"/>
              <a:t> a </a:t>
            </a:r>
            <a:r>
              <a:rPr lang="en-US" sz="1400" dirty="0" err="1"/>
              <a:t>uvolňování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8. </a:t>
            </a:r>
            <a:r>
              <a:rPr lang="en-US" sz="1400" dirty="0" err="1"/>
              <a:t>Hodnocení</a:t>
            </a:r>
            <a:r>
              <a:rPr lang="en-US" sz="1400" dirty="0"/>
              <a:t> </a:t>
            </a:r>
            <a:r>
              <a:rPr lang="en-US" sz="1400" dirty="0" err="1"/>
              <a:t>pracovníků</a:t>
            </a:r>
            <a:br>
              <a:rPr lang="en-US" sz="1400" dirty="0"/>
            </a:br>
            <a:r>
              <a:rPr lang="en-US" sz="1400" dirty="0"/>
              <a:t>9. </a:t>
            </a:r>
            <a:r>
              <a:rPr lang="en-US" sz="1400" dirty="0" err="1"/>
              <a:t>Podnikové</a:t>
            </a:r>
            <a:r>
              <a:rPr lang="en-US" sz="1400" dirty="0"/>
              <a:t> </a:t>
            </a:r>
            <a:r>
              <a:rPr lang="en-US" sz="1400" dirty="0" err="1"/>
              <a:t>vzdělávání</a:t>
            </a:r>
            <a:r>
              <a:rPr lang="en-US" sz="1400" dirty="0"/>
              <a:t> </a:t>
            </a:r>
            <a:r>
              <a:rPr lang="en-US" sz="1400" dirty="0" err="1"/>
              <a:t>pracovníků</a:t>
            </a:r>
            <a:r>
              <a:rPr lang="en-US" sz="1400" dirty="0"/>
              <a:t> a </a:t>
            </a:r>
            <a:r>
              <a:rPr lang="en-US" sz="1400" dirty="0" err="1"/>
              <a:t>rozvoj</a:t>
            </a:r>
            <a:r>
              <a:rPr lang="en-US" sz="1400" dirty="0"/>
              <a:t> </a:t>
            </a:r>
            <a:r>
              <a:rPr lang="en-US" sz="1400" dirty="0" err="1"/>
              <a:t>manažerů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10. </a:t>
            </a:r>
            <a:r>
              <a:rPr lang="en-US" sz="1400" dirty="0" err="1"/>
              <a:t>Odměňování</a:t>
            </a:r>
            <a:r>
              <a:rPr lang="en-US" sz="1400" dirty="0"/>
              <a:t> </a:t>
            </a:r>
            <a:r>
              <a:rPr lang="en-US" sz="1400" dirty="0" err="1"/>
              <a:t>pracovníků</a:t>
            </a:r>
            <a:br>
              <a:rPr lang="en-US" sz="1400" dirty="0"/>
            </a:br>
            <a:r>
              <a:rPr lang="en-US" sz="1400" dirty="0"/>
              <a:t>11. </a:t>
            </a:r>
            <a:r>
              <a:rPr lang="en-US" sz="1400" dirty="0" err="1"/>
              <a:t>Pracovní</a:t>
            </a:r>
            <a:r>
              <a:rPr lang="en-US" sz="1400" dirty="0"/>
              <a:t> </a:t>
            </a:r>
            <a:r>
              <a:rPr lang="en-US" sz="1400" dirty="0" err="1"/>
              <a:t>vztahy</a:t>
            </a:r>
            <a:r>
              <a:rPr lang="en-US" sz="1400" dirty="0"/>
              <a:t> v </a:t>
            </a:r>
            <a:r>
              <a:rPr lang="en-US" sz="1400" dirty="0" err="1"/>
              <a:t>podniku</a:t>
            </a:r>
            <a:r>
              <a:rPr lang="en-US" sz="1400" dirty="0"/>
              <a:t> a role </a:t>
            </a:r>
            <a:r>
              <a:rPr lang="en-US" sz="1400" dirty="0" err="1"/>
              <a:t>odborů</a:t>
            </a:r>
            <a:r>
              <a:rPr lang="en-US" sz="1400" dirty="0"/>
              <a:t> v </a:t>
            </a:r>
            <a:r>
              <a:rPr lang="en-US" sz="1400" dirty="0" err="1"/>
              <a:t>jejich</a:t>
            </a:r>
            <a:r>
              <a:rPr lang="en-US" sz="1400" dirty="0"/>
              <a:t> </a:t>
            </a:r>
            <a:r>
              <a:rPr lang="en-US" sz="1400" dirty="0" err="1"/>
              <a:t>ovlivňování</a:t>
            </a:r>
            <a:br>
              <a:rPr lang="en-US" sz="1400" dirty="0"/>
            </a:br>
            <a:r>
              <a:rPr lang="en-US" sz="1400" dirty="0"/>
              <a:t>12. </a:t>
            </a:r>
            <a:r>
              <a:rPr lang="en-US" sz="1400" dirty="0" err="1"/>
              <a:t>Péče</a:t>
            </a:r>
            <a:r>
              <a:rPr lang="en-US" sz="1400" dirty="0"/>
              <a:t> o </a:t>
            </a:r>
            <a:r>
              <a:rPr lang="en-US" sz="1400" dirty="0" err="1"/>
              <a:t>pracovníky</a:t>
            </a:r>
            <a:r>
              <a:rPr lang="en-US" sz="1400" dirty="0"/>
              <a:t> a </a:t>
            </a:r>
            <a:r>
              <a:rPr lang="en-US" sz="1400" dirty="0" err="1"/>
              <a:t>bezpečnost</a:t>
            </a:r>
            <a:r>
              <a:rPr lang="en-US" sz="1400" dirty="0"/>
              <a:t> </a:t>
            </a:r>
            <a:r>
              <a:rPr lang="en-US" sz="1400" dirty="0" err="1"/>
              <a:t>práce</a:t>
            </a:r>
            <a:r>
              <a:rPr lang="en-US" sz="1400" dirty="0"/>
              <a:t> a </a:t>
            </a:r>
            <a:r>
              <a:rPr lang="en-US" sz="1400" dirty="0" err="1"/>
              <a:t>ochrana</a:t>
            </a:r>
            <a:r>
              <a:rPr lang="en-US" sz="1400" dirty="0"/>
              <a:t> </a:t>
            </a:r>
            <a:r>
              <a:rPr lang="en-US" sz="1400" dirty="0" err="1"/>
              <a:t>zdraví</a:t>
            </a:r>
            <a:br>
              <a:rPr lang="en-US" sz="1400" dirty="0"/>
            </a:br>
            <a:r>
              <a:rPr lang="en-US" sz="1400" dirty="0"/>
              <a:t>13. </a:t>
            </a:r>
            <a:r>
              <a:rPr lang="en-US" sz="1400" dirty="0" err="1"/>
              <a:t>Personální</a:t>
            </a:r>
            <a:r>
              <a:rPr lang="en-US" sz="1400" dirty="0"/>
              <a:t> </a:t>
            </a:r>
            <a:r>
              <a:rPr lang="en-US" sz="1400" dirty="0" err="1"/>
              <a:t>informační</a:t>
            </a:r>
            <a:r>
              <a:rPr lang="en-US" sz="1400" dirty="0"/>
              <a:t> </a:t>
            </a:r>
            <a:r>
              <a:rPr lang="en-US" sz="1400" dirty="0" err="1"/>
              <a:t>systém</a:t>
            </a:r>
            <a:r>
              <a:rPr lang="en-US" sz="1400" dirty="0"/>
              <a:t> a </a:t>
            </a:r>
            <a:r>
              <a:rPr lang="en-US" sz="1400" dirty="0" err="1"/>
              <a:t>ochrana</a:t>
            </a:r>
            <a:r>
              <a:rPr lang="en-US" sz="1400" dirty="0"/>
              <a:t> </a:t>
            </a:r>
            <a:r>
              <a:rPr lang="en-US" sz="1400" dirty="0" err="1"/>
              <a:t>osobních</a:t>
            </a:r>
            <a:r>
              <a:rPr lang="en-US" sz="1400" dirty="0"/>
              <a:t> </a:t>
            </a:r>
            <a:r>
              <a:rPr lang="en-US" sz="1400" dirty="0" err="1"/>
              <a:t>dat</a:t>
            </a: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Tematické zaměření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3857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i="1" dirty="0"/>
              <a:t>P</a:t>
            </a:r>
            <a:r>
              <a:rPr lang="en-US" sz="1400" i="1" dirty="0" err="1"/>
              <a:t>ovinná</a:t>
            </a:r>
            <a:r>
              <a:rPr lang="en-US" sz="1400" i="1" dirty="0"/>
              <a:t> </a:t>
            </a:r>
            <a:r>
              <a:rPr lang="en-US" sz="1400" i="1" dirty="0" err="1"/>
              <a:t>literatura</a:t>
            </a:r>
            <a:r>
              <a:rPr lang="en-US" sz="1400" dirty="0"/>
              <a:t> 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r>
              <a:rPr lang="en-US" sz="1400" dirty="0"/>
              <a:t>KOUBEK, J. </a:t>
            </a:r>
            <a:r>
              <a:rPr lang="en-US" sz="1400" i="1" dirty="0" err="1"/>
              <a:t>Řízení</a:t>
            </a:r>
            <a:r>
              <a:rPr lang="en-US" sz="1400" i="1" dirty="0"/>
              <a:t> </a:t>
            </a:r>
            <a:r>
              <a:rPr lang="en-US" sz="1400" i="1" dirty="0" err="1"/>
              <a:t>lidských</a:t>
            </a:r>
            <a:r>
              <a:rPr lang="en-US" sz="1400" i="1" dirty="0"/>
              <a:t> </a:t>
            </a:r>
            <a:r>
              <a:rPr lang="en-US" sz="1400" i="1" dirty="0" err="1"/>
              <a:t>zdrojů</a:t>
            </a:r>
            <a:r>
              <a:rPr lang="en-US" sz="1400" dirty="0"/>
              <a:t>. Praha: Management Press, 2015. ISBN 9788072612888. </a:t>
            </a:r>
          </a:p>
          <a:p>
            <a:r>
              <a:rPr lang="en-US" sz="1400" dirty="0"/>
              <a:t>ARMSTRONG, M., TAYLOR, S. </a:t>
            </a:r>
            <a:r>
              <a:rPr lang="en-US" sz="1400" i="1" dirty="0" err="1"/>
              <a:t>Řízení</a:t>
            </a:r>
            <a:r>
              <a:rPr lang="en-US" sz="1400" i="1" dirty="0"/>
              <a:t> </a:t>
            </a:r>
            <a:r>
              <a:rPr lang="en-US" sz="1400" i="1" dirty="0" err="1"/>
              <a:t>lidských</a:t>
            </a:r>
            <a:r>
              <a:rPr lang="en-US" sz="1400" i="1" dirty="0"/>
              <a:t> </a:t>
            </a:r>
            <a:r>
              <a:rPr lang="en-US" sz="1400" i="1" dirty="0" err="1"/>
              <a:t>zdrojů</a:t>
            </a:r>
            <a:r>
              <a:rPr lang="en-US" sz="1400" dirty="0"/>
              <a:t>. Praha, </a:t>
            </a:r>
            <a:r>
              <a:rPr lang="en-US" sz="1400" dirty="0" err="1"/>
              <a:t>Grada</a:t>
            </a:r>
            <a:r>
              <a:rPr lang="en-US" sz="1400" dirty="0"/>
              <a:t> Publishing, 2015. ISBN 9788024752587. </a:t>
            </a:r>
          </a:p>
          <a:p>
            <a:r>
              <a:rPr lang="en-US" sz="1400" dirty="0"/>
              <a:t>MALÁTEK, V. </a:t>
            </a:r>
            <a:r>
              <a:rPr lang="en-US" sz="1400" i="1" dirty="0" err="1"/>
              <a:t>Řízení</a:t>
            </a:r>
            <a:r>
              <a:rPr lang="en-US" sz="1400" i="1" dirty="0"/>
              <a:t> </a:t>
            </a:r>
            <a:r>
              <a:rPr lang="en-US" sz="1400" i="1" dirty="0" err="1"/>
              <a:t>lidských</a:t>
            </a:r>
            <a:r>
              <a:rPr lang="en-US" sz="1400" i="1" dirty="0"/>
              <a:t> </a:t>
            </a:r>
            <a:r>
              <a:rPr lang="en-US" sz="1400" i="1" dirty="0" err="1"/>
              <a:t>zdrojů</a:t>
            </a:r>
            <a:r>
              <a:rPr lang="en-US" sz="1400" dirty="0"/>
              <a:t>. </a:t>
            </a:r>
            <a:r>
              <a:rPr lang="en-US" sz="1400" dirty="0" err="1"/>
              <a:t>Karviná</a:t>
            </a:r>
            <a:r>
              <a:rPr lang="en-US" sz="1400" dirty="0"/>
              <a:t>: SU OPF, 2014. ISBN 9788075100504. </a:t>
            </a:r>
          </a:p>
          <a:p>
            <a:r>
              <a:rPr lang="en-US" sz="1400" dirty="0"/>
              <a:t>ARMSTRONG, M. </a:t>
            </a:r>
            <a:r>
              <a:rPr lang="en-US" sz="1400" i="1" dirty="0"/>
              <a:t>Armstrong's Handbook of Human Resource Management Practice</a:t>
            </a:r>
            <a:r>
              <a:rPr lang="en-US" sz="1400" dirty="0"/>
              <a:t>. London, 2009. ISBN 978-0-7494-5242-1.</a:t>
            </a:r>
          </a:p>
          <a:p>
            <a:r>
              <a:rPr lang="en-US" sz="1400" dirty="0"/>
              <a:t>DVOŘÁKOVÁ, Z. a </a:t>
            </a:r>
            <a:r>
              <a:rPr lang="en-US" sz="1400" dirty="0" err="1"/>
              <a:t>kol</a:t>
            </a:r>
            <a:r>
              <a:rPr lang="en-US" sz="1400" dirty="0"/>
              <a:t>. </a:t>
            </a:r>
            <a:r>
              <a:rPr lang="en-US" sz="1400" i="1" dirty="0"/>
              <a:t>Management </a:t>
            </a:r>
            <a:r>
              <a:rPr lang="en-US" sz="1400" i="1" dirty="0" err="1"/>
              <a:t>lidských</a:t>
            </a:r>
            <a:r>
              <a:rPr lang="en-US" sz="1400" i="1" dirty="0"/>
              <a:t> </a:t>
            </a:r>
            <a:r>
              <a:rPr lang="en-US" sz="1400" i="1" dirty="0" err="1"/>
              <a:t>zdrojů</a:t>
            </a:r>
            <a:r>
              <a:rPr lang="en-US" sz="1400" dirty="0"/>
              <a:t>. Praha: C. H. Beck, 2007. ISBN 978-80-7179-893-4. </a:t>
            </a:r>
          </a:p>
          <a:p>
            <a:r>
              <a:rPr lang="en-US" sz="1400" dirty="0"/>
              <a:t>ARMSTRONG, M. </a:t>
            </a:r>
            <a:r>
              <a:rPr lang="en-US" sz="1400" i="1" dirty="0" err="1"/>
              <a:t>Řízení</a:t>
            </a:r>
            <a:r>
              <a:rPr lang="en-US" sz="1400" i="1" dirty="0"/>
              <a:t> </a:t>
            </a:r>
            <a:r>
              <a:rPr lang="en-US" sz="1400" i="1" dirty="0" err="1"/>
              <a:t>lidských</a:t>
            </a:r>
            <a:r>
              <a:rPr lang="en-US" sz="1400" i="1" dirty="0"/>
              <a:t> </a:t>
            </a:r>
            <a:r>
              <a:rPr lang="en-US" sz="1400" i="1" dirty="0" err="1"/>
              <a:t>zdrojů</a:t>
            </a:r>
            <a:r>
              <a:rPr lang="en-US" sz="1400" i="1" dirty="0"/>
              <a:t> - </a:t>
            </a:r>
            <a:r>
              <a:rPr lang="en-US" sz="1400" i="1" dirty="0" err="1"/>
              <a:t>nejnovější</a:t>
            </a:r>
            <a:r>
              <a:rPr lang="en-US" sz="1400" i="1" dirty="0"/>
              <a:t> trendy a </a:t>
            </a:r>
            <a:r>
              <a:rPr lang="en-US" sz="1400" i="1" dirty="0" err="1"/>
              <a:t>postupy</a:t>
            </a:r>
            <a:r>
              <a:rPr lang="en-US" sz="1400" dirty="0"/>
              <a:t>. Praha: </a:t>
            </a:r>
            <a:r>
              <a:rPr lang="en-US" sz="1400" dirty="0" err="1"/>
              <a:t>Grada</a:t>
            </a:r>
            <a:r>
              <a:rPr lang="en-US" sz="1400" dirty="0"/>
              <a:t> Publishing, 2007. ISBN 978-80-247-1407-3. </a:t>
            </a: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210427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cs-CZ" sz="1600" dirty="0"/>
            </a:br>
            <a:r>
              <a:rPr lang="cs-CZ" sz="1600" dirty="0"/>
              <a:t>●	Požadavky na studenta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Zakončení předmětu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	</a:t>
            </a:r>
            <a:r>
              <a:rPr lang="en-US" sz="1600" dirty="0"/>
              <a:t>C</a:t>
            </a:r>
            <a:r>
              <a:rPr lang="cs-CZ" sz="1600" dirty="0" err="1"/>
              <a:t>íle</a:t>
            </a:r>
            <a:r>
              <a:rPr lang="cs-CZ" sz="1600" dirty="0"/>
              <a:t> předmětu</a:t>
            </a: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Osnova</a:t>
            </a:r>
          </a:p>
        </p:txBody>
      </p:sp>
    </p:spTree>
    <p:extLst>
      <p:ext uri="{BB962C8B-B14F-4D97-AF65-F5344CB8AC3E}">
        <p14:creationId xmlns:p14="http://schemas.microsoft.com/office/powerpoint/2010/main" val="114645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i="1" dirty="0"/>
              <a:t>D</a:t>
            </a:r>
            <a:r>
              <a:rPr lang="en-US" sz="1400" i="1" dirty="0" err="1"/>
              <a:t>oporučená</a:t>
            </a:r>
            <a:r>
              <a:rPr lang="en-US" sz="1400" i="1" dirty="0"/>
              <a:t> </a:t>
            </a:r>
            <a:r>
              <a:rPr lang="en-US" sz="1400" i="1" dirty="0" err="1"/>
              <a:t>literatura</a:t>
            </a:r>
            <a:r>
              <a:rPr lang="en-US" sz="1400" dirty="0"/>
              <a:t> </a:t>
            </a:r>
            <a:endParaRPr lang="cs-CZ" sz="1400" dirty="0"/>
          </a:p>
          <a:p>
            <a:pPr marL="0" indent="0">
              <a:buNone/>
            </a:pPr>
            <a:endParaRPr lang="cs-CZ" sz="1400" dirty="0"/>
          </a:p>
          <a:p>
            <a:r>
              <a:rPr lang="en-US" sz="1400" dirty="0"/>
              <a:t>ULRICH, D. </a:t>
            </a:r>
            <a:r>
              <a:rPr lang="en-US" sz="1400" i="1" dirty="0" err="1"/>
              <a:t>Mistrovské</a:t>
            </a:r>
            <a:r>
              <a:rPr lang="en-US" sz="1400" i="1" dirty="0"/>
              <a:t> </a:t>
            </a:r>
            <a:r>
              <a:rPr lang="en-US" sz="1400" i="1" dirty="0" err="1"/>
              <a:t>řízení</a:t>
            </a:r>
            <a:r>
              <a:rPr lang="en-US" sz="1400" i="1" dirty="0"/>
              <a:t> </a:t>
            </a:r>
            <a:r>
              <a:rPr lang="en-US" sz="1400" i="1" dirty="0" err="1"/>
              <a:t>lidských</a:t>
            </a:r>
            <a:r>
              <a:rPr lang="en-US" sz="1400" i="1" dirty="0"/>
              <a:t> </a:t>
            </a:r>
            <a:r>
              <a:rPr lang="en-US" sz="1400" i="1" dirty="0" err="1"/>
              <a:t>zdrojů</a:t>
            </a:r>
            <a:r>
              <a:rPr lang="en-US" sz="1400" dirty="0"/>
              <a:t>. Praha: </a:t>
            </a:r>
            <a:r>
              <a:rPr lang="en-US" sz="1400" dirty="0" err="1"/>
              <a:t>Grada</a:t>
            </a:r>
            <a:r>
              <a:rPr lang="en-US" sz="1400" dirty="0"/>
              <a:t>, 2009. ISBN 978-80-247-3058-5. </a:t>
            </a:r>
          </a:p>
          <a:p>
            <a:r>
              <a:rPr lang="en-US" sz="1400" dirty="0"/>
              <a:t>TURECKIOVÁ, M. </a:t>
            </a:r>
            <a:r>
              <a:rPr lang="en-US" sz="1400" i="1" dirty="0" err="1"/>
              <a:t>Rozvoj</a:t>
            </a:r>
            <a:r>
              <a:rPr lang="en-US" sz="1400" i="1" dirty="0"/>
              <a:t> a </a:t>
            </a:r>
            <a:r>
              <a:rPr lang="en-US" sz="1400" i="1" dirty="0" err="1"/>
              <a:t>řízení</a:t>
            </a:r>
            <a:r>
              <a:rPr lang="en-US" sz="1400" i="1" dirty="0"/>
              <a:t> </a:t>
            </a:r>
            <a:r>
              <a:rPr lang="en-US" sz="1400" i="1" dirty="0" err="1"/>
              <a:t>lidských</a:t>
            </a:r>
            <a:r>
              <a:rPr lang="en-US" sz="1400" i="1" dirty="0"/>
              <a:t> </a:t>
            </a:r>
            <a:r>
              <a:rPr lang="en-US" sz="1400" i="1" dirty="0" err="1"/>
              <a:t>zdrojů</a:t>
            </a:r>
            <a:r>
              <a:rPr lang="en-US" sz="1400" dirty="0"/>
              <a:t>. Praha: </a:t>
            </a:r>
            <a:r>
              <a:rPr lang="en-US" sz="1400" dirty="0" err="1"/>
              <a:t>Univerzita</a:t>
            </a:r>
            <a:r>
              <a:rPr lang="en-US" sz="1400" dirty="0"/>
              <a:t> Jana </a:t>
            </a:r>
            <a:r>
              <a:rPr lang="en-US" sz="1400" dirty="0" err="1"/>
              <a:t>Amose</a:t>
            </a:r>
            <a:r>
              <a:rPr lang="en-US" sz="1400" dirty="0"/>
              <a:t> </a:t>
            </a:r>
            <a:r>
              <a:rPr lang="en-US" sz="1400" dirty="0" err="1"/>
              <a:t>Komenského</a:t>
            </a:r>
            <a:r>
              <a:rPr lang="en-US" sz="1400" dirty="0"/>
              <a:t>, 2009. ISBN 978-80-86723-80-8. </a:t>
            </a:r>
          </a:p>
          <a:p>
            <a:r>
              <a:rPr lang="en-US" sz="1400" dirty="0"/>
              <a:t>ARMSTRONG, M., STEPHENS, T. </a:t>
            </a:r>
            <a:r>
              <a:rPr lang="en-US" sz="1400" i="1" dirty="0"/>
              <a:t>Management a leadership</a:t>
            </a:r>
            <a:r>
              <a:rPr lang="en-US" sz="1400" dirty="0"/>
              <a:t>. Praha: </a:t>
            </a:r>
            <a:r>
              <a:rPr lang="en-US" sz="1400" dirty="0" err="1"/>
              <a:t>Grada</a:t>
            </a:r>
            <a:r>
              <a:rPr lang="en-US" sz="1400" dirty="0"/>
              <a:t> Publishing, 2008. ISBN 978-80-247-2177-4. </a:t>
            </a:r>
          </a:p>
          <a:p>
            <a:r>
              <a:rPr lang="en-US" sz="1400" dirty="0"/>
              <a:t>ROBINSON, I. </a:t>
            </a:r>
            <a:r>
              <a:rPr lang="en-US" sz="1400" i="1" dirty="0"/>
              <a:t>Human Resource Management in </a:t>
            </a:r>
            <a:r>
              <a:rPr lang="en-US" sz="1400" i="1" dirty="0" err="1"/>
              <a:t>Organisations</a:t>
            </a:r>
            <a:r>
              <a:rPr lang="en-US" sz="1400" dirty="0"/>
              <a:t>. London, 2006. ISBN 1843980665. </a:t>
            </a:r>
          </a:p>
          <a:p>
            <a:r>
              <a:rPr lang="en-US" sz="1400" dirty="0"/>
              <a:t>VETRÁKOVÁ, M. </a:t>
            </a:r>
            <a:r>
              <a:rPr lang="en-US" sz="1400" i="1" dirty="0" err="1"/>
              <a:t>Ĺudské</a:t>
            </a:r>
            <a:r>
              <a:rPr lang="en-US" sz="1400" i="1" dirty="0"/>
              <a:t> </a:t>
            </a:r>
            <a:r>
              <a:rPr lang="en-US" sz="1400" i="1" dirty="0" err="1"/>
              <a:t>zdroje</a:t>
            </a:r>
            <a:r>
              <a:rPr lang="en-US" sz="1400" i="1" dirty="0"/>
              <a:t> v </a:t>
            </a:r>
            <a:r>
              <a:rPr lang="en-US" sz="1400" i="1" dirty="0" err="1"/>
              <a:t>organizácii</a:t>
            </a:r>
            <a:r>
              <a:rPr lang="en-US" sz="1400" dirty="0"/>
              <a:t>. </a:t>
            </a:r>
            <a:r>
              <a:rPr lang="en-US" sz="1400" dirty="0" err="1"/>
              <a:t>Banská</a:t>
            </a:r>
            <a:r>
              <a:rPr lang="en-US" sz="1400" dirty="0"/>
              <a:t> </a:t>
            </a:r>
            <a:r>
              <a:rPr lang="en-US" sz="1400" dirty="0" err="1"/>
              <a:t>Bystrica</a:t>
            </a:r>
            <a:r>
              <a:rPr lang="en-US" sz="1400" dirty="0"/>
              <a:t>: </a:t>
            </a:r>
            <a:r>
              <a:rPr lang="en-US" sz="1400" dirty="0" err="1"/>
              <a:t>Univerzita</a:t>
            </a:r>
            <a:r>
              <a:rPr lang="en-US" sz="1400" dirty="0"/>
              <a:t> M. Bela, 2006. ISBN 80-8083-193-9. </a:t>
            </a:r>
          </a:p>
          <a:p>
            <a:pPr marL="0" indent="0">
              <a:buNone/>
            </a:pPr>
            <a:br>
              <a:rPr lang="cs-CZ" sz="1500" strike="sngStrike" dirty="0"/>
            </a:br>
            <a:br>
              <a:rPr lang="en-US" sz="1500" strike="sngStrike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216636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Aktuální informace PEM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985890DC-D2A3-4D19-B8E0-1A7424BD8890}"/>
              </a:ext>
            </a:extLst>
          </p:cNvPr>
          <p:cNvSpPr txBox="1">
            <a:spLocks/>
          </p:cNvSpPr>
          <p:nvPr/>
        </p:nvSpPr>
        <p:spPr>
          <a:xfrm>
            <a:off x="395536" y="915566"/>
            <a:ext cx="7961244" cy="3875704"/>
          </a:xfrm>
          <a:prstGeom prst="rect">
            <a:avLst/>
          </a:prstGeom>
          <a:noFill/>
          <a:ln>
            <a:noFill/>
          </a:ln>
        </p:spPr>
        <p:txBody>
          <a:bodyPr anchor="t"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/>
              <a:t>Webové stránky katedry Podnikové ekonomiky a managementu (PEM)</a:t>
            </a:r>
            <a:br>
              <a:rPr lang="cs-CZ" sz="1800" dirty="0"/>
            </a:br>
            <a:br>
              <a:rPr lang="cs-CZ" sz="1800" dirty="0"/>
            </a:br>
            <a:r>
              <a:rPr lang="en-US" sz="1800" u="sng" dirty="0">
                <a:hlinkClick r:id="rId3"/>
              </a:rPr>
              <a:t>https://www.slu.cz/opf/cz/pem</a:t>
            </a:r>
            <a:br>
              <a:rPr lang="cs-CZ" sz="2175" u="sng" dirty="0"/>
            </a:br>
            <a:br>
              <a:rPr lang="cs-CZ" sz="2175" u="sng" dirty="0"/>
            </a:br>
            <a:br>
              <a:rPr lang="cs-CZ" sz="2175" u="sng" dirty="0"/>
            </a:br>
            <a:br>
              <a:rPr lang="cs-CZ" sz="2175" u="sng" dirty="0"/>
            </a:br>
            <a:br>
              <a:rPr lang="cs-CZ" sz="2175" u="sng" dirty="0"/>
            </a:br>
            <a:br>
              <a:rPr lang="cs-CZ" sz="2175" u="sng" dirty="0"/>
            </a:br>
            <a:br>
              <a:rPr lang="cs-CZ" sz="2175" dirty="0"/>
            </a:br>
            <a:br>
              <a:rPr lang="cs-CZ" sz="2175" dirty="0"/>
            </a:br>
            <a:endParaRPr lang="cs-CZ" sz="2175" dirty="0"/>
          </a:p>
          <a:p>
            <a:endParaRPr lang="cs-CZ" sz="2175" dirty="0"/>
          </a:p>
          <a:p>
            <a:br>
              <a:rPr lang="cs-CZ" sz="2175" dirty="0"/>
            </a:br>
            <a:r>
              <a:rPr lang="cs-CZ" sz="1800" dirty="0"/>
              <a:t>Facebooková skupina katedry Podnikové ekonomiky a managementu (PEM)</a:t>
            </a:r>
            <a:br>
              <a:rPr lang="cs-CZ" sz="1800" dirty="0"/>
            </a:br>
            <a:br>
              <a:rPr lang="cs-CZ" sz="1800" dirty="0"/>
            </a:br>
            <a:r>
              <a:rPr lang="en-US" sz="1800" u="sng" dirty="0">
                <a:hlinkClick r:id="rId4"/>
              </a:rPr>
              <a:t>https://www.facebook.com/OPFKPEM/</a:t>
            </a:r>
            <a:br>
              <a:rPr lang="cs-CZ" sz="2175" dirty="0"/>
            </a:br>
            <a:br>
              <a:rPr lang="cs-CZ" sz="2250" dirty="0"/>
            </a:br>
            <a:endParaRPr lang="en-US" sz="225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D276CE5-C91A-4E11-AE1D-65C392B1A6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523" y="1815666"/>
            <a:ext cx="3686161" cy="151216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86662EA-6EE3-4EC9-A19B-B4C1334DD60F}"/>
              </a:ext>
            </a:extLst>
          </p:cNvPr>
          <p:cNvPicPr/>
          <p:nvPr/>
        </p:nvPicPr>
        <p:blipFill rotWithShape="1">
          <a:blip r:embed="rId6"/>
          <a:srcRect r="1786" b="5719"/>
          <a:stretch/>
        </p:blipFill>
        <p:spPr bwMode="auto">
          <a:xfrm>
            <a:off x="4572000" y="1419622"/>
            <a:ext cx="3784780" cy="18722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2273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649" y="987574"/>
            <a:ext cx="7416824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800" b="1" dirty="0"/>
              <a:t>Dotazy ...</a:t>
            </a:r>
            <a:br>
              <a:rPr lang="cs-CZ" sz="3800" b="1" dirty="0"/>
            </a:br>
            <a:br>
              <a:rPr lang="cs-CZ" sz="3800" b="1" dirty="0"/>
            </a:br>
            <a:br>
              <a:rPr lang="cs-CZ" sz="3800" b="1" dirty="0"/>
            </a:br>
            <a:r>
              <a:rPr lang="cs-CZ" sz="3800" b="1" dirty="0"/>
              <a:t>Děkuji za pozornost.</a:t>
            </a:r>
            <a:br>
              <a:rPr lang="cs-CZ" sz="1400" b="1" dirty="0"/>
            </a:br>
            <a:br>
              <a:rPr lang="cs-CZ" sz="1800" dirty="0"/>
            </a:br>
            <a:br>
              <a:rPr lang="en-US" sz="1600" dirty="0"/>
            </a:b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8264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/>
              <a:t>Zkratka předmětu: </a:t>
            </a:r>
            <a:r>
              <a:rPr lang="en-US" sz="1600" b="1" dirty="0"/>
              <a:t>PEMNPRLZ</a:t>
            </a:r>
            <a:r>
              <a:rPr lang="en-US" dirty="0"/>
              <a:t> </a:t>
            </a:r>
            <a:endParaRPr lang="cs-CZ" sz="1600" b="1" dirty="0"/>
          </a:p>
          <a:p>
            <a:pPr marL="0" indent="0">
              <a:buNone/>
            </a:pPr>
            <a:br>
              <a:rPr lang="cs-CZ" sz="1600" dirty="0"/>
            </a:br>
            <a:r>
              <a:rPr lang="cs-CZ" sz="1600" dirty="0"/>
              <a:t>Počet kreditů: 5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Způsob zakončení předmětu: </a:t>
            </a:r>
            <a:r>
              <a:rPr lang="cs-CZ" sz="1600" b="1" dirty="0"/>
              <a:t>zkouška</a:t>
            </a:r>
          </a:p>
          <a:p>
            <a:pPr marL="0" indent="0">
              <a:buNone/>
            </a:pPr>
            <a:br>
              <a:rPr lang="cs-CZ" sz="1600" dirty="0"/>
            </a:br>
            <a:r>
              <a:rPr lang="cs-CZ" sz="1600" dirty="0"/>
              <a:t>Přednášky: doc. PhDr. Vojtěch </a:t>
            </a:r>
            <a:r>
              <a:rPr lang="cs-CZ" sz="1600" dirty="0" err="1"/>
              <a:t>Malátek</a:t>
            </a:r>
            <a:r>
              <a:rPr lang="cs-CZ" sz="1600" dirty="0"/>
              <a:t>, CSc., email: malatek@opf.slu.cz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Semináře: : Ing. Lucie Meixnerová, Ph.D., email: meixnerova@opf.slu.cz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Konzultační hodiny: dle aktuálního rozvrhu</a:t>
            </a: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410151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672408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>
                <a:solidFill>
                  <a:srgbClr val="00B0F0"/>
                </a:solidFill>
              </a:rPr>
              <a:t>Rozsah:</a:t>
            </a:r>
            <a:br>
              <a:rPr lang="cs-CZ" sz="1600" dirty="0"/>
            </a:br>
            <a:r>
              <a:rPr lang="cs-CZ" sz="1600" dirty="0"/>
              <a:t>Přednáška:	2 </a:t>
            </a:r>
            <a:r>
              <a:rPr lang="en-US" sz="1600" dirty="0"/>
              <a:t>[</a:t>
            </a:r>
            <a:r>
              <a:rPr lang="cs-CZ" sz="1600" dirty="0"/>
              <a:t>hod/týdně</a:t>
            </a:r>
            <a:r>
              <a:rPr lang="en-US" sz="1600" dirty="0"/>
              <a:t>]</a:t>
            </a:r>
            <a:r>
              <a:rPr lang="cs-CZ" sz="1600" dirty="0"/>
              <a:t> </a:t>
            </a:r>
            <a:br>
              <a:rPr lang="cs-CZ" sz="1600" dirty="0"/>
            </a:br>
            <a:r>
              <a:rPr lang="cs-CZ" sz="1600" dirty="0"/>
              <a:t>Seminář:	1 </a:t>
            </a:r>
            <a:r>
              <a:rPr lang="en-US" sz="1600" dirty="0"/>
              <a:t>[</a:t>
            </a:r>
            <a:r>
              <a:rPr lang="cs-CZ" sz="1600" dirty="0"/>
              <a:t>hod /týdně</a:t>
            </a:r>
            <a:r>
              <a:rPr lang="en-US" sz="1600" dirty="0"/>
              <a:t>]</a:t>
            </a:r>
            <a:br>
              <a:rPr lang="en-US" sz="1600" dirty="0"/>
            </a:br>
            <a:br>
              <a:rPr lang="cs-CZ" sz="1600" dirty="0"/>
            </a:br>
            <a:r>
              <a:rPr lang="cs-CZ" sz="1600" b="1" dirty="0">
                <a:solidFill>
                  <a:srgbClr val="00B0F0"/>
                </a:solidFill>
              </a:rPr>
              <a:t>V</a:t>
            </a:r>
            <a:r>
              <a:rPr lang="en-US" sz="1600" b="1" dirty="0" err="1">
                <a:solidFill>
                  <a:srgbClr val="00B0F0"/>
                </a:solidFill>
              </a:rPr>
              <a:t>yu</a:t>
            </a:r>
            <a:r>
              <a:rPr lang="cs-CZ" sz="1600" b="1" dirty="0" err="1">
                <a:solidFill>
                  <a:srgbClr val="00B0F0"/>
                </a:solidFill>
              </a:rPr>
              <a:t>čující</a:t>
            </a:r>
            <a:r>
              <a:rPr lang="cs-CZ" sz="1600" b="1" dirty="0">
                <a:solidFill>
                  <a:srgbClr val="00B0F0"/>
                </a:solidFill>
              </a:rPr>
              <a:t> semináře:</a:t>
            </a:r>
            <a:br>
              <a:rPr lang="cs-CZ" sz="1600" b="1" dirty="0">
                <a:solidFill>
                  <a:srgbClr val="00B0F0"/>
                </a:solidFill>
              </a:rPr>
            </a:br>
            <a:r>
              <a:rPr lang="cs-CZ" sz="1600" b="1" dirty="0"/>
              <a:t>Ing. Lucie Meixnerová, Ph.D.</a:t>
            </a:r>
            <a:br>
              <a:rPr lang="cs-CZ" sz="1600" dirty="0"/>
            </a:br>
            <a:br>
              <a:rPr lang="cs-CZ" sz="1600" dirty="0"/>
            </a:br>
            <a:r>
              <a:rPr lang="cs-CZ" sz="1600" i="1" dirty="0"/>
              <a:t>→</a:t>
            </a:r>
            <a:r>
              <a:rPr lang="en-US" sz="1600" i="1" dirty="0"/>
              <a:t>	</a:t>
            </a:r>
            <a:r>
              <a:rPr lang="cs-CZ" sz="1600" i="1" dirty="0"/>
              <a:t>konzultační hodiny	</a:t>
            </a:r>
            <a:br>
              <a:rPr lang="en-US" sz="1600" dirty="0"/>
            </a:br>
            <a:r>
              <a:rPr lang="cs-CZ" sz="1600" dirty="0"/>
              <a:t>			</a:t>
            </a:r>
            <a:r>
              <a:rPr lang="cs-CZ" sz="1600" i="1" dirty="0"/>
              <a:t>út</a:t>
            </a:r>
            <a:r>
              <a:rPr lang="en-US" sz="1600" i="1" dirty="0" err="1"/>
              <a:t>erý</a:t>
            </a:r>
            <a:r>
              <a:rPr lang="en-US" sz="1600" i="1" dirty="0"/>
              <a:t>:</a:t>
            </a:r>
            <a:r>
              <a:rPr lang="cs-CZ" sz="1600" i="1" dirty="0"/>
              <a:t>	</a:t>
            </a:r>
            <a:r>
              <a:rPr lang="en-US" sz="1600" i="1" dirty="0"/>
              <a:t>12:15 - 13:15 </a:t>
            </a:r>
            <a:r>
              <a:rPr lang="en-US" sz="1600" i="1" dirty="0" err="1"/>
              <a:t>hod</a:t>
            </a:r>
            <a:r>
              <a:rPr lang="en-US" sz="1600" i="1" dirty="0"/>
              <a:t>.</a:t>
            </a:r>
            <a:br>
              <a:rPr lang="en-US" sz="1600" i="1" dirty="0"/>
            </a:br>
            <a:r>
              <a:rPr lang="cs-CZ" sz="1600" i="1" dirty="0"/>
              <a:t>			st</a:t>
            </a:r>
            <a:r>
              <a:rPr lang="en-US" sz="1600" i="1" dirty="0" err="1"/>
              <a:t>ředa</a:t>
            </a:r>
            <a:r>
              <a:rPr lang="en-US" sz="1600" i="1" dirty="0"/>
              <a:t>:</a:t>
            </a:r>
            <a:r>
              <a:rPr lang="cs-CZ" sz="1600" i="1" dirty="0"/>
              <a:t>	</a:t>
            </a:r>
            <a:r>
              <a:rPr lang="en-US" sz="1600" i="1" dirty="0"/>
              <a:t>10:40 - 12:00 </a:t>
            </a:r>
            <a:r>
              <a:rPr lang="en-US" sz="1600" i="1" dirty="0" err="1"/>
              <a:t>hod</a:t>
            </a:r>
            <a:r>
              <a:rPr lang="en-US" sz="1600" i="1" dirty="0"/>
              <a:t>.</a:t>
            </a:r>
            <a:endParaRPr lang="cs-CZ" sz="1600" i="1" dirty="0"/>
          </a:p>
          <a:p>
            <a:pPr marL="0" indent="0">
              <a:buNone/>
            </a:pPr>
            <a:br>
              <a:rPr lang="cs-CZ" sz="1600" i="1" dirty="0"/>
            </a:br>
            <a:r>
              <a:rPr lang="cs-CZ" sz="1600" i="1" dirty="0"/>
              <a:t>→</a:t>
            </a:r>
            <a:r>
              <a:rPr lang="en-US" sz="1600" i="1" dirty="0"/>
              <a:t>	</a:t>
            </a:r>
            <a:r>
              <a:rPr lang="cs-CZ" sz="1600" i="1" dirty="0"/>
              <a:t>kancelář		B202</a:t>
            </a:r>
            <a:br>
              <a:rPr lang="cs-CZ" sz="1600" i="1" dirty="0"/>
            </a:br>
            <a:r>
              <a:rPr lang="cs-CZ" sz="1600" i="1" dirty="0"/>
              <a:t>→</a:t>
            </a:r>
            <a:r>
              <a:rPr lang="en-US" sz="1600" i="1" dirty="0"/>
              <a:t>	</a:t>
            </a:r>
            <a:r>
              <a:rPr lang="cs-CZ" sz="1600" i="1" dirty="0"/>
              <a:t>email		meixnerova@opf.slu.cz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Řízení lidských zdrojů</a:t>
            </a:r>
          </a:p>
        </p:txBody>
      </p:sp>
    </p:spTree>
    <p:extLst>
      <p:ext uri="{BB962C8B-B14F-4D97-AF65-F5344CB8AC3E}">
        <p14:creationId xmlns:p14="http://schemas.microsoft.com/office/powerpoint/2010/main" val="368654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/>
              <a:t>● Docházka: povinnost min. 8 seminářů (60%):bodově nehodnoceno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 Seminární práce, prezentace a aktivita I.:	bodově hodnoceno, max. 30 bodů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 Zkouškový test:			bodově hodnoceno, max. 70 bodů</a:t>
            </a:r>
            <a:br>
              <a:rPr lang="cs-CZ" sz="1600" dirty="0"/>
            </a:b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 Materiály, informace a podklady ke studiu a semináři: IS SU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Požadavky na studenta</a:t>
            </a:r>
          </a:p>
        </p:txBody>
      </p:sp>
    </p:spTree>
    <p:extLst>
      <p:ext uri="{BB962C8B-B14F-4D97-AF65-F5344CB8AC3E}">
        <p14:creationId xmlns:p14="http://schemas.microsoft.com/office/powerpoint/2010/main" val="38424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/>
              <a:t>● vlastní</a:t>
            </a:r>
            <a:r>
              <a:rPr lang="en-US" sz="1600" dirty="0"/>
              <a:t>/</a:t>
            </a:r>
            <a:r>
              <a:rPr lang="cs-CZ" sz="1600" dirty="0"/>
              <a:t>přednastavený výběr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● volba </a:t>
            </a:r>
            <a:r>
              <a:rPr lang="cs-CZ" sz="1600" u="sng" dirty="0"/>
              <a:t>zadaného tématu </a:t>
            </a:r>
            <a:r>
              <a:rPr lang="cs-CZ" sz="1600" dirty="0"/>
              <a:t>do 2. semináře </a:t>
            </a:r>
            <a:br>
              <a:rPr lang="cs-CZ" sz="1600" dirty="0"/>
            </a:br>
            <a:r>
              <a:rPr lang="en-US" sz="1600" dirty="0"/>
              <a:t> </a:t>
            </a:r>
            <a:br>
              <a:rPr lang="cs-CZ" sz="1600" dirty="0"/>
            </a:br>
            <a:r>
              <a:rPr lang="cs-CZ" sz="1600" dirty="0"/>
              <a:t>● seminární práce: dvě části</a:t>
            </a: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	a) zpracování textu</a:t>
            </a:r>
            <a:br>
              <a:rPr lang="cs-CZ" sz="1600" dirty="0"/>
            </a:br>
            <a:r>
              <a:rPr lang="cs-CZ" sz="1600" dirty="0"/>
              <a:t>	b) prezentace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99612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22A61-B5FF-4116-AEB6-D1A6D1D5B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1614319"/>
            <a:ext cx="7575838" cy="299830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/>
              <a:t>1. </a:t>
            </a:r>
            <a:r>
              <a:rPr lang="cs-CZ" sz="2400" dirty="0"/>
              <a:t>Řízení lidských zdrojů: vývoj</a:t>
            </a:r>
            <a:br>
              <a:rPr lang="en-US" sz="2400" dirty="0"/>
            </a:br>
            <a:r>
              <a:rPr lang="en-US" sz="2400" dirty="0"/>
              <a:t>2. </a:t>
            </a:r>
            <a:r>
              <a:rPr lang="en-US" sz="2400" dirty="0" err="1"/>
              <a:t>Analýza</a:t>
            </a:r>
            <a:r>
              <a:rPr lang="en-US" sz="2400" dirty="0"/>
              <a:t> </a:t>
            </a:r>
            <a:r>
              <a:rPr lang="en-US" sz="2400" dirty="0" err="1"/>
              <a:t>pracovních</a:t>
            </a:r>
            <a:r>
              <a:rPr lang="en-US" sz="2400" dirty="0"/>
              <a:t> </a:t>
            </a:r>
            <a:r>
              <a:rPr lang="en-US" sz="2400" dirty="0" err="1"/>
              <a:t>míst</a:t>
            </a:r>
            <a:br>
              <a:rPr lang="cs-CZ" sz="2400" dirty="0"/>
            </a:br>
            <a:r>
              <a:rPr lang="cs-CZ" sz="2400" dirty="0"/>
              <a:t>3. Proces vytváření pracovních míst</a:t>
            </a:r>
            <a:br>
              <a:rPr lang="en-US" sz="2400" dirty="0"/>
            </a:br>
            <a:r>
              <a:rPr lang="en-US" sz="2400" dirty="0"/>
              <a:t>4. </a:t>
            </a:r>
            <a:r>
              <a:rPr lang="en-US" sz="2400" dirty="0" err="1"/>
              <a:t>Personální</a:t>
            </a:r>
            <a:r>
              <a:rPr lang="en-US" sz="2400" dirty="0"/>
              <a:t> </a:t>
            </a:r>
            <a:r>
              <a:rPr lang="en-US" sz="2400" dirty="0" err="1"/>
              <a:t>plánování</a:t>
            </a:r>
            <a:br>
              <a:rPr lang="en-US" sz="2400" dirty="0"/>
            </a:br>
            <a:r>
              <a:rPr lang="en-US" sz="2400" dirty="0"/>
              <a:t>5. </a:t>
            </a:r>
            <a:r>
              <a:rPr lang="en-US" sz="2400" dirty="0" err="1"/>
              <a:t>Získávání</a:t>
            </a:r>
            <a:r>
              <a:rPr lang="en-US" sz="2400" dirty="0"/>
              <a:t> </a:t>
            </a:r>
            <a:r>
              <a:rPr lang="en-US" sz="2400" dirty="0" err="1"/>
              <a:t>pracovníků</a:t>
            </a:r>
            <a:br>
              <a:rPr lang="en-US" sz="2400" dirty="0"/>
            </a:br>
            <a:r>
              <a:rPr lang="en-US" sz="2400" dirty="0"/>
              <a:t>6. </a:t>
            </a:r>
            <a:r>
              <a:rPr lang="en-US" sz="2400" dirty="0" err="1"/>
              <a:t>Výběr</a:t>
            </a:r>
            <a:r>
              <a:rPr lang="en-US" sz="2400" dirty="0"/>
              <a:t> </a:t>
            </a:r>
            <a:r>
              <a:rPr lang="en-US" sz="2400" dirty="0" err="1"/>
              <a:t>pracovníků</a:t>
            </a:r>
            <a:br>
              <a:rPr lang="cs-CZ" sz="2400" dirty="0"/>
            </a:br>
            <a:r>
              <a:rPr lang="cs-CZ" sz="2400" dirty="0"/>
              <a:t>7. Nové trendy a možnosti při přijímacím pohovoru </a:t>
            </a:r>
            <a:br>
              <a:rPr lang="en-US" sz="2400" dirty="0"/>
            </a:br>
            <a:r>
              <a:rPr lang="cs-CZ" sz="2400" dirty="0"/>
              <a:t>8</a:t>
            </a:r>
            <a:r>
              <a:rPr lang="en-US" sz="2400" dirty="0"/>
              <a:t>. </a:t>
            </a:r>
            <a:r>
              <a:rPr lang="en-US" sz="2400" dirty="0" err="1"/>
              <a:t>Přijímání</a:t>
            </a:r>
            <a:r>
              <a:rPr lang="en-US" sz="2400" dirty="0"/>
              <a:t>, </a:t>
            </a:r>
            <a:r>
              <a:rPr lang="en-US" sz="2400" dirty="0" err="1"/>
              <a:t>orientace</a:t>
            </a:r>
            <a:r>
              <a:rPr lang="en-US" sz="2400" dirty="0"/>
              <a:t>, </a:t>
            </a:r>
            <a:r>
              <a:rPr lang="en-US" sz="2400" dirty="0" err="1"/>
              <a:t>rozmisťování</a:t>
            </a:r>
            <a:r>
              <a:rPr lang="en-US" sz="2400" dirty="0"/>
              <a:t> a </a:t>
            </a:r>
            <a:r>
              <a:rPr lang="en-US" sz="2400" dirty="0" err="1"/>
              <a:t>uvolňování</a:t>
            </a:r>
            <a:r>
              <a:rPr lang="en-US" sz="2400" dirty="0"/>
              <a:t> </a:t>
            </a:r>
            <a:r>
              <a:rPr lang="cs-CZ" sz="2400" dirty="0"/>
              <a:t>pracovníků</a:t>
            </a:r>
            <a:br>
              <a:rPr lang="en-US" sz="2400" dirty="0"/>
            </a:br>
            <a:r>
              <a:rPr lang="cs-CZ" sz="2400" dirty="0"/>
              <a:t>9</a:t>
            </a:r>
            <a:r>
              <a:rPr lang="en-US" sz="2400" dirty="0"/>
              <a:t>. </a:t>
            </a:r>
            <a:r>
              <a:rPr lang="cs-CZ" sz="2400" dirty="0"/>
              <a:t>Příprava a postup h</a:t>
            </a:r>
            <a:r>
              <a:rPr lang="en-US" sz="2400" dirty="0" err="1"/>
              <a:t>odnocení</a:t>
            </a:r>
            <a:r>
              <a:rPr lang="en-US" sz="2400" dirty="0"/>
              <a:t> </a:t>
            </a:r>
            <a:r>
              <a:rPr lang="en-US" sz="2400" dirty="0" err="1"/>
              <a:t>pracovníků</a:t>
            </a:r>
            <a:r>
              <a:rPr lang="cs-CZ" sz="2400" dirty="0"/>
              <a:t> </a:t>
            </a:r>
            <a:br>
              <a:rPr lang="en-US" sz="2400" dirty="0"/>
            </a:br>
            <a:r>
              <a:rPr lang="cs-CZ" sz="2400" dirty="0"/>
              <a:t>10</a:t>
            </a:r>
            <a:r>
              <a:rPr lang="en-US" sz="2400" dirty="0"/>
              <a:t>. </a:t>
            </a:r>
            <a:r>
              <a:rPr lang="cs-CZ" sz="2400" dirty="0"/>
              <a:t>Metody h</a:t>
            </a:r>
            <a:r>
              <a:rPr lang="en-US" sz="2400" dirty="0" err="1"/>
              <a:t>odnocení</a:t>
            </a:r>
            <a:r>
              <a:rPr lang="en-US" sz="2400" dirty="0"/>
              <a:t> </a:t>
            </a:r>
            <a:r>
              <a:rPr lang="en-US" sz="2400" dirty="0" err="1"/>
              <a:t>pracovníků</a:t>
            </a:r>
            <a:br>
              <a:rPr lang="cs-CZ" sz="2400" dirty="0"/>
            </a:br>
            <a:r>
              <a:rPr lang="cs-CZ" sz="2400" dirty="0"/>
              <a:t>11</a:t>
            </a:r>
            <a:r>
              <a:rPr lang="en-US" sz="2400" dirty="0"/>
              <a:t>. </a:t>
            </a:r>
            <a:r>
              <a:rPr lang="en-US" sz="2400" dirty="0" err="1"/>
              <a:t>Odměňování</a:t>
            </a:r>
            <a:r>
              <a:rPr lang="en-US" sz="2400" dirty="0"/>
              <a:t> </a:t>
            </a:r>
            <a:r>
              <a:rPr lang="en-US" sz="2400" dirty="0" err="1"/>
              <a:t>pracovníků</a:t>
            </a:r>
            <a:r>
              <a:rPr lang="cs-CZ" sz="2400" dirty="0"/>
              <a:t> - systém</a:t>
            </a:r>
            <a:endParaRPr lang="en-US" sz="2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EBD2C0-096A-469C-B993-4161C4A72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3568" y="255627"/>
            <a:ext cx="10026352" cy="1241822"/>
          </a:xfrm>
        </p:spPr>
        <p:txBody>
          <a:bodyPr>
            <a:normAutofit fontScale="85000" lnSpcReduction="20000"/>
          </a:bodyPr>
          <a:lstStyle/>
          <a:p>
            <a:r>
              <a:rPr lang="cs-CZ" sz="4500" dirty="0">
                <a:solidFill>
                  <a:srgbClr val="00B0F0"/>
                </a:solidFill>
              </a:rPr>
              <a:t>Seminární práce: </a:t>
            </a:r>
          </a:p>
          <a:p>
            <a:r>
              <a:rPr lang="cs-CZ" sz="4500" dirty="0">
                <a:solidFill>
                  <a:srgbClr val="00B0F0"/>
                </a:solidFill>
              </a:rPr>
              <a:t>témata</a:t>
            </a:r>
            <a:endParaRPr lang="en-US" sz="4500" dirty="0">
              <a:solidFill>
                <a:srgbClr val="00B0F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73A368E-A8A8-495A-8050-881552B05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801" y="3943350"/>
            <a:ext cx="1428750" cy="1114425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43B94B9-DBED-4C0A-A279-5697B454AB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235902" cy="66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511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22A61-B5FF-4116-AEB6-D1A6D1D5B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3147814"/>
            <a:ext cx="7062895" cy="2998304"/>
          </a:xfrm>
        </p:spPr>
        <p:txBody>
          <a:bodyPr>
            <a:normAutofit fontScale="90000"/>
          </a:bodyPr>
          <a:lstStyle/>
          <a:p>
            <a:pPr algn="l"/>
            <a:br>
              <a:rPr lang="en-US" sz="2400" dirty="0"/>
            </a:br>
            <a:r>
              <a:rPr lang="cs-CZ" sz="2400" dirty="0"/>
              <a:t>12</a:t>
            </a:r>
            <a:r>
              <a:rPr lang="en-US" sz="2400" dirty="0"/>
              <a:t>. </a:t>
            </a:r>
            <a:r>
              <a:rPr lang="en-US" sz="2400" dirty="0" err="1"/>
              <a:t>Odměňování</a:t>
            </a:r>
            <a:r>
              <a:rPr lang="en-US" sz="2400" dirty="0"/>
              <a:t> </a:t>
            </a:r>
            <a:r>
              <a:rPr lang="en-US" sz="2400" dirty="0" err="1"/>
              <a:t>pracovníků</a:t>
            </a:r>
            <a:r>
              <a:rPr lang="cs-CZ" sz="2400" dirty="0"/>
              <a:t> - strategie</a:t>
            </a:r>
            <a:br>
              <a:rPr lang="en-US" sz="2400" dirty="0"/>
            </a:br>
            <a:r>
              <a:rPr lang="cs-CZ" sz="2400" dirty="0"/>
              <a:t>13</a:t>
            </a:r>
            <a:r>
              <a:rPr lang="en-US" sz="2400" dirty="0"/>
              <a:t>. </a:t>
            </a:r>
            <a:r>
              <a:rPr lang="cs-CZ" sz="2400" dirty="0"/>
              <a:t>Mzdový systém zaměstnavatele</a:t>
            </a:r>
            <a:br>
              <a:rPr lang="en-US" sz="2400" dirty="0"/>
            </a:br>
            <a:r>
              <a:rPr lang="en-US" sz="2400" dirty="0"/>
              <a:t>1</a:t>
            </a:r>
            <a:r>
              <a:rPr lang="cs-CZ" sz="2400" dirty="0"/>
              <a:t>4</a:t>
            </a:r>
            <a:r>
              <a:rPr lang="en-US" sz="2400" dirty="0"/>
              <a:t>. </a:t>
            </a:r>
            <a:r>
              <a:rPr lang="cs-CZ" sz="2400" dirty="0"/>
              <a:t>Zaměstnanecké výhody</a:t>
            </a:r>
            <a:br>
              <a:rPr lang="en-US" sz="2400" dirty="0"/>
            </a:br>
            <a:r>
              <a:rPr lang="en-US" sz="2400" dirty="0"/>
              <a:t>1</a:t>
            </a:r>
            <a:r>
              <a:rPr lang="cs-CZ" sz="2400" dirty="0"/>
              <a:t>5</a:t>
            </a:r>
            <a:r>
              <a:rPr lang="en-US" sz="2400" dirty="0"/>
              <a:t>. </a:t>
            </a:r>
            <a:r>
              <a:rPr lang="en-US" sz="2400" dirty="0" err="1"/>
              <a:t>Pracovní</a:t>
            </a:r>
            <a:r>
              <a:rPr lang="en-US" sz="2400" dirty="0"/>
              <a:t> </a:t>
            </a:r>
            <a:r>
              <a:rPr lang="en-US" sz="2400" dirty="0" err="1"/>
              <a:t>vztahy</a:t>
            </a:r>
            <a:r>
              <a:rPr lang="en-US" sz="2400" dirty="0"/>
              <a:t> v </a:t>
            </a:r>
            <a:r>
              <a:rPr lang="en-US" sz="2400" dirty="0" err="1"/>
              <a:t>podniku</a:t>
            </a:r>
            <a:r>
              <a:rPr lang="en-US" sz="2400" dirty="0"/>
              <a:t> </a:t>
            </a:r>
            <a:br>
              <a:rPr lang="cs-CZ" sz="2400" dirty="0"/>
            </a:br>
            <a:r>
              <a:rPr lang="cs-CZ" sz="2400" dirty="0"/>
              <a:t>16. Pracovní doba a doba odpočinku</a:t>
            </a:r>
            <a:br>
              <a:rPr lang="cs-CZ" sz="2400" dirty="0"/>
            </a:br>
            <a:r>
              <a:rPr lang="cs-CZ" sz="2400" dirty="0"/>
              <a:t>17. R</a:t>
            </a:r>
            <a:r>
              <a:rPr lang="en-US" sz="2400" dirty="0"/>
              <a:t>ole </a:t>
            </a:r>
            <a:r>
              <a:rPr lang="en-US" sz="2400" dirty="0" err="1"/>
              <a:t>odborů</a:t>
            </a:r>
            <a:r>
              <a:rPr lang="en-US" sz="2400" dirty="0"/>
              <a:t> v </a:t>
            </a:r>
            <a:r>
              <a:rPr lang="cs-CZ" sz="2400" dirty="0"/>
              <a:t>podniku</a:t>
            </a:r>
            <a:br>
              <a:rPr lang="en-US" sz="2400" dirty="0"/>
            </a:br>
            <a:r>
              <a:rPr lang="en-US" sz="2400" dirty="0"/>
              <a:t>1</a:t>
            </a:r>
            <a:r>
              <a:rPr lang="cs-CZ" sz="2400" dirty="0"/>
              <a:t>8</a:t>
            </a:r>
            <a:r>
              <a:rPr lang="en-US" sz="2400" dirty="0"/>
              <a:t>. </a:t>
            </a:r>
            <a:r>
              <a:rPr lang="en-US" sz="2400" dirty="0" err="1"/>
              <a:t>Péče</a:t>
            </a:r>
            <a:r>
              <a:rPr lang="en-US" sz="2400" dirty="0"/>
              <a:t> o </a:t>
            </a:r>
            <a:r>
              <a:rPr lang="en-US" sz="2400" dirty="0" err="1"/>
              <a:t>pracovníky</a:t>
            </a:r>
            <a:r>
              <a:rPr lang="en-US" sz="2400" dirty="0"/>
              <a:t> </a:t>
            </a:r>
            <a:br>
              <a:rPr lang="cs-CZ" sz="2400" dirty="0"/>
            </a:br>
            <a:r>
              <a:rPr lang="cs-CZ" sz="2400" dirty="0"/>
              <a:t>19. Systematické vzdělávání pracovníků</a:t>
            </a:r>
            <a:br>
              <a:rPr lang="cs-CZ" sz="2400" dirty="0"/>
            </a:br>
            <a:r>
              <a:rPr lang="cs-CZ" sz="2400" dirty="0"/>
              <a:t>20. B</a:t>
            </a:r>
            <a:r>
              <a:rPr lang="en-US" sz="2400" dirty="0" err="1"/>
              <a:t>ezpečnost</a:t>
            </a:r>
            <a:r>
              <a:rPr lang="en-US" sz="2400" dirty="0"/>
              <a:t> </a:t>
            </a:r>
            <a:r>
              <a:rPr lang="en-US" sz="2400" dirty="0" err="1"/>
              <a:t>práce</a:t>
            </a:r>
            <a:r>
              <a:rPr lang="en-US" sz="2400" dirty="0"/>
              <a:t> a </a:t>
            </a:r>
            <a:r>
              <a:rPr lang="en-US" sz="2400" dirty="0" err="1"/>
              <a:t>ochrana</a:t>
            </a:r>
            <a:r>
              <a:rPr lang="en-US" sz="2400" dirty="0"/>
              <a:t> </a:t>
            </a:r>
            <a:r>
              <a:rPr lang="en-US" sz="2400" dirty="0" err="1"/>
              <a:t>zdraví</a:t>
            </a:r>
            <a:r>
              <a:rPr lang="cs-CZ" sz="2400" dirty="0"/>
              <a:t> při práci</a:t>
            </a:r>
            <a:br>
              <a:rPr lang="en-US" sz="2400" dirty="0"/>
            </a:br>
            <a:r>
              <a:rPr lang="cs-CZ" sz="2400" dirty="0"/>
              <a:t>21</a:t>
            </a:r>
            <a:r>
              <a:rPr lang="en-US" sz="2400" dirty="0"/>
              <a:t>. </a:t>
            </a:r>
            <a:r>
              <a:rPr lang="en-US" sz="2400" dirty="0" err="1"/>
              <a:t>Personální</a:t>
            </a:r>
            <a:r>
              <a:rPr lang="en-US" sz="2400" dirty="0"/>
              <a:t> </a:t>
            </a:r>
            <a:r>
              <a:rPr lang="en-US" sz="2400" dirty="0" err="1"/>
              <a:t>informační</a:t>
            </a:r>
            <a:r>
              <a:rPr lang="en-US" sz="2400" dirty="0"/>
              <a:t> </a:t>
            </a:r>
            <a:r>
              <a:rPr lang="en-US" sz="2400" dirty="0" err="1"/>
              <a:t>systém</a:t>
            </a:r>
            <a:r>
              <a:rPr lang="en-US" sz="2400" dirty="0"/>
              <a:t> </a:t>
            </a:r>
            <a:br>
              <a:rPr lang="cs-CZ" sz="2400" dirty="0"/>
            </a:br>
            <a:r>
              <a:rPr lang="cs-CZ" sz="2400" dirty="0"/>
              <a:t>22. Personální portál</a:t>
            </a:r>
            <a:br>
              <a:rPr lang="cs-CZ" sz="2175" dirty="0"/>
            </a:br>
            <a:br>
              <a:rPr lang="cs-CZ" dirty="0"/>
            </a:b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8EBD2C0-096A-469C-B993-4161C4A72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6179" y="183194"/>
            <a:ext cx="6858000" cy="1241822"/>
          </a:xfrm>
        </p:spPr>
        <p:txBody>
          <a:bodyPr>
            <a:normAutofit/>
          </a:bodyPr>
          <a:lstStyle/>
          <a:p>
            <a:r>
              <a:rPr lang="cs-CZ" sz="4500" dirty="0">
                <a:solidFill>
                  <a:srgbClr val="00B0F0"/>
                </a:solidFill>
              </a:rPr>
              <a:t>Seminární práce: témata</a:t>
            </a:r>
            <a:endParaRPr lang="en-US" sz="4500" dirty="0">
              <a:solidFill>
                <a:srgbClr val="00B0F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73A368E-A8A8-495A-8050-881552B055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801" y="3943350"/>
            <a:ext cx="1428750" cy="1114425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43B94B9-DBED-4C0A-A279-5697B454AB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235902" cy="66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79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Rozsah práce: 6 - 15 stran + titulní strana.</a:t>
            </a:r>
          </a:p>
          <a:p>
            <a:endParaRPr lang="cs-CZ" sz="1600" dirty="0"/>
          </a:p>
          <a:p>
            <a:r>
              <a:rPr lang="cs-CZ" sz="1600" dirty="0"/>
              <a:t>Strana A4 • </a:t>
            </a:r>
            <a:r>
              <a:rPr lang="en-US" sz="1600" dirty="0" err="1"/>
              <a:t>velikost</a:t>
            </a:r>
            <a:r>
              <a:rPr lang="en-US" sz="1600" dirty="0"/>
              <a:t> </a:t>
            </a:r>
            <a:r>
              <a:rPr lang="en-US" sz="1600" dirty="0" err="1"/>
              <a:t>písma</a:t>
            </a:r>
            <a:r>
              <a:rPr lang="en-US" sz="1600" dirty="0"/>
              <a:t> 12 </a:t>
            </a:r>
            <a:r>
              <a:rPr lang="en-US" sz="1600" dirty="0" err="1"/>
              <a:t>bodů</a:t>
            </a:r>
            <a:r>
              <a:rPr lang="cs-CZ" sz="1600" dirty="0"/>
              <a:t> • </a:t>
            </a:r>
            <a:r>
              <a:rPr lang="en-US" sz="1600" dirty="0" err="1"/>
              <a:t>řádkování</a:t>
            </a:r>
            <a:r>
              <a:rPr lang="en-US" sz="1600" dirty="0"/>
              <a:t> 1,5</a:t>
            </a:r>
            <a:r>
              <a:rPr lang="cs-CZ" sz="1600" dirty="0"/>
              <a:t> • nadpisy - označit tučně • obrázky, tabulky a grafy při souhrnném počtu více než 7 se nezapočítávají do počtu stran.</a:t>
            </a:r>
          </a:p>
          <a:p>
            <a:endParaRPr lang="cs-CZ" sz="1600" dirty="0"/>
          </a:p>
          <a:p>
            <a:r>
              <a:rPr lang="cs-CZ" sz="1600" dirty="0"/>
              <a:t>Seznam použitých zdrojů dle pravidel OPF:</a:t>
            </a:r>
          </a:p>
          <a:p>
            <a:pPr marL="0" indent="0">
              <a:buNone/>
            </a:pPr>
            <a:br>
              <a:rPr lang="en-US" sz="1600" dirty="0"/>
            </a:br>
            <a:r>
              <a:rPr lang="cs-CZ" sz="1600" dirty="0"/>
              <a:t>Použité zdroje budou uvedeny dle Pokynu děkana č. 7/2015:</a:t>
            </a:r>
            <a:br>
              <a:rPr lang="en-US" sz="1600" dirty="0"/>
            </a:br>
            <a:r>
              <a:rPr lang="cs-CZ" sz="1600" dirty="0"/>
              <a:t>https://intranet.slu.cz/int/opf/platne-vnitrni-normy-opf/pokyny-dekana/pokyny-dekana/PD-2015-07</a:t>
            </a:r>
            <a:br>
              <a:rPr lang="en-US" sz="1600" dirty="0"/>
            </a:br>
            <a:br>
              <a:rPr lang="en-US" sz="1600" dirty="0"/>
            </a:br>
            <a:br>
              <a:rPr lang="cs-CZ" sz="2000" dirty="0"/>
            </a:br>
            <a:r>
              <a:rPr lang="cs-CZ" sz="2000" dirty="0"/>
              <a:t>!!! Nutné používat doporučenou literaturu, NE webové stránky !!!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Seminární práce: zpracování textu</a:t>
            </a:r>
          </a:p>
        </p:txBody>
      </p:sp>
    </p:spTree>
    <p:extLst>
      <p:ext uri="{BB962C8B-B14F-4D97-AF65-F5344CB8AC3E}">
        <p14:creationId xmlns:p14="http://schemas.microsoft.com/office/powerpoint/2010/main" val="127794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10058</TotalTime>
  <Words>1690</Words>
  <Application>Microsoft Office PowerPoint</Application>
  <PresentationFormat>Předvádění na obrazovce (16:9)</PresentationFormat>
  <Paragraphs>94</Paragraphs>
  <Slides>22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SLU</vt:lpstr>
      <vt:lpstr>Řízení lidských zdrojů </vt:lpstr>
      <vt:lpstr>Osnova</vt:lpstr>
      <vt:lpstr>Řízení lidských zdrojů</vt:lpstr>
      <vt:lpstr>Řízení lidských zdrojů</vt:lpstr>
      <vt:lpstr>Požadavky na studenta</vt:lpstr>
      <vt:lpstr>Seminární práce</vt:lpstr>
      <vt:lpstr>1. Řízení lidských zdrojů: vývoj 2. Analýza pracovních míst 3. Proces vytváření pracovních míst 4. Personální plánování 5. Získávání pracovníků 6. Výběr pracovníků 7. Nové trendy a možnosti při přijímacím pohovoru  8. Přijímání, orientace, rozmisťování a uvolňování pracovníků 9. Příprava a postup hodnocení pracovníků  10. Metody hodnocení pracovníků 11. Odměňování pracovníků - systém</vt:lpstr>
      <vt:lpstr> 12. Odměňování pracovníků - strategie 13. Mzdový systém zaměstnavatele 14. Zaměstnanecké výhody 15. Pracovní vztahy v podniku  16. Pracovní doba a doba odpočinku 17. Role odborů v podniku 18. Péče o pracovníky  19. Systematické vzdělávání pracovníků 20. Bezpečnost práce a ochrana zdraví při práci 21. Personální informační systém  22. Personální portál  </vt:lpstr>
      <vt:lpstr>Seminární práce: zpracování textu</vt:lpstr>
      <vt:lpstr>Seminární práce: zpracování textu</vt:lpstr>
      <vt:lpstr>Seminární práce: zpracování textu</vt:lpstr>
      <vt:lpstr>Seminární práce: prezentace</vt:lpstr>
      <vt:lpstr>Seminární práce: prezentace</vt:lpstr>
      <vt:lpstr>Seminární práce: hodnocení obou částí</vt:lpstr>
      <vt:lpstr>Aktivita 1 </vt:lpstr>
      <vt:lpstr>Celkové hodnocení předmětu </vt:lpstr>
      <vt:lpstr>Zkouškový test </vt:lpstr>
      <vt:lpstr>Tematické zaměření </vt:lpstr>
      <vt:lpstr>Literatura</vt:lpstr>
      <vt:lpstr>Literatura</vt:lpstr>
      <vt:lpstr>Aktuální informace PEM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Lucie</cp:lastModifiedBy>
  <cp:revision>150</cp:revision>
  <cp:lastPrinted>2019-02-28T08:11:22Z</cp:lastPrinted>
  <dcterms:created xsi:type="dcterms:W3CDTF">2016-07-06T15:42:34Z</dcterms:created>
  <dcterms:modified xsi:type="dcterms:W3CDTF">2020-02-18T09:07:53Z</dcterms:modified>
</cp:coreProperties>
</file>