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308" r:id="rId3"/>
    <p:sldId id="347" r:id="rId4"/>
    <p:sldId id="423" r:id="rId5"/>
    <p:sldId id="336" r:id="rId6"/>
    <p:sldId id="422" r:id="rId7"/>
    <p:sldId id="348" r:id="rId8"/>
    <p:sldId id="350" r:id="rId9"/>
    <p:sldId id="349" r:id="rId10"/>
    <p:sldId id="351" r:id="rId11"/>
    <p:sldId id="345" r:id="rId12"/>
    <p:sldId id="424" r:id="rId13"/>
    <p:sldId id="335" r:id="rId14"/>
    <p:sldId id="346" r:id="rId15"/>
    <p:sldId id="327" r:id="rId16"/>
    <p:sldId id="340" r:id="rId17"/>
    <p:sldId id="312" r:id="rId18"/>
    <p:sldId id="328" r:id="rId19"/>
    <p:sldId id="353" r:id="rId20"/>
    <p:sldId id="354" r:id="rId21"/>
    <p:sldId id="352" r:id="rId22"/>
    <p:sldId id="434" r:id="rId23"/>
    <p:sldId id="436" r:id="rId24"/>
    <p:sldId id="437" r:id="rId25"/>
    <p:sldId id="438" r:id="rId26"/>
    <p:sldId id="421" r:id="rId27"/>
    <p:sldId id="326" r:id="rId28"/>
  </p:sldIdLst>
  <p:sldSz cx="9144000" cy="5143500" type="screen16x9"/>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ie" initials="L" lastIdx="2" clrIdx="0">
    <p:extLst>
      <p:ext uri="{19B8F6BF-5375-455C-9EA6-DF929625EA0E}">
        <p15:presenceInfo xmlns:p15="http://schemas.microsoft.com/office/powerpoint/2012/main" userId="Luc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5B557"/>
    <a:srgbClr val="307871"/>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22" autoAdjust="0"/>
    <p:restoredTop sz="96374" autoAdjust="0"/>
  </p:normalViewPr>
  <p:slideViewPr>
    <p:cSldViewPr>
      <p:cViewPr varScale="1">
        <p:scale>
          <a:sx n="146" d="100"/>
          <a:sy n="146" d="100"/>
        </p:scale>
        <p:origin x="930"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059552-42FB-4A6C-9017-7AB295617464}" type="doc">
      <dgm:prSet loTypeId="urn:microsoft.com/office/officeart/2008/layout/PictureStrips" loCatId="picture" qsTypeId="urn:microsoft.com/office/officeart/2005/8/quickstyle/simple1" qsCatId="simple" csTypeId="urn:microsoft.com/office/officeart/2005/8/colors/accent1_1" csCatId="accent1" phldr="1"/>
      <dgm:spPr/>
      <dgm:t>
        <a:bodyPr/>
        <a:lstStyle/>
        <a:p>
          <a:endParaRPr lang="cs-CZ"/>
        </a:p>
      </dgm:t>
    </dgm:pt>
    <dgm:pt modelId="{6464F6E8-080D-4B49-B7E6-49D9A3F2497F}">
      <dgm:prSet custT="1"/>
      <dgm:spPr/>
      <dgm:t>
        <a:bodyPr/>
        <a:lstStyle/>
        <a:p>
          <a:r>
            <a:rPr lang="cs-CZ" sz="1400" dirty="0"/>
            <a:t>CELKOVÁ ODMĚNA</a:t>
          </a:r>
        </a:p>
      </dgm:t>
    </dgm:pt>
    <dgm:pt modelId="{9F40CE77-2B70-45C7-8BF5-50467B676796}" type="sibTrans" cxnId="{E408DCAA-B4B8-4BEA-9BAA-A7A5BC48D5B3}">
      <dgm:prSet/>
      <dgm:spPr/>
      <dgm:t>
        <a:bodyPr/>
        <a:lstStyle/>
        <a:p>
          <a:endParaRPr lang="cs-CZ"/>
        </a:p>
      </dgm:t>
    </dgm:pt>
    <dgm:pt modelId="{AE40FBEA-03B3-41F1-A185-3AB2FD969F4B}" type="parTrans" cxnId="{E408DCAA-B4B8-4BEA-9BAA-A7A5BC48D5B3}">
      <dgm:prSet/>
      <dgm:spPr/>
      <dgm:t>
        <a:bodyPr/>
        <a:lstStyle/>
        <a:p>
          <a:endParaRPr lang="cs-CZ"/>
        </a:p>
      </dgm:t>
    </dgm:pt>
    <dgm:pt modelId="{1A6A92C8-5E83-418C-961B-37C28F8825E1}">
      <dgm:prSet custT="1"/>
      <dgm:spPr/>
      <dgm:t>
        <a:bodyPr/>
        <a:lstStyle/>
        <a:p>
          <a:r>
            <a:rPr lang="cs-CZ" sz="1400" dirty="0"/>
            <a:t>PENĚŽNÍ (hmotné) ODMĚNY</a:t>
          </a:r>
        </a:p>
      </dgm:t>
    </dgm:pt>
    <dgm:pt modelId="{B8E75957-421C-4BEF-951C-6BA5BC555D74}" type="parTrans" cxnId="{117BA639-8001-4D81-B287-D01DCF411419}">
      <dgm:prSet/>
      <dgm:spPr/>
      <dgm:t>
        <a:bodyPr/>
        <a:lstStyle/>
        <a:p>
          <a:endParaRPr lang="cs-CZ"/>
        </a:p>
      </dgm:t>
    </dgm:pt>
    <dgm:pt modelId="{A82C1249-7F70-4056-9E41-C1F4211E506F}" type="sibTrans" cxnId="{117BA639-8001-4D81-B287-D01DCF411419}">
      <dgm:prSet/>
      <dgm:spPr/>
      <dgm:t>
        <a:bodyPr/>
        <a:lstStyle/>
        <a:p>
          <a:endParaRPr lang="cs-CZ"/>
        </a:p>
      </dgm:t>
    </dgm:pt>
    <dgm:pt modelId="{D6F8ED8B-4F82-4E47-9EBB-7B58ED23FD26}">
      <dgm:prSet custT="1"/>
      <dgm:spPr/>
      <dgm:t>
        <a:bodyPr/>
        <a:lstStyle/>
        <a:p>
          <a:r>
            <a:rPr lang="cs-CZ" sz="1400" dirty="0"/>
            <a:t>NEPENĚŽNÍ (nehmotné) ODMĚNY</a:t>
          </a:r>
        </a:p>
      </dgm:t>
    </dgm:pt>
    <dgm:pt modelId="{FEBAFE08-2ED9-4853-87C2-AD4A395077A1}" type="parTrans" cxnId="{55FF1EDF-827A-4C32-B1E1-4F22CD3DA500}">
      <dgm:prSet/>
      <dgm:spPr/>
      <dgm:t>
        <a:bodyPr/>
        <a:lstStyle/>
        <a:p>
          <a:endParaRPr lang="cs-CZ"/>
        </a:p>
      </dgm:t>
    </dgm:pt>
    <dgm:pt modelId="{7B70ED87-ABC3-47C8-BEB5-59E7A5E44205}" type="sibTrans" cxnId="{55FF1EDF-827A-4C32-B1E1-4F22CD3DA500}">
      <dgm:prSet/>
      <dgm:spPr/>
      <dgm:t>
        <a:bodyPr/>
        <a:lstStyle/>
        <a:p>
          <a:endParaRPr lang="cs-CZ"/>
        </a:p>
      </dgm:t>
    </dgm:pt>
    <dgm:pt modelId="{2C729541-3B8C-45F6-A765-EF2AA7DE1DB7}">
      <dgm:prSet custT="1"/>
      <dgm:spPr/>
      <dgm:t>
        <a:bodyPr/>
        <a:lstStyle/>
        <a:p>
          <a:r>
            <a:rPr lang="cs-CZ" sz="1100" dirty="0"/>
            <a:t>nárokové – mzda/plat, povinné příplatky</a:t>
          </a:r>
        </a:p>
      </dgm:t>
    </dgm:pt>
    <dgm:pt modelId="{F683E1F9-D36C-4024-BABB-3D86301CAD1E}" type="parTrans" cxnId="{C88419E0-BEA6-427F-8EC1-D56B466DA753}">
      <dgm:prSet/>
      <dgm:spPr/>
      <dgm:t>
        <a:bodyPr/>
        <a:lstStyle/>
        <a:p>
          <a:endParaRPr lang="cs-CZ"/>
        </a:p>
      </dgm:t>
    </dgm:pt>
    <dgm:pt modelId="{7B01D4A9-0780-4622-BE8A-A7FC265D057F}" type="sibTrans" cxnId="{C88419E0-BEA6-427F-8EC1-D56B466DA753}">
      <dgm:prSet/>
      <dgm:spPr/>
      <dgm:t>
        <a:bodyPr/>
        <a:lstStyle/>
        <a:p>
          <a:endParaRPr lang="cs-CZ"/>
        </a:p>
      </dgm:t>
    </dgm:pt>
    <dgm:pt modelId="{A86121C5-D61F-4D15-ABDB-B97C31C635D0}">
      <dgm:prSet custT="1"/>
      <dgm:spPr/>
      <dgm:t>
        <a:bodyPr/>
        <a:lstStyle/>
        <a:p>
          <a:endParaRPr lang="cs-CZ" sz="1100" dirty="0"/>
        </a:p>
      </dgm:t>
    </dgm:pt>
    <dgm:pt modelId="{F64C6106-87DC-4CC8-81D7-179491CD6EA0}" type="parTrans" cxnId="{36079A53-DAB1-4FB0-8238-CDCCC695A71D}">
      <dgm:prSet/>
      <dgm:spPr/>
      <dgm:t>
        <a:bodyPr/>
        <a:lstStyle/>
        <a:p>
          <a:endParaRPr lang="cs-CZ"/>
        </a:p>
      </dgm:t>
    </dgm:pt>
    <dgm:pt modelId="{581C66A0-45C2-4246-A4CE-942C7443082D}" type="sibTrans" cxnId="{36079A53-DAB1-4FB0-8238-CDCCC695A71D}">
      <dgm:prSet/>
      <dgm:spPr/>
      <dgm:t>
        <a:bodyPr/>
        <a:lstStyle/>
        <a:p>
          <a:endParaRPr lang="cs-CZ"/>
        </a:p>
      </dgm:t>
    </dgm:pt>
    <dgm:pt modelId="{EA88B36E-64AF-4E6B-83D9-1A59CF6B1D67}">
      <dgm:prSet custT="1"/>
      <dgm:spPr/>
      <dgm:t>
        <a:bodyPr/>
        <a:lstStyle/>
        <a:p>
          <a:r>
            <a:rPr lang="cs-CZ" sz="1100" dirty="0"/>
            <a:t>nenárokové přímé (variabilní zásluhové odměny)</a:t>
          </a:r>
        </a:p>
      </dgm:t>
    </dgm:pt>
    <dgm:pt modelId="{CDC4D599-0492-4D8A-9F76-682809A5AB6A}" type="parTrans" cxnId="{313B5C59-FE7F-4444-9C3E-618869F4E43D}">
      <dgm:prSet/>
      <dgm:spPr/>
      <dgm:t>
        <a:bodyPr/>
        <a:lstStyle/>
        <a:p>
          <a:endParaRPr lang="cs-CZ"/>
        </a:p>
      </dgm:t>
    </dgm:pt>
    <dgm:pt modelId="{AB360510-0035-4461-98E8-6CB5E008432A}" type="sibTrans" cxnId="{313B5C59-FE7F-4444-9C3E-618869F4E43D}">
      <dgm:prSet/>
      <dgm:spPr/>
      <dgm:t>
        <a:bodyPr/>
        <a:lstStyle/>
        <a:p>
          <a:endParaRPr lang="cs-CZ"/>
        </a:p>
      </dgm:t>
    </dgm:pt>
    <dgm:pt modelId="{BE88EC5E-CC12-49C3-A4E7-966EE0B855BD}">
      <dgm:prSet custT="1"/>
      <dgm:spPr/>
      <dgm:t>
        <a:bodyPr/>
        <a:lstStyle/>
        <a:p>
          <a:r>
            <a:rPr lang="cs-CZ" sz="800" dirty="0"/>
            <a:t>pochvala</a:t>
          </a:r>
        </a:p>
      </dgm:t>
    </dgm:pt>
    <dgm:pt modelId="{2E0F5D7F-8ACD-477A-8015-B721C277979A}" type="parTrans" cxnId="{A0BA3DCC-F2F5-4308-8413-960412A5AB12}">
      <dgm:prSet/>
      <dgm:spPr/>
      <dgm:t>
        <a:bodyPr/>
        <a:lstStyle/>
        <a:p>
          <a:endParaRPr lang="cs-CZ"/>
        </a:p>
      </dgm:t>
    </dgm:pt>
    <dgm:pt modelId="{94DB3AFE-E233-4FF2-8D59-661CC96B6D8B}" type="sibTrans" cxnId="{A0BA3DCC-F2F5-4308-8413-960412A5AB12}">
      <dgm:prSet/>
      <dgm:spPr/>
      <dgm:t>
        <a:bodyPr/>
        <a:lstStyle/>
        <a:p>
          <a:endParaRPr lang="cs-CZ"/>
        </a:p>
      </dgm:t>
    </dgm:pt>
    <dgm:pt modelId="{BCA07BDE-A8E8-4335-94C6-2F84B0D926E5}">
      <dgm:prSet custT="1"/>
      <dgm:spPr/>
      <dgm:t>
        <a:bodyPr/>
        <a:lstStyle/>
        <a:p>
          <a:r>
            <a:rPr lang="cs-CZ" sz="800" dirty="0"/>
            <a:t>odpovědnost</a:t>
          </a:r>
        </a:p>
      </dgm:t>
    </dgm:pt>
    <dgm:pt modelId="{214F7DD0-1E56-49A6-80BB-3A9A9BBAC948}" type="parTrans" cxnId="{690F0780-C969-416F-8A32-C1C691154331}">
      <dgm:prSet/>
      <dgm:spPr/>
      <dgm:t>
        <a:bodyPr/>
        <a:lstStyle/>
        <a:p>
          <a:endParaRPr lang="cs-CZ"/>
        </a:p>
      </dgm:t>
    </dgm:pt>
    <dgm:pt modelId="{3F889834-60B0-4DFA-959B-9F3AAC5EABB9}" type="sibTrans" cxnId="{690F0780-C969-416F-8A32-C1C691154331}">
      <dgm:prSet/>
      <dgm:spPr/>
      <dgm:t>
        <a:bodyPr/>
        <a:lstStyle/>
        <a:p>
          <a:endParaRPr lang="cs-CZ"/>
        </a:p>
      </dgm:t>
    </dgm:pt>
    <dgm:pt modelId="{3919C888-D71A-486D-AFC0-A4B8635FCB01}">
      <dgm:prSet custT="1"/>
      <dgm:spPr/>
      <dgm:t>
        <a:bodyPr/>
        <a:lstStyle/>
        <a:p>
          <a:r>
            <a:rPr lang="cs-CZ" sz="800" dirty="0"/>
            <a:t>autonomie/samostatnost</a:t>
          </a:r>
        </a:p>
      </dgm:t>
    </dgm:pt>
    <dgm:pt modelId="{85CFE05B-6CCA-453E-8D54-DF0CEF1F9AC7}" type="parTrans" cxnId="{2F8F1EDE-8117-4FFF-B450-E98CE8E8542C}">
      <dgm:prSet/>
      <dgm:spPr/>
      <dgm:t>
        <a:bodyPr/>
        <a:lstStyle/>
        <a:p>
          <a:endParaRPr lang="cs-CZ"/>
        </a:p>
      </dgm:t>
    </dgm:pt>
    <dgm:pt modelId="{F16CAB65-76CB-4B00-8E1D-1F1CE71A7E55}" type="sibTrans" cxnId="{2F8F1EDE-8117-4FFF-B450-E98CE8E8542C}">
      <dgm:prSet/>
      <dgm:spPr/>
      <dgm:t>
        <a:bodyPr/>
        <a:lstStyle/>
        <a:p>
          <a:endParaRPr lang="cs-CZ"/>
        </a:p>
      </dgm:t>
    </dgm:pt>
    <dgm:pt modelId="{D4D52DD5-1234-4700-8830-E8567B00E0BF}">
      <dgm:prSet custT="1"/>
      <dgm:spPr/>
      <dgm:t>
        <a:bodyPr/>
        <a:lstStyle/>
        <a:p>
          <a:endParaRPr lang="cs-CZ" sz="1100" dirty="0"/>
        </a:p>
      </dgm:t>
    </dgm:pt>
    <dgm:pt modelId="{D02056E3-9735-4BBC-8D00-BD44F02F8BBF}" type="parTrans" cxnId="{FA33CAE0-9FFA-4EF8-BB99-073ADC0DAEC7}">
      <dgm:prSet/>
      <dgm:spPr/>
      <dgm:t>
        <a:bodyPr/>
        <a:lstStyle/>
        <a:p>
          <a:endParaRPr lang="cs-CZ"/>
        </a:p>
      </dgm:t>
    </dgm:pt>
    <dgm:pt modelId="{384B756D-0BBA-4F00-ACE0-F60CDE5BFF46}" type="sibTrans" cxnId="{FA33CAE0-9FFA-4EF8-BB99-073ADC0DAEC7}">
      <dgm:prSet/>
      <dgm:spPr/>
      <dgm:t>
        <a:bodyPr/>
        <a:lstStyle/>
        <a:p>
          <a:endParaRPr lang="cs-CZ"/>
        </a:p>
      </dgm:t>
    </dgm:pt>
    <dgm:pt modelId="{644AB74C-0B4A-400B-A806-C0BF321A9121}">
      <dgm:prSet custT="1"/>
      <dgm:spPr/>
      <dgm:t>
        <a:bodyPr/>
        <a:lstStyle/>
        <a:p>
          <a:r>
            <a:rPr lang="cs-CZ" sz="800" dirty="0"/>
            <a:t>uznání</a:t>
          </a:r>
        </a:p>
      </dgm:t>
    </dgm:pt>
    <dgm:pt modelId="{B3E01FEF-2B26-46BC-9283-647CB271E1CF}" type="parTrans" cxnId="{4540B8B3-A697-40E0-97D5-39FB47C9E2F7}">
      <dgm:prSet/>
      <dgm:spPr/>
      <dgm:t>
        <a:bodyPr/>
        <a:lstStyle/>
        <a:p>
          <a:endParaRPr lang="cs-CZ"/>
        </a:p>
      </dgm:t>
    </dgm:pt>
    <dgm:pt modelId="{0E802A0B-AC9D-4BF6-A906-ABBA9F987744}" type="sibTrans" cxnId="{4540B8B3-A697-40E0-97D5-39FB47C9E2F7}">
      <dgm:prSet/>
      <dgm:spPr/>
      <dgm:t>
        <a:bodyPr/>
        <a:lstStyle/>
        <a:p>
          <a:endParaRPr lang="cs-CZ"/>
        </a:p>
      </dgm:t>
    </dgm:pt>
    <dgm:pt modelId="{F982E4F4-512D-45E7-B8EF-1EBE59C80510}">
      <dgm:prSet custT="1"/>
      <dgm:spPr/>
      <dgm:t>
        <a:bodyPr/>
        <a:lstStyle/>
        <a:p>
          <a:r>
            <a:rPr lang="cs-CZ" sz="800" dirty="0"/>
            <a:t>karierní příležitost</a:t>
          </a:r>
        </a:p>
      </dgm:t>
    </dgm:pt>
    <dgm:pt modelId="{1BF8583A-8CDD-4B45-9E47-41E0C78B15D7}" type="parTrans" cxnId="{8474DB17-974D-48EC-8B4A-DB8068B77DAF}">
      <dgm:prSet/>
      <dgm:spPr/>
      <dgm:t>
        <a:bodyPr/>
        <a:lstStyle/>
        <a:p>
          <a:endParaRPr lang="cs-CZ"/>
        </a:p>
      </dgm:t>
    </dgm:pt>
    <dgm:pt modelId="{F346C04C-DC78-481F-8ADD-C123A17299C1}" type="sibTrans" cxnId="{8474DB17-974D-48EC-8B4A-DB8068B77DAF}">
      <dgm:prSet/>
      <dgm:spPr/>
      <dgm:t>
        <a:bodyPr/>
        <a:lstStyle/>
        <a:p>
          <a:endParaRPr lang="cs-CZ"/>
        </a:p>
      </dgm:t>
    </dgm:pt>
    <dgm:pt modelId="{FD9CB350-2622-45A8-937D-68FBDF3616A8}">
      <dgm:prSet custT="1"/>
      <dgm:spPr/>
      <dgm:t>
        <a:bodyPr/>
        <a:lstStyle/>
        <a:p>
          <a:endParaRPr lang="cs-CZ" sz="1100" dirty="0"/>
        </a:p>
      </dgm:t>
    </dgm:pt>
    <dgm:pt modelId="{5139B2DC-C2C6-427B-92D3-74F79EA56D5A}" type="parTrans" cxnId="{7DBDD1D6-10FC-4E60-9919-2BD45DD2D031}">
      <dgm:prSet/>
      <dgm:spPr/>
      <dgm:t>
        <a:bodyPr/>
        <a:lstStyle/>
        <a:p>
          <a:endParaRPr lang="cs-CZ"/>
        </a:p>
      </dgm:t>
    </dgm:pt>
    <dgm:pt modelId="{E4CBDAD6-0164-4259-85DE-4B95DF70987C}" type="sibTrans" cxnId="{7DBDD1D6-10FC-4E60-9919-2BD45DD2D031}">
      <dgm:prSet/>
      <dgm:spPr/>
      <dgm:t>
        <a:bodyPr/>
        <a:lstStyle/>
        <a:p>
          <a:endParaRPr lang="cs-CZ"/>
        </a:p>
      </dgm:t>
    </dgm:pt>
    <dgm:pt modelId="{75F4F62E-BC5C-4A12-9A73-8EEAD268F2C8}">
      <dgm:prSet custT="1"/>
      <dgm:spPr/>
      <dgm:t>
        <a:bodyPr/>
        <a:lstStyle/>
        <a:p>
          <a:r>
            <a:rPr lang="cs-CZ" sz="1100" dirty="0"/>
            <a:t>odměny z dohod</a:t>
          </a:r>
        </a:p>
      </dgm:t>
    </dgm:pt>
    <dgm:pt modelId="{A6DEFB8C-7E1D-4A8C-8C76-C06CB69D81DD}" type="parTrans" cxnId="{A4DAB5EA-BFF9-460E-A4B9-DE9D685D65AA}">
      <dgm:prSet/>
      <dgm:spPr/>
    </dgm:pt>
    <dgm:pt modelId="{E8D33465-DE9C-4331-AC4B-D37C8AE19FCB}" type="sibTrans" cxnId="{A4DAB5EA-BFF9-460E-A4B9-DE9D685D65AA}">
      <dgm:prSet/>
      <dgm:spPr/>
    </dgm:pt>
    <dgm:pt modelId="{83C4133B-2208-46B4-867E-5AECB4C1FA58}">
      <dgm:prSet custT="1"/>
      <dgm:spPr/>
      <dgm:t>
        <a:bodyPr/>
        <a:lstStyle/>
        <a:p>
          <a:r>
            <a:rPr lang="cs-CZ" sz="800" dirty="0"/>
            <a:t>lepší pracovní prostředí</a:t>
          </a:r>
        </a:p>
      </dgm:t>
    </dgm:pt>
    <dgm:pt modelId="{AAF279FC-3F12-4F50-9AAB-9646C899EF2D}" type="parTrans" cxnId="{EB84FAD2-F5A8-48D6-B50F-60479A5A0892}">
      <dgm:prSet/>
      <dgm:spPr/>
    </dgm:pt>
    <dgm:pt modelId="{A693E5D8-5DA1-4C8A-A040-C48B8F396A30}" type="sibTrans" cxnId="{EB84FAD2-F5A8-48D6-B50F-60479A5A0892}">
      <dgm:prSet/>
      <dgm:spPr/>
    </dgm:pt>
    <dgm:pt modelId="{EE8F69CC-8724-4027-AC8A-D6A6692F819C}">
      <dgm:prSet custT="1"/>
      <dgm:spPr/>
      <dgm:t>
        <a:bodyPr/>
        <a:lstStyle/>
        <a:p>
          <a:r>
            <a:rPr lang="cs-CZ" sz="800" dirty="0"/>
            <a:t>aj.</a:t>
          </a:r>
        </a:p>
      </dgm:t>
    </dgm:pt>
    <dgm:pt modelId="{F01D56B8-9724-494C-AD50-EA6E55DE8420}" type="parTrans" cxnId="{674AA466-A052-4DF6-8125-43D81A4CF809}">
      <dgm:prSet/>
      <dgm:spPr/>
    </dgm:pt>
    <dgm:pt modelId="{9C3273F7-69D1-4C3E-BE4E-1F9180E0C820}" type="sibTrans" cxnId="{674AA466-A052-4DF6-8125-43D81A4CF809}">
      <dgm:prSet/>
      <dgm:spPr/>
    </dgm:pt>
    <dgm:pt modelId="{04F859E7-FBB0-4157-BA44-756954BCA669}" type="pres">
      <dgm:prSet presAssocID="{01059552-42FB-4A6C-9017-7AB295617464}" presName="Name0" presStyleCnt="0">
        <dgm:presLayoutVars>
          <dgm:dir/>
          <dgm:resizeHandles val="exact"/>
        </dgm:presLayoutVars>
      </dgm:prSet>
      <dgm:spPr/>
    </dgm:pt>
    <dgm:pt modelId="{D81C3F77-4E8C-4432-94A1-0C56478BF699}" type="pres">
      <dgm:prSet presAssocID="{6464F6E8-080D-4B49-B7E6-49D9A3F2497F}" presName="composite" presStyleCnt="0"/>
      <dgm:spPr/>
    </dgm:pt>
    <dgm:pt modelId="{A00E9C73-1B23-413A-9B08-8F49FD9F6458}" type="pres">
      <dgm:prSet presAssocID="{6464F6E8-080D-4B49-B7E6-49D9A3F2497F}" presName="rect1" presStyleLbl="trAlignAcc1" presStyleIdx="0" presStyleCnt="3" custLinFactNeighborX="957">
        <dgm:presLayoutVars>
          <dgm:bulletEnabled val="1"/>
        </dgm:presLayoutVars>
      </dgm:prSet>
      <dgm:spPr/>
    </dgm:pt>
    <dgm:pt modelId="{D5E73CCB-4A1A-487D-BA34-51D2C13E27F1}" type="pres">
      <dgm:prSet presAssocID="{6464F6E8-080D-4B49-B7E6-49D9A3F2497F}" presName="rect2" presStyleLbl="fgImgPlace1" presStyleIdx="0" presStyleCnt="3"/>
      <dgm:spPr>
        <a:blipFill rotWithShape="1">
          <a:blip xmlns:r="http://schemas.openxmlformats.org/officeDocument/2006/relationships" r:embed="rId1"/>
          <a:stretch>
            <a:fillRect/>
          </a:stretch>
        </a:blipFill>
      </dgm:spPr>
    </dgm:pt>
    <dgm:pt modelId="{2A246E98-B177-42C8-BEF0-B203D2D441D7}" type="pres">
      <dgm:prSet presAssocID="{9F40CE77-2B70-45C7-8BF5-50467B676796}" presName="sibTrans" presStyleCnt="0"/>
      <dgm:spPr/>
    </dgm:pt>
    <dgm:pt modelId="{8186E3FF-B875-43E0-AFAF-1E33DD6A6F43}" type="pres">
      <dgm:prSet presAssocID="{1A6A92C8-5E83-418C-961B-37C28F8825E1}" presName="composite" presStyleCnt="0"/>
      <dgm:spPr/>
    </dgm:pt>
    <dgm:pt modelId="{568CEC1E-5BF7-4EB9-964E-70E4473D6268}" type="pres">
      <dgm:prSet presAssocID="{1A6A92C8-5E83-418C-961B-37C28F8825E1}" presName="rect1" presStyleLbl="trAlignAcc1" presStyleIdx="1" presStyleCnt="3" custLinFactNeighborX="-1340" custLinFactNeighborY="-613">
        <dgm:presLayoutVars>
          <dgm:bulletEnabled val="1"/>
        </dgm:presLayoutVars>
      </dgm:prSet>
      <dgm:spPr/>
    </dgm:pt>
    <dgm:pt modelId="{4160F0CC-EE0C-47F6-B15D-BCA87BBF54BB}" type="pres">
      <dgm:prSet presAssocID="{1A6A92C8-5E83-418C-961B-37C28F8825E1}" presName="rect2" presStyleLbl="fgImgPlace1" presStyleIdx="1" presStyleCnt="3"/>
      <dgm:spPr>
        <a:blipFill rotWithShape="1">
          <a:blip xmlns:r="http://schemas.openxmlformats.org/officeDocument/2006/relationships" r:embed="rId2"/>
          <a:stretch>
            <a:fillRect/>
          </a:stretch>
        </a:blipFill>
      </dgm:spPr>
    </dgm:pt>
    <dgm:pt modelId="{AB9FC565-F48C-4133-8B75-1BB092D3C5D8}" type="pres">
      <dgm:prSet presAssocID="{A82C1249-7F70-4056-9E41-C1F4211E506F}" presName="sibTrans" presStyleCnt="0"/>
      <dgm:spPr/>
    </dgm:pt>
    <dgm:pt modelId="{C366F686-C1C2-497E-8CBC-DDABC55F7959}" type="pres">
      <dgm:prSet presAssocID="{D6F8ED8B-4F82-4E47-9EBB-7B58ED23FD26}" presName="composite" presStyleCnt="0"/>
      <dgm:spPr/>
    </dgm:pt>
    <dgm:pt modelId="{92B71A85-77DB-4A1E-839B-338B85AD08F4}" type="pres">
      <dgm:prSet presAssocID="{D6F8ED8B-4F82-4E47-9EBB-7B58ED23FD26}" presName="rect1" presStyleLbl="trAlignAcc1" presStyleIdx="2" presStyleCnt="3">
        <dgm:presLayoutVars>
          <dgm:bulletEnabled val="1"/>
        </dgm:presLayoutVars>
      </dgm:prSet>
      <dgm:spPr/>
    </dgm:pt>
    <dgm:pt modelId="{D108A5B3-4326-4DC7-BF7C-E7245F7D8C9D}" type="pres">
      <dgm:prSet presAssocID="{D6F8ED8B-4F82-4E47-9EBB-7B58ED23FD26}" presName="rect2" presStyleLbl="fgImgPlace1" presStyleIdx="2" presStyleCnt="3"/>
      <dgm:spPr>
        <a:blipFill rotWithShape="1">
          <a:blip xmlns:r="http://schemas.openxmlformats.org/officeDocument/2006/relationships" r:embed="rId3"/>
          <a:stretch>
            <a:fillRect/>
          </a:stretch>
        </a:blipFill>
      </dgm:spPr>
    </dgm:pt>
  </dgm:ptLst>
  <dgm:cxnLst>
    <dgm:cxn modelId="{4D87F907-782A-449D-BADB-DF2B532CBDF5}" type="presOf" srcId="{F982E4F4-512D-45E7-B8EF-1EBE59C80510}" destId="{92B71A85-77DB-4A1E-839B-338B85AD08F4}" srcOrd="0" destOrd="5" presId="urn:microsoft.com/office/officeart/2008/layout/PictureStrips"/>
    <dgm:cxn modelId="{DF6F8A11-DB8A-4443-9599-BDC9118478DF}" type="presOf" srcId="{A86121C5-D61F-4D15-ABDB-B97C31C635D0}" destId="{568CEC1E-5BF7-4EB9-964E-70E4473D6268}" srcOrd="0" destOrd="4" presId="urn:microsoft.com/office/officeart/2008/layout/PictureStrips"/>
    <dgm:cxn modelId="{8474DB17-974D-48EC-8B4A-DB8068B77DAF}" srcId="{D6F8ED8B-4F82-4E47-9EBB-7B58ED23FD26}" destId="{F982E4F4-512D-45E7-B8EF-1EBE59C80510}" srcOrd="4" destOrd="0" parTransId="{1BF8583A-8CDD-4B45-9E47-41E0C78B15D7}" sibTransId="{F346C04C-DC78-481F-8ADD-C123A17299C1}"/>
    <dgm:cxn modelId="{DBDAAB2F-1ECD-4483-9D51-FB152FF9A7A9}" type="presOf" srcId="{75F4F62E-BC5C-4A12-9A73-8EEAD268F2C8}" destId="{568CEC1E-5BF7-4EB9-964E-70E4473D6268}" srcOrd="0" destOrd="2" presId="urn:microsoft.com/office/officeart/2008/layout/PictureStrips"/>
    <dgm:cxn modelId="{586C1131-C80F-473B-AD03-CA93FA51592F}" type="presOf" srcId="{EA88B36E-64AF-4E6B-83D9-1A59CF6B1D67}" destId="{568CEC1E-5BF7-4EB9-964E-70E4473D6268}" srcOrd="0" destOrd="3" presId="urn:microsoft.com/office/officeart/2008/layout/PictureStrips"/>
    <dgm:cxn modelId="{9A83E632-CF45-42E5-94CC-48AB662E5A91}" type="presOf" srcId="{01059552-42FB-4A6C-9017-7AB295617464}" destId="{04F859E7-FBB0-4157-BA44-756954BCA669}" srcOrd="0" destOrd="0" presId="urn:microsoft.com/office/officeart/2008/layout/PictureStrips"/>
    <dgm:cxn modelId="{117BA639-8001-4D81-B287-D01DCF411419}" srcId="{01059552-42FB-4A6C-9017-7AB295617464}" destId="{1A6A92C8-5E83-418C-961B-37C28F8825E1}" srcOrd="1" destOrd="0" parTransId="{B8E75957-421C-4BEF-951C-6BA5BC555D74}" sibTransId="{A82C1249-7F70-4056-9E41-C1F4211E506F}"/>
    <dgm:cxn modelId="{674AA466-A052-4DF6-8125-43D81A4CF809}" srcId="{D6F8ED8B-4F82-4E47-9EBB-7B58ED23FD26}" destId="{EE8F69CC-8724-4027-AC8A-D6A6692F819C}" srcOrd="6" destOrd="0" parTransId="{F01D56B8-9724-494C-AD50-EA6E55DE8420}" sibTransId="{9C3273F7-69D1-4C3E-BE4E-1F9180E0C820}"/>
    <dgm:cxn modelId="{BC51C86A-30CE-4C52-AC9D-70499392565D}" type="presOf" srcId="{D4D52DD5-1234-4700-8830-E8567B00E0BF}" destId="{92B71A85-77DB-4A1E-839B-338B85AD08F4}" srcOrd="0" destOrd="9" presId="urn:microsoft.com/office/officeart/2008/layout/PictureStrips"/>
    <dgm:cxn modelId="{6C8F9672-36E8-492B-BD75-592644635B25}" type="presOf" srcId="{2C729541-3B8C-45F6-A765-EF2AA7DE1DB7}" destId="{568CEC1E-5BF7-4EB9-964E-70E4473D6268}" srcOrd="0" destOrd="1" presId="urn:microsoft.com/office/officeart/2008/layout/PictureStrips"/>
    <dgm:cxn modelId="{36079A53-DAB1-4FB0-8238-CDCCC695A71D}" srcId="{1A6A92C8-5E83-418C-961B-37C28F8825E1}" destId="{A86121C5-D61F-4D15-ABDB-B97C31C635D0}" srcOrd="3" destOrd="0" parTransId="{F64C6106-87DC-4CC8-81D7-179491CD6EA0}" sibTransId="{581C66A0-45C2-4246-A4CE-942C7443082D}"/>
    <dgm:cxn modelId="{023CB678-D649-4F81-9D9F-61D10FF0960C}" type="presOf" srcId="{1A6A92C8-5E83-418C-961B-37C28F8825E1}" destId="{568CEC1E-5BF7-4EB9-964E-70E4473D6268}" srcOrd="0" destOrd="0" presId="urn:microsoft.com/office/officeart/2008/layout/PictureStrips"/>
    <dgm:cxn modelId="{313B5C59-FE7F-4444-9C3E-618869F4E43D}" srcId="{1A6A92C8-5E83-418C-961B-37C28F8825E1}" destId="{EA88B36E-64AF-4E6B-83D9-1A59CF6B1D67}" srcOrd="2" destOrd="0" parTransId="{CDC4D599-0492-4D8A-9F76-682809A5AB6A}" sibTransId="{AB360510-0035-4461-98E8-6CB5E008432A}"/>
    <dgm:cxn modelId="{690F0780-C969-416F-8A32-C1C691154331}" srcId="{D6F8ED8B-4F82-4E47-9EBB-7B58ED23FD26}" destId="{BCA07BDE-A8E8-4335-94C6-2F84B0D926E5}" srcOrd="1" destOrd="0" parTransId="{214F7DD0-1E56-49A6-80BB-3A9A9BBAC948}" sibTransId="{3F889834-60B0-4DFA-959B-9F3AAC5EABB9}"/>
    <dgm:cxn modelId="{6D04198C-11F7-4F57-A829-21A6CB745041}" type="presOf" srcId="{FD9CB350-2622-45A8-937D-68FBDF3616A8}" destId="{92B71A85-77DB-4A1E-839B-338B85AD08F4}" srcOrd="0" destOrd="8" presId="urn:microsoft.com/office/officeart/2008/layout/PictureStrips"/>
    <dgm:cxn modelId="{3032DB96-DD2B-4446-A9FD-F1DAE5162D96}" type="presOf" srcId="{83C4133B-2208-46B4-867E-5AECB4C1FA58}" destId="{92B71A85-77DB-4A1E-839B-338B85AD08F4}" srcOrd="0" destOrd="6" presId="urn:microsoft.com/office/officeart/2008/layout/PictureStrips"/>
    <dgm:cxn modelId="{E408DCAA-B4B8-4BEA-9BAA-A7A5BC48D5B3}" srcId="{01059552-42FB-4A6C-9017-7AB295617464}" destId="{6464F6E8-080D-4B49-B7E6-49D9A3F2497F}" srcOrd="0" destOrd="0" parTransId="{AE40FBEA-03B3-41F1-A185-3AB2FD969F4B}" sibTransId="{9F40CE77-2B70-45C7-8BF5-50467B676796}"/>
    <dgm:cxn modelId="{EE1829AD-23A1-4445-AEB0-3249531FB44E}" type="presOf" srcId="{644AB74C-0B4A-400B-A806-C0BF321A9121}" destId="{92B71A85-77DB-4A1E-839B-338B85AD08F4}" srcOrd="0" destOrd="4" presId="urn:microsoft.com/office/officeart/2008/layout/PictureStrips"/>
    <dgm:cxn modelId="{4540B8B3-A697-40E0-97D5-39FB47C9E2F7}" srcId="{D6F8ED8B-4F82-4E47-9EBB-7B58ED23FD26}" destId="{644AB74C-0B4A-400B-A806-C0BF321A9121}" srcOrd="3" destOrd="0" parTransId="{B3E01FEF-2B26-46BC-9283-647CB271E1CF}" sibTransId="{0E802A0B-AC9D-4BF6-A906-ABBA9F987744}"/>
    <dgm:cxn modelId="{A0F073B5-1777-4632-971A-0A5DBF274848}" type="presOf" srcId="{BCA07BDE-A8E8-4335-94C6-2F84B0D926E5}" destId="{92B71A85-77DB-4A1E-839B-338B85AD08F4}" srcOrd="0" destOrd="2" presId="urn:microsoft.com/office/officeart/2008/layout/PictureStrips"/>
    <dgm:cxn modelId="{2FC245B9-C650-4A6A-8EA9-2F9DD06D6EFE}" type="presOf" srcId="{3919C888-D71A-486D-AFC0-A4B8635FCB01}" destId="{92B71A85-77DB-4A1E-839B-338B85AD08F4}" srcOrd="0" destOrd="3" presId="urn:microsoft.com/office/officeart/2008/layout/PictureStrips"/>
    <dgm:cxn modelId="{319EA9C9-0828-479B-8DBB-0063BC8D4ED2}" type="presOf" srcId="{6464F6E8-080D-4B49-B7E6-49D9A3F2497F}" destId="{A00E9C73-1B23-413A-9B08-8F49FD9F6458}" srcOrd="0" destOrd="0" presId="urn:microsoft.com/office/officeart/2008/layout/PictureStrips"/>
    <dgm:cxn modelId="{A0BA3DCC-F2F5-4308-8413-960412A5AB12}" srcId="{D6F8ED8B-4F82-4E47-9EBB-7B58ED23FD26}" destId="{BE88EC5E-CC12-49C3-A4E7-966EE0B855BD}" srcOrd="0" destOrd="0" parTransId="{2E0F5D7F-8ACD-477A-8015-B721C277979A}" sibTransId="{94DB3AFE-E233-4FF2-8D59-661CC96B6D8B}"/>
    <dgm:cxn modelId="{9CE1FAD1-0456-4BD6-BB9F-1E4ABF02E7D5}" type="presOf" srcId="{EE8F69CC-8724-4027-AC8A-D6A6692F819C}" destId="{92B71A85-77DB-4A1E-839B-338B85AD08F4}" srcOrd="0" destOrd="7" presId="urn:microsoft.com/office/officeart/2008/layout/PictureStrips"/>
    <dgm:cxn modelId="{4CA68DD2-4996-41FF-843B-7874561CFBCC}" type="presOf" srcId="{D6F8ED8B-4F82-4E47-9EBB-7B58ED23FD26}" destId="{92B71A85-77DB-4A1E-839B-338B85AD08F4}" srcOrd="0" destOrd="0" presId="urn:microsoft.com/office/officeart/2008/layout/PictureStrips"/>
    <dgm:cxn modelId="{EB84FAD2-F5A8-48D6-B50F-60479A5A0892}" srcId="{D6F8ED8B-4F82-4E47-9EBB-7B58ED23FD26}" destId="{83C4133B-2208-46B4-867E-5AECB4C1FA58}" srcOrd="5" destOrd="0" parTransId="{AAF279FC-3F12-4F50-9AAB-9646C899EF2D}" sibTransId="{A693E5D8-5DA1-4C8A-A040-C48B8F396A30}"/>
    <dgm:cxn modelId="{7DBDD1D6-10FC-4E60-9919-2BD45DD2D031}" srcId="{D6F8ED8B-4F82-4E47-9EBB-7B58ED23FD26}" destId="{FD9CB350-2622-45A8-937D-68FBDF3616A8}" srcOrd="7" destOrd="0" parTransId="{5139B2DC-C2C6-427B-92D3-74F79EA56D5A}" sibTransId="{E4CBDAD6-0164-4259-85DE-4B95DF70987C}"/>
    <dgm:cxn modelId="{2F8F1EDE-8117-4FFF-B450-E98CE8E8542C}" srcId="{D6F8ED8B-4F82-4E47-9EBB-7B58ED23FD26}" destId="{3919C888-D71A-486D-AFC0-A4B8635FCB01}" srcOrd="2" destOrd="0" parTransId="{85CFE05B-6CCA-453E-8D54-DF0CEF1F9AC7}" sibTransId="{F16CAB65-76CB-4B00-8E1D-1F1CE71A7E55}"/>
    <dgm:cxn modelId="{55FF1EDF-827A-4C32-B1E1-4F22CD3DA500}" srcId="{01059552-42FB-4A6C-9017-7AB295617464}" destId="{D6F8ED8B-4F82-4E47-9EBB-7B58ED23FD26}" srcOrd="2" destOrd="0" parTransId="{FEBAFE08-2ED9-4853-87C2-AD4A395077A1}" sibTransId="{7B70ED87-ABC3-47C8-BEB5-59E7A5E44205}"/>
    <dgm:cxn modelId="{C88419E0-BEA6-427F-8EC1-D56B466DA753}" srcId="{1A6A92C8-5E83-418C-961B-37C28F8825E1}" destId="{2C729541-3B8C-45F6-A765-EF2AA7DE1DB7}" srcOrd="0" destOrd="0" parTransId="{F683E1F9-D36C-4024-BABB-3D86301CAD1E}" sibTransId="{7B01D4A9-0780-4622-BE8A-A7FC265D057F}"/>
    <dgm:cxn modelId="{FA33CAE0-9FFA-4EF8-BB99-073ADC0DAEC7}" srcId="{D6F8ED8B-4F82-4E47-9EBB-7B58ED23FD26}" destId="{D4D52DD5-1234-4700-8830-E8567B00E0BF}" srcOrd="8" destOrd="0" parTransId="{D02056E3-9735-4BBC-8D00-BD44F02F8BBF}" sibTransId="{384B756D-0BBA-4F00-ACE0-F60CDE5BFF46}"/>
    <dgm:cxn modelId="{A4DAB5EA-BFF9-460E-A4B9-DE9D685D65AA}" srcId="{1A6A92C8-5E83-418C-961B-37C28F8825E1}" destId="{75F4F62E-BC5C-4A12-9A73-8EEAD268F2C8}" srcOrd="1" destOrd="0" parTransId="{A6DEFB8C-7E1D-4A8C-8C76-C06CB69D81DD}" sibTransId="{E8D33465-DE9C-4331-AC4B-D37C8AE19FCB}"/>
    <dgm:cxn modelId="{32CCB6F2-30E2-441F-8D76-CE42D390E89E}" type="presOf" srcId="{BE88EC5E-CC12-49C3-A4E7-966EE0B855BD}" destId="{92B71A85-77DB-4A1E-839B-338B85AD08F4}" srcOrd="0" destOrd="1" presId="urn:microsoft.com/office/officeart/2008/layout/PictureStrips"/>
    <dgm:cxn modelId="{1420D195-8750-412F-9F19-26F33BAF580D}" type="presParOf" srcId="{04F859E7-FBB0-4157-BA44-756954BCA669}" destId="{D81C3F77-4E8C-4432-94A1-0C56478BF699}" srcOrd="0" destOrd="0" presId="urn:microsoft.com/office/officeart/2008/layout/PictureStrips"/>
    <dgm:cxn modelId="{B485333E-7171-4B7F-97E9-7565442E42F9}" type="presParOf" srcId="{D81C3F77-4E8C-4432-94A1-0C56478BF699}" destId="{A00E9C73-1B23-413A-9B08-8F49FD9F6458}" srcOrd="0" destOrd="0" presId="urn:microsoft.com/office/officeart/2008/layout/PictureStrips"/>
    <dgm:cxn modelId="{502650B2-5707-478E-B44C-05D5CA68378C}" type="presParOf" srcId="{D81C3F77-4E8C-4432-94A1-0C56478BF699}" destId="{D5E73CCB-4A1A-487D-BA34-51D2C13E27F1}" srcOrd="1" destOrd="0" presId="urn:microsoft.com/office/officeart/2008/layout/PictureStrips"/>
    <dgm:cxn modelId="{CB100A5B-50F9-47B8-AA0D-7C6228B6A09C}" type="presParOf" srcId="{04F859E7-FBB0-4157-BA44-756954BCA669}" destId="{2A246E98-B177-42C8-BEF0-B203D2D441D7}" srcOrd="1" destOrd="0" presId="urn:microsoft.com/office/officeart/2008/layout/PictureStrips"/>
    <dgm:cxn modelId="{B4B2CB08-22CE-49D7-8314-507AC2E07C11}" type="presParOf" srcId="{04F859E7-FBB0-4157-BA44-756954BCA669}" destId="{8186E3FF-B875-43E0-AFAF-1E33DD6A6F43}" srcOrd="2" destOrd="0" presId="urn:microsoft.com/office/officeart/2008/layout/PictureStrips"/>
    <dgm:cxn modelId="{EBEFCB51-9008-41DF-84A5-F4445FB320B6}" type="presParOf" srcId="{8186E3FF-B875-43E0-AFAF-1E33DD6A6F43}" destId="{568CEC1E-5BF7-4EB9-964E-70E4473D6268}" srcOrd="0" destOrd="0" presId="urn:microsoft.com/office/officeart/2008/layout/PictureStrips"/>
    <dgm:cxn modelId="{03D320F7-B4A8-416C-AB32-4D6311D6B371}" type="presParOf" srcId="{8186E3FF-B875-43E0-AFAF-1E33DD6A6F43}" destId="{4160F0CC-EE0C-47F6-B15D-BCA87BBF54BB}" srcOrd="1" destOrd="0" presId="urn:microsoft.com/office/officeart/2008/layout/PictureStrips"/>
    <dgm:cxn modelId="{6AE506EA-73C8-4317-852C-3D8DDE9CB3B5}" type="presParOf" srcId="{04F859E7-FBB0-4157-BA44-756954BCA669}" destId="{AB9FC565-F48C-4133-8B75-1BB092D3C5D8}" srcOrd="3" destOrd="0" presId="urn:microsoft.com/office/officeart/2008/layout/PictureStrips"/>
    <dgm:cxn modelId="{B583539F-B79D-4614-95E1-5CA32F468805}" type="presParOf" srcId="{04F859E7-FBB0-4157-BA44-756954BCA669}" destId="{C366F686-C1C2-497E-8CBC-DDABC55F7959}" srcOrd="4" destOrd="0" presId="urn:microsoft.com/office/officeart/2008/layout/PictureStrips"/>
    <dgm:cxn modelId="{BAE32C70-B5B0-437A-82EC-8863D76DC3FD}" type="presParOf" srcId="{C366F686-C1C2-497E-8CBC-DDABC55F7959}" destId="{92B71A85-77DB-4A1E-839B-338B85AD08F4}" srcOrd="0" destOrd="0" presId="urn:microsoft.com/office/officeart/2008/layout/PictureStrips"/>
    <dgm:cxn modelId="{FFB9F807-4CC2-450E-8E09-0ABF3DBB2C23}" type="presParOf" srcId="{C366F686-C1C2-497E-8CBC-DDABC55F7959}" destId="{D108A5B3-4326-4DC7-BF7C-E7245F7D8C9D}" srcOrd="1" destOrd="0" presId="urn:microsoft.com/office/officeart/2008/layout/PictureStrips"/>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E9C73-1B23-413A-9B08-8F49FD9F6458}">
      <dsp:nvSpPr>
        <dsp:cNvPr id="0" name=""/>
        <dsp:cNvSpPr/>
      </dsp:nvSpPr>
      <dsp:spPr>
        <a:xfrm>
          <a:off x="974164" y="363388"/>
          <a:ext cx="3675783" cy="1148682"/>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8041" tIns="53340" rIns="53340" bIns="53340" numCol="1" spcCol="1270" anchor="ctr" anchorCtr="0">
          <a:noAutofit/>
        </a:bodyPr>
        <a:lstStyle/>
        <a:p>
          <a:pPr marL="0" lvl="0" indent="0" algn="l" defTabSz="622300">
            <a:lnSpc>
              <a:spcPct val="90000"/>
            </a:lnSpc>
            <a:spcBef>
              <a:spcPct val="0"/>
            </a:spcBef>
            <a:spcAft>
              <a:spcPct val="35000"/>
            </a:spcAft>
            <a:buNone/>
          </a:pPr>
          <a:r>
            <a:rPr lang="cs-CZ" sz="1400" kern="1200" dirty="0"/>
            <a:t>CELKOVÁ ODMĚNA</a:t>
          </a:r>
        </a:p>
      </dsp:txBody>
      <dsp:txXfrm>
        <a:off x="974164" y="363388"/>
        <a:ext cx="3675783" cy="1148682"/>
      </dsp:txXfrm>
    </dsp:sp>
    <dsp:sp modelId="{D5E73CCB-4A1A-487D-BA34-51D2C13E27F1}">
      <dsp:nvSpPr>
        <dsp:cNvPr id="0" name=""/>
        <dsp:cNvSpPr/>
      </dsp:nvSpPr>
      <dsp:spPr>
        <a:xfrm>
          <a:off x="785829" y="197468"/>
          <a:ext cx="804077" cy="1206116"/>
        </a:xfrm>
        <a:prstGeom prst="rect">
          <a:avLst/>
        </a:prstGeom>
        <a:blipFill rotWithShape="1">
          <a:blip xmlns:r="http://schemas.openxmlformats.org/officeDocument/2006/relationships" r:embed="rId1"/>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8CEC1E-5BF7-4EB9-964E-70E4473D6268}">
      <dsp:nvSpPr>
        <dsp:cNvPr id="0" name=""/>
        <dsp:cNvSpPr/>
      </dsp:nvSpPr>
      <dsp:spPr>
        <a:xfrm>
          <a:off x="889731" y="1802410"/>
          <a:ext cx="3675783" cy="1148682"/>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8041" tIns="53340" rIns="53340" bIns="53340" numCol="1" spcCol="1270" anchor="t" anchorCtr="0">
          <a:noAutofit/>
        </a:bodyPr>
        <a:lstStyle/>
        <a:p>
          <a:pPr marL="0" lvl="0" indent="0" algn="l" defTabSz="622300">
            <a:lnSpc>
              <a:spcPct val="90000"/>
            </a:lnSpc>
            <a:spcBef>
              <a:spcPct val="0"/>
            </a:spcBef>
            <a:spcAft>
              <a:spcPct val="35000"/>
            </a:spcAft>
            <a:buNone/>
          </a:pPr>
          <a:r>
            <a:rPr lang="cs-CZ" sz="1400" kern="1200" dirty="0"/>
            <a:t>PENĚŽNÍ (hmotné) ODMĚNY</a:t>
          </a:r>
        </a:p>
        <a:p>
          <a:pPr marL="57150" lvl="1" indent="-57150" algn="l" defTabSz="488950">
            <a:lnSpc>
              <a:spcPct val="90000"/>
            </a:lnSpc>
            <a:spcBef>
              <a:spcPct val="0"/>
            </a:spcBef>
            <a:spcAft>
              <a:spcPct val="15000"/>
            </a:spcAft>
            <a:buChar char="•"/>
          </a:pPr>
          <a:r>
            <a:rPr lang="cs-CZ" sz="1100" kern="1200" dirty="0"/>
            <a:t>nárokové – mzda/plat, povinné příplatky</a:t>
          </a:r>
        </a:p>
        <a:p>
          <a:pPr marL="57150" lvl="1" indent="-57150" algn="l" defTabSz="488950">
            <a:lnSpc>
              <a:spcPct val="90000"/>
            </a:lnSpc>
            <a:spcBef>
              <a:spcPct val="0"/>
            </a:spcBef>
            <a:spcAft>
              <a:spcPct val="15000"/>
            </a:spcAft>
            <a:buChar char="•"/>
          </a:pPr>
          <a:r>
            <a:rPr lang="cs-CZ" sz="1100" kern="1200" dirty="0"/>
            <a:t>odměny z dohod</a:t>
          </a:r>
        </a:p>
        <a:p>
          <a:pPr marL="57150" lvl="1" indent="-57150" algn="l" defTabSz="488950">
            <a:lnSpc>
              <a:spcPct val="90000"/>
            </a:lnSpc>
            <a:spcBef>
              <a:spcPct val="0"/>
            </a:spcBef>
            <a:spcAft>
              <a:spcPct val="15000"/>
            </a:spcAft>
            <a:buChar char="•"/>
          </a:pPr>
          <a:r>
            <a:rPr lang="cs-CZ" sz="1100" kern="1200" dirty="0"/>
            <a:t>nenárokové přímé (variabilní zásluhové odměny)</a:t>
          </a:r>
        </a:p>
        <a:p>
          <a:pPr marL="57150" lvl="1" indent="-57150" algn="l" defTabSz="488950">
            <a:lnSpc>
              <a:spcPct val="90000"/>
            </a:lnSpc>
            <a:spcBef>
              <a:spcPct val="0"/>
            </a:spcBef>
            <a:spcAft>
              <a:spcPct val="15000"/>
            </a:spcAft>
            <a:buChar char="•"/>
          </a:pPr>
          <a:endParaRPr lang="cs-CZ" sz="1100" kern="1200" dirty="0"/>
        </a:p>
      </dsp:txBody>
      <dsp:txXfrm>
        <a:off x="889731" y="1802410"/>
        <a:ext cx="3675783" cy="1148682"/>
      </dsp:txXfrm>
    </dsp:sp>
    <dsp:sp modelId="{4160F0CC-EE0C-47F6-B15D-BCA87BBF54BB}">
      <dsp:nvSpPr>
        <dsp:cNvPr id="0" name=""/>
        <dsp:cNvSpPr/>
      </dsp:nvSpPr>
      <dsp:spPr>
        <a:xfrm>
          <a:off x="785829" y="1643531"/>
          <a:ext cx="804077" cy="1206116"/>
        </a:xfrm>
        <a:prstGeom prst="rect">
          <a:avLst/>
        </a:prstGeom>
        <a:blipFill rotWithShape="1">
          <a:blip xmlns:r="http://schemas.openxmlformats.org/officeDocument/2006/relationships" r:embed="rId2"/>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B71A85-77DB-4A1E-839B-338B85AD08F4}">
      <dsp:nvSpPr>
        <dsp:cNvPr id="0" name=""/>
        <dsp:cNvSpPr/>
      </dsp:nvSpPr>
      <dsp:spPr>
        <a:xfrm>
          <a:off x="938987" y="3255515"/>
          <a:ext cx="3675783" cy="1148682"/>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8041" tIns="53340" rIns="53340" bIns="53340" numCol="1" spcCol="1270" anchor="t" anchorCtr="0">
          <a:noAutofit/>
        </a:bodyPr>
        <a:lstStyle/>
        <a:p>
          <a:pPr marL="0" lvl="0" indent="0" algn="l" defTabSz="622300">
            <a:lnSpc>
              <a:spcPct val="90000"/>
            </a:lnSpc>
            <a:spcBef>
              <a:spcPct val="0"/>
            </a:spcBef>
            <a:spcAft>
              <a:spcPct val="35000"/>
            </a:spcAft>
            <a:buNone/>
          </a:pPr>
          <a:r>
            <a:rPr lang="cs-CZ" sz="1400" kern="1200" dirty="0"/>
            <a:t>NEPENĚŽNÍ (nehmotné) ODMĚNY</a:t>
          </a:r>
        </a:p>
        <a:p>
          <a:pPr marL="57150" lvl="1" indent="-57150" algn="l" defTabSz="355600">
            <a:lnSpc>
              <a:spcPct val="90000"/>
            </a:lnSpc>
            <a:spcBef>
              <a:spcPct val="0"/>
            </a:spcBef>
            <a:spcAft>
              <a:spcPct val="15000"/>
            </a:spcAft>
            <a:buChar char="•"/>
          </a:pPr>
          <a:r>
            <a:rPr lang="cs-CZ" sz="800" kern="1200" dirty="0"/>
            <a:t>pochvala</a:t>
          </a:r>
        </a:p>
        <a:p>
          <a:pPr marL="57150" lvl="1" indent="-57150" algn="l" defTabSz="355600">
            <a:lnSpc>
              <a:spcPct val="90000"/>
            </a:lnSpc>
            <a:spcBef>
              <a:spcPct val="0"/>
            </a:spcBef>
            <a:spcAft>
              <a:spcPct val="15000"/>
            </a:spcAft>
            <a:buChar char="•"/>
          </a:pPr>
          <a:r>
            <a:rPr lang="cs-CZ" sz="800" kern="1200" dirty="0"/>
            <a:t>odpovědnost</a:t>
          </a:r>
        </a:p>
        <a:p>
          <a:pPr marL="57150" lvl="1" indent="-57150" algn="l" defTabSz="355600">
            <a:lnSpc>
              <a:spcPct val="90000"/>
            </a:lnSpc>
            <a:spcBef>
              <a:spcPct val="0"/>
            </a:spcBef>
            <a:spcAft>
              <a:spcPct val="15000"/>
            </a:spcAft>
            <a:buChar char="•"/>
          </a:pPr>
          <a:r>
            <a:rPr lang="cs-CZ" sz="800" kern="1200" dirty="0"/>
            <a:t>autonomie/samostatnost</a:t>
          </a:r>
        </a:p>
        <a:p>
          <a:pPr marL="57150" lvl="1" indent="-57150" algn="l" defTabSz="355600">
            <a:lnSpc>
              <a:spcPct val="90000"/>
            </a:lnSpc>
            <a:spcBef>
              <a:spcPct val="0"/>
            </a:spcBef>
            <a:spcAft>
              <a:spcPct val="15000"/>
            </a:spcAft>
            <a:buChar char="•"/>
          </a:pPr>
          <a:r>
            <a:rPr lang="cs-CZ" sz="800" kern="1200" dirty="0"/>
            <a:t>uznání</a:t>
          </a:r>
        </a:p>
        <a:p>
          <a:pPr marL="57150" lvl="1" indent="-57150" algn="l" defTabSz="355600">
            <a:lnSpc>
              <a:spcPct val="90000"/>
            </a:lnSpc>
            <a:spcBef>
              <a:spcPct val="0"/>
            </a:spcBef>
            <a:spcAft>
              <a:spcPct val="15000"/>
            </a:spcAft>
            <a:buChar char="•"/>
          </a:pPr>
          <a:r>
            <a:rPr lang="cs-CZ" sz="800" kern="1200" dirty="0"/>
            <a:t>karierní příležitost</a:t>
          </a:r>
        </a:p>
        <a:p>
          <a:pPr marL="57150" lvl="1" indent="-57150" algn="l" defTabSz="355600">
            <a:lnSpc>
              <a:spcPct val="90000"/>
            </a:lnSpc>
            <a:spcBef>
              <a:spcPct val="0"/>
            </a:spcBef>
            <a:spcAft>
              <a:spcPct val="15000"/>
            </a:spcAft>
            <a:buChar char="•"/>
          </a:pPr>
          <a:r>
            <a:rPr lang="cs-CZ" sz="800" kern="1200" dirty="0"/>
            <a:t>lepší pracovní prostředí</a:t>
          </a:r>
        </a:p>
        <a:p>
          <a:pPr marL="57150" lvl="1" indent="-57150" algn="l" defTabSz="355600">
            <a:lnSpc>
              <a:spcPct val="90000"/>
            </a:lnSpc>
            <a:spcBef>
              <a:spcPct val="0"/>
            </a:spcBef>
            <a:spcAft>
              <a:spcPct val="15000"/>
            </a:spcAft>
            <a:buChar char="•"/>
          </a:pPr>
          <a:r>
            <a:rPr lang="cs-CZ" sz="800" kern="1200" dirty="0"/>
            <a:t>aj.</a:t>
          </a:r>
        </a:p>
        <a:p>
          <a:pPr marL="57150" lvl="1" indent="-57150" algn="l" defTabSz="488950">
            <a:lnSpc>
              <a:spcPct val="90000"/>
            </a:lnSpc>
            <a:spcBef>
              <a:spcPct val="0"/>
            </a:spcBef>
            <a:spcAft>
              <a:spcPct val="15000"/>
            </a:spcAft>
            <a:buChar char="•"/>
          </a:pPr>
          <a:endParaRPr lang="cs-CZ" sz="1100" kern="1200" dirty="0"/>
        </a:p>
        <a:p>
          <a:pPr marL="57150" lvl="1" indent="-57150" algn="l" defTabSz="488950">
            <a:lnSpc>
              <a:spcPct val="90000"/>
            </a:lnSpc>
            <a:spcBef>
              <a:spcPct val="0"/>
            </a:spcBef>
            <a:spcAft>
              <a:spcPct val="15000"/>
            </a:spcAft>
            <a:buChar char="•"/>
          </a:pPr>
          <a:endParaRPr lang="cs-CZ" sz="1100" kern="1200" dirty="0"/>
        </a:p>
      </dsp:txBody>
      <dsp:txXfrm>
        <a:off x="938987" y="3255515"/>
        <a:ext cx="3675783" cy="1148682"/>
      </dsp:txXfrm>
    </dsp:sp>
    <dsp:sp modelId="{D108A5B3-4326-4DC7-BF7C-E7245F7D8C9D}">
      <dsp:nvSpPr>
        <dsp:cNvPr id="0" name=""/>
        <dsp:cNvSpPr/>
      </dsp:nvSpPr>
      <dsp:spPr>
        <a:xfrm>
          <a:off x="785829" y="3089594"/>
          <a:ext cx="804077" cy="1206116"/>
        </a:xfrm>
        <a:prstGeom prst="rect">
          <a:avLst/>
        </a:prstGeom>
        <a:blipFill rotWithShape="1">
          <a:blip xmlns:r="http://schemas.openxmlformats.org/officeDocument/2006/relationships" r:embed="rId3"/>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49A00A8-F9E0-42EE-9959-29DFA42486E3}" type="datetimeFigureOut">
              <a:rPr lang="cs-CZ" smtClean="0"/>
              <a:t>27.04.2020</a:t>
            </a:fld>
            <a:endParaRPr lang="cs-CZ" dirty="0"/>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E993278-612A-44E2-BB17-B54E47721F62}" type="slidenum">
              <a:rPr lang="cs-CZ" smtClean="0"/>
              <a:t>‹#›</a:t>
            </a:fld>
            <a:endParaRPr lang="cs-CZ" dirty="0"/>
          </a:p>
        </p:txBody>
      </p:sp>
    </p:spTree>
    <p:extLst>
      <p:ext uri="{BB962C8B-B14F-4D97-AF65-F5344CB8AC3E}">
        <p14:creationId xmlns:p14="http://schemas.microsoft.com/office/powerpoint/2010/main" val="684854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6097986-0C26-47DE-8982-7AD2B6842259}" type="datetimeFigureOut">
              <a:rPr lang="cs-CZ" smtClean="0"/>
              <a:pPr/>
              <a:t>27.04.2020</a:t>
            </a:fld>
            <a:endParaRPr lang="cs-CZ" dirty="0"/>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DD4000A-37E1-4D72-B31A-77993FD77D47}" type="slidenum">
              <a:rPr lang="cs-CZ" smtClean="0"/>
              <a:pPr/>
              <a:t>‹#›</a:t>
            </a:fld>
            <a:endParaRPr lang="cs-CZ" dirty="0"/>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2</a:t>
            </a:fld>
            <a:endParaRPr lang="cs-CZ" dirty="0"/>
          </a:p>
        </p:txBody>
      </p:sp>
    </p:spTree>
    <p:extLst>
      <p:ext uri="{BB962C8B-B14F-4D97-AF65-F5344CB8AC3E}">
        <p14:creationId xmlns:p14="http://schemas.microsoft.com/office/powerpoint/2010/main" val="1080779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11</a:t>
            </a:fld>
            <a:endParaRPr lang="cs-CZ" dirty="0"/>
          </a:p>
        </p:txBody>
      </p:sp>
    </p:spTree>
    <p:extLst>
      <p:ext uri="{BB962C8B-B14F-4D97-AF65-F5344CB8AC3E}">
        <p14:creationId xmlns:p14="http://schemas.microsoft.com/office/powerpoint/2010/main" val="1632199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12</a:t>
            </a:fld>
            <a:endParaRPr lang="cs-CZ" dirty="0"/>
          </a:p>
        </p:txBody>
      </p:sp>
    </p:spTree>
    <p:extLst>
      <p:ext uri="{BB962C8B-B14F-4D97-AF65-F5344CB8AC3E}">
        <p14:creationId xmlns:p14="http://schemas.microsoft.com/office/powerpoint/2010/main" val="753787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13</a:t>
            </a:fld>
            <a:endParaRPr lang="cs-CZ" dirty="0"/>
          </a:p>
        </p:txBody>
      </p:sp>
    </p:spTree>
    <p:extLst>
      <p:ext uri="{BB962C8B-B14F-4D97-AF65-F5344CB8AC3E}">
        <p14:creationId xmlns:p14="http://schemas.microsoft.com/office/powerpoint/2010/main" val="3525813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14</a:t>
            </a:fld>
            <a:endParaRPr lang="cs-CZ" dirty="0"/>
          </a:p>
        </p:txBody>
      </p:sp>
    </p:spTree>
    <p:extLst>
      <p:ext uri="{BB962C8B-B14F-4D97-AF65-F5344CB8AC3E}">
        <p14:creationId xmlns:p14="http://schemas.microsoft.com/office/powerpoint/2010/main" val="4202809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15</a:t>
            </a:fld>
            <a:endParaRPr lang="cs-CZ" dirty="0"/>
          </a:p>
        </p:txBody>
      </p:sp>
    </p:spTree>
    <p:extLst>
      <p:ext uri="{BB962C8B-B14F-4D97-AF65-F5344CB8AC3E}">
        <p14:creationId xmlns:p14="http://schemas.microsoft.com/office/powerpoint/2010/main" val="3832322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16</a:t>
            </a:fld>
            <a:endParaRPr lang="cs-CZ" dirty="0"/>
          </a:p>
        </p:txBody>
      </p:sp>
    </p:spTree>
    <p:extLst>
      <p:ext uri="{BB962C8B-B14F-4D97-AF65-F5344CB8AC3E}">
        <p14:creationId xmlns:p14="http://schemas.microsoft.com/office/powerpoint/2010/main" val="1886235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17</a:t>
            </a:fld>
            <a:endParaRPr lang="cs-CZ" dirty="0"/>
          </a:p>
        </p:txBody>
      </p:sp>
    </p:spTree>
    <p:extLst>
      <p:ext uri="{BB962C8B-B14F-4D97-AF65-F5344CB8AC3E}">
        <p14:creationId xmlns:p14="http://schemas.microsoft.com/office/powerpoint/2010/main" val="4179485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18</a:t>
            </a:fld>
            <a:endParaRPr lang="cs-CZ" dirty="0"/>
          </a:p>
        </p:txBody>
      </p:sp>
    </p:spTree>
    <p:extLst>
      <p:ext uri="{BB962C8B-B14F-4D97-AF65-F5344CB8AC3E}">
        <p14:creationId xmlns:p14="http://schemas.microsoft.com/office/powerpoint/2010/main" val="3769507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19</a:t>
            </a:fld>
            <a:endParaRPr lang="cs-CZ" dirty="0"/>
          </a:p>
        </p:txBody>
      </p:sp>
    </p:spTree>
    <p:extLst>
      <p:ext uri="{BB962C8B-B14F-4D97-AF65-F5344CB8AC3E}">
        <p14:creationId xmlns:p14="http://schemas.microsoft.com/office/powerpoint/2010/main" val="2644508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20</a:t>
            </a:fld>
            <a:endParaRPr lang="cs-CZ" dirty="0"/>
          </a:p>
        </p:txBody>
      </p:sp>
    </p:spTree>
    <p:extLst>
      <p:ext uri="{BB962C8B-B14F-4D97-AF65-F5344CB8AC3E}">
        <p14:creationId xmlns:p14="http://schemas.microsoft.com/office/powerpoint/2010/main" val="1430015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3</a:t>
            </a:fld>
            <a:endParaRPr lang="cs-CZ" dirty="0"/>
          </a:p>
        </p:txBody>
      </p:sp>
    </p:spTree>
    <p:extLst>
      <p:ext uri="{BB962C8B-B14F-4D97-AF65-F5344CB8AC3E}">
        <p14:creationId xmlns:p14="http://schemas.microsoft.com/office/powerpoint/2010/main" val="791196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21</a:t>
            </a:fld>
            <a:endParaRPr lang="cs-CZ" dirty="0"/>
          </a:p>
        </p:txBody>
      </p:sp>
    </p:spTree>
    <p:extLst>
      <p:ext uri="{BB962C8B-B14F-4D97-AF65-F5344CB8AC3E}">
        <p14:creationId xmlns:p14="http://schemas.microsoft.com/office/powerpoint/2010/main" val="1660273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22</a:t>
            </a:fld>
            <a:endParaRPr lang="cs-CZ" dirty="0"/>
          </a:p>
        </p:txBody>
      </p:sp>
    </p:spTree>
    <p:extLst>
      <p:ext uri="{BB962C8B-B14F-4D97-AF65-F5344CB8AC3E}">
        <p14:creationId xmlns:p14="http://schemas.microsoft.com/office/powerpoint/2010/main" val="1023627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23</a:t>
            </a:fld>
            <a:endParaRPr lang="cs-CZ" dirty="0"/>
          </a:p>
        </p:txBody>
      </p:sp>
    </p:spTree>
    <p:extLst>
      <p:ext uri="{BB962C8B-B14F-4D97-AF65-F5344CB8AC3E}">
        <p14:creationId xmlns:p14="http://schemas.microsoft.com/office/powerpoint/2010/main" val="1124169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24</a:t>
            </a:fld>
            <a:endParaRPr lang="cs-CZ" dirty="0"/>
          </a:p>
        </p:txBody>
      </p:sp>
    </p:spTree>
    <p:extLst>
      <p:ext uri="{BB962C8B-B14F-4D97-AF65-F5344CB8AC3E}">
        <p14:creationId xmlns:p14="http://schemas.microsoft.com/office/powerpoint/2010/main" val="479256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25</a:t>
            </a:fld>
            <a:endParaRPr lang="cs-CZ" dirty="0"/>
          </a:p>
        </p:txBody>
      </p:sp>
    </p:spTree>
    <p:extLst>
      <p:ext uri="{BB962C8B-B14F-4D97-AF65-F5344CB8AC3E}">
        <p14:creationId xmlns:p14="http://schemas.microsoft.com/office/powerpoint/2010/main" val="127087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26</a:t>
            </a:fld>
            <a:endParaRPr lang="cs-CZ" dirty="0"/>
          </a:p>
        </p:txBody>
      </p:sp>
    </p:spTree>
    <p:extLst>
      <p:ext uri="{BB962C8B-B14F-4D97-AF65-F5344CB8AC3E}">
        <p14:creationId xmlns:p14="http://schemas.microsoft.com/office/powerpoint/2010/main" val="15111566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27</a:t>
            </a:fld>
            <a:endParaRPr lang="cs-CZ" dirty="0"/>
          </a:p>
        </p:txBody>
      </p:sp>
    </p:spTree>
    <p:extLst>
      <p:ext uri="{BB962C8B-B14F-4D97-AF65-F5344CB8AC3E}">
        <p14:creationId xmlns:p14="http://schemas.microsoft.com/office/powerpoint/2010/main" val="1226062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4</a:t>
            </a:fld>
            <a:endParaRPr lang="cs-CZ" dirty="0"/>
          </a:p>
        </p:txBody>
      </p:sp>
    </p:spTree>
    <p:extLst>
      <p:ext uri="{BB962C8B-B14F-4D97-AF65-F5344CB8AC3E}">
        <p14:creationId xmlns:p14="http://schemas.microsoft.com/office/powerpoint/2010/main" val="1100171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5</a:t>
            </a:fld>
            <a:endParaRPr lang="cs-CZ" dirty="0"/>
          </a:p>
        </p:txBody>
      </p:sp>
    </p:spTree>
    <p:extLst>
      <p:ext uri="{BB962C8B-B14F-4D97-AF65-F5344CB8AC3E}">
        <p14:creationId xmlns:p14="http://schemas.microsoft.com/office/powerpoint/2010/main" val="3218596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6</a:t>
            </a:fld>
            <a:endParaRPr lang="cs-CZ" dirty="0"/>
          </a:p>
        </p:txBody>
      </p:sp>
    </p:spTree>
    <p:extLst>
      <p:ext uri="{BB962C8B-B14F-4D97-AF65-F5344CB8AC3E}">
        <p14:creationId xmlns:p14="http://schemas.microsoft.com/office/powerpoint/2010/main" val="3257096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7</a:t>
            </a:fld>
            <a:endParaRPr lang="cs-CZ" dirty="0"/>
          </a:p>
        </p:txBody>
      </p:sp>
    </p:spTree>
    <p:extLst>
      <p:ext uri="{BB962C8B-B14F-4D97-AF65-F5344CB8AC3E}">
        <p14:creationId xmlns:p14="http://schemas.microsoft.com/office/powerpoint/2010/main" val="2718565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8</a:t>
            </a:fld>
            <a:endParaRPr lang="cs-CZ" dirty="0"/>
          </a:p>
        </p:txBody>
      </p:sp>
    </p:spTree>
    <p:extLst>
      <p:ext uri="{BB962C8B-B14F-4D97-AF65-F5344CB8AC3E}">
        <p14:creationId xmlns:p14="http://schemas.microsoft.com/office/powerpoint/2010/main" val="1959301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9</a:t>
            </a:fld>
            <a:endParaRPr lang="cs-CZ" dirty="0"/>
          </a:p>
        </p:txBody>
      </p:sp>
    </p:spTree>
    <p:extLst>
      <p:ext uri="{BB962C8B-B14F-4D97-AF65-F5344CB8AC3E}">
        <p14:creationId xmlns:p14="http://schemas.microsoft.com/office/powerpoint/2010/main" val="1442580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pPr/>
              <a:t>10</a:t>
            </a:fld>
            <a:endParaRPr lang="cs-CZ" dirty="0"/>
          </a:p>
        </p:txBody>
      </p:sp>
    </p:spTree>
    <p:extLst>
      <p:ext uri="{BB962C8B-B14F-4D97-AF65-F5344CB8AC3E}">
        <p14:creationId xmlns:p14="http://schemas.microsoft.com/office/powerpoint/2010/main" val="537208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dirty="0">
                <a:cs typeface="Times New Roman" panose="02020603050405020304" pitchFamily="18" charset="0"/>
              </a:rPr>
              <a:t>Prostor pro doplňující informace, poznámky</a:t>
            </a: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gZrOgBlj12c"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youtube.com/watch?v=R7NCOdnD5xY"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Odměňování</a:t>
            </a:r>
            <a:br>
              <a:rPr lang="cs-CZ" sz="4000" b="1" dirty="0">
                <a:solidFill>
                  <a:schemeClr val="bg1"/>
                </a:solidFill>
                <a:latin typeface="Times New Roman" panose="02020603050405020304" pitchFamily="18" charset="0"/>
                <a:cs typeface="Times New Roman" panose="02020603050405020304" pitchFamily="18" charset="0"/>
              </a:rPr>
            </a:br>
            <a:r>
              <a:rPr lang="cs-CZ" sz="4000" b="1" dirty="0">
                <a:solidFill>
                  <a:schemeClr val="bg1"/>
                </a:solidFill>
                <a:latin typeface="Times New Roman" panose="02020603050405020304" pitchFamily="18" charset="0"/>
                <a:cs typeface="Times New Roman" panose="02020603050405020304" pitchFamily="18" charset="0"/>
              </a:rPr>
              <a:t>pracovníků</a:t>
            </a: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10. seminář</a:t>
            </a: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Lucie Meixnerová, Ph.D.</a:t>
            </a:r>
          </a:p>
          <a:p>
            <a:pPr algn="r"/>
            <a:r>
              <a:rPr lang="cs-CZ" altLang="cs-CZ" sz="900" dirty="0">
                <a:solidFill>
                  <a:srgbClr val="307871"/>
                </a:solidFill>
                <a:latin typeface="Times New Roman" panose="02020603050405020304" pitchFamily="18" charset="0"/>
                <a:cs typeface="Times New Roman" panose="02020603050405020304" pitchFamily="18" charset="0"/>
              </a:rPr>
              <a:t>Katedra Podnikové ekonomiky a managementu</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195486"/>
            <a:ext cx="7560840" cy="507703"/>
          </a:xfrm>
        </p:spPr>
        <p:txBody>
          <a:bodyPr/>
          <a:lstStyle/>
          <a:p>
            <a:r>
              <a:rPr lang="cs-CZ" sz="2200" dirty="0"/>
              <a:t>Řízení odměňování</a:t>
            </a:r>
          </a:p>
        </p:txBody>
      </p:sp>
      <p:sp>
        <p:nvSpPr>
          <p:cNvPr id="5" name="Zástupný symbol pro obsah 2">
            <a:extLst>
              <a:ext uri="{FF2B5EF4-FFF2-40B4-BE49-F238E27FC236}">
                <a16:creationId xmlns:a16="http://schemas.microsoft.com/office/drawing/2014/main" id="{86BA2408-6B83-4446-8851-2D65054BE8D0}"/>
              </a:ext>
            </a:extLst>
          </p:cNvPr>
          <p:cNvSpPr txBox="1">
            <a:spLocks/>
          </p:cNvSpPr>
          <p:nvPr/>
        </p:nvSpPr>
        <p:spPr>
          <a:xfrm>
            <a:off x="251520" y="915566"/>
            <a:ext cx="70665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t>Systém odměňování musí být schopen diferencovat:</a:t>
            </a:r>
          </a:p>
          <a:p>
            <a:r>
              <a:rPr lang="cs-CZ" sz="1400" dirty="0"/>
              <a:t>výkonné zaměstnance od nevýkonných,</a:t>
            </a:r>
          </a:p>
          <a:p>
            <a:r>
              <a:rPr lang="cs-CZ" sz="1400" dirty="0"/>
              <a:t>zaměstnance s různou úrovni požadovaných kompetencí, schopností,</a:t>
            </a:r>
          </a:p>
          <a:p>
            <a:r>
              <a:rPr lang="cs-CZ" sz="1400" dirty="0"/>
              <a:t>zaměstnanci s různou firemní hodnotou.</a:t>
            </a:r>
            <a:endParaRPr lang="cs-CZ" altLang="en-US" sz="1400" dirty="0"/>
          </a:p>
          <a:p>
            <a:pPr marL="0" indent="0" algn="just">
              <a:buNone/>
            </a:pPr>
            <a:endParaRPr lang="cs-CZ" sz="1400" dirty="0"/>
          </a:p>
          <a:p>
            <a:pPr algn="just"/>
            <a:endParaRPr lang="cs-CZ" sz="1800" dirty="0"/>
          </a:p>
        </p:txBody>
      </p:sp>
    </p:spTree>
    <p:extLst>
      <p:ext uri="{BB962C8B-B14F-4D97-AF65-F5344CB8AC3E}">
        <p14:creationId xmlns:p14="http://schemas.microsoft.com/office/powerpoint/2010/main" val="2131411746"/>
      </p:ext>
    </p:extLst>
  </p:cSld>
  <p:clrMapOvr>
    <a:masterClrMapping/>
  </p:clrMapOvr>
  <mc:AlternateContent xmlns:mc="http://schemas.openxmlformats.org/markup-compatibility/2006" xmlns:p14="http://schemas.microsoft.com/office/powerpoint/2010/main">
    <mc:Choice Requires="p14">
      <p:transition spd="med" p14:dur="700" advTm="154">
        <p:fade/>
      </p:transition>
    </mc:Choice>
    <mc:Fallback xmlns="">
      <p:transition spd="med" advTm="154">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195486"/>
            <a:ext cx="7560840" cy="507703"/>
          </a:xfrm>
        </p:spPr>
        <p:txBody>
          <a:bodyPr/>
          <a:lstStyle/>
          <a:p>
            <a:r>
              <a:rPr lang="cs-CZ" sz="2200" dirty="0"/>
              <a:t>Odměňování: motivační složky</a:t>
            </a:r>
          </a:p>
        </p:txBody>
      </p:sp>
      <p:pic>
        <p:nvPicPr>
          <p:cNvPr id="4" name="Zástupný symbol pro obsah 3" descr="Výsledek obrázku pro model celkové odměny">
            <a:extLst>
              <a:ext uri="{FF2B5EF4-FFF2-40B4-BE49-F238E27FC236}">
                <a16:creationId xmlns:a16="http://schemas.microsoft.com/office/drawing/2014/main" id="{780B2FAE-4284-4266-B6E1-596F8D578AB2}"/>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691680" y="843558"/>
            <a:ext cx="5400600" cy="3816424"/>
          </a:xfrm>
          <a:prstGeom prst="rect">
            <a:avLst/>
          </a:prstGeom>
          <a:noFill/>
          <a:ln>
            <a:noFill/>
          </a:ln>
        </p:spPr>
      </p:pic>
      <p:sp>
        <p:nvSpPr>
          <p:cNvPr id="2" name="Ovál 1">
            <a:extLst>
              <a:ext uri="{FF2B5EF4-FFF2-40B4-BE49-F238E27FC236}">
                <a16:creationId xmlns:a16="http://schemas.microsoft.com/office/drawing/2014/main" id="{D4039F47-04EE-465E-90E8-2938FF9FA463}"/>
              </a:ext>
            </a:extLst>
          </p:cNvPr>
          <p:cNvSpPr/>
          <p:nvPr/>
        </p:nvSpPr>
        <p:spPr>
          <a:xfrm>
            <a:off x="3383868" y="2643758"/>
            <a:ext cx="2016224"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6487935"/>
      </p:ext>
    </p:extLst>
  </p:cSld>
  <p:clrMapOvr>
    <a:masterClrMapping/>
  </p:clrMapOvr>
  <mc:AlternateContent xmlns:mc="http://schemas.openxmlformats.org/markup-compatibility/2006" xmlns:p14="http://schemas.microsoft.com/office/powerpoint/2010/main">
    <mc:Choice Requires="p14">
      <p:transition spd="med" p14:dur="700" advTm="154">
        <p:fade/>
      </p:transition>
    </mc:Choice>
    <mc:Fallback xmlns="">
      <p:transition spd="med" advTm="154">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195486"/>
            <a:ext cx="7560840" cy="507703"/>
          </a:xfrm>
        </p:spPr>
        <p:txBody>
          <a:bodyPr/>
          <a:lstStyle/>
          <a:p>
            <a:r>
              <a:rPr lang="cs-CZ" sz="2200" dirty="0"/>
              <a:t>Odměňování zaměstnanců v souladu zákoníku práce</a:t>
            </a:r>
          </a:p>
        </p:txBody>
      </p:sp>
      <p:sp>
        <p:nvSpPr>
          <p:cNvPr id="5" name="Zástupný symbol pro obsah 2">
            <a:extLst>
              <a:ext uri="{FF2B5EF4-FFF2-40B4-BE49-F238E27FC236}">
                <a16:creationId xmlns:a16="http://schemas.microsoft.com/office/drawing/2014/main" id="{86BA2408-6B83-4446-8851-2D65054BE8D0}"/>
              </a:ext>
            </a:extLst>
          </p:cNvPr>
          <p:cNvSpPr txBox="1">
            <a:spLocks/>
          </p:cNvSpPr>
          <p:nvPr/>
        </p:nvSpPr>
        <p:spPr>
          <a:xfrm>
            <a:off x="251520" y="915566"/>
            <a:ext cx="70665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t>Podle složitosti, odpovědnosti a namáhavosti práce </a:t>
            </a:r>
            <a:r>
              <a:rPr lang="cs-CZ" sz="1400" dirty="0">
                <a:solidFill>
                  <a:srgbClr val="7030A0"/>
                </a:solidFill>
              </a:rPr>
              <a:t>(</a:t>
            </a:r>
            <a:r>
              <a:rPr lang="cs-CZ" sz="1400" i="1" dirty="0">
                <a:solidFill>
                  <a:srgbClr val="7030A0"/>
                </a:solidFill>
              </a:rPr>
              <a:t>podle vzdělání a praktických znalostí a dovedností potřebných pro výkon práce, podle složitosti předmětu práce a pracovní činnosti, podle organizační a řídící náročnosti atd.</a:t>
            </a:r>
            <a:r>
              <a:rPr lang="cs-CZ" sz="1400" dirty="0">
                <a:solidFill>
                  <a:srgbClr val="7030A0"/>
                </a:solidFill>
              </a:rPr>
              <a:t>)</a:t>
            </a:r>
          </a:p>
          <a:p>
            <a:endParaRPr lang="cs-CZ" sz="1400" dirty="0"/>
          </a:p>
          <a:p>
            <a:r>
              <a:rPr lang="cs-CZ" sz="1400" dirty="0"/>
              <a:t>Podle obtížnosti pracovních podmínek </a:t>
            </a:r>
            <a:r>
              <a:rPr lang="cs-CZ" sz="1400" dirty="0">
                <a:solidFill>
                  <a:srgbClr val="7030A0"/>
                </a:solidFill>
              </a:rPr>
              <a:t>(</a:t>
            </a:r>
            <a:r>
              <a:rPr lang="cs-CZ" sz="1400" i="1" dirty="0">
                <a:solidFill>
                  <a:srgbClr val="7030A0"/>
                </a:solidFill>
              </a:rPr>
              <a:t>pracovní doba – směny, dny pracovního klidu, práce přesčas, podle rizikovosti pracovního prostředí atd.)</a:t>
            </a:r>
          </a:p>
          <a:p>
            <a:endParaRPr lang="cs-CZ" altLang="en-US" sz="1400" dirty="0"/>
          </a:p>
          <a:p>
            <a:r>
              <a:rPr lang="cs-CZ" altLang="en-US" sz="1400" dirty="0"/>
              <a:t>Podle dosahovaného pracovního výkonu </a:t>
            </a:r>
            <a:r>
              <a:rPr lang="cs-CZ" altLang="en-US" sz="1400" dirty="0">
                <a:solidFill>
                  <a:srgbClr val="7030A0"/>
                </a:solidFill>
              </a:rPr>
              <a:t>(</a:t>
            </a:r>
            <a:r>
              <a:rPr lang="cs-CZ" altLang="en-US" sz="1400" i="1" dirty="0">
                <a:solidFill>
                  <a:srgbClr val="7030A0"/>
                </a:solidFill>
              </a:rPr>
              <a:t>výsledků práce a chování</a:t>
            </a:r>
            <a:r>
              <a:rPr lang="cs-CZ" altLang="en-US" sz="1400" dirty="0">
                <a:solidFill>
                  <a:srgbClr val="7030A0"/>
                </a:solidFill>
              </a:rPr>
              <a:t>)</a:t>
            </a:r>
          </a:p>
          <a:p>
            <a:pPr marL="0" indent="0" algn="just">
              <a:buNone/>
            </a:pPr>
            <a:endParaRPr lang="cs-CZ" sz="1400" dirty="0"/>
          </a:p>
          <a:p>
            <a:pPr algn="just"/>
            <a:endParaRPr lang="cs-CZ" sz="1800" dirty="0"/>
          </a:p>
        </p:txBody>
      </p:sp>
    </p:spTree>
    <p:extLst>
      <p:ext uri="{BB962C8B-B14F-4D97-AF65-F5344CB8AC3E}">
        <p14:creationId xmlns:p14="http://schemas.microsoft.com/office/powerpoint/2010/main" val="1779003282"/>
      </p:ext>
    </p:extLst>
  </p:cSld>
  <p:clrMapOvr>
    <a:masterClrMapping/>
  </p:clrMapOvr>
  <mc:AlternateContent xmlns:mc="http://schemas.openxmlformats.org/markup-compatibility/2006" xmlns:p14="http://schemas.microsoft.com/office/powerpoint/2010/main">
    <mc:Choice Requires="p14">
      <p:transition spd="med" p14:dur="700" advTm="154">
        <p:fade/>
      </p:transition>
    </mc:Choice>
    <mc:Fallback xmlns="">
      <p:transition spd="med" advTm="154">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195486"/>
            <a:ext cx="7560840" cy="507703"/>
          </a:xfrm>
        </p:spPr>
        <p:txBody>
          <a:bodyPr/>
          <a:lstStyle/>
          <a:p>
            <a:r>
              <a:rPr lang="cs-CZ" sz="2200" dirty="0"/>
              <a:t>Odměňování: pracovní výkon</a:t>
            </a:r>
          </a:p>
        </p:txBody>
      </p:sp>
      <p:sp>
        <p:nvSpPr>
          <p:cNvPr id="5" name="Zástupný symbol pro obsah 2">
            <a:extLst>
              <a:ext uri="{FF2B5EF4-FFF2-40B4-BE49-F238E27FC236}">
                <a16:creationId xmlns:a16="http://schemas.microsoft.com/office/drawing/2014/main" id="{86BA2408-6B83-4446-8851-2D65054BE8D0}"/>
              </a:ext>
            </a:extLst>
          </p:cNvPr>
          <p:cNvSpPr txBox="1">
            <a:spLocks/>
          </p:cNvSpPr>
          <p:nvPr/>
        </p:nvSpPr>
        <p:spPr>
          <a:xfrm>
            <a:off x="238877" y="1023578"/>
            <a:ext cx="835292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cs-CZ" sz="1400" dirty="0"/>
              <a:t>Management definuje očekávání týkající se zlepšování výkonu zaměstnanců, stanovuje cíle směřující k úspěchu a posuzuje skutečný výkon, aby zajistil dosažení očekávaných cílů.</a:t>
            </a:r>
          </a:p>
          <a:p>
            <a:r>
              <a:rPr lang="cs-CZ" sz="1400" dirty="0"/>
              <a:t>Proces řízení pracovního výkonu probíhá v souladu se strategickými cíli, aby se zajistila účast lidí na dosahování dohodnutých cílů a plnění stanovených norem.</a:t>
            </a:r>
          </a:p>
          <a:p>
            <a:pPr lvl="0"/>
            <a:r>
              <a:rPr lang="cs-CZ" sz="1400" dirty="0"/>
              <a:t>Zaměstnanci vědí, co se od nich očekává, to znamená, že znají své cíle a rozumí své odpovědnosti.</a:t>
            </a:r>
          </a:p>
          <a:p>
            <a:pPr lvl="0"/>
            <a:r>
              <a:rPr lang="cs-CZ" sz="1400" dirty="0"/>
              <a:t>Zaměstnanci mají pocit, že jejich práce stojí za to a že odpovídá jejich schopnostem.</a:t>
            </a:r>
          </a:p>
          <a:p>
            <a:pPr lvl="0"/>
            <a:r>
              <a:rPr lang="cs-CZ" sz="1400" dirty="0"/>
              <a:t>Zaměstnanci jsou oprávnění maximalizovat svůj přínos.</a:t>
            </a:r>
          </a:p>
          <a:p>
            <a:pPr lvl="0"/>
            <a:r>
              <a:rPr lang="cs-CZ" sz="1400" dirty="0"/>
              <a:t>Vrchové vedení podporuje společné odhodlání k soustavnému zlepšování zaměstnanců.</a:t>
            </a:r>
          </a:p>
          <a:p>
            <a:pPr lvl="0"/>
            <a:r>
              <a:rPr lang="cs-CZ" sz="1400" dirty="0"/>
              <a:t>Je podporování pozitivní přístup, který zajišťuje motivované, oddané a angažované zaměstnance.</a:t>
            </a:r>
          </a:p>
          <a:p>
            <a:pPr marL="0" indent="0">
              <a:buNone/>
            </a:pPr>
            <a:endParaRPr lang="cs-CZ" altLang="en-US" sz="1400" dirty="0"/>
          </a:p>
          <a:p>
            <a:pPr marL="0" indent="0" algn="just">
              <a:buNone/>
            </a:pPr>
            <a:endParaRPr lang="cs-CZ" sz="1400" dirty="0"/>
          </a:p>
          <a:p>
            <a:pPr algn="just"/>
            <a:endParaRPr lang="cs-CZ" sz="1800" dirty="0"/>
          </a:p>
        </p:txBody>
      </p:sp>
    </p:spTree>
    <p:extLst>
      <p:ext uri="{BB962C8B-B14F-4D97-AF65-F5344CB8AC3E}">
        <p14:creationId xmlns:p14="http://schemas.microsoft.com/office/powerpoint/2010/main" val="1071264081"/>
      </p:ext>
    </p:extLst>
  </p:cSld>
  <p:clrMapOvr>
    <a:masterClrMapping/>
  </p:clrMapOvr>
  <mc:AlternateContent xmlns:mc="http://schemas.openxmlformats.org/markup-compatibility/2006" xmlns:p14="http://schemas.microsoft.com/office/powerpoint/2010/main">
    <mc:Choice Requires="p14">
      <p:transition spd="med" p14:dur="700" advTm="154">
        <p:fade/>
      </p:transition>
    </mc:Choice>
    <mc:Fallback xmlns="">
      <p:transition spd="med" advTm="154">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195486"/>
            <a:ext cx="7560840" cy="507703"/>
          </a:xfrm>
        </p:spPr>
        <p:txBody>
          <a:bodyPr/>
          <a:lstStyle/>
          <a:p>
            <a:r>
              <a:rPr lang="cs-CZ" sz="2200" dirty="0"/>
              <a:t>Odměňování: pracovní výkon</a:t>
            </a:r>
          </a:p>
        </p:txBody>
      </p:sp>
      <p:sp>
        <p:nvSpPr>
          <p:cNvPr id="5" name="Zástupný symbol pro obsah 2">
            <a:extLst>
              <a:ext uri="{FF2B5EF4-FFF2-40B4-BE49-F238E27FC236}">
                <a16:creationId xmlns:a16="http://schemas.microsoft.com/office/drawing/2014/main" id="{86BA2408-6B83-4446-8851-2D65054BE8D0}"/>
              </a:ext>
            </a:extLst>
          </p:cNvPr>
          <p:cNvSpPr txBox="1">
            <a:spLocks/>
          </p:cNvSpPr>
          <p:nvPr/>
        </p:nvSpPr>
        <p:spPr>
          <a:xfrm>
            <a:off x="246814" y="1059582"/>
            <a:ext cx="835292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cs-CZ" sz="1400" dirty="0"/>
              <a:t>Schopnosti zaměstnanců jsou rozvíjeny prostřednictvím vzdělávání na všech úrovních a s cílem podporovat zlepšování výkonu a zaměstnanci mají možnost plně své schopnosti využít</a:t>
            </a:r>
          </a:p>
          <a:p>
            <a:pPr lvl="0"/>
            <a:r>
              <a:rPr lang="cs-CZ" sz="1400" dirty="0"/>
              <a:t>Podpora talentů umožnuje obsazování klíčových pracovních rolí prostřednictvím vlastních vysoce výkonných zaměstnanců.</a:t>
            </a:r>
          </a:p>
          <a:p>
            <a:pPr lvl="0"/>
            <a:r>
              <a:rPr lang="cs-CZ" sz="1400" dirty="0"/>
              <a:t>Zaměstnanci jsou oceňováni a odměňování podle jejich přínosu.</a:t>
            </a:r>
          </a:p>
          <a:p>
            <a:pPr lvl="0"/>
            <a:r>
              <a:rPr lang="cs-CZ" sz="1400" dirty="0"/>
              <a:t>Zaměstnanci se podílejí na vytváření postupů vysoce výkonné práce.</a:t>
            </a:r>
          </a:p>
          <a:p>
            <a:pPr lvl="0"/>
            <a:r>
              <a:rPr lang="cs-CZ" sz="1400" dirty="0"/>
              <a:t>Existuje atmosféra vzájemné důvěry a týmové spolupráce s cílem poskytovat kvalitní služby zákazníkům.</a:t>
            </a:r>
          </a:p>
          <a:p>
            <a:pPr lvl="0"/>
            <a:r>
              <a:rPr lang="cs-CZ" sz="1400" dirty="0"/>
              <a:t>Existuje přímé propojení mezi strategickými cíli organizačních jednotek a jejich zaměstnanců na všech úrovních.</a:t>
            </a:r>
          </a:p>
          <a:p>
            <a:pPr lvl="0"/>
            <a:endParaRPr lang="cs-CZ" sz="1600" dirty="0"/>
          </a:p>
          <a:p>
            <a:pPr marL="0" indent="0">
              <a:buNone/>
            </a:pPr>
            <a:endParaRPr lang="cs-CZ" altLang="en-US" sz="1400" dirty="0"/>
          </a:p>
          <a:p>
            <a:pPr marL="0" indent="0" algn="just">
              <a:buNone/>
            </a:pPr>
            <a:endParaRPr lang="cs-CZ" sz="1400" dirty="0"/>
          </a:p>
          <a:p>
            <a:pPr algn="just"/>
            <a:endParaRPr lang="cs-CZ" sz="1800" dirty="0"/>
          </a:p>
        </p:txBody>
      </p:sp>
    </p:spTree>
    <p:extLst>
      <p:ext uri="{BB962C8B-B14F-4D97-AF65-F5344CB8AC3E}">
        <p14:creationId xmlns:p14="http://schemas.microsoft.com/office/powerpoint/2010/main" val="3254526614"/>
      </p:ext>
    </p:extLst>
  </p:cSld>
  <p:clrMapOvr>
    <a:masterClrMapping/>
  </p:clrMapOvr>
  <mc:AlternateContent xmlns:mc="http://schemas.openxmlformats.org/markup-compatibility/2006" xmlns:p14="http://schemas.microsoft.com/office/powerpoint/2010/main">
    <mc:Choice Requires="p14">
      <p:transition spd="med" p14:dur="700" advTm="154">
        <p:fade/>
      </p:transition>
    </mc:Choice>
    <mc:Fallback xmlns="">
      <p:transition spd="med" advTm="154">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195486"/>
            <a:ext cx="7560840" cy="507703"/>
          </a:xfrm>
        </p:spPr>
        <p:txBody>
          <a:bodyPr/>
          <a:lstStyle/>
          <a:p>
            <a:r>
              <a:rPr lang="cs-CZ" sz="2200" dirty="0"/>
              <a:t>Řízení odměňování</a:t>
            </a:r>
          </a:p>
        </p:txBody>
      </p:sp>
      <p:sp>
        <p:nvSpPr>
          <p:cNvPr id="5" name="Zástupný symbol pro obsah 2">
            <a:extLst>
              <a:ext uri="{FF2B5EF4-FFF2-40B4-BE49-F238E27FC236}">
                <a16:creationId xmlns:a16="http://schemas.microsoft.com/office/drawing/2014/main" id="{86BA2408-6B83-4446-8851-2D65054BE8D0}"/>
              </a:ext>
            </a:extLst>
          </p:cNvPr>
          <p:cNvSpPr txBox="1">
            <a:spLocks/>
          </p:cNvSpPr>
          <p:nvPr/>
        </p:nvSpPr>
        <p:spPr>
          <a:xfrm>
            <a:off x="241772" y="843558"/>
            <a:ext cx="835292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cs-CZ" sz="1400" dirty="0"/>
              <a:t>Zásada spravedlnosti</a:t>
            </a:r>
          </a:p>
          <a:p>
            <a:pPr lvl="0"/>
            <a:r>
              <a:rPr lang="cs-CZ" sz="1400" dirty="0"/>
              <a:t>Zásada slušnosti</a:t>
            </a:r>
          </a:p>
          <a:p>
            <a:pPr lvl="0"/>
            <a:r>
              <a:rPr lang="cs-CZ" sz="1400" dirty="0"/>
              <a:t>Zásada rovnosti nestrannosti</a:t>
            </a:r>
          </a:p>
          <a:p>
            <a:pPr lvl="0"/>
            <a:r>
              <a:rPr lang="cs-CZ" sz="1400" dirty="0"/>
              <a:t>Zásada důslednosti</a:t>
            </a:r>
          </a:p>
          <a:p>
            <a:pPr lvl="0"/>
            <a:r>
              <a:rPr lang="cs-CZ" sz="1400" dirty="0"/>
              <a:t>Zásada průhlednosti</a:t>
            </a:r>
          </a:p>
          <a:p>
            <a:pPr lvl="0"/>
            <a:r>
              <a:rPr lang="cs-CZ" sz="1400" dirty="0"/>
              <a:t>Zásada strategické provázanosti</a:t>
            </a:r>
          </a:p>
        </p:txBody>
      </p:sp>
    </p:spTree>
    <p:extLst>
      <p:ext uri="{BB962C8B-B14F-4D97-AF65-F5344CB8AC3E}">
        <p14:creationId xmlns:p14="http://schemas.microsoft.com/office/powerpoint/2010/main" val="4083448530"/>
      </p:ext>
    </p:extLst>
  </p:cSld>
  <p:clrMapOvr>
    <a:masterClrMapping/>
  </p:clrMapOvr>
  <mc:AlternateContent xmlns:mc="http://schemas.openxmlformats.org/markup-compatibility/2006" xmlns:p14="http://schemas.microsoft.com/office/powerpoint/2010/main">
    <mc:Choice Requires="p14">
      <p:transition spd="med" p14:dur="700" advTm="154">
        <p:fade/>
      </p:transition>
    </mc:Choice>
    <mc:Fallback xmlns="">
      <p:transition spd="med" advTm="154">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195486"/>
            <a:ext cx="7560840" cy="507703"/>
          </a:xfrm>
        </p:spPr>
        <p:txBody>
          <a:bodyPr/>
          <a:lstStyle/>
          <a:p>
            <a:r>
              <a:rPr lang="cs-CZ" sz="2200" dirty="0"/>
              <a:t>Odměňování</a:t>
            </a:r>
          </a:p>
        </p:txBody>
      </p:sp>
      <p:sp>
        <p:nvSpPr>
          <p:cNvPr id="5" name="Zástupný symbol pro obsah 2">
            <a:extLst>
              <a:ext uri="{FF2B5EF4-FFF2-40B4-BE49-F238E27FC236}">
                <a16:creationId xmlns:a16="http://schemas.microsoft.com/office/drawing/2014/main" id="{86BA2408-6B83-4446-8851-2D65054BE8D0}"/>
              </a:ext>
            </a:extLst>
          </p:cNvPr>
          <p:cNvSpPr txBox="1">
            <a:spLocks/>
          </p:cNvSpPr>
          <p:nvPr/>
        </p:nvSpPr>
        <p:spPr>
          <a:xfrm>
            <a:off x="231980" y="987574"/>
            <a:ext cx="7652387"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t>Vzájemný poměr jednotlivých složek mzdy/platu celkové odměny zaměstnance se liší v závislosti na charakteru pracovní pozice, její náplni práce a jejím zařazení v hierarchii organizace.</a:t>
            </a:r>
          </a:p>
          <a:p>
            <a:pPr algn="just"/>
            <a:endParaRPr lang="cs-CZ" sz="1800" dirty="0"/>
          </a:p>
        </p:txBody>
      </p:sp>
      <p:pic>
        <p:nvPicPr>
          <p:cNvPr id="2" name="Obrázek 1">
            <a:extLst>
              <a:ext uri="{FF2B5EF4-FFF2-40B4-BE49-F238E27FC236}">
                <a16:creationId xmlns:a16="http://schemas.microsoft.com/office/drawing/2014/main" id="{476E5489-46E2-49BE-B62F-7D2919274BB7}"/>
              </a:ext>
            </a:extLst>
          </p:cNvPr>
          <p:cNvPicPr>
            <a:picLocks noChangeAspect="1"/>
          </p:cNvPicPr>
          <p:nvPr/>
        </p:nvPicPr>
        <p:blipFill rotWithShape="1">
          <a:blip r:embed="rId3"/>
          <a:srcRect l="14866" t="25756" r="36925" b="17716"/>
          <a:stretch/>
        </p:blipFill>
        <p:spPr>
          <a:xfrm>
            <a:off x="1331640" y="1659049"/>
            <a:ext cx="4104456" cy="2707195"/>
          </a:xfrm>
          <a:prstGeom prst="rect">
            <a:avLst/>
          </a:prstGeom>
        </p:spPr>
      </p:pic>
    </p:spTree>
    <p:extLst>
      <p:ext uri="{BB962C8B-B14F-4D97-AF65-F5344CB8AC3E}">
        <p14:creationId xmlns:p14="http://schemas.microsoft.com/office/powerpoint/2010/main" val="1837786428"/>
      </p:ext>
    </p:extLst>
  </p:cSld>
  <p:clrMapOvr>
    <a:masterClrMapping/>
  </p:clrMapOvr>
  <mc:AlternateContent xmlns:mc="http://schemas.openxmlformats.org/markup-compatibility/2006" xmlns:p14="http://schemas.microsoft.com/office/powerpoint/2010/main">
    <mc:Choice Requires="p14">
      <p:transition spd="med" p14:dur="700" advTm="154">
        <p:fade/>
      </p:transition>
    </mc:Choice>
    <mc:Fallback xmlns="">
      <p:transition spd="med" advTm="154">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195486"/>
            <a:ext cx="7560840" cy="507703"/>
          </a:xfrm>
        </p:spPr>
        <p:txBody>
          <a:bodyPr/>
          <a:lstStyle/>
          <a:p>
            <a:r>
              <a:rPr lang="cs-CZ" sz="2200" dirty="0"/>
              <a:t>Celkové odměňování v praxi</a:t>
            </a:r>
            <a:endParaRPr lang="cs-CZ" sz="2200" u="sng" dirty="0"/>
          </a:p>
        </p:txBody>
      </p:sp>
      <p:sp>
        <p:nvSpPr>
          <p:cNvPr id="5" name="Zástupný symbol pro obsah 2">
            <a:extLst>
              <a:ext uri="{FF2B5EF4-FFF2-40B4-BE49-F238E27FC236}">
                <a16:creationId xmlns:a16="http://schemas.microsoft.com/office/drawing/2014/main" id="{86BA2408-6B83-4446-8851-2D65054BE8D0}"/>
              </a:ext>
            </a:extLst>
          </p:cNvPr>
          <p:cNvSpPr txBox="1">
            <a:spLocks/>
          </p:cNvSpPr>
          <p:nvPr/>
        </p:nvSpPr>
        <p:spPr>
          <a:xfrm>
            <a:off x="241772" y="843558"/>
            <a:ext cx="8352928" cy="3672408"/>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300" dirty="0"/>
              <a:t>Obsahuje:</a:t>
            </a:r>
          </a:p>
          <a:p>
            <a:pPr marL="0" indent="0">
              <a:buNone/>
            </a:pPr>
            <a:r>
              <a:rPr lang="cs-CZ" sz="1300" u="sng" dirty="0"/>
              <a:t>Peněžní odměny (hmotné prvky)</a:t>
            </a:r>
            <a:r>
              <a:rPr lang="cs-CZ" sz="1300" dirty="0"/>
              <a:t>: </a:t>
            </a:r>
          </a:p>
          <a:p>
            <a:pPr>
              <a:buFontTx/>
              <a:buChar char="-"/>
            </a:pPr>
            <a:r>
              <a:rPr lang="cs-CZ" sz="1300" dirty="0"/>
              <a:t>základní mzda/plat,</a:t>
            </a:r>
          </a:p>
          <a:p>
            <a:pPr>
              <a:buFontTx/>
              <a:buChar char="-"/>
            </a:pPr>
            <a:r>
              <a:rPr lang="cs-CZ" sz="1300" dirty="0"/>
              <a:t>variabilní složka mzdy/platu,</a:t>
            </a:r>
          </a:p>
          <a:p>
            <a:pPr>
              <a:buFontTx/>
              <a:buChar char="-"/>
            </a:pPr>
            <a:r>
              <a:rPr lang="cs-CZ" sz="1300" dirty="0"/>
              <a:t>odměny z dohod.</a:t>
            </a:r>
          </a:p>
          <a:p>
            <a:pPr>
              <a:buFontTx/>
              <a:buChar char="-"/>
            </a:pPr>
            <a:endParaRPr lang="cs-CZ" sz="1300" dirty="0"/>
          </a:p>
          <a:p>
            <a:pPr marL="0" indent="0">
              <a:buNone/>
            </a:pPr>
            <a:r>
              <a:rPr lang="cs-CZ" sz="1300" u="sng" dirty="0"/>
              <a:t>Zaměstnanecké výhody</a:t>
            </a:r>
            <a:r>
              <a:rPr lang="cs-CZ" sz="1300" dirty="0"/>
              <a:t>: </a:t>
            </a:r>
          </a:p>
          <a:p>
            <a:pPr>
              <a:buFontTx/>
              <a:buChar char="-"/>
            </a:pPr>
            <a:r>
              <a:rPr lang="cs-CZ" sz="1300" dirty="0"/>
              <a:t>„benefity“,</a:t>
            </a:r>
          </a:p>
          <a:p>
            <a:pPr>
              <a:buFontTx/>
              <a:buChar char="-"/>
            </a:pPr>
            <a:endParaRPr lang="cs-CZ" sz="1300" dirty="0"/>
          </a:p>
          <a:p>
            <a:pPr marL="0" indent="0">
              <a:buNone/>
            </a:pPr>
            <a:r>
              <a:rPr lang="cs-CZ" sz="1300" u="sng" dirty="0"/>
              <a:t>Nepeněžní odměny (nehmotné prvky)</a:t>
            </a:r>
            <a:r>
              <a:rPr lang="cs-CZ" sz="1300" dirty="0"/>
              <a:t>: </a:t>
            </a:r>
          </a:p>
          <a:p>
            <a:pPr marL="400050" indent="-400050">
              <a:buFont typeface="+mj-lt"/>
              <a:buAutoNum type="romanLcPeriod"/>
            </a:pPr>
            <a:r>
              <a:rPr lang="cs-CZ" sz="1300" dirty="0"/>
              <a:t>pochvala a uznání prostor pro získávání a splňování pravomocí/ odpovědnosti (formální a neformální povahy), </a:t>
            </a:r>
          </a:p>
          <a:p>
            <a:pPr marL="400050" indent="-400050">
              <a:buFont typeface="+mj-lt"/>
              <a:buAutoNum type="romanLcPeriod"/>
            </a:pPr>
            <a:r>
              <a:rPr lang="cs-CZ" sz="1300" dirty="0"/>
              <a:t>příležitost ke kariéře, </a:t>
            </a:r>
          </a:p>
          <a:p>
            <a:pPr marL="400050" indent="-400050">
              <a:buFont typeface="+mj-lt"/>
              <a:buAutoNum type="romanLcPeriod"/>
            </a:pPr>
            <a:r>
              <a:rPr lang="cs-CZ" sz="1300" dirty="0"/>
              <a:t>vzdělávání a rozvoj,</a:t>
            </a:r>
          </a:p>
          <a:p>
            <a:pPr marL="400050" indent="-400050">
              <a:buFont typeface="+mj-lt"/>
              <a:buAutoNum type="romanLcPeriod"/>
            </a:pPr>
            <a:r>
              <a:rPr lang="cs-CZ" sz="1300" dirty="0"/>
              <a:t>vnitřní motivace plynoucí z práce samé a kvalitního pracovního života, které organizace nabízí.,</a:t>
            </a:r>
          </a:p>
          <a:p>
            <a:pPr marL="400050" indent="-400050">
              <a:buFont typeface="+mj-lt"/>
              <a:buAutoNum type="romanLcPeriod"/>
            </a:pPr>
            <a:r>
              <a:rPr lang="cs-CZ" sz="1300" dirty="0"/>
              <a:t>bezpečnost a ochrana zdraví při práci aj.</a:t>
            </a:r>
          </a:p>
          <a:p>
            <a:pPr marL="0" indent="0" algn="just">
              <a:buNone/>
            </a:pPr>
            <a:endParaRPr lang="cs-CZ" sz="1400" dirty="0"/>
          </a:p>
          <a:p>
            <a:pPr algn="just"/>
            <a:endParaRPr lang="cs-CZ" sz="1800" dirty="0"/>
          </a:p>
        </p:txBody>
      </p:sp>
    </p:spTree>
    <p:extLst>
      <p:ext uri="{BB962C8B-B14F-4D97-AF65-F5344CB8AC3E}">
        <p14:creationId xmlns:p14="http://schemas.microsoft.com/office/powerpoint/2010/main" val="629597235"/>
      </p:ext>
    </p:extLst>
  </p:cSld>
  <p:clrMapOvr>
    <a:masterClrMapping/>
  </p:clrMapOvr>
  <mc:AlternateContent xmlns:mc="http://schemas.openxmlformats.org/markup-compatibility/2006" xmlns:p14="http://schemas.microsoft.com/office/powerpoint/2010/main">
    <mc:Choice Requires="p14">
      <p:transition spd="med" p14:dur="700" advTm="154">
        <p:fade/>
      </p:transition>
    </mc:Choice>
    <mc:Fallback xmlns="">
      <p:transition spd="med" advTm="154">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195486"/>
            <a:ext cx="7560840" cy="507703"/>
          </a:xfrm>
        </p:spPr>
        <p:txBody>
          <a:bodyPr/>
          <a:lstStyle/>
          <a:p>
            <a:r>
              <a:rPr lang="cs-CZ" sz="2200" dirty="0"/>
              <a:t>Odměňování</a:t>
            </a:r>
          </a:p>
        </p:txBody>
      </p:sp>
      <p:pic>
        <p:nvPicPr>
          <p:cNvPr id="4" name="Zástupný symbol pro obsah 3" descr="Výsledek obrázku pro model celkové odměny">
            <a:extLst>
              <a:ext uri="{FF2B5EF4-FFF2-40B4-BE49-F238E27FC236}">
                <a16:creationId xmlns:a16="http://schemas.microsoft.com/office/drawing/2014/main" id="{E8F3BA8E-B0B4-42DD-9B13-B80A86376DC1}"/>
              </a:ext>
            </a:extLst>
          </p:cNvPr>
          <p:cNvPicPr>
            <a:picLocks/>
          </p:cNvPicPr>
          <p:nvPr/>
        </p:nvPicPr>
        <p:blipFill rotWithShape="1">
          <a:blip r:embed="rId3">
            <a:extLst>
              <a:ext uri="{28A0092B-C50C-407E-A947-70E740481C1C}">
                <a14:useLocalDpi xmlns:a14="http://schemas.microsoft.com/office/drawing/2010/main" val="0"/>
              </a:ext>
            </a:extLst>
          </a:blip>
          <a:srcRect t="26015" r="1090" b="4233"/>
          <a:stretch/>
        </p:blipFill>
        <p:spPr bwMode="auto">
          <a:xfrm>
            <a:off x="479955" y="1059582"/>
            <a:ext cx="7560840" cy="337753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61048569"/>
      </p:ext>
    </p:extLst>
  </p:cSld>
  <p:clrMapOvr>
    <a:masterClrMapping/>
  </p:clrMapOvr>
  <mc:AlternateContent xmlns:mc="http://schemas.openxmlformats.org/markup-compatibility/2006" xmlns:p14="http://schemas.microsoft.com/office/powerpoint/2010/main">
    <mc:Choice Requires="p14">
      <p:transition spd="med" p14:dur="700" advTm="154">
        <p:fade/>
      </p:transition>
    </mc:Choice>
    <mc:Fallback xmlns="">
      <p:transition spd="med" advTm="154">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195486"/>
            <a:ext cx="7560840" cy="507703"/>
          </a:xfrm>
        </p:spPr>
        <p:txBody>
          <a:bodyPr/>
          <a:lstStyle/>
          <a:p>
            <a:r>
              <a:rPr lang="cs-CZ" sz="2200" dirty="0"/>
              <a:t>Odměňování: vzor I.</a:t>
            </a:r>
          </a:p>
        </p:txBody>
      </p:sp>
      <p:pic>
        <p:nvPicPr>
          <p:cNvPr id="5" name="Obrázek 4">
            <a:extLst>
              <a:ext uri="{FF2B5EF4-FFF2-40B4-BE49-F238E27FC236}">
                <a16:creationId xmlns:a16="http://schemas.microsoft.com/office/drawing/2014/main" id="{DBA221DD-C059-4B0E-98F3-A31CF6ECBF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843558"/>
            <a:ext cx="5045968" cy="3811508"/>
          </a:xfrm>
          <a:prstGeom prst="rect">
            <a:avLst/>
          </a:prstGeom>
        </p:spPr>
      </p:pic>
    </p:spTree>
    <p:extLst>
      <p:ext uri="{BB962C8B-B14F-4D97-AF65-F5344CB8AC3E}">
        <p14:creationId xmlns:p14="http://schemas.microsoft.com/office/powerpoint/2010/main" val="3852139869"/>
      </p:ext>
    </p:extLst>
  </p:cSld>
  <p:clrMapOvr>
    <a:masterClrMapping/>
  </p:clrMapOvr>
  <mc:AlternateContent xmlns:mc="http://schemas.openxmlformats.org/markup-compatibility/2006" xmlns:p14="http://schemas.microsoft.com/office/powerpoint/2010/main">
    <mc:Choice Requires="p14">
      <p:transition spd="med" p14:dur="700" advTm="154">
        <p:fade/>
      </p:transition>
    </mc:Choice>
    <mc:Fallback xmlns="">
      <p:transition spd="med" advTm="154">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820891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en-US" sz="1600" dirty="0"/>
              <a:t>Myšlenková mapa:</a:t>
            </a:r>
          </a:p>
          <a:p>
            <a:pPr lvl="0"/>
            <a:r>
              <a:rPr lang="cs-CZ" sz="1600" dirty="0"/>
              <a:t>Uveďte prvky vnitřního a vnějšího prostředí vámi vybrané organizace, které mají vliv na strategii a politiku odměňování pracovníků. </a:t>
            </a:r>
          </a:p>
          <a:p>
            <a:pPr>
              <a:buFont typeface="+mj-lt"/>
              <a:buAutoNum type="alphaLcParenR"/>
            </a:pPr>
            <a:endParaRPr lang="cs-CZ" sz="1300" dirty="0"/>
          </a:p>
          <a:p>
            <a:pPr>
              <a:buFont typeface="+mj-lt"/>
              <a:buAutoNum type="alphaLcParenR"/>
            </a:pPr>
            <a:endParaRPr lang="cs-CZ" sz="1300" dirty="0"/>
          </a:p>
          <a:p>
            <a:pPr>
              <a:buFont typeface="+mj-lt"/>
              <a:buAutoNum type="alphaLcParenR"/>
            </a:pPr>
            <a:endParaRPr lang="cs-CZ" sz="1300" dirty="0"/>
          </a:p>
          <a:p>
            <a:pPr>
              <a:buFont typeface="+mj-lt"/>
              <a:buAutoNum type="alphaLcParenR"/>
            </a:pPr>
            <a:endParaRPr lang="cs-CZ" sz="1300" dirty="0"/>
          </a:p>
          <a:p>
            <a:pPr marL="0" indent="0">
              <a:buNone/>
            </a:pPr>
            <a:r>
              <a:rPr lang="cs-CZ" sz="1500" i="1" dirty="0">
                <a:solidFill>
                  <a:srgbClr val="7030A0"/>
                </a:solidFill>
              </a:rPr>
              <a:t>Termín odevzdání úkolu: </a:t>
            </a:r>
            <a:r>
              <a:rPr lang="cs-CZ" sz="1500" b="1" i="1" dirty="0">
                <a:solidFill>
                  <a:srgbClr val="7030A0"/>
                </a:solidFill>
              </a:rPr>
              <a:t>IS SU Odevzdávárna nejpozději do neděle 3. 5. 2020 do 23:59 hod</a:t>
            </a:r>
            <a:r>
              <a:rPr lang="cs-CZ" sz="1500" i="1" dirty="0">
                <a:solidFill>
                  <a:srgbClr val="7030A0"/>
                </a:solidFill>
              </a:rPr>
              <a:t>, po termínu nebude úkol hodnocen a bude nahrazeno vypracováním dalšího náhradního úkolu bez hodnocení.</a:t>
            </a:r>
            <a:endParaRPr lang="cs-CZ" sz="1500" dirty="0">
              <a:solidFill>
                <a:srgbClr val="7030A0"/>
              </a:solidFill>
            </a:endParaRPr>
          </a:p>
          <a:p>
            <a:pPr>
              <a:buFont typeface="+mj-lt"/>
              <a:buAutoNum type="alphaLcParenR"/>
            </a:pPr>
            <a:endParaRPr lang="cs-CZ" sz="1800" dirty="0"/>
          </a:p>
        </p:txBody>
      </p:sp>
      <p:sp>
        <p:nvSpPr>
          <p:cNvPr id="3" name="Nadpis 2"/>
          <p:cNvSpPr>
            <a:spLocks noGrp="1"/>
          </p:cNvSpPr>
          <p:nvPr>
            <p:ph type="title"/>
          </p:nvPr>
        </p:nvSpPr>
        <p:spPr>
          <a:xfrm>
            <a:off x="251520" y="195486"/>
            <a:ext cx="7560840" cy="507703"/>
          </a:xfrm>
        </p:spPr>
        <p:txBody>
          <a:bodyPr/>
          <a:lstStyle/>
          <a:p>
            <a:r>
              <a:rPr lang="cs-CZ" altLang="en-US" sz="2200" dirty="0"/>
              <a:t>Úkol 1: Odměňování</a:t>
            </a:r>
            <a:endParaRPr lang="cs-CZ" sz="2200" dirty="0"/>
          </a:p>
        </p:txBody>
      </p:sp>
    </p:spTree>
    <p:custDataLst>
      <p:tags r:id="rId1"/>
    </p:custDataLst>
    <p:extLst>
      <p:ext uri="{BB962C8B-B14F-4D97-AF65-F5344CB8AC3E}">
        <p14:creationId xmlns:p14="http://schemas.microsoft.com/office/powerpoint/2010/main" val="95183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195486"/>
            <a:ext cx="7560840" cy="507703"/>
          </a:xfrm>
        </p:spPr>
        <p:txBody>
          <a:bodyPr/>
          <a:lstStyle/>
          <a:p>
            <a:r>
              <a:rPr lang="cs-CZ" sz="2200" dirty="0"/>
              <a:t>Odměňování: vzor II.</a:t>
            </a:r>
          </a:p>
        </p:txBody>
      </p:sp>
      <p:pic>
        <p:nvPicPr>
          <p:cNvPr id="4" name="Obrázek 3">
            <a:extLst>
              <a:ext uri="{FF2B5EF4-FFF2-40B4-BE49-F238E27FC236}">
                <a16:creationId xmlns:a16="http://schemas.microsoft.com/office/drawing/2014/main" id="{D092EE8C-A491-42CD-8C37-28B990D53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558" y="843558"/>
            <a:ext cx="6134720" cy="3744416"/>
          </a:xfrm>
          <a:prstGeom prst="rect">
            <a:avLst/>
          </a:prstGeom>
        </p:spPr>
      </p:pic>
    </p:spTree>
    <p:extLst>
      <p:ext uri="{BB962C8B-B14F-4D97-AF65-F5344CB8AC3E}">
        <p14:creationId xmlns:p14="http://schemas.microsoft.com/office/powerpoint/2010/main" val="2766928415"/>
      </p:ext>
    </p:extLst>
  </p:cSld>
  <p:clrMapOvr>
    <a:masterClrMapping/>
  </p:clrMapOvr>
  <mc:AlternateContent xmlns:mc="http://schemas.openxmlformats.org/markup-compatibility/2006" xmlns:p14="http://schemas.microsoft.com/office/powerpoint/2010/main">
    <mc:Choice Requires="p14">
      <p:transition spd="med" p14:dur="700" advTm="154">
        <p:fade/>
      </p:transition>
    </mc:Choice>
    <mc:Fallback xmlns="">
      <p:transition spd="med" advTm="154">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195486"/>
            <a:ext cx="7560840" cy="507703"/>
          </a:xfrm>
        </p:spPr>
        <p:txBody>
          <a:bodyPr/>
          <a:lstStyle/>
          <a:p>
            <a:r>
              <a:rPr lang="cs-CZ" sz="2200" dirty="0"/>
              <a:t>Odměňování: viz přednáška a studijní opora ŘLZ</a:t>
            </a:r>
            <a:endParaRPr lang="cs-CZ" sz="2200" u="sng" dirty="0"/>
          </a:p>
        </p:txBody>
      </p:sp>
      <p:sp>
        <p:nvSpPr>
          <p:cNvPr id="5" name="Zástupný symbol pro obsah 2">
            <a:extLst>
              <a:ext uri="{FF2B5EF4-FFF2-40B4-BE49-F238E27FC236}">
                <a16:creationId xmlns:a16="http://schemas.microsoft.com/office/drawing/2014/main" id="{86BA2408-6B83-4446-8851-2D65054BE8D0}"/>
              </a:ext>
            </a:extLst>
          </p:cNvPr>
          <p:cNvSpPr txBox="1">
            <a:spLocks/>
          </p:cNvSpPr>
          <p:nvPr/>
        </p:nvSpPr>
        <p:spPr>
          <a:xfrm>
            <a:off x="241772" y="843558"/>
            <a:ext cx="835292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i="1" u="sng" dirty="0">
                <a:solidFill>
                  <a:srgbClr val="7030A0"/>
                </a:solidFill>
              </a:rPr>
              <a:t>Individuálně nastudovat.</a:t>
            </a:r>
          </a:p>
          <a:p>
            <a:pPr marL="0" indent="0">
              <a:buNone/>
            </a:pPr>
            <a:endParaRPr lang="cs-CZ" sz="1400" dirty="0"/>
          </a:p>
          <a:p>
            <a:pPr marL="0" indent="0">
              <a:buNone/>
            </a:pPr>
            <a:r>
              <a:rPr lang="cs-CZ" sz="1400" dirty="0"/>
              <a:t>Terminologie, metody a systémy:</a:t>
            </a:r>
          </a:p>
          <a:p>
            <a:pPr>
              <a:buFontTx/>
              <a:buChar char="-"/>
            </a:pPr>
            <a:r>
              <a:rPr lang="cs-CZ" sz="1400" dirty="0"/>
              <a:t>Metody hodnocení práce</a:t>
            </a:r>
          </a:p>
          <a:p>
            <a:pPr>
              <a:buFontTx/>
              <a:buChar char="-"/>
            </a:pPr>
            <a:r>
              <a:rPr lang="cs-CZ" sz="1400" dirty="0"/>
              <a:t>Mzdový systém podniku </a:t>
            </a:r>
          </a:p>
          <a:p>
            <a:pPr>
              <a:buFontTx/>
              <a:buChar char="-"/>
            </a:pPr>
            <a:r>
              <a:rPr lang="cs-CZ" sz="1400" dirty="0"/>
              <a:t>Mzdové faktory		</a:t>
            </a:r>
            <a:r>
              <a:rPr lang="cs-CZ" sz="1400" dirty="0">
                <a:solidFill>
                  <a:schemeClr val="accent6">
                    <a:lumMod val="75000"/>
                  </a:schemeClr>
                </a:solidFill>
              </a:rPr>
              <a:t> obdobně i pro </a:t>
            </a:r>
            <a:r>
              <a:rPr lang="cs-CZ" sz="1400" b="1" dirty="0">
                <a:solidFill>
                  <a:schemeClr val="accent6">
                    <a:lumMod val="75000"/>
                  </a:schemeClr>
                </a:solidFill>
              </a:rPr>
              <a:t>plat/platový systém</a:t>
            </a:r>
            <a:endParaRPr lang="cs-CZ" sz="1400" b="1" dirty="0"/>
          </a:p>
          <a:p>
            <a:pPr>
              <a:buFontTx/>
              <a:buChar char="-"/>
            </a:pPr>
            <a:r>
              <a:rPr lang="cs-CZ" sz="1400" dirty="0"/>
              <a:t>Struktura mzdového systému</a:t>
            </a:r>
            <a:endParaRPr lang="cs-CZ" sz="1400" dirty="0">
              <a:solidFill>
                <a:schemeClr val="accent6">
                  <a:lumMod val="75000"/>
                </a:schemeClr>
              </a:solidFill>
            </a:endParaRPr>
          </a:p>
          <a:p>
            <a:pPr algn="just"/>
            <a:endParaRPr lang="cs-CZ" sz="1800" dirty="0"/>
          </a:p>
        </p:txBody>
      </p:sp>
      <p:sp>
        <p:nvSpPr>
          <p:cNvPr id="2" name="Pravá složená závorka 1">
            <a:extLst>
              <a:ext uri="{FF2B5EF4-FFF2-40B4-BE49-F238E27FC236}">
                <a16:creationId xmlns:a16="http://schemas.microsoft.com/office/drawing/2014/main" id="{97E452EC-C0A1-45B2-83A5-1C0BE40790BD}"/>
              </a:ext>
            </a:extLst>
          </p:cNvPr>
          <p:cNvSpPr/>
          <p:nvPr/>
        </p:nvSpPr>
        <p:spPr>
          <a:xfrm>
            <a:off x="2915816" y="1707654"/>
            <a:ext cx="72008" cy="936104"/>
          </a:xfrm>
          <a:prstGeom prst="rightBrace">
            <a:avLst/>
          </a:prstGeom>
          <a:noFill/>
          <a:ln w="28575">
            <a:solidFill>
              <a:schemeClr val="accent6">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13704437"/>
      </p:ext>
    </p:extLst>
  </p:cSld>
  <p:clrMapOvr>
    <a:masterClrMapping/>
  </p:clrMapOvr>
  <mc:AlternateContent xmlns:mc="http://schemas.openxmlformats.org/markup-compatibility/2006" xmlns:p14="http://schemas.microsoft.com/office/powerpoint/2010/main">
    <mc:Choice Requires="p14">
      <p:transition spd="med" p14:dur="700" advTm="154">
        <p:fade/>
      </p:transition>
    </mc:Choice>
    <mc:Fallback xmlns="">
      <p:transition spd="med" advTm="154">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16824"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400" dirty="0">
                <a:solidFill>
                  <a:schemeClr val="accent6">
                    <a:lumMod val="75000"/>
                  </a:schemeClr>
                </a:solidFill>
              </a:rPr>
              <a:t>Vedoucí, jehož podřízení se cítí být podhodnocení, nemají snadnou úlohu a už vůbec „ne život“. Co mohou dělat pro motivaci ve vazbě na odměňování svých zaměstnanců? Při tvorbě systému odměňování musí především organizace přímo a nepřímo hledat odpovědi na řadu otázek. Čím může stimulovat, a naopak čeho by se měla organizace a vedoucí vyvarovat? Práce s podhodnocenými lidmi, podhodnocené odměňování, má svá specifika.</a:t>
            </a:r>
          </a:p>
          <a:p>
            <a:pPr marL="0" indent="0" algn="just">
              <a:buNone/>
            </a:pPr>
            <a:endParaRPr lang="cs-CZ" sz="1400" dirty="0"/>
          </a:p>
          <a:p>
            <a:pPr marL="0" indent="0" algn="just">
              <a:buNone/>
            </a:pPr>
            <a:r>
              <a:rPr lang="cs-CZ" sz="1400" b="1" dirty="0"/>
              <a:t>Úkoly:</a:t>
            </a:r>
            <a:endParaRPr lang="en-US" sz="1400" dirty="0"/>
          </a:p>
          <a:p>
            <a:pPr algn="just"/>
            <a:r>
              <a:rPr lang="cs-CZ" sz="1400" dirty="0"/>
              <a:t>Jak poznáte podhodnocené zaměstnance?</a:t>
            </a:r>
          </a:p>
          <a:p>
            <a:pPr lvl="0" algn="just"/>
            <a:r>
              <a:rPr lang="cs-CZ" sz="1400" dirty="0"/>
              <a:t>Uveďte formu/y odměňování v souvislosti s cíli a možnosti organizace (aby nebyli podhodnocení zaměstnanci).</a:t>
            </a:r>
          </a:p>
          <a:p>
            <a:pPr lvl="0" algn="just"/>
            <a:endParaRPr lang="cs-CZ" sz="1400" dirty="0"/>
          </a:p>
          <a:p>
            <a:pPr lvl="0" algn="just"/>
            <a:endParaRPr lang="cs-CZ" sz="1400" dirty="0"/>
          </a:p>
          <a:p>
            <a:pPr lvl="0" algn="just"/>
            <a:endParaRPr lang="en-US" sz="1400" dirty="0"/>
          </a:p>
        </p:txBody>
      </p:sp>
      <p:sp>
        <p:nvSpPr>
          <p:cNvPr id="3" name="Nadpis 2"/>
          <p:cNvSpPr>
            <a:spLocks noGrp="1"/>
          </p:cNvSpPr>
          <p:nvPr>
            <p:ph type="title"/>
          </p:nvPr>
        </p:nvSpPr>
        <p:spPr>
          <a:xfrm>
            <a:off x="251520" y="195486"/>
            <a:ext cx="7560840" cy="507703"/>
          </a:xfrm>
        </p:spPr>
        <p:txBody>
          <a:bodyPr/>
          <a:lstStyle/>
          <a:p>
            <a:r>
              <a:rPr lang="cs-CZ" sz="2200" dirty="0"/>
              <a:t>Případová studie: zadání</a:t>
            </a:r>
          </a:p>
        </p:txBody>
      </p:sp>
    </p:spTree>
    <p:extLst>
      <p:ext uri="{BB962C8B-B14F-4D97-AF65-F5344CB8AC3E}">
        <p14:creationId xmlns:p14="http://schemas.microsoft.com/office/powerpoint/2010/main" val="1763585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416824"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100" dirty="0"/>
              <a:t>Podhodnocený zaměstnanec je ten, který se cítí být nedostatečně oceněný. Nejde o to, kolik peněz (mzdy/platu) objektivně dostává, ani ke kolika benefitům má přístup a v jaké hodnotě jsou. </a:t>
            </a:r>
            <a:r>
              <a:rPr lang="cs-CZ" sz="1100" b="1" dirty="0"/>
              <a:t>To, co rozhoduje o tom, že je podhodnocen, je, jak se cítí v porovnání se skutečným, ale třeba i myšleným referenčním vzorem. Tedy, že „mám méně, než kolik mají oni“.</a:t>
            </a:r>
          </a:p>
          <a:p>
            <a:pPr marL="0" indent="0" algn="just">
              <a:buNone/>
            </a:pPr>
            <a:endParaRPr lang="cs-CZ" sz="1100" dirty="0"/>
          </a:p>
          <a:p>
            <a:pPr marL="0" indent="0" algn="just">
              <a:buNone/>
            </a:pPr>
            <a:r>
              <a:rPr lang="cs-CZ" sz="1100" dirty="0"/>
              <a:t>Kdo jsou ti „oni“? Tato otázka má dvě možné odpovědi. U méně kvalifikovaných zaměstnanců jsou to zpravidla obdobní lidé v sousedství; lidé, se kterými se setkávají každý den, kamarádi, sousedé na podobných pozicích. U kvalifikovanějších zaměstnanců se jedná spíše o lidi podobné odbornosti ve srovnatelné profesi a oboru bez ohledu na územní příslušnost. Dělník z jižních Čech se tak příliš nesrovnává s dělníkem z Prahy, ale specialista už ano, zatímco osud specialisty z jiného oboru, ale  ve stejné lokalitě ho spíše nechává chladným.</a:t>
            </a:r>
          </a:p>
          <a:p>
            <a:pPr marL="0" indent="0" algn="just">
              <a:buNone/>
            </a:pPr>
            <a:endParaRPr lang="cs-CZ" sz="1100" dirty="0"/>
          </a:p>
          <a:p>
            <a:pPr marL="0" indent="0" algn="just">
              <a:buNone/>
            </a:pPr>
            <a:r>
              <a:rPr lang="cs-CZ" sz="1100" dirty="0"/>
              <a:t>Je normální, že většina zaměstnanců se cítí být více nebo méně podhodnocena. Může za to naše selektivní vnímání, lidově řečeno fakt, že „sousedova tráva je zelenější“. </a:t>
            </a:r>
            <a:r>
              <a:rPr lang="cs-CZ" sz="1100" i="1" dirty="0">
                <a:solidFill>
                  <a:srgbClr val="7030A0"/>
                </a:solidFill>
              </a:rPr>
              <a:t>Pokud však vnímaná míra podhodnocení přesáhne určitou mez, stává se velkým problémem. Tito zaměstnanci krom toho, že svůj pocit dávají najevo, mají menší výkonnost, velmi malou samostatnou aktivitu, jsou neochotni spolupracovat na čemkoli, co není přímo náplní jejich práce. Často vykazují nápadně vyšší míru nemocnosti, zejména když jde o lidi s nízkou kvalifikací, mívají problémy s dodržováním pravidel, docházkou, používáním pracovních pomůcek, BOZP a podobně.</a:t>
            </a:r>
          </a:p>
          <a:p>
            <a:pPr marL="0" indent="0" algn="just">
              <a:buNone/>
            </a:pPr>
            <a:r>
              <a:rPr lang="cs-CZ" sz="1100" dirty="0"/>
              <a:t>Úloha vedoucího při práci s nimi není jednoduchá. Přesto kvalitní vedení/management může pomoci tam, kde se nedostává dostatečného odměňování, ať už je skutečný stav jakýkoli.</a:t>
            </a:r>
          </a:p>
          <a:p>
            <a:pPr marL="0" indent="0" algn="just">
              <a:buNone/>
            </a:pPr>
            <a:endParaRPr lang="en-US" sz="1100" dirty="0"/>
          </a:p>
        </p:txBody>
      </p:sp>
      <p:sp>
        <p:nvSpPr>
          <p:cNvPr id="3" name="Nadpis 2"/>
          <p:cNvSpPr>
            <a:spLocks noGrp="1"/>
          </p:cNvSpPr>
          <p:nvPr>
            <p:ph type="title"/>
          </p:nvPr>
        </p:nvSpPr>
        <p:spPr>
          <a:xfrm>
            <a:off x="251520" y="195486"/>
            <a:ext cx="7560840" cy="507703"/>
          </a:xfrm>
        </p:spPr>
        <p:txBody>
          <a:bodyPr/>
          <a:lstStyle/>
          <a:p>
            <a:r>
              <a:rPr lang="cs-CZ" sz="2200" dirty="0"/>
              <a:t>Případová studie</a:t>
            </a:r>
          </a:p>
        </p:txBody>
      </p:sp>
    </p:spTree>
    <p:extLst>
      <p:ext uri="{BB962C8B-B14F-4D97-AF65-F5344CB8AC3E}">
        <p14:creationId xmlns:p14="http://schemas.microsoft.com/office/powerpoint/2010/main" val="73900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416824"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100" dirty="0"/>
              <a:t>Těžiště práce s podhodnocenými zaměstnanci leží na jejich přímém nadřízeném. Je potřeba, aby jim byl nablízku, jak to jen jde; pravidelná komunikace je důležitější než u jiných zaměstnanců. Je třeba klást důraz na výkon, na aktuální cíle, úkoly a na jejich naplnění; mnoha manažery oblíbená stavba vzdušných zámků a dlouhodobých vizí motivaci nepřinese.  Pokud nadřízený nemůže přímo ovlivnit výši odměňování nebo pokud je podhodnocení pouze subjektivní (zaměstnanci mají ve srovnání s okolím porovnatelné mzdy/platy), rozhodně není namístě, aby jim sliboval navýšení, které nemůže realizovat. Je-li vystaven tlaku (obvykle v krátkých, ale intenzivních návalech), nemůže podlehnout, ale měl by klidně a srozumitelně vyjmenovat co vše lidé dostávají, v jaké hodnotě a jakým mechanismem je vypočítána výše jejich výplaty. Přestože by to mohlo působit pozitivně na vztah mezi ním a podřízenými, zásadně by je neměl litovat a „dávat se na jejich stranu“ s dovětkem, že „sám s tím nic neudělám“.</a:t>
            </a:r>
          </a:p>
          <a:p>
            <a:pPr marL="0" indent="0" algn="just">
              <a:buNone/>
            </a:pPr>
            <a:endParaRPr lang="cs-CZ" sz="1100" dirty="0"/>
          </a:p>
          <a:p>
            <a:pPr marL="0" indent="0" algn="just">
              <a:buNone/>
            </a:pPr>
            <a:r>
              <a:rPr lang="cs-CZ" sz="1100" dirty="0"/>
              <a:t>Pokud je to možné, měl by se nadřízený pracovník snažit soustředit na práci s jednotlivými zaměstnanci spíše než s jejich skupinami, které se mohou snadno změnit nátlakové. Zadávají se konkrétní úkoly, v případě jejich úspěšného splnění je velmi důležité zaměstnance chválit. Pokud vedoucí disponuje možností udělovat zaměstnancům odměny, měly by být tak cílené a konkrétní, jak je to jen možné. Častá snaha kompenzovat zaměstnancům výši mzdy/platu maximalizací všech odměn a benefitů vede k tomu, že si „vystřílíme munici“, a pak už na podřízené nemáme čím působit. Jestliže zaměstnanec neplní svou práci, neměl by se vedoucí bát mu část odměňování odebrat – ponechávání odměňování bez ohledu na výkon z tzv. sociálních důvodů, má přesně opačný efekt, než jaký zamýšlíme.</a:t>
            </a:r>
          </a:p>
          <a:p>
            <a:pPr marL="0" indent="0" algn="just">
              <a:buNone/>
            </a:pPr>
            <a:endParaRPr lang="cs-CZ" sz="1100" dirty="0"/>
          </a:p>
          <a:p>
            <a:pPr marL="0" indent="0" algn="just">
              <a:buNone/>
            </a:pPr>
            <a:r>
              <a:rPr lang="cs-CZ" sz="1100" dirty="0"/>
              <a:t>Jestliže je podhodnocení pouze subjektivní, měli bychom hledat jeho příčiny, často jsou jinde než v samotné výši mzdy/platu nebo odměn; například v nevyhovujícím pracovním prostředí anebo způsobu práce či vedení. Lidé pak mají tendenci převádět tyto parametry na peníze a říkat, že „za tyto peníze to nebudu snášet“. Vedení – nejen to operativní – by mělo být vnímavé, protože dlouhodobý pocit podhodnocení je živnou půdou pro přebírání zaměstnanců konkurencí.</a:t>
            </a:r>
          </a:p>
        </p:txBody>
      </p:sp>
      <p:sp>
        <p:nvSpPr>
          <p:cNvPr id="3" name="Nadpis 2"/>
          <p:cNvSpPr>
            <a:spLocks noGrp="1"/>
          </p:cNvSpPr>
          <p:nvPr>
            <p:ph type="title"/>
          </p:nvPr>
        </p:nvSpPr>
        <p:spPr>
          <a:xfrm>
            <a:off x="251520" y="195486"/>
            <a:ext cx="7560840" cy="507703"/>
          </a:xfrm>
        </p:spPr>
        <p:txBody>
          <a:bodyPr/>
          <a:lstStyle/>
          <a:p>
            <a:r>
              <a:rPr lang="cs-CZ" sz="2200" dirty="0"/>
              <a:t>Případová studie: řešení</a:t>
            </a:r>
          </a:p>
        </p:txBody>
      </p:sp>
    </p:spTree>
    <p:extLst>
      <p:ext uri="{BB962C8B-B14F-4D97-AF65-F5344CB8AC3E}">
        <p14:creationId xmlns:p14="http://schemas.microsoft.com/office/powerpoint/2010/main" val="23536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195486"/>
            <a:ext cx="7560840" cy="507703"/>
          </a:xfrm>
        </p:spPr>
        <p:txBody>
          <a:bodyPr/>
          <a:lstStyle/>
          <a:p>
            <a:r>
              <a:rPr lang="cs-CZ" sz="2200" dirty="0"/>
              <a:t>Případová studie: formy odměňování?</a:t>
            </a:r>
          </a:p>
        </p:txBody>
      </p:sp>
      <p:sp>
        <p:nvSpPr>
          <p:cNvPr id="5" name="Zástupný symbol pro obsah 2">
            <a:extLst>
              <a:ext uri="{FF2B5EF4-FFF2-40B4-BE49-F238E27FC236}">
                <a16:creationId xmlns:a16="http://schemas.microsoft.com/office/drawing/2014/main" id="{86BA2408-6B83-4446-8851-2D65054BE8D0}"/>
              </a:ext>
            </a:extLst>
          </p:cNvPr>
          <p:cNvSpPr txBox="1">
            <a:spLocks/>
          </p:cNvSpPr>
          <p:nvPr/>
        </p:nvSpPr>
        <p:spPr>
          <a:xfrm>
            <a:off x="241772" y="843558"/>
            <a:ext cx="835292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cs-CZ" sz="1400" dirty="0"/>
              <a:t>K hlavním otázkám systému odměňování patří:</a:t>
            </a:r>
          </a:p>
          <a:p>
            <a:pPr marL="0" lvl="0" indent="0">
              <a:buNone/>
            </a:pPr>
            <a:endParaRPr lang="cs-CZ" sz="1400" dirty="0"/>
          </a:p>
          <a:p>
            <a:pPr lvl="0"/>
            <a:r>
              <a:rPr lang="cs-CZ" sz="1400" dirty="0"/>
              <a:t>Pevná nebo pohyblivá mzda (plat)?</a:t>
            </a:r>
          </a:p>
          <a:p>
            <a:pPr lvl="0"/>
            <a:r>
              <a:rPr lang="cs-CZ" sz="1400" dirty="0"/>
              <a:t>Osobní nebo skupinový příspěvek?</a:t>
            </a:r>
          </a:p>
          <a:p>
            <a:pPr lvl="0"/>
            <a:r>
              <a:rPr lang="cs-CZ" sz="1400" dirty="0"/>
              <a:t>Vnitřní nebo vnější spravedlnost?</a:t>
            </a:r>
          </a:p>
          <a:p>
            <a:pPr lvl="0"/>
            <a:r>
              <a:rPr lang="cs-CZ" sz="1400" dirty="0"/>
              <a:t>Vyplácet výkonovou odměnu hned, nebo až po delší době?</a:t>
            </a:r>
          </a:p>
          <a:p>
            <a:pPr lvl="0"/>
            <a:r>
              <a:rPr lang="cs-CZ" sz="1400" dirty="0"/>
              <a:t>Otevřený nebo utajovaný mzdový systém?</a:t>
            </a:r>
          </a:p>
          <a:p>
            <a:pPr lvl="0"/>
            <a:r>
              <a:rPr lang="cs-CZ" sz="1400" dirty="0"/>
              <a:t>Jak, o kolik, komu a jak často zvyšovat mzdy?</a:t>
            </a:r>
          </a:p>
          <a:p>
            <a:pPr lvl="0"/>
            <a:r>
              <a:rPr lang="cs-CZ" sz="1400" dirty="0"/>
              <a:t>Aj.</a:t>
            </a:r>
          </a:p>
        </p:txBody>
      </p:sp>
    </p:spTree>
    <p:extLst>
      <p:ext uri="{BB962C8B-B14F-4D97-AF65-F5344CB8AC3E}">
        <p14:creationId xmlns:p14="http://schemas.microsoft.com/office/powerpoint/2010/main" val="833178825"/>
      </p:ext>
    </p:extLst>
  </p:cSld>
  <p:clrMapOvr>
    <a:masterClrMapping/>
  </p:clrMapOvr>
  <mc:AlternateContent xmlns:mc="http://schemas.openxmlformats.org/markup-compatibility/2006" xmlns:p14="http://schemas.microsoft.com/office/powerpoint/2010/main">
    <mc:Choice Requires="p14">
      <p:transition spd="med" p14:dur="700" advTm="154">
        <p:fade/>
      </p:transition>
    </mc:Choice>
    <mc:Fallback xmlns="">
      <p:transition spd="med" advTm="154">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8357589" cy="2952328"/>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en-US" sz="1600" u="sng" dirty="0"/>
              <a:t>Shlédnout na youtube: systém odměňování pracovníků v praxi</a:t>
            </a:r>
          </a:p>
          <a:p>
            <a:pPr marL="0" indent="0">
              <a:buNone/>
            </a:pPr>
            <a:endParaRPr lang="cs-CZ" sz="1400" dirty="0"/>
          </a:p>
          <a:p>
            <a:pPr marL="0" indent="0">
              <a:buNone/>
            </a:pPr>
            <a:r>
              <a:rPr lang="cs-CZ" sz="1400" i="1" dirty="0"/>
              <a:t>1.	 Obsahem tématu: Vytvoření systému odměňování</a:t>
            </a:r>
          </a:p>
          <a:p>
            <a:pPr marL="0" indent="0">
              <a:buNone/>
            </a:pPr>
            <a:r>
              <a:rPr lang="cs-CZ" sz="1600" dirty="0"/>
              <a:t>Téma: Jak vytvořit opravdu udržitelný systém odměňování</a:t>
            </a:r>
          </a:p>
          <a:p>
            <a:pPr marL="0" indent="0">
              <a:buNone/>
            </a:pPr>
            <a:r>
              <a:rPr lang="cs-CZ" sz="1400" dirty="0">
                <a:hlinkClick r:id="rId3"/>
              </a:rPr>
              <a:t>https://www.youtube.com/watch?v=gZrOgBlj12c</a:t>
            </a:r>
            <a:endParaRPr lang="cs-CZ" sz="1400" dirty="0"/>
          </a:p>
          <a:p>
            <a:pPr>
              <a:buFont typeface="+mj-lt"/>
              <a:buAutoNum type="arabicPeriod"/>
            </a:pPr>
            <a:endParaRPr lang="cs-CZ" sz="1400" i="1" dirty="0"/>
          </a:p>
          <a:p>
            <a:pPr marL="0" indent="0">
              <a:buNone/>
            </a:pPr>
            <a:r>
              <a:rPr lang="cs-CZ" sz="1400" i="1" dirty="0"/>
              <a:t>2.	Obsahem tématu: peněžní a nepeněžní odměňování</a:t>
            </a:r>
          </a:p>
          <a:p>
            <a:pPr marL="0" indent="0">
              <a:buNone/>
            </a:pPr>
            <a:r>
              <a:rPr lang="cs-CZ" sz="1600" dirty="0"/>
              <a:t>Téma: Jak být v práci srdcař? Šéf vás musí chválit a motivovat, stravenky velkou roli nehrají, říká Tóth</a:t>
            </a:r>
          </a:p>
          <a:p>
            <a:pPr marL="0" indent="0">
              <a:buNone/>
            </a:pPr>
            <a:r>
              <a:rPr lang="cs-CZ" sz="1600" dirty="0">
                <a:hlinkClick r:id="rId4"/>
              </a:rPr>
              <a:t>https://www.youtube.com/watch?v=R7NCOdnD5xY</a:t>
            </a:r>
            <a:endParaRPr lang="cs-CZ" sz="1600" dirty="0"/>
          </a:p>
        </p:txBody>
      </p:sp>
      <p:sp>
        <p:nvSpPr>
          <p:cNvPr id="3" name="Nadpis 2"/>
          <p:cNvSpPr>
            <a:spLocks noGrp="1"/>
          </p:cNvSpPr>
          <p:nvPr>
            <p:ph type="title"/>
          </p:nvPr>
        </p:nvSpPr>
        <p:spPr>
          <a:xfrm>
            <a:off x="251520" y="195486"/>
            <a:ext cx="7560840" cy="507703"/>
          </a:xfrm>
        </p:spPr>
        <p:txBody>
          <a:bodyPr/>
          <a:lstStyle/>
          <a:p>
            <a:r>
              <a:rPr lang="cs-CZ" sz="2200" dirty="0"/>
              <a:t>Odměňování pracovníků: příklady z praxe</a:t>
            </a:r>
          </a:p>
        </p:txBody>
      </p:sp>
    </p:spTree>
    <p:extLst>
      <p:ext uri="{BB962C8B-B14F-4D97-AF65-F5344CB8AC3E}">
        <p14:creationId xmlns:p14="http://schemas.microsoft.com/office/powerpoint/2010/main" val="415904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62649" y="987574"/>
            <a:ext cx="7416824"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3800" dirty="0"/>
              <a:t>Dotazy pište na email:</a:t>
            </a:r>
          </a:p>
          <a:p>
            <a:pPr marL="0" indent="0" algn="ctr">
              <a:buNone/>
            </a:pPr>
            <a:endParaRPr lang="cs-CZ" sz="3800" dirty="0"/>
          </a:p>
          <a:p>
            <a:pPr marL="0" indent="0" algn="ctr">
              <a:buNone/>
            </a:pPr>
            <a:r>
              <a:rPr lang="cs-CZ" sz="3800" dirty="0">
                <a:solidFill>
                  <a:srgbClr val="7030A0"/>
                </a:solidFill>
              </a:rPr>
              <a:t>meixnerova@opf.slu.cz</a:t>
            </a:r>
            <a:br>
              <a:rPr lang="cs-CZ" sz="3800" dirty="0">
                <a:solidFill>
                  <a:srgbClr val="7030A0"/>
                </a:solidFill>
              </a:rPr>
            </a:br>
            <a:br>
              <a:rPr lang="cs-CZ" sz="3800" dirty="0"/>
            </a:br>
            <a:r>
              <a:rPr lang="cs-CZ" sz="3800" dirty="0"/>
              <a:t>Děkuji za pozornost</a:t>
            </a:r>
            <a:br>
              <a:rPr lang="cs-CZ" sz="1400" b="1" dirty="0"/>
            </a:br>
            <a:br>
              <a:rPr lang="cs-CZ" sz="1800" dirty="0"/>
            </a:br>
            <a:br>
              <a:rPr lang="en-US" sz="1600" dirty="0"/>
            </a:br>
            <a:br>
              <a:rPr lang="en-US" sz="1600" dirty="0"/>
            </a:br>
            <a:br>
              <a:rPr lang="en-US" sz="1600" dirty="0"/>
            </a:br>
            <a:br>
              <a:rPr lang="cs-CZ" sz="2000" dirty="0"/>
            </a:br>
            <a:endParaRPr lang="cs-CZ" sz="1800" dirty="0"/>
          </a:p>
        </p:txBody>
      </p:sp>
    </p:spTree>
    <p:extLst>
      <p:ext uri="{BB962C8B-B14F-4D97-AF65-F5344CB8AC3E}">
        <p14:creationId xmlns:p14="http://schemas.microsoft.com/office/powerpoint/2010/main" val="36510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195486"/>
            <a:ext cx="7560840" cy="507703"/>
          </a:xfrm>
        </p:spPr>
        <p:txBody>
          <a:bodyPr/>
          <a:lstStyle/>
          <a:p>
            <a:r>
              <a:rPr lang="cs-CZ" sz="2200" dirty="0"/>
              <a:t>Odměňování: účel</a:t>
            </a:r>
          </a:p>
        </p:txBody>
      </p:sp>
      <p:sp>
        <p:nvSpPr>
          <p:cNvPr id="5" name="Zástupný symbol pro obsah 2">
            <a:extLst>
              <a:ext uri="{FF2B5EF4-FFF2-40B4-BE49-F238E27FC236}">
                <a16:creationId xmlns:a16="http://schemas.microsoft.com/office/drawing/2014/main" id="{86BA2408-6B83-4446-8851-2D65054BE8D0}"/>
              </a:ext>
            </a:extLst>
          </p:cNvPr>
          <p:cNvSpPr txBox="1">
            <a:spLocks/>
          </p:cNvSpPr>
          <p:nvPr/>
        </p:nvSpPr>
        <p:spPr>
          <a:xfrm>
            <a:off x="251520" y="915566"/>
            <a:ext cx="70665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400" dirty="0"/>
              <a:t>Účelem je odměňování zaměstnanců jako spravedlivého ocenění skutečného výkonu zaměstnanců </a:t>
            </a:r>
            <a:r>
              <a:rPr lang="cs-CZ" sz="1400" dirty="0">
                <a:latin typeface="Times New Roman" panose="02020603050405020304" pitchFamily="18" charset="0"/>
                <a:cs typeface="Times New Roman" panose="02020603050405020304" pitchFamily="18" charset="0"/>
              </a:rPr>
              <a:t>→ </a:t>
            </a:r>
            <a:r>
              <a:rPr lang="cs-CZ" sz="1400" dirty="0"/>
              <a:t>efektivně stimulovat zaměstnance k vykonávání sjednané práce a dosahování požadovaného výkonu.</a:t>
            </a:r>
            <a:endParaRPr lang="en-US" sz="1400" dirty="0"/>
          </a:p>
          <a:p>
            <a:pPr marL="0" indent="0" algn="just">
              <a:buNone/>
            </a:pPr>
            <a:endParaRPr lang="cs-CZ" sz="1400" dirty="0"/>
          </a:p>
          <a:p>
            <a:pPr algn="just"/>
            <a:r>
              <a:rPr lang="cs-CZ" sz="1400" dirty="0"/>
              <a:t>Spravedlivé a efektivní odměňování zaměstnanců slouží jak k dosahování strategických cílů zaměstnavatele, tak i k uspokojování specifických potřeb zaměstnanců.</a:t>
            </a:r>
          </a:p>
          <a:p>
            <a:pPr algn="just"/>
            <a:endParaRPr lang="cs-CZ" sz="1400" dirty="0"/>
          </a:p>
          <a:p>
            <a:pPr algn="just"/>
            <a:r>
              <a:rPr lang="cs-CZ" sz="1400" dirty="0"/>
              <a:t>Odměňování zaměstnanců za práci v pracovněprávních vztazích upravuje </a:t>
            </a:r>
            <a:r>
              <a:rPr lang="cs-CZ" sz="1400" b="1" dirty="0"/>
              <a:t>zákoník práce a prováděcí předpisy </a:t>
            </a:r>
            <a:r>
              <a:rPr lang="cs-CZ" sz="1400" dirty="0"/>
              <a:t>(nařízení vlády o minimální mzdě, o nejnižších úrovních zaručené mzdy/platu, o vymezení ztíženého pracovního prostředí atd.) </a:t>
            </a:r>
            <a:r>
              <a:rPr lang="cs-CZ" sz="1400" dirty="0">
                <a:latin typeface="Times New Roman" panose="02020603050405020304" pitchFamily="18" charset="0"/>
                <a:cs typeface="Times New Roman" panose="02020603050405020304" pitchFamily="18" charset="0"/>
              </a:rPr>
              <a:t>→  respektuje tyto zásady → zaměstnavatel aplikuje vlastní mzdový systém podle vlastní strategie odměňování</a:t>
            </a:r>
            <a:r>
              <a:rPr lang="cs-CZ" sz="1400" dirty="0"/>
              <a:t>.</a:t>
            </a:r>
          </a:p>
        </p:txBody>
      </p:sp>
    </p:spTree>
    <p:extLst>
      <p:ext uri="{BB962C8B-B14F-4D97-AF65-F5344CB8AC3E}">
        <p14:creationId xmlns:p14="http://schemas.microsoft.com/office/powerpoint/2010/main" val="2328591797"/>
      </p:ext>
    </p:extLst>
  </p:cSld>
  <p:clrMapOvr>
    <a:masterClrMapping/>
  </p:clrMapOvr>
  <mc:AlternateContent xmlns:mc="http://schemas.openxmlformats.org/markup-compatibility/2006" xmlns:p14="http://schemas.microsoft.com/office/powerpoint/2010/main">
    <mc:Choice Requires="p14">
      <p:transition spd="med" p14:dur="700" advTm="154">
        <p:fade/>
      </p:transition>
    </mc:Choice>
    <mc:Fallback xmlns="">
      <p:transition spd="med" advTm="154">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195486"/>
            <a:ext cx="7560840" cy="507703"/>
          </a:xfrm>
        </p:spPr>
        <p:txBody>
          <a:bodyPr/>
          <a:lstStyle/>
          <a:p>
            <a:r>
              <a:rPr lang="cs-CZ" sz="2200" dirty="0"/>
              <a:t>Odměňování: úkol</a:t>
            </a:r>
          </a:p>
        </p:txBody>
      </p:sp>
      <p:sp>
        <p:nvSpPr>
          <p:cNvPr id="5" name="Zástupný symbol pro obsah 2">
            <a:extLst>
              <a:ext uri="{FF2B5EF4-FFF2-40B4-BE49-F238E27FC236}">
                <a16:creationId xmlns:a16="http://schemas.microsoft.com/office/drawing/2014/main" id="{86BA2408-6B83-4446-8851-2D65054BE8D0}"/>
              </a:ext>
            </a:extLst>
          </p:cNvPr>
          <p:cNvSpPr txBox="1">
            <a:spLocks/>
          </p:cNvSpPr>
          <p:nvPr/>
        </p:nvSpPr>
        <p:spPr>
          <a:xfrm>
            <a:off x="251520" y="915566"/>
            <a:ext cx="70665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400" dirty="0"/>
              <a:t>Získat a udržet si kvalitní zaměstnance</a:t>
            </a:r>
          </a:p>
          <a:p>
            <a:pPr algn="just"/>
            <a:r>
              <a:rPr lang="cs-CZ" sz="1400" dirty="0"/>
              <a:t>Podporuje růst výkonu a produktivity zaměstnance</a:t>
            </a:r>
          </a:p>
          <a:p>
            <a:pPr algn="just"/>
            <a:r>
              <a:rPr lang="cs-CZ" sz="1400" dirty="0"/>
              <a:t>Zajišťuje nákladovou konkurenceschopnost podniku </a:t>
            </a:r>
            <a:r>
              <a:rPr lang="cs-CZ" sz="1400" dirty="0">
                <a:latin typeface="Times New Roman" panose="02020603050405020304" pitchFamily="18" charset="0"/>
                <a:cs typeface="Times New Roman" panose="02020603050405020304" pitchFamily="18" charset="0"/>
              </a:rPr>
              <a:t>→ zajistit efektivní řízení nákladů práce a financování systému odměňování</a:t>
            </a:r>
            <a:endParaRPr lang="cs-CZ" sz="1400" dirty="0"/>
          </a:p>
          <a:p>
            <a:pPr algn="just"/>
            <a:r>
              <a:rPr lang="cs-CZ" sz="1400" dirty="0"/>
              <a:t>Zabezpečuje, aby podniková produktivita rostla rychleji než mzdy</a:t>
            </a:r>
          </a:p>
          <a:p>
            <a:pPr algn="just"/>
            <a:r>
              <a:rPr lang="cs-CZ" sz="1400" dirty="0"/>
              <a:t>Nastavit zákonné a konkurenceschopné rozdíly v odměnách zaměstnanců </a:t>
            </a:r>
            <a:r>
              <a:rPr lang="cs-CZ" sz="1400" dirty="0">
                <a:latin typeface="Times New Roman" panose="02020603050405020304" pitchFamily="18" charset="0"/>
                <a:cs typeface="Times New Roman" panose="02020603050405020304" pitchFamily="18" charset="0"/>
              </a:rPr>
              <a:t>→</a:t>
            </a:r>
            <a:r>
              <a:rPr lang="cs-CZ" sz="1400" dirty="0"/>
              <a:t> diferenciace mezd/platu odpovídající náročnosti a odpovědnosti pracovních míst i osobním výsledkům jednotlivých pracovníků</a:t>
            </a:r>
          </a:p>
        </p:txBody>
      </p:sp>
    </p:spTree>
    <p:extLst>
      <p:ext uri="{BB962C8B-B14F-4D97-AF65-F5344CB8AC3E}">
        <p14:creationId xmlns:p14="http://schemas.microsoft.com/office/powerpoint/2010/main" val="4148867583"/>
      </p:ext>
    </p:extLst>
  </p:cSld>
  <p:clrMapOvr>
    <a:masterClrMapping/>
  </p:clrMapOvr>
  <mc:AlternateContent xmlns:mc="http://schemas.openxmlformats.org/markup-compatibility/2006" xmlns:p14="http://schemas.microsoft.com/office/powerpoint/2010/main">
    <mc:Choice Requires="p14">
      <p:transition spd="med" p14:dur="700" advTm="154">
        <p:fade/>
      </p:transition>
    </mc:Choice>
    <mc:Fallback xmlns="">
      <p:transition spd="med" advTm="154">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07504" y="1131590"/>
            <a:ext cx="7560840" cy="507703"/>
          </a:xfrm>
        </p:spPr>
        <p:txBody>
          <a:bodyPr/>
          <a:lstStyle/>
          <a:p>
            <a:r>
              <a:rPr lang="cs-CZ" sz="2200" dirty="0"/>
              <a:t>Odměňování</a:t>
            </a:r>
          </a:p>
        </p:txBody>
      </p:sp>
      <p:graphicFrame>
        <p:nvGraphicFramePr>
          <p:cNvPr id="5" name="Zástupný symbol pro obsah 3">
            <a:extLst>
              <a:ext uri="{FF2B5EF4-FFF2-40B4-BE49-F238E27FC236}">
                <a16:creationId xmlns:a16="http://schemas.microsoft.com/office/drawing/2014/main" id="{831C3DBF-AC2C-498D-AE0B-1B84AA078973}"/>
              </a:ext>
            </a:extLst>
          </p:cNvPr>
          <p:cNvGraphicFramePr>
            <a:graphicFrameLocks/>
          </p:cNvGraphicFramePr>
          <p:nvPr>
            <p:extLst>
              <p:ext uri="{D42A27DB-BD31-4B8C-83A1-F6EECF244321}">
                <p14:modId xmlns:p14="http://schemas.microsoft.com/office/powerpoint/2010/main" val="1733695093"/>
              </p:ext>
            </p:extLst>
          </p:nvPr>
        </p:nvGraphicFramePr>
        <p:xfrm>
          <a:off x="2339752" y="270917"/>
          <a:ext cx="5400600" cy="4601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8656399"/>
      </p:ext>
    </p:extLst>
  </p:cSld>
  <p:clrMapOvr>
    <a:masterClrMapping/>
  </p:clrMapOvr>
  <mc:AlternateContent xmlns:mc="http://schemas.openxmlformats.org/markup-compatibility/2006" xmlns:p14="http://schemas.microsoft.com/office/powerpoint/2010/main">
    <mc:Choice Requires="p14">
      <p:transition spd="med" p14:dur="700" advTm="154">
        <p:fade/>
      </p:transition>
    </mc:Choice>
    <mc:Fallback xmlns="">
      <p:transition spd="med" advTm="154">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195486"/>
            <a:ext cx="7560840" cy="507703"/>
          </a:xfrm>
        </p:spPr>
        <p:txBody>
          <a:bodyPr/>
          <a:lstStyle/>
          <a:p>
            <a:r>
              <a:rPr lang="cs-CZ" sz="2200" dirty="0"/>
              <a:t>Postup při tvorbě odměňování</a:t>
            </a:r>
          </a:p>
        </p:txBody>
      </p:sp>
      <p:sp>
        <p:nvSpPr>
          <p:cNvPr id="5" name="Zástupný symbol pro obsah 2">
            <a:extLst>
              <a:ext uri="{FF2B5EF4-FFF2-40B4-BE49-F238E27FC236}">
                <a16:creationId xmlns:a16="http://schemas.microsoft.com/office/drawing/2014/main" id="{86BA2408-6B83-4446-8851-2D65054BE8D0}"/>
              </a:ext>
            </a:extLst>
          </p:cNvPr>
          <p:cNvSpPr txBox="1">
            <a:spLocks/>
          </p:cNvSpPr>
          <p:nvPr/>
        </p:nvSpPr>
        <p:spPr>
          <a:xfrm>
            <a:off x="251520" y="915566"/>
            <a:ext cx="70665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t>Popis a analýza pracovních míst</a:t>
            </a:r>
          </a:p>
          <a:p>
            <a:r>
              <a:rPr lang="en-US" sz="1400" dirty="0"/>
              <a:t>Stanovení hlavních nároků a požadavků spojených s výkonem pracovních míst</a:t>
            </a:r>
          </a:p>
          <a:p>
            <a:r>
              <a:rPr lang="en-US" sz="1400" dirty="0"/>
              <a:t>Zvolení počtu mzdových</a:t>
            </a:r>
            <a:r>
              <a:rPr lang="cs-CZ" sz="1400" dirty="0"/>
              <a:t>/platových</a:t>
            </a:r>
            <a:r>
              <a:rPr lang="en-US" sz="1400" dirty="0"/>
              <a:t> (tarifních) stupňů</a:t>
            </a:r>
            <a:r>
              <a:rPr lang="cs-CZ" sz="1400" dirty="0"/>
              <a:t> (platových)</a:t>
            </a:r>
            <a:endParaRPr lang="en-US" sz="1400" dirty="0"/>
          </a:p>
          <a:p>
            <a:r>
              <a:rPr lang="en-US" sz="1400" dirty="0"/>
              <a:t>Hodnocení prací, stanovení relativní hodnoty prací podle zvolené metody hodnocení prací</a:t>
            </a:r>
          </a:p>
          <a:p>
            <a:r>
              <a:rPr lang="en-US" sz="1400" dirty="0"/>
              <a:t>Klasifikace prací do zvoleného počtu tarifních stupňů</a:t>
            </a:r>
          </a:p>
          <a:p>
            <a:r>
              <a:rPr lang="en-US" sz="1400" dirty="0"/>
              <a:t>Zjištění tržní hodnoty prací pomocí tržních šetření (benchmarků)</a:t>
            </a:r>
          </a:p>
          <a:p>
            <a:r>
              <a:rPr lang="en-US" sz="1400" dirty="0"/>
              <a:t>Stanovení mzdové</a:t>
            </a:r>
            <a:r>
              <a:rPr lang="cs-CZ" sz="1400" dirty="0"/>
              <a:t>/platové</a:t>
            </a:r>
            <a:r>
              <a:rPr lang="en-US" sz="1400" dirty="0"/>
              <a:t> struktury</a:t>
            </a:r>
            <a:endParaRPr lang="cs-CZ" sz="1400" dirty="0"/>
          </a:p>
          <a:p>
            <a:r>
              <a:rPr lang="cs-CZ" sz="1400" dirty="0"/>
              <a:t>aj.</a:t>
            </a:r>
            <a:endParaRPr lang="en-US" sz="1400" dirty="0"/>
          </a:p>
          <a:p>
            <a:pPr marL="0" indent="0" algn="just">
              <a:buNone/>
            </a:pPr>
            <a:endParaRPr lang="cs-CZ" sz="1400" dirty="0"/>
          </a:p>
          <a:p>
            <a:pPr algn="just"/>
            <a:endParaRPr lang="cs-CZ" sz="1800" dirty="0"/>
          </a:p>
        </p:txBody>
      </p:sp>
    </p:spTree>
    <p:extLst>
      <p:ext uri="{BB962C8B-B14F-4D97-AF65-F5344CB8AC3E}">
        <p14:creationId xmlns:p14="http://schemas.microsoft.com/office/powerpoint/2010/main" val="774888650"/>
      </p:ext>
    </p:extLst>
  </p:cSld>
  <p:clrMapOvr>
    <a:masterClrMapping/>
  </p:clrMapOvr>
  <mc:AlternateContent xmlns:mc="http://schemas.openxmlformats.org/markup-compatibility/2006" xmlns:p14="http://schemas.microsoft.com/office/powerpoint/2010/main">
    <mc:Choice Requires="p14">
      <p:transition spd="med" p14:dur="700" advTm="154">
        <p:fade/>
      </p:transition>
    </mc:Choice>
    <mc:Fallback xmlns="">
      <p:transition spd="med" advTm="154">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195486"/>
            <a:ext cx="7560840" cy="507703"/>
          </a:xfrm>
        </p:spPr>
        <p:txBody>
          <a:bodyPr/>
          <a:lstStyle/>
          <a:p>
            <a:r>
              <a:rPr lang="cs-CZ" sz="2200" dirty="0"/>
              <a:t>Odměňování: vnitřní faktory</a:t>
            </a:r>
          </a:p>
        </p:txBody>
      </p:sp>
      <p:sp>
        <p:nvSpPr>
          <p:cNvPr id="5" name="Zástupný symbol pro obsah 2">
            <a:extLst>
              <a:ext uri="{FF2B5EF4-FFF2-40B4-BE49-F238E27FC236}">
                <a16:creationId xmlns:a16="http://schemas.microsoft.com/office/drawing/2014/main" id="{86BA2408-6B83-4446-8851-2D65054BE8D0}"/>
              </a:ext>
            </a:extLst>
          </p:cNvPr>
          <p:cNvSpPr txBox="1">
            <a:spLocks/>
          </p:cNvSpPr>
          <p:nvPr/>
        </p:nvSpPr>
        <p:spPr>
          <a:xfrm>
            <a:off x="251520" y="915566"/>
            <a:ext cx="70665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1400" dirty="0"/>
              <a:t>Odměna zaměstnanců by měla být závislá na pracovním výkonu. Při stanovení způsobu odměňování se přihlíží dále ke vzdělání, zkušenostem a délce praxe, době zaměstnání zaměstnanců v </a:t>
            </a:r>
            <a:r>
              <a:rPr lang="cs-CZ" sz="1400" dirty="0"/>
              <a:t>organizaci. </a:t>
            </a:r>
            <a:r>
              <a:rPr lang="cs-CZ" sz="1400" dirty="0" err="1"/>
              <a:t>Goodridge</a:t>
            </a:r>
            <a:r>
              <a:rPr lang="cs-CZ" sz="1400" dirty="0"/>
              <a:t> doplnil, upravil a uspořádal již dříve vytvořený seznam faktorů, které by při odměňování měly být brány v úvahu. </a:t>
            </a:r>
          </a:p>
          <a:p>
            <a:pPr marL="0" indent="0" algn="just">
              <a:buNone/>
            </a:pPr>
            <a:r>
              <a:rPr lang="cs-CZ" sz="1400" dirty="0"/>
              <a:t>Faktory představující </a:t>
            </a:r>
            <a:r>
              <a:rPr lang="cs-CZ" sz="1400" b="1" dirty="0"/>
              <a:t>vnitřní faktory odměňování </a:t>
            </a:r>
            <a:r>
              <a:rPr lang="cs-CZ" sz="1400" dirty="0"/>
              <a:t>organizace, které můžeme shrnout do následujících skupin:</a:t>
            </a:r>
          </a:p>
          <a:p>
            <a:pPr algn="just"/>
            <a:r>
              <a:rPr lang="cs-CZ" sz="1400" dirty="0"/>
              <a:t>Faktory související s úkoly a požadavky pracovního místa a s jeho postavením v hierarchii organizace. </a:t>
            </a:r>
            <a:r>
              <a:rPr lang="cs-CZ" sz="1400" i="1" dirty="0">
                <a:solidFill>
                  <a:srgbClr val="7030A0"/>
                </a:solidFill>
              </a:rPr>
              <a:t>Zdrojem informací je popis a specifikace pracovního místa a hodnocení práce na pracovním místě.</a:t>
            </a:r>
          </a:p>
          <a:p>
            <a:pPr algn="just"/>
            <a:r>
              <a:rPr lang="cs-CZ" sz="1400" dirty="0"/>
              <a:t>Výsledky práce: pracovní chování zaměstnance a úroveň plnění pracovních úkolů </a:t>
            </a:r>
            <a:r>
              <a:rPr lang="cs-CZ" sz="1400" dirty="0">
                <a:latin typeface="Times New Roman" panose="02020603050405020304" pitchFamily="18" charset="0"/>
                <a:cs typeface="Times New Roman" panose="02020603050405020304" pitchFamily="18" charset="0"/>
              </a:rPr>
              <a:t>→ </a:t>
            </a:r>
            <a:r>
              <a:rPr lang="cs-CZ" sz="1400" dirty="0"/>
              <a:t>úroveň výkonu. </a:t>
            </a:r>
            <a:r>
              <a:rPr lang="cs-CZ" sz="1400" i="1" dirty="0">
                <a:solidFill>
                  <a:srgbClr val="7030A0"/>
                </a:solidFill>
              </a:rPr>
              <a:t>Zdrojem informací je hodnocení zaměstnanců.</a:t>
            </a:r>
          </a:p>
          <a:p>
            <a:pPr algn="just"/>
            <a:r>
              <a:rPr lang="cs-CZ" sz="1400" dirty="0"/>
              <a:t>Pracovní podmínky na konkrétním pracovním místě či v organizaci, které mohou mít negativní vliv na zdraví, bezpečnost či pracovní pohodu zaměstnance, mohou zvyšovat jeho únavu, vyžadovat zvýšené úsilí</a:t>
            </a:r>
            <a:r>
              <a:rPr lang="en-US" sz="1400" dirty="0"/>
              <a:t>, vyvolávat nepohodlí nebo nadměrný stres.</a:t>
            </a:r>
          </a:p>
          <a:p>
            <a:pPr marL="0" indent="0" algn="just">
              <a:buNone/>
            </a:pPr>
            <a:endParaRPr lang="cs-CZ" sz="1400" dirty="0"/>
          </a:p>
          <a:p>
            <a:pPr algn="just"/>
            <a:endParaRPr lang="cs-CZ" sz="1800" dirty="0"/>
          </a:p>
        </p:txBody>
      </p:sp>
    </p:spTree>
    <p:extLst>
      <p:ext uri="{BB962C8B-B14F-4D97-AF65-F5344CB8AC3E}">
        <p14:creationId xmlns:p14="http://schemas.microsoft.com/office/powerpoint/2010/main" val="2827704667"/>
      </p:ext>
    </p:extLst>
  </p:cSld>
  <p:clrMapOvr>
    <a:masterClrMapping/>
  </p:clrMapOvr>
  <mc:AlternateContent xmlns:mc="http://schemas.openxmlformats.org/markup-compatibility/2006" xmlns:p14="http://schemas.microsoft.com/office/powerpoint/2010/main">
    <mc:Choice Requires="p14">
      <p:transition spd="med" p14:dur="700" advTm="154">
        <p:fade/>
      </p:transition>
    </mc:Choice>
    <mc:Fallback xmlns="">
      <p:transition spd="med" advTm="154">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195486"/>
            <a:ext cx="7560840" cy="507703"/>
          </a:xfrm>
        </p:spPr>
        <p:txBody>
          <a:bodyPr/>
          <a:lstStyle/>
          <a:p>
            <a:r>
              <a:rPr lang="cs-CZ" sz="2200" dirty="0"/>
              <a:t>Odměňování: vnitřní faktory</a:t>
            </a:r>
          </a:p>
        </p:txBody>
      </p:sp>
      <p:pic>
        <p:nvPicPr>
          <p:cNvPr id="2" name="Obrázek 1">
            <a:extLst>
              <a:ext uri="{FF2B5EF4-FFF2-40B4-BE49-F238E27FC236}">
                <a16:creationId xmlns:a16="http://schemas.microsoft.com/office/drawing/2014/main" id="{17AC2429-BBD4-4128-A072-DA3A2504F26C}"/>
              </a:ext>
            </a:extLst>
          </p:cNvPr>
          <p:cNvPicPr>
            <a:picLocks noChangeAspect="1"/>
          </p:cNvPicPr>
          <p:nvPr/>
        </p:nvPicPr>
        <p:blipFill rotWithShape="1">
          <a:blip r:embed="rId3"/>
          <a:srcRect l="19645" t="38333" r="15722" b="10426"/>
          <a:stretch/>
        </p:blipFill>
        <p:spPr>
          <a:xfrm>
            <a:off x="683568" y="1131590"/>
            <a:ext cx="6458899" cy="2880320"/>
          </a:xfrm>
          <a:prstGeom prst="rect">
            <a:avLst/>
          </a:prstGeom>
        </p:spPr>
      </p:pic>
    </p:spTree>
    <p:extLst>
      <p:ext uri="{BB962C8B-B14F-4D97-AF65-F5344CB8AC3E}">
        <p14:creationId xmlns:p14="http://schemas.microsoft.com/office/powerpoint/2010/main" val="1511588459"/>
      </p:ext>
    </p:extLst>
  </p:cSld>
  <p:clrMapOvr>
    <a:masterClrMapping/>
  </p:clrMapOvr>
  <mc:AlternateContent xmlns:mc="http://schemas.openxmlformats.org/markup-compatibility/2006" xmlns:p14="http://schemas.microsoft.com/office/powerpoint/2010/main">
    <mc:Choice Requires="p14">
      <p:transition spd="med" p14:dur="700" advTm="154">
        <p:fade/>
      </p:transition>
    </mc:Choice>
    <mc:Fallback xmlns="">
      <p:transition spd="med" advTm="154">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195486"/>
            <a:ext cx="7560840" cy="507703"/>
          </a:xfrm>
        </p:spPr>
        <p:txBody>
          <a:bodyPr/>
          <a:lstStyle/>
          <a:p>
            <a:r>
              <a:rPr lang="cs-CZ" sz="2200" dirty="0"/>
              <a:t>Odměňování: vnější faktory</a:t>
            </a:r>
          </a:p>
        </p:txBody>
      </p:sp>
      <p:sp>
        <p:nvSpPr>
          <p:cNvPr id="5" name="Zástupný symbol pro obsah 2">
            <a:extLst>
              <a:ext uri="{FF2B5EF4-FFF2-40B4-BE49-F238E27FC236}">
                <a16:creationId xmlns:a16="http://schemas.microsoft.com/office/drawing/2014/main" id="{86BA2408-6B83-4446-8851-2D65054BE8D0}"/>
              </a:ext>
            </a:extLst>
          </p:cNvPr>
          <p:cNvSpPr txBox="1">
            <a:spLocks/>
          </p:cNvSpPr>
          <p:nvPr/>
        </p:nvSpPr>
        <p:spPr>
          <a:xfrm>
            <a:off x="251520" y="915566"/>
            <a:ext cx="70665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400" dirty="0"/>
              <a:t>Situace na trhu práce </a:t>
            </a:r>
            <a:r>
              <a:rPr lang="cs-CZ" sz="1400" dirty="0">
                <a:latin typeface="Times New Roman" panose="02020603050405020304" pitchFamily="18" charset="0"/>
                <a:cs typeface="Times New Roman" panose="02020603050405020304" pitchFamily="18" charset="0"/>
              </a:rPr>
              <a:t>→ </a:t>
            </a:r>
            <a:r>
              <a:rPr lang="cs-CZ" sz="1400" dirty="0"/>
              <a:t>úroveň a formy odměňování v konkurenčních organizacích, nedostatek či přebytek pracovní síly určité úrovně a kvalifikace, životní způsoby a náklady v regionu </a:t>
            </a:r>
            <a:r>
              <a:rPr lang="cs-CZ" sz="1400" dirty="0">
                <a:latin typeface="Times New Roman" panose="02020603050405020304" pitchFamily="18" charset="0"/>
                <a:cs typeface="Times New Roman" panose="02020603050405020304" pitchFamily="18" charset="0"/>
              </a:rPr>
              <a:t>→ z</a:t>
            </a:r>
            <a:r>
              <a:rPr lang="cs-CZ" sz="1400" dirty="0"/>
              <a:t>drojem informací jsou „šetření“.</a:t>
            </a:r>
          </a:p>
          <a:p>
            <a:pPr algn="just"/>
            <a:endParaRPr lang="cs-CZ" sz="1400" dirty="0"/>
          </a:p>
          <a:p>
            <a:pPr algn="just"/>
            <a:r>
              <a:rPr lang="cs-CZ" sz="1400" dirty="0"/>
              <a:t>Platné zákony, předpisy a výsledky např. kolektivního vyjednávání. </a:t>
            </a:r>
          </a:p>
          <a:p>
            <a:pPr algn="just">
              <a:buFont typeface="Wingdings" panose="05000000000000000000" pitchFamily="2" charset="2"/>
              <a:buChar char="Ø"/>
            </a:pPr>
            <a:r>
              <a:rPr lang="cs-CZ" sz="1400" dirty="0"/>
              <a:t>Např. minimální mzda (plat),</a:t>
            </a:r>
          </a:p>
          <a:p>
            <a:pPr algn="just">
              <a:buFont typeface="Wingdings" panose="05000000000000000000" pitchFamily="2" charset="2"/>
              <a:buChar char="Ø"/>
            </a:pPr>
            <a:r>
              <a:rPr lang="cs-CZ" sz="1400" dirty="0"/>
              <a:t>minimální nebo dohodnuté mzdové tarify (platové tarify), </a:t>
            </a:r>
          </a:p>
          <a:p>
            <a:pPr algn="just">
              <a:buFont typeface="Wingdings" panose="05000000000000000000" pitchFamily="2" charset="2"/>
              <a:buChar char="Ø"/>
            </a:pPr>
            <a:r>
              <a:rPr lang="cs-CZ" sz="1400" dirty="0"/>
              <a:t>povinné příplatky, </a:t>
            </a:r>
          </a:p>
          <a:p>
            <a:pPr algn="just">
              <a:buFont typeface="Wingdings" panose="05000000000000000000" pitchFamily="2" charset="2"/>
              <a:buChar char="Ø"/>
            </a:pPr>
            <a:r>
              <a:rPr lang="cs-CZ" sz="1400" dirty="0"/>
              <a:t>placené překážky v práci atd.</a:t>
            </a:r>
          </a:p>
          <a:p>
            <a:pPr algn="just"/>
            <a:endParaRPr lang="cs-CZ" sz="1800" dirty="0"/>
          </a:p>
        </p:txBody>
      </p:sp>
    </p:spTree>
    <p:extLst>
      <p:ext uri="{BB962C8B-B14F-4D97-AF65-F5344CB8AC3E}">
        <p14:creationId xmlns:p14="http://schemas.microsoft.com/office/powerpoint/2010/main" val="70929992"/>
      </p:ext>
    </p:extLst>
  </p:cSld>
  <p:clrMapOvr>
    <a:masterClrMapping/>
  </p:clrMapOvr>
  <mc:AlternateContent xmlns:mc="http://schemas.openxmlformats.org/markup-compatibility/2006" xmlns:p14="http://schemas.microsoft.com/office/powerpoint/2010/main">
    <mc:Choice Requires="p14">
      <p:transition spd="med" p14:dur="700" advTm="154">
        <p:fade/>
      </p:transition>
    </mc:Choice>
    <mc:Fallback xmlns="">
      <p:transition spd="med" advTm="154">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76.4|0.8|0.8"/>
</p:tagLst>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10540</TotalTime>
  <Words>2111</Words>
  <Application>Microsoft Office PowerPoint</Application>
  <PresentationFormat>Předvádění na obrazovce (16:9)</PresentationFormat>
  <Paragraphs>197</Paragraphs>
  <Slides>27</Slides>
  <Notes>26</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27</vt:i4>
      </vt:variant>
    </vt:vector>
  </HeadingPairs>
  <TitlesOfParts>
    <vt:vector size="32" baseType="lpstr">
      <vt:lpstr>Arial</vt:lpstr>
      <vt:lpstr>Calibri</vt:lpstr>
      <vt:lpstr>Times New Roman</vt:lpstr>
      <vt:lpstr>Wingdings</vt:lpstr>
      <vt:lpstr>SLU</vt:lpstr>
      <vt:lpstr>Odměňování pracovníků</vt:lpstr>
      <vt:lpstr>Úkol 1: Odměňování</vt:lpstr>
      <vt:lpstr>Odměňování: účel</vt:lpstr>
      <vt:lpstr>Odměňování: úkol</vt:lpstr>
      <vt:lpstr>Odměňování</vt:lpstr>
      <vt:lpstr>Postup při tvorbě odměňování</vt:lpstr>
      <vt:lpstr>Odměňování: vnitřní faktory</vt:lpstr>
      <vt:lpstr>Odměňování: vnitřní faktory</vt:lpstr>
      <vt:lpstr>Odměňování: vnější faktory</vt:lpstr>
      <vt:lpstr>Řízení odměňování</vt:lpstr>
      <vt:lpstr>Odměňování: motivační složky</vt:lpstr>
      <vt:lpstr>Odměňování zaměstnanců v souladu zákoníku práce</vt:lpstr>
      <vt:lpstr>Odměňování: pracovní výkon</vt:lpstr>
      <vt:lpstr>Odměňování: pracovní výkon</vt:lpstr>
      <vt:lpstr>Řízení odměňování</vt:lpstr>
      <vt:lpstr>Odměňování</vt:lpstr>
      <vt:lpstr>Celkové odměňování v praxi</vt:lpstr>
      <vt:lpstr>Odměňování</vt:lpstr>
      <vt:lpstr>Odměňování: vzor I.</vt:lpstr>
      <vt:lpstr>Odměňování: vzor II.</vt:lpstr>
      <vt:lpstr>Odměňování: viz přednáška a studijní opora ŘLZ</vt:lpstr>
      <vt:lpstr>Případová studie: zadání</vt:lpstr>
      <vt:lpstr>Případová studie</vt:lpstr>
      <vt:lpstr>Případová studie: řešení</vt:lpstr>
      <vt:lpstr>Případová studie: formy odměňování?</vt:lpstr>
      <vt:lpstr>Odměňování pracovníků: příklady z praxe</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Lucie Meixnerová</cp:lastModifiedBy>
  <cp:revision>259</cp:revision>
  <cp:lastPrinted>2019-02-28T08:11:22Z</cp:lastPrinted>
  <dcterms:created xsi:type="dcterms:W3CDTF">2016-07-06T15:42:34Z</dcterms:created>
  <dcterms:modified xsi:type="dcterms:W3CDTF">2020-04-27T21:57:05Z</dcterms:modified>
</cp:coreProperties>
</file>