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8" r:id="rId3"/>
    <p:sldId id="305" r:id="rId4"/>
    <p:sldId id="347" r:id="rId5"/>
    <p:sldId id="440" r:id="rId6"/>
    <p:sldId id="446" r:id="rId7"/>
    <p:sldId id="441" r:id="rId8"/>
    <p:sldId id="444" r:id="rId9"/>
    <p:sldId id="442" r:id="rId10"/>
    <p:sldId id="447" r:id="rId11"/>
    <p:sldId id="448" r:id="rId12"/>
    <p:sldId id="453" r:id="rId13"/>
    <p:sldId id="449" r:id="rId14"/>
    <p:sldId id="445" r:id="rId15"/>
    <p:sldId id="450" r:id="rId16"/>
    <p:sldId id="455" r:id="rId17"/>
    <p:sldId id="457" r:id="rId18"/>
    <p:sldId id="456" r:id="rId19"/>
    <p:sldId id="458" r:id="rId20"/>
    <p:sldId id="451" r:id="rId21"/>
    <p:sldId id="452" r:id="rId22"/>
    <p:sldId id="459" r:id="rId23"/>
    <p:sldId id="326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" initials="L" lastIdx="2" clrIdx="0">
    <p:extLst>
      <p:ext uri="{19B8F6BF-5375-455C-9EA6-DF929625EA0E}">
        <p15:presenceInfo xmlns:p15="http://schemas.microsoft.com/office/powerpoint/2012/main" userId="Luc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5B557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5556" autoAdjust="0"/>
  </p:normalViewPr>
  <p:slideViewPr>
    <p:cSldViewPr>
      <p:cViewPr varScale="1">
        <p:scale>
          <a:sx n="144" d="100"/>
          <a:sy n="144" d="100"/>
        </p:scale>
        <p:origin x="99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07.05.2020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07.05.2020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127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091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480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30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742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275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739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642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9007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633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135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9222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4652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62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9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73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10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173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051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0937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14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publikace/data/nemoci-z-povolani-a-ohrozeni-nemoci-z-povolani-v-ceske-republic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zis.cz/index.php?pg=registry-sber-dat--narodni-zdravotni-registry--narodni-registr-nemoci-z-povolani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Péče o pracovníky, bezpečnost a ochrana zdraví při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prostředí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Vytváření příjemného, bezpečného a zdraví neohrožujícího pracovního prostředí.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Pracovní prostředí tvoří: fyzikální, chemické, biologické, sociální, kulturní a jiné činitelé, které působí na zaměstnance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zdraví, spokojenost, motivace, schopnosti, výsledky a chování.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Zaměstnavatel je povinen zajistit, aby pracoviště byla prostorově a konstrukčně uspořádána, vybavená tak, aby pracovní podmínky z hlediska bezpečnosti a ochrany zdraví při práci odpovídaly bezpečnostním a hygienickým požadavkům na pracovní prostředí.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002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prostředí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Pracovní prostředí je v souladu s příslušnými právními předpisy (zákony, nařízení vlády, vyhlášky ministerstev).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Související problémy při vytváření pracovních prostředí: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Prostorové řešení,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barevná úprava pracoviště,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mikroklimatické podmínky na pracovišti,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osvětlení pracoviště,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hluk na pracovišti atd.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5041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Bezpečnost a ochrana zdraví při práci (BOZP)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Cílem je předcházet ohrožení života a zdraví zaměstnanců při práci.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Povinnost zaměstnavatele je zajišťovat odpovídající bezpečnost a ochranu zdraví při práci se vztahuje na všechny fyzické osoby, které se s vědomím zaměstnavatele zdržují na jeho pracovišti.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Riziko</a:t>
            </a:r>
            <a:r>
              <a:rPr lang="cs-CZ" sz="1400" dirty="0"/>
              <a:t>: ohrožuje životy a zdraví zaměstnanců a možnosti vzniku škody na životě a zdraví zaměstnanců.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Škoda</a:t>
            </a:r>
            <a:r>
              <a:rPr lang="cs-CZ" sz="1400" dirty="0"/>
              <a:t>: na životě a zdraví zaměstnanců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pracovní úraz nebo nemoc z povolání.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311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Bezpečnost a ochrana zdraví při práci (BOZP)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Zákoník práce (§ 101 až 108)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Zákon č. 309/2006 Sb., o zajištění dalších podmínek bezpečnosti a ochrany zdraví při práci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Prováděcí předpisy, například: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Nařízení vlády č. 378/2001 Sb., bezpečný provoz a  používání strojů, technických zařízení, přístrojů a nářadí …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Nařízení vlády č. 495/2001 Sb., poskytování ochranných pracovních prostředků, mycích, čisticích a desinfekčních prostředků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Nařízení vlády č. 361/2007 Sb., podmínky ochrany zdraví při práci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a další nařízení vlády.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0761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Pracovní úraz definuje zákoník práce a zákon č. 266/2006 Sb., o úrazovém pojištění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Podle zákoníku práce (§380 odst.1) je pracovním úrazem poškození zdraví nebo smrt zaměstnance…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Podle zákona o úrazovém pojištění (§10 odst.1) je pracovním úrazem poškození zdraví nebo smrt zaměstnance…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427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Zaměstnavatel je povinen v souvislosti s pracovními úrazy vést:</a:t>
            </a:r>
          </a:p>
          <a:p>
            <a:pPr algn="just"/>
            <a:r>
              <a:rPr lang="cs-CZ" sz="1400" dirty="0"/>
              <a:t>Kniha úrazů</a:t>
            </a:r>
          </a:p>
          <a:p>
            <a:pPr algn="just"/>
            <a:r>
              <a:rPr lang="cs-CZ" sz="1400" dirty="0"/>
              <a:t>Vyhotovit záznamy a vést dokumentaci o všech pracovních úrazech</a:t>
            </a:r>
          </a:p>
          <a:p>
            <a:pPr algn="just"/>
            <a:r>
              <a:rPr lang="cs-CZ" sz="1400" dirty="0"/>
              <a:t>Ohlásit pracovní úraz a zaslat záznam o pracovní úrazu stanovených orgánům a institucím</a:t>
            </a:r>
          </a:p>
          <a:p>
            <a:pPr algn="just"/>
            <a:r>
              <a:rPr lang="cs-CZ" sz="1400" dirty="0"/>
              <a:t>Přijímat opatření proti opakování pracovních úrazů</a:t>
            </a:r>
          </a:p>
        </p:txBody>
      </p:sp>
    </p:spTree>
    <p:extLst>
      <p:ext uri="{BB962C8B-B14F-4D97-AF65-F5344CB8AC3E}">
        <p14:creationId xmlns:p14="http://schemas.microsoft.com/office/powerpoint/2010/main" val="209228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úrazy: postup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B61DDD7-6A1A-4A31-BEA4-78C520BD17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7" t="17839" r="1481" b="2699"/>
          <a:stretch/>
        </p:blipFill>
        <p:spPr>
          <a:xfrm>
            <a:off x="1151619" y="987574"/>
            <a:ext cx="5760641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3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úrazy: postup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F30C89F-5678-4BA6-8D52-B1A439F7A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1470"/>
            <a:ext cx="2911743" cy="465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úrazy: evidence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C9C3D7-CD6C-45CC-948B-167EEFAF68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21470"/>
            <a:ext cx="3528392" cy="240812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B2CB85-5DCF-4A47-9943-4D3C9D150E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68250"/>
            <a:ext cx="2618020" cy="44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1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Pracovní úrazy: evidence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F86025-3812-4A47-96F9-4B91F06B78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540" y="1203598"/>
            <a:ext cx="48768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4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820891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Absence zaměstnance ve vazbě na pracovní úraz nebo nemoci z povolání neznamená jen „malou“ nepříjemnost, ale má pro firmy významný finanční dopad. Na základě zkušeností většiny firem jsou náklady spojené s absencí min. dvojnásobkem mzdy absentujícího zaměstnance.</a:t>
            </a:r>
            <a:endParaRPr lang="en-US" sz="1400" dirty="0"/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endParaRPr lang="cs-CZ" sz="1400" b="1" dirty="0"/>
          </a:p>
          <a:p>
            <a:pPr marL="0" indent="0" algn="just">
              <a:buNone/>
            </a:pPr>
            <a:r>
              <a:rPr lang="cs-CZ" sz="1400" b="1" dirty="0"/>
              <a:t>Úkoly:</a:t>
            </a:r>
            <a:endParaRPr lang="en-US" sz="1400" dirty="0"/>
          </a:p>
          <a:p>
            <a:pPr lvl="0" algn="just"/>
            <a:r>
              <a:rPr lang="cs-CZ" sz="1400" dirty="0"/>
              <a:t>Použijte jako podklad </a:t>
            </a:r>
            <a:r>
              <a:rPr lang="cs-CZ" altLang="en-US" sz="1400" dirty="0"/>
              <a:t>dílčí úkol semináře č. 3.</a:t>
            </a:r>
            <a:endParaRPr lang="cs-CZ" sz="1400" dirty="0"/>
          </a:p>
          <a:p>
            <a:pPr lvl="0" algn="just"/>
            <a:r>
              <a:rPr lang="cs-CZ" sz="1400" dirty="0"/>
              <a:t>Navrhněte proces/y předcházení vzniku „absence“ ve vazbě na pracovní úraz nebo nemoci z povolání v souvislosti platné legislativy.</a:t>
            </a:r>
          </a:p>
          <a:p>
            <a:pPr lvl="0" algn="just"/>
            <a:r>
              <a:rPr lang="cs-CZ" sz="1400" dirty="0"/>
              <a:t>Uveďte finanční dopady zaměstnavatel x zaměstnanec. </a:t>
            </a:r>
            <a:endParaRPr lang="en-US" sz="1400" dirty="0"/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 marL="0" indent="0">
              <a:buNone/>
            </a:pPr>
            <a:r>
              <a:rPr lang="cs-CZ" altLang="en-US" sz="1400" dirty="0"/>
              <a:t>Zpracování úkolu: individuální</a:t>
            </a:r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>
              <a:buFont typeface="+mj-lt"/>
              <a:buAutoNum type="alphaLcParenR"/>
            </a:pPr>
            <a:endParaRPr lang="cs-CZ" sz="1300" dirty="0"/>
          </a:p>
          <a:p>
            <a:pPr marL="0" indent="0">
              <a:buNone/>
            </a:pPr>
            <a:r>
              <a:rPr lang="cs-CZ" sz="1300" i="1" dirty="0">
                <a:solidFill>
                  <a:srgbClr val="7030A0"/>
                </a:solidFill>
              </a:rPr>
              <a:t>Termín odevzdání úkolu: </a:t>
            </a:r>
            <a:r>
              <a:rPr lang="cs-CZ" sz="1300" b="1" i="1" dirty="0">
                <a:solidFill>
                  <a:srgbClr val="7030A0"/>
                </a:solidFill>
              </a:rPr>
              <a:t>IS SU Odevzdávárna nejpozději do neděle 17. 5. 2020 do 23:59 hod</a:t>
            </a:r>
            <a:r>
              <a:rPr lang="cs-CZ" sz="1300" i="1" dirty="0">
                <a:solidFill>
                  <a:srgbClr val="7030A0"/>
                </a:solidFill>
              </a:rPr>
              <a:t>, po termínu nebude úkol hodnocen a bude nahrazeno vypracováním dalšího náhradního úkolu bez hodnocení.</a:t>
            </a:r>
            <a:endParaRPr lang="cs-CZ" sz="1300" dirty="0">
              <a:solidFill>
                <a:srgbClr val="7030A0"/>
              </a:solidFill>
            </a:endParaRPr>
          </a:p>
          <a:p>
            <a:pPr>
              <a:buFont typeface="+mj-lt"/>
              <a:buAutoNum type="alphaLcParenR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altLang="en-US" sz="2200" dirty="0"/>
              <a:t>Úkol 1: Pracovní úraz, nemoci z povolání</a:t>
            </a:r>
            <a:endParaRPr lang="cs-CZ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18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Nemoci z povolání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Nemoci z povolání definuje zákoník práce a zákon o úrazovém pojištění.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Podle nařízení vlády č. 290/1995 Sb. (§1 odst.1) jsou nemocemi z povolání nemoci uvedené v seznamu nemocí z povolání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vzniklé nepříznivým působením chemických, fyzikálních, biologických nebo jiných škodlivých vlivů.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Podle zákona o úrazovém pojištění (§11 odst.1) se nemocí rozumí nemoc vznikající nepříznivým působením chemických, fyzikálních, biologických faktorů nebo jiných škodlivých faktorů souvisejících s prací a vznikla za podmínek, za nichž nemoci z povolání vznikají.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2161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Nemoci z povolání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43204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Zaměstnavatel je povinen v souvislosti s nemocemi z povolání vést:</a:t>
            </a:r>
          </a:p>
          <a:p>
            <a:pPr marL="0" indent="0" algn="just">
              <a:buNone/>
            </a:pPr>
            <a:endParaRPr lang="cs-CZ" sz="1400" dirty="0"/>
          </a:p>
          <a:p>
            <a:pPr algn="just"/>
            <a:r>
              <a:rPr lang="cs-CZ" sz="1400" u="sng" dirty="0"/>
              <a:t>Evidenci zaměstnanců</a:t>
            </a:r>
            <a:r>
              <a:rPr lang="cs-CZ" sz="1400" dirty="0"/>
              <a:t>, u kterých byla uznána nemoc z povolání, vznikla na pracovišti, uplatnit taková opatření, aby se minimalizovali rizikové faktory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1400" dirty="0"/>
              <a:t> vyvolávají ohrožení nemocí z povolání nebo nemoc z povolání.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E55FAB0-48CF-41DA-B25C-7983B68E4A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3"/>
          <a:stretch/>
        </p:blipFill>
        <p:spPr>
          <a:xfrm>
            <a:off x="4886280" y="339502"/>
            <a:ext cx="292608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Nemoci z povolání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Státní zdravotní ústav: </a:t>
            </a:r>
            <a:r>
              <a:rPr lang="pt-BR" sz="1400" dirty="0"/>
              <a:t>Nemoci z povolání v České republice</a:t>
            </a:r>
            <a:r>
              <a:rPr lang="cs-CZ" sz="1400" dirty="0"/>
              <a:t>: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dirty="0">
                <a:hlinkClick r:id="rId3"/>
              </a:rPr>
              <a:t>http://www.szu.cz/publikace/data/nemoci-z-povolani-a-ohrozeni-nemoci-z-povolani-v-ceske-republice</a:t>
            </a: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r>
              <a:rPr lang="cs-CZ" sz="1400" dirty="0"/>
              <a:t>Ústav zdravotnických informací a statistiky ČR: </a:t>
            </a:r>
            <a:r>
              <a:rPr lang="pt-BR" sz="1400" dirty="0"/>
              <a:t>Národní registr nemocí z povolání</a:t>
            </a:r>
            <a:endParaRPr lang="cs-CZ" sz="1400" dirty="0"/>
          </a:p>
          <a:p>
            <a:pPr marL="0" indent="0" algn="just">
              <a:buNone/>
            </a:pPr>
            <a:endParaRPr lang="cs-CZ" sz="1400" b="1" i="1" dirty="0"/>
          </a:p>
          <a:p>
            <a:pPr marL="0" indent="0" algn="just">
              <a:buNone/>
            </a:pPr>
            <a:r>
              <a:rPr lang="cs-CZ" sz="1400" dirty="0">
                <a:hlinkClick r:id="rId4"/>
              </a:rPr>
              <a:t>https://www.uzis.cz/index.php?pg=registry-sber-dat--narodni-zdravotni-registry--narodni-registr-nemoci-z-povolani</a:t>
            </a: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7840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dirty="0"/>
              <a:t>Dotazy pište na email:</a:t>
            </a:r>
          </a:p>
          <a:p>
            <a:pPr marL="0" indent="0" algn="ctr">
              <a:buNone/>
            </a:pPr>
            <a:endParaRPr lang="cs-CZ" sz="3800" dirty="0"/>
          </a:p>
          <a:p>
            <a:pPr marL="0" indent="0" algn="ctr">
              <a:buNone/>
            </a:pPr>
            <a:r>
              <a:rPr lang="cs-CZ" sz="3800" dirty="0">
                <a:solidFill>
                  <a:srgbClr val="7030A0"/>
                </a:solidFill>
              </a:rPr>
              <a:t>meixnerova@opf.slu.cz</a:t>
            </a:r>
            <a:br>
              <a:rPr lang="cs-CZ" sz="3800" dirty="0">
                <a:solidFill>
                  <a:srgbClr val="7030A0"/>
                </a:solidFill>
              </a:rPr>
            </a:br>
            <a:br>
              <a:rPr lang="cs-CZ" sz="3800" dirty="0"/>
            </a:br>
            <a:r>
              <a:rPr lang="cs-CZ" sz="3800" dirty="0"/>
              <a:t>Děkuji za pozornost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510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Lidské zdroje</a:t>
            </a:r>
            <a:endParaRPr lang="cs-CZ" sz="2200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B922BD9-9A92-4134-8F9A-49A2E8BB47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" t="3393" r="2929" b="2954"/>
          <a:stretch/>
        </p:blipFill>
        <p:spPr>
          <a:xfrm>
            <a:off x="1619672" y="771550"/>
            <a:ext cx="5400600" cy="3910778"/>
          </a:xfrm>
          <a:prstGeom prst="rect">
            <a:avLst/>
          </a:prstGeom>
        </p:spPr>
      </p:pic>
      <p:sp>
        <p:nvSpPr>
          <p:cNvPr id="2" name="Ovál 1">
            <a:extLst>
              <a:ext uri="{FF2B5EF4-FFF2-40B4-BE49-F238E27FC236}">
                <a16:creationId xmlns:a16="http://schemas.microsoft.com/office/drawing/2014/main" id="{78AAB32A-422C-4CF4-BEBD-6400ECEDD8F7}"/>
              </a:ext>
            </a:extLst>
          </p:cNvPr>
          <p:cNvSpPr/>
          <p:nvPr/>
        </p:nvSpPr>
        <p:spPr>
          <a:xfrm>
            <a:off x="5796136" y="1203598"/>
            <a:ext cx="1368152" cy="3024336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Péče o zaměstnance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Vyjadřuje starost zaměstnavatele o pracovní podmínky zaměstnanců k vykonávání sjednané práce a dosahování požadovaného výkonu.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Smysluplná péče o zaměstnance je zákonnou povinností i ekonomickou nutností.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Příznivé pracovní podmínky pozitivně ovlivňují zdraví, spokojenost, motivaci schopnosti, výsledky a chování zaměstnanců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jsou předpokladem úspěšného vykonávání sjednané práce a dosahování požadovaného výkonu.</a:t>
            </a:r>
          </a:p>
          <a:p>
            <a:pPr marL="0" indent="0" algn="just">
              <a:buNone/>
            </a:pP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285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Péče o zaměstnance zahrnuje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b="1" dirty="0"/>
              <a:t>Povinnou péči</a:t>
            </a:r>
            <a:r>
              <a:rPr lang="cs-CZ" sz="1400" dirty="0"/>
              <a:t>, resp. smluvní péči: vyplývá z pracovněprávních předpisů, kolektivních, pracovních a jiných smluv (např. Pracovní doba, pracovní prostředí, bezpečnost a ochrana zdraví při práci atd.).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b="1" dirty="0"/>
              <a:t>Dobrovolná péče</a:t>
            </a:r>
            <a:r>
              <a:rPr lang="cs-CZ" sz="1400" dirty="0"/>
              <a:t>: vyplývá z personální politiky zaměstnavatele (personální rozvoj, zaměstnanecké výhody a ostatní služby poskytované zaměstnancům na pracovišti).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4447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Povinná péče o zaměstnance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b="1" dirty="0"/>
              <a:t>Zákoník práce</a:t>
            </a:r>
            <a:r>
              <a:rPr lang="cs-CZ" sz="14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Pracovní podmínky zaměstnanců (§ 224 a 226 zákoníku práce)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Odborný rozvoj zaměstnanců (§ 227 a 235 zákoníku práce)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Stravování zaměstnanců (§ 236 zákoníku práce)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Zvláštní pracovní podmínky některých zaměstnanců (§ 237 a 247 zákoníku práce)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/>
            <a:r>
              <a:rPr lang="cs-CZ" sz="1400" b="1" dirty="0"/>
              <a:t>Prováděcí právní předpisy </a:t>
            </a:r>
            <a:r>
              <a:rPr lang="cs-CZ" sz="1400" dirty="0"/>
              <a:t>(nařízení vlády, vyhláška ministerstva)</a:t>
            </a:r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588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Péče o zaměstnance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Problematika péče o pracovní podmínky zaměstnanců vychází z teorie motivace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400" dirty="0"/>
              <a:t>vyjadřuje ochotu zaměstnanců vykonávat sjednanou práci, dosahovat požadovaného výkonu a realizovat strategické cíle.</a:t>
            </a:r>
          </a:p>
          <a:p>
            <a:pPr algn="just"/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Vnitřní motivy: podněty působící v psychice člověka a směřující jednání a chování člověka </a:t>
            </a:r>
            <a:r>
              <a:rPr lang="cs-CZ" sz="1400" b="1" dirty="0"/>
              <a:t>k uspokojení určité potřeby.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400" dirty="0"/>
              <a:t>Vnější stimuly: podněty působící v psychice člověka a směřující jednání a chování člověka </a:t>
            </a:r>
            <a:r>
              <a:rPr lang="cs-CZ" sz="1400" b="1" dirty="0"/>
              <a:t>k dosažení očekávaného výsledku.</a:t>
            </a:r>
            <a:endParaRPr lang="cs-CZ" sz="1400" dirty="0"/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0722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Péče o zaměstnance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Péče o zaměstnance vychází z teorie motivace, přičemž specifickou oblastí povinné, smluvní a dobrovolné péče o zaměstnance je problematika: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Pracovní doba a doba odpočinku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Pracovní prostředí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Bezpečnost a ochrana zdraví při práci</a:t>
            </a:r>
          </a:p>
          <a:p>
            <a:pPr algn="just"/>
            <a:endParaRPr lang="cs-CZ" sz="1400" dirty="0"/>
          </a:p>
          <a:p>
            <a:pPr algn="just"/>
            <a:r>
              <a:rPr lang="cs-CZ" sz="1400" dirty="0"/>
              <a:t>Pracovní vztahy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291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Teorie motivace zaměstnanců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6BA2408-6B83-4446-8851-2D65054BE8D0}"/>
              </a:ext>
            </a:extLst>
          </p:cNvPr>
          <p:cNvSpPr txBox="1">
            <a:spLocks/>
          </p:cNvSpPr>
          <p:nvPr/>
        </p:nvSpPr>
        <p:spPr>
          <a:xfrm>
            <a:off x="251520" y="915566"/>
            <a:ext cx="70665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 err="1"/>
              <a:t>Maslowova</a:t>
            </a:r>
            <a:r>
              <a:rPr lang="cs-CZ" sz="1400" dirty="0"/>
              <a:t> teorie potřeb</a:t>
            </a:r>
          </a:p>
          <a:p>
            <a:pPr algn="just"/>
            <a:r>
              <a:rPr lang="cs-CZ" sz="1400" dirty="0" err="1"/>
              <a:t>Herbergova</a:t>
            </a:r>
            <a:r>
              <a:rPr lang="cs-CZ" sz="1400" dirty="0"/>
              <a:t> motivačně-hygienická teorie</a:t>
            </a:r>
          </a:p>
          <a:p>
            <a:pPr algn="just"/>
            <a:r>
              <a:rPr lang="cs-CZ" sz="1400" dirty="0" err="1"/>
              <a:t>McGregorova</a:t>
            </a:r>
            <a:r>
              <a:rPr lang="cs-CZ" sz="1400" dirty="0"/>
              <a:t> teorie X a teorie Y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5146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4">
        <p:fade/>
      </p:transition>
    </mc:Choice>
    <mc:Fallback xmlns="">
      <p:transition spd="med" advTm="154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6.4|0.8|0.8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10893</TotalTime>
  <Words>1122</Words>
  <Application>Microsoft Office PowerPoint</Application>
  <PresentationFormat>Předvádění na obrazovce (16:9)</PresentationFormat>
  <Paragraphs>150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SLU</vt:lpstr>
      <vt:lpstr>Péče o pracovníky, bezpečnost a ochrana zdraví při práci</vt:lpstr>
      <vt:lpstr>Úkol 1: Pracovní úraz, nemoci z povolání</vt:lpstr>
      <vt:lpstr>Lidské zdroje</vt:lpstr>
      <vt:lpstr>Péče o zaměstnance</vt:lpstr>
      <vt:lpstr>Péče o zaměstnance zahrnuje</vt:lpstr>
      <vt:lpstr>Povinná péče o zaměstnance</vt:lpstr>
      <vt:lpstr>Péče o zaměstnance</vt:lpstr>
      <vt:lpstr>Péče o zaměstnance</vt:lpstr>
      <vt:lpstr>Teorie motivace zaměstnanců</vt:lpstr>
      <vt:lpstr>Pracovní prostředí</vt:lpstr>
      <vt:lpstr>Pracovní prostředí</vt:lpstr>
      <vt:lpstr>Bezpečnost a ochrana zdraví při práci (BOZP)</vt:lpstr>
      <vt:lpstr>Bezpečnost a ochrana zdraví při práci (BOZP)</vt:lpstr>
      <vt:lpstr>Pracovní úraz</vt:lpstr>
      <vt:lpstr>Pracovní úraz</vt:lpstr>
      <vt:lpstr>Pracovní úrazy: postup</vt:lpstr>
      <vt:lpstr>Pracovní úrazy: postup</vt:lpstr>
      <vt:lpstr>Pracovní úrazy: evidence</vt:lpstr>
      <vt:lpstr>Pracovní úrazy: evidence</vt:lpstr>
      <vt:lpstr>Nemoci z povolání</vt:lpstr>
      <vt:lpstr>Nemoci z povolání</vt:lpstr>
      <vt:lpstr>Nemoci z povolání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Meixnerová</cp:lastModifiedBy>
  <cp:revision>310</cp:revision>
  <cp:lastPrinted>2019-02-28T08:11:22Z</cp:lastPrinted>
  <dcterms:created xsi:type="dcterms:W3CDTF">2016-07-06T15:42:34Z</dcterms:created>
  <dcterms:modified xsi:type="dcterms:W3CDTF">2020-05-07T21:25:46Z</dcterms:modified>
</cp:coreProperties>
</file>