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08" r:id="rId3"/>
    <p:sldId id="351" r:id="rId4"/>
    <p:sldId id="347" r:id="rId5"/>
    <p:sldId id="349" r:id="rId6"/>
    <p:sldId id="350" r:id="rId7"/>
    <p:sldId id="348" r:id="rId8"/>
    <p:sldId id="352" r:id="rId9"/>
    <p:sldId id="355" r:id="rId10"/>
    <p:sldId id="356" r:id="rId11"/>
    <p:sldId id="357" r:id="rId12"/>
    <p:sldId id="358" r:id="rId13"/>
    <p:sldId id="353" r:id="rId14"/>
    <p:sldId id="354" r:id="rId15"/>
    <p:sldId id="359" r:id="rId16"/>
    <p:sldId id="360" r:id="rId17"/>
    <p:sldId id="326" r:id="rId1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ie" initials="L" lastIdx="2" clrIdx="0">
    <p:extLst>
      <p:ext uri="{19B8F6BF-5375-455C-9EA6-DF929625EA0E}">
        <p15:presenceInfo xmlns:p15="http://schemas.microsoft.com/office/powerpoint/2012/main" userId="Luci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5B557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22" autoAdjust="0"/>
    <p:restoredTop sz="96247" autoAdjust="0"/>
  </p:normalViewPr>
  <p:slideViewPr>
    <p:cSldViewPr>
      <p:cViewPr varScale="1">
        <p:scale>
          <a:sx n="140" d="100"/>
          <a:sy n="140" d="100"/>
        </p:scale>
        <p:origin x="1110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A00A8-F9E0-42EE-9959-29DFA42486E3}" type="datetimeFigureOut">
              <a:rPr lang="cs-CZ" smtClean="0"/>
              <a:t>17.05.2020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93278-612A-44E2-BB17-B54E47721F6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854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17.05.2020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07791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71242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2741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02735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2317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93264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47804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6062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6288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196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83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1070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33238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1088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33839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703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Shrnutí: 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Důležité předpoklady úspěšného řízení lidí (lidských zdrojů)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363838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Lucie Meixnerová,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Zásady úspěšného řízení lidí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b="1" dirty="0"/>
              <a:t>8.	Čas pro zaměstnance</a:t>
            </a:r>
          </a:p>
          <a:p>
            <a:pPr algn="just">
              <a:buFont typeface="+mj-lt"/>
              <a:buAutoNum type="arabicPeriod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Zaměstnanci, vyžadují manažerův čas k vedení, poskytnutí informací, pomocí, radě atd.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Úkolem manažera je „udělat“ si čas na zaměstnance.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Zaměstnanci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400" dirty="0"/>
              <a:t> noví, nové úkoly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400" dirty="0"/>
              <a:t> mohou vyžadovat více času než jiní.</a:t>
            </a:r>
          </a:p>
          <a:p>
            <a:pPr marL="0" indent="0" algn="just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542261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Zásady úspěšného řízení lidí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b="1" dirty="0"/>
              <a:t>9.	Ocenění</a:t>
            </a:r>
          </a:p>
          <a:p>
            <a:pPr algn="just">
              <a:buFont typeface="+mj-lt"/>
              <a:buAutoNum type="arabicPeriod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Odměňování a motivace zaměstnanců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400" dirty="0"/>
              <a:t>mzda/plat, zaměstnanecké výhody atd..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Zaměstnanecké výhody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400" dirty="0"/>
              <a:t>nemohou zcela nahradit „pochvalu“ či ocenění od manažera/vedoucího.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Manažer/vedoucí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400" dirty="0"/>
              <a:t> ústní a písemné uznání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 nejefektivnější forma motivace → zvýšení motivace, spokojenosti a loajality zaměstnanců.</a:t>
            </a:r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375352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Zásady úspěšného řízení lidí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b="1" dirty="0"/>
              <a:t>10.	Řízení není třeba brát smrtelně vážně</a:t>
            </a:r>
          </a:p>
          <a:p>
            <a:pPr algn="just">
              <a:buFont typeface="+mj-lt"/>
              <a:buAutoNum type="arabicPeriod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Manažer/vedoucí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400" dirty="0"/>
              <a:t> vytváří a podporuje prostředí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400" dirty="0"/>
              <a:t>zaměstnancům přináší určitou zábavu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 </a:t>
            </a:r>
            <a:r>
              <a:rPr lang="cs-CZ" sz="1400" dirty="0"/>
              <a:t>prostor pro neformální kontakty a společenské události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Odejde-li manažer/vedoucí → zaměstnanci vzpomínají na to, jak odkázal zpříjemnit občanskou zábavou. Nevzpomínáte na to, že dosáhl úspěšných finančních výsledků a dokázal řídit výkon a disciplínu zaměstnanců.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744649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76864" cy="507703"/>
          </a:xfrm>
        </p:spPr>
        <p:txBody>
          <a:bodyPr/>
          <a:lstStyle/>
          <a:p>
            <a:r>
              <a:rPr lang="cs-CZ" sz="2200" dirty="0"/>
              <a:t>Personální informační systém: viz přednáška a studijní opora ŘLZ</a:t>
            </a:r>
            <a:endParaRPr lang="cs-CZ" sz="2200" u="sng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41772" y="843558"/>
            <a:ext cx="835292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i="1" u="sng" dirty="0">
                <a:solidFill>
                  <a:srgbClr val="7030A0"/>
                </a:solidFill>
              </a:rPr>
              <a:t>Individuálně nastudovat.</a:t>
            </a:r>
          </a:p>
          <a:p>
            <a:pPr marL="0" indent="0">
              <a:buNone/>
            </a:pPr>
            <a:endParaRPr lang="cs-CZ" sz="1400" dirty="0"/>
          </a:p>
          <a:p>
            <a:pPr>
              <a:buFontTx/>
              <a:buChar char="-"/>
            </a:pPr>
            <a:r>
              <a:rPr lang="cs-CZ" sz="1400" dirty="0"/>
              <a:t>Vedení personální evidence</a:t>
            </a:r>
          </a:p>
          <a:p>
            <a:pPr>
              <a:buFontTx/>
              <a:buChar char="-"/>
            </a:pPr>
            <a:r>
              <a:rPr lang="cs-CZ" sz="1400" dirty="0"/>
              <a:t>Právní ochrana osobních dat: osobní údaje, osobní spis</a:t>
            </a:r>
          </a:p>
          <a:p>
            <a:pPr>
              <a:buFontTx/>
              <a:buChar char="-"/>
            </a:pPr>
            <a:r>
              <a:rPr lang="cs-CZ" sz="1400" dirty="0"/>
              <a:t>Ruční a počítačový personální informační systém (PIS)</a:t>
            </a:r>
          </a:p>
          <a:p>
            <a:pPr>
              <a:buFontTx/>
              <a:buChar char="-"/>
            </a:pPr>
            <a:endParaRPr lang="cs-CZ" sz="1400" dirty="0"/>
          </a:p>
          <a:p>
            <a:pPr>
              <a:buFontTx/>
              <a:buChar char="-"/>
            </a:pPr>
            <a:endParaRPr lang="cs-CZ" sz="1400" dirty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400" dirty="0">
                <a:solidFill>
                  <a:schemeClr val="bg2"/>
                </a:solidFill>
              </a:rPr>
              <a:t>– </a:t>
            </a:r>
            <a:endParaRPr lang="cs-CZ" sz="1400" dirty="0">
              <a:solidFill>
                <a:srgbClr val="000000"/>
              </a:solidFill>
            </a:endParaRPr>
          </a:p>
          <a:p>
            <a:pPr algn="just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13704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On-line personalistika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+mj-lt"/>
              <a:buAutoNum type="arabicPeriod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On-line personalistika (e-personalistika) znamená využití služeb počítačové sítě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400" dirty="0"/>
              <a:t> internet pro zabezpečení personální evidence práce v organizaci.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Prostřednictvím služeb počítačové sítě: internet, webové stránky a elektronická pošta je možné využívat: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400" dirty="0"/>
              <a:t>Personální portál </a:t>
            </a:r>
            <a:r>
              <a:rPr lang="cs-CZ" sz="1400" i="1" dirty="0"/>
              <a:t>(jednoduchý přístup ke všem personálním a souvisejícím údajům, které potřebuje HR ke své práci)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400" dirty="0"/>
              <a:t>Manažerský a zaměstnanecký samoobslužný systém </a:t>
            </a:r>
            <a:r>
              <a:rPr lang="cs-CZ" sz="1400" i="1" dirty="0"/>
              <a:t>(zapojení manažerů a zaměstnanců do personalistiky)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400" dirty="0"/>
              <a:t>Elektronické získávání zaměstnanců </a:t>
            </a:r>
            <a:r>
              <a:rPr lang="cs-CZ" sz="1400" i="1" dirty="0"/>
              <a:t>(e-</a:t>
            </a:r>
            <a:r>
              <a:rPr lang="cs-CZ" sz="1400" i="1" dirty="0" err="1"/>
              <a:t>recruitment</a:t>
            </a:r>
            <a:r>
              <a:rPr lang="cs-CZ" sz="1400" i="1" dirty="0"/>
              <a:t>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400" dirty="0"/>
              <a:t>Elektronické vzdělávání zaměstnanců </a:t>
            </a:r>
            <a:r>
              <a:rPr lang="cs-CZ" sz="1400" i="1" dirty="0"/>
              <a:t>(e-learning)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400" dirty="0"/>
              <a:t>Poskytování aplikačních služeb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19176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Elektronické získávání zaměstnanců</a:t>
            </a:r>
            <a:endParaRPr lang="cs-CZ" sz="2200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cs-CZ" sz="1400" b="1" dirty="0"/>
              <a:t>E-</a:t>
            </a:r>
            <a:r>
              <a:rPr lang="cs-CZ" sz="1400" b="1" dirty="0" err="1"/>
              <a:t>recruitment</a:t>
            </a:r>
            <a:r>
              <a:rPr lang="cs-CZ" sz="1400" dirty="0"/>
              <a:t>: oslovení a přilákání potenciálních uchazečů o zaměstnání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400" dirty="0"/>
              <a:t> využívá služeb počítačové sítě: internet, webové stránky a elektronické pošty.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b="1" dirty="0" err="1"/>
              <a:t>Blogging</a:t>
            </a:r>
            <a:r>
              <a:rPr lang="cs-CZ" sz="1400" dirty="0"/>
              <a:t>: vytváření a udržování weblogů (blogů)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400" dirty="0"/>
              <a:t> webové deníky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400" dirty="0"/>
              <a:t>obsahující chronologicky uspořádané příspěvky ze života jejich autorů.</a:t>
            </a:r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1400" dirty="0"/>
              <a:t>Firemní </a:t>
            </a:r>
            <a:r>
              <a:rPr lang="cs-CZ" sz="1400" dirty="0" err="1"/>
              <a:t>blogging</a:t>
            </a:r>
            <a:r>
              <a:rPr lang="cs-CZ" sz="1400" dirty="0"/>
              <a:t>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400" dirty="0"/>
              <a:t>zaměřený na určitou skupinu potenciálních uchazečů o zaměstnání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400" dirty="0"/>
              <a:t> talentovaní studenti a absolventi škol nebo kvalifikovaní odborníci atd.,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400" dirty="0"/>
              <a:t>poutavé a podnětné informace a diskuse na téma práce a kariéry od jednotlivých zaměstnanců a dalších zainteresovaných přispěvatelů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vytváří a upevňuje dobrou pověst zaměstnavatele.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349369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Elektronické získávání zaměstnanců</a:t>
            </a:r>
            <a:endParaRPr lang="cs-CZ" sz="2200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dirty="0" err="1"/>
              <a:t>Social</a:t>
            </a:r>
            <a:r>
              <a:rPr lang="cs-CZ" sz="1400" dirty="0"/>
              <a:t> networking: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400" dirty="0"/>
              <a:t>založen na vytváření a rozvíjení sociálních sítí a virtuální komunit uživatelů se společnými zájmy,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400" dirty="0"/>
              <a:t>efektivně informuje o volných pracovních místech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400" dirty="0"/>
              <a:t> vyhledává a oslovuje vhodné uchazeče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jejich profily jsou veřejně dostupné → Facebook, LinkedIn atd.,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každý uživatel vložením svých osobních údajů zakládá osobní profil → vytváří a rozvíjí vzájemné kontakty s dalšími uživateli.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Každá metoda získávání zaměstnanců má své přednosti a nedostatky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400" dirty="0"/>
              <a:t> </a:t>
            </a:r>
            <a:r>
              <a:rPr lang="cs-CZ" sz="1400" b="1" dirty="0"/>
              <a:t>nutná bezpečnost sdělovaných a sdílených informací.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Elektronické získávání zaměstnanců na lokálním a mezinárodním trhu práce.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Zaměstnavatel a potenciální uchazeč o zaměstnání musí být schopen a ochoten komunikovat pomocí internetu.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503527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2649" y="987574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3800" dirty="0"/>
              <a:t>Dotazy pište na email:</a:t>
            </a:r>
          </a:p>
          <a:p>
            <a:pPr marL="0" indent="0" algn="ctr">
              <a:buNone/>
            </a:pPr>
            <a:endParaRPr lang="cs-CZ" sz="3800" dirty="0"/>
          </a:p>
          <a:p>
            <a:pPr marL="0" indent="0" algn="ctr">
              <a:buNone/>
            </a:pPr>
            <a:r>
              <a:rPr lang="cs-CZ" sz="3800" dirty="0">
                <a:solidFill>
                  <a:srgbClr val="7030A0"/>
                </a:solidFill>
              </a:rPr>
              <a:t>meixnerova@opf.slu.cz</a:t>
            </a:r>
            <a:br>
              <a:rPr lang="cs-CZ" sz="3800" dirty="0">
                <a:solidFill>
                  <a:srgbClr val="7030A0"/>
                </a:solidFill>
              </a:rPr>
            </a:br>
            <a:br>
              <a:rPr lang="cs-CZ" sz="3800" dirty="0"/>
            </a:br>
            <a:r>
              <a:rPr lang="cs-CZ" sz="3800" dirty="0"/>
              <a:t>Děkuji za pozornost</a:t>
            </a:r>
            <a:br>
              <a:rPr lang="cs-CZ" sz="1400" b="1" dirty="0"/>
            </a:br>
            <a:br>
              <a:rPr lang="cs-CZ" sz="18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cs-CZ" sz="2000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5102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820891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b="1" dirty="0"/>
              <a:t>Zadání: </a:t>
            </a:r>
            <a:r>
              <a:rPr lang="cs-CZ" sz="1400" dirty="0"/>
              <a:t>V organizaci je kreativní tým, který se v současnosti blíží dokončení práce na stěžejním projektu, v jehož rámci vytvořil produkt. Poté, co svou práci dokončí, bude produkt potřeba udržovat. To je kvalifikovaná práce, ale již ne kreativní, nýbrž rutinní. V současnosti tuto „údržbu“ není možné delegovat na nikoho jiného, ale přípravu týmu na ni jsme podcenili, a pro jeho členy týmu je práce na udržování produktu tzv. pod úroveň. Obáváme se, že reálně hrozí, že o některé z nich přijdeme, a ztratit větší část týmu, by byla katastrofa. Co dělat dál?</a:t>
            </a:r>
          </a:p>
          <a:p>
            <a:pPr marL="0" indent="0" algn="just">
              <a:buNone/>
            </a:pPr>
            <a:endParaRPr lang="cs-CZ" sz="1400" b="1" dirty="0"/>
          </a:p>
          <a:p>
            <a:pPr marL="0" indent="0" algn="just">
              <a:buNone/>
            </a:pPr>
            <a:r>
              <a:rPr lang="cs-CZ" sz="1400" b="1" dirty="0"/>
              <a:t>Úkoly:</a:t>
            </a:r>
            <a:endParaRPr lang="cs-CZ" sz="1400" dirty="0"/>
          </a:p>
          <a:p>
            <a:r>
              <a:rPr lang="cs-CZ" sz="1400" dirty="0"/>
              <a:t>Jaké navrhujete změny procesů pro vyřešení situace? Postupy či dílčí kroky musí vycházet z oblasti řízení lidských zdrojů. </a:t>
            </a:r>
          </a:p>
          <a:p>
            <a:r>
              <a:rPr lang="cs-CZ" sz="1400" dirty="0"/>
              <a:t>Popište min. v 5 krocích. Uveďte konkrétní kroky (žádná všeobecná pojednání).</a:t>
            </a:r>
          </a:p>
          <a:p>
            <a:r>
              <a:rPr lang="cs-CZ" sz="1400" dirty="0"/>
              <a:t>Z</a:t>
            </a:r>
            <a:r>
              <a:rPr lang="cs-CZ" altLang="en-US" sz="1400" dirty="0"/>
              <a:t>pracování úkolu: individuální</a:t>
            </a:r>
          </a:p>
          <a:p>
            <a:pPr>
              <a:buFont typeface="+mj-lt"/>
              <a:buAutoNum type="alphaLcParenR"/>
            </a:pPr>
            <a:endParaRPr lang="cs-CZ" sz="1300" dirty="0"/>
          </a:p>
          <a:p>
            <a:pPr>
              <a:buFont typeface="+mj-lt"/>
              <a:buAutoNum type="alphaLcParenR"/>
            </a:pPr>
            <a:endParaRPr lang="cs-CZ" sz="1300" dirty="0"/>
          </a:p>
          <a:p>
            <a:pPr marL="0" indent="0">
              <a:buNone/>
            </a:pPr>
            <a:r>
              <a:rPr lang="cs-CZ" sz="1300" i="1" dirty="0">
                <a:solidFill>
                  <a:srgbClr val="7030A0"/>
                </a:solidFill>
              </a:rPr>
              <a:t>Termín odevzdání úkolu: </a:t>
            </a:r>
            <a:r>
              <a:rPr lang="cs-CZ" sz="1300" b="1" i="1" dirty="0">
                <a:solidFill>
                  <a:srgbClr val="7030A0"/>
                </a:solidFill>
              </a:rPr>
              <a:t>IS SU Odevzdávárna nejpozději do neděle 24. 5. 2020 do 23:59 hod</a:t>
            </a:r>
            <a:r>
              <a:rPr lang="cs-CZ" sz="1300" i="1" dirty="0">
                <a:solidFill>
                  <a:srgbClr val="7030A0"/>
                </a:solidFill>
              </a:rPr>
              <a:t>, po termínu nebude úkol hodnocen a bude nahrazeno vypracováním dalšího náhradního úkolu bez hodnocení.</a:t>
            </a:r>
            <a:endParaRPr lang="cs-CZ" sz="1300" dirty="0">
              <a:solidFill>
                <a:srgbClr val="7030A0"/>
              </a:solidFill>
            </a:endParaRPr>
          </a:p>
          <a:p>
            <a:pPr>
              <a:buFont typeface="+mj-lt"/>
              <a:buAutoNum type="alphaLcParenR"/>
            </a:pP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altLang="en-US" sz="2200" dirty="0"/>
              <a:t>Úkol 1</a:t>
            </a:r>
            <a:endParaRPr lang="cs-CZ" sz="2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183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Zásady úspěšného řízení lidí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b="1" dirty="0"/>
              <a:t>1.	Řízení je hlavní úkol vedoucího</a:t>
            </a:r>
          </a:p>
          <a:p>
            <a:pPr algn="just">
              <a:buFont typeface="+mj-lt"/>
              <a:buAutoNum type="arabicPeriod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Rozhodujícím úkolem manažera není jen provádět odbornou práci, ale řídit a rozvíjet své podřízené.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Je odpovědný nejen za své vlastní výsledky, ale i za zaměstnance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400" dirty="0"/>
              <a:t>jsou motivováni, vykonávají svou práci správně apod.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Manažer/vedoucí nechápe úlohu a odpovědnost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400" dirty="0"/>
              <a:t> jeho funkce se mění z dobrého odborníka na špatného manažera.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21824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Zásady úspěšného řízení lidí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b="1" dirty="0"/>
              <a:t>2. 	Delegování</a:t>
            </a:r>
          </a:p>
          <a:p>
            <a:pPr algn="just">
              <a:buFont typeface="+mj-lt"/>
              <a:buAutoNum type="arabicPeriod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Kdykoliv manažer převezme nový úkol, měl by si položit otázku, který z jeho zaměstnanců by jej mohl nejlépe převzít.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Zadá-li mu s úkolem i určitou pravomoc, zvyšuje jeho motivaci a stará se o jeho rozvoj.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Vedoucí nemůže rozhodovat o všem sám.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32859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Zásady úspěšného řízení lidí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b="1" dirty="0"/>
              <a:t>3.	 Jasné cíle</a:t>
            </a:r>
          </a:p>
          <a:p>
            <a:pPr algn="just">
              <a:buFont typeface="+mj-lt"/>
              <a:buAutoNum type="arabicPeriod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Efektivní činnost začíná jasnými cíli.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Osobní cíle zaměstnanců představují výzvu a podporují motivaci.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Při zadávání cílů je třeba se přesvědčit, zda jim zaměstnanci rozumí, vědí, proč jsou pro organizaci i pro ně osobně důležité, a nepochybují o tom, že jsou dosažitelné.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327491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Zásady úspěšného řízení lidí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b="1" dirty="0"/>
              <a:t>4.	 Komunikace</a:t>
            </a:r>
          </a:p>
          <a:p>
            <a:pPr algn="just">
              <a:buFont typeface="+mj-lt"/>
              <a:buAutoNum type="arabicPeriod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Informovanost a vzájemná komunikace patří mezi základní předpoklady fungování organizace.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Podněty „zdola“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400" dirty="0"/>
              <a:t>podporují spolupráci jednotlivých osob a úseků.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Předávání a získávání informací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400" dirty="0"/>
              <a:t> kontrola, že si zaměstnanci potřebné informace mezi sebou skutečně předávají.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Podporuje správné a včasné rozhodnutí.</a:t>
            </a:r>
          </a:p>
          <a:p>
            <a:pPr marL="0" indent="0" algn="just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126608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Zásady úspěšného řízení lidí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b="1" dirty="0"/>
              <a:t>5.	Učení</a:t>
            </a:r>
          </a:p>
          <a:p>
            <a:pPr algn="just">
              <a:buFont typeface="+mj-lt"/>
              <a:buAutoNum type="arabicPeriod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Vedoucí/manažer: připraven na to, že změnami vnějšího prostředí se musejí měnit i zavedené postupy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u</a:t>
            </a:r>
            <a:r>
              <a:rPr lang="cs-CZ" sz="1400" dirty="0"/>
              <a:t>čí se, experimentují, zkouší nové věci apod.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Pokud vedoucí/manažer se dále nerozvíjí, neprosazuje změny či nereaguje na změny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400" dirty="0"/>
              <a:t> je pro organizaci problémem.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584740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Zásady úspěšného řízení lidí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b="1" dirty="0"/>
              <a:t>6.	Změny</a:t>
            </a:r>
          </a:p>
          <a:p>
            <a:pPr algn="just">
              <a:buFont typeface="+mj-lt"/>
              <a:buAutoNum type="arabicPeriod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Změny nelze zastavit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400" dirty="0"/>
              <a:t> nemá smysl se jim vzdorovat.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K překonání změn pomáhají nové schopnosti, motivace a spolupráce při realizaci změn.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Změnám mohou bránit obavy, nedůvěra nebo pohodlnost zaměstnanců.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Změnám mohou bránit i vedoucí/manažeři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400" dirty="0"/>
              <a:t>nechtějí měnit procesy, které zavedli.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Zaměstnanci: usilují o změny, chtějí pomáhat organizaci, nejsou protivníci, ale spojenci.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06981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Zásady úspěšného řízení lidí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b="1" dirty="0"/>
              <a:t>7.	Vnitřní motivace</a:t>
            </a:r>
          </a:p>
          <a:p>
            <a:pPr algn="just">
              <a:buFont typeface="+mj-lt"/>
              <a:buAutoNum type="arabicPeriod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Zaměstnanci, kde převládá finanční motivace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400" dirty="0"/>
              <a:t> zvýšený sklon k fluktuaci a jsou nespokojeni.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Vnitřně motivovaní zaměstnanci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400" dirty="0"/>
              <a:t> není jednoduché je najít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400" dirty="0"/>
              <a:t> práce je zajímá a dosahují nejlepších výsledků.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24848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6.4|0.8|0.8"/>
</p:tagLst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11044</TotalTime>
  <Words>1168</Words>
  <Application>Microsoft Office PowerPoint</Application>
  <PresentationFormat>Předvádění na obrazovce (16:9)</PresentationFormat>
  <Paragraphs>157</Paragraphs>
  <Slides>17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SLU</vt:lpstr>
      <vt:lpstr>Shrnutí:  Důležité předpoklady úspěšného řízení lidí (lidských zdrojů)</vt:lpstr>
      <vt:lpstr>Úkol 1</vt:lpstr>
      <vt:lpstr>Zásady úspěšného řízení lidí</vt:lpstr>
      <vt:lpstr>Zásady úspěšného řízení lidí</vt:lpstr>
      <vt:lpstr>Zásady úspěšného řízení lidí</vt:lpstr>
      <vt:lpstr>Zásady úspěšného řízení lidí</vt:lpstr>
      <vt:lpstr>Zásady úspěšného řízení lidí</vt:lpstr>
      <vt:lpstr>Zásady úspěšného řízení lidí</vt:lpstr>
      <vt:lpstr>Zásady úspěšného řízení lidí</vt:lpstr>
      <vt:lpstr>Zásady úspěšného řízení lidí</vt:lpstr>
      <vt:lpstr>Zásady úspěšného řízení lidí</vt:lpstr>
      <vt:lpstr>Zásady úspěšného řízení lidí</vt:lpstr>
      <vt:lpstr>Personální informační systém: viz přednáška a studijní opora ŘLZ</vt:lpstr>
      <vt:lpstr>On-line personalistika</vt:lpstr>
      <vt:lpstr>Elektronické získávání zaměstnanců</vt:lpstr>
      <vt:lpstr>Elektronické získávání zaměstnanců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Lucie Meixnerová</cp:lastModifiedBy>
  <cp:revision>333</cp:revision>
  <cp:lastPrinted>2019-02-28T08:11:22Z</cp:lastPrinted>
  <dcterms:created xsi:type="dcterms:W3CDTF">2016-07-06T15:42:34Z</dcterms:created>
  <dcterms:modified xsi:type="dcterms:W3CDTF">2020-05-17T18:56:37Z</dcterms:modified>
</cp:coreProperties>
</file>