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9" r:id="rId3"/>
    <p:sldId id="304" r:id="rId4"/>
    <p:sldId id="320" r:id="rId5"/>
    <p:sldId id="300" r:id="rId6"/>
    <p:sldId id="324" r:id="rId7"/>
    <p:sldId id="323" r:id="rId8"/>
    <p:sldId id="321" r:id="rId9"/>
    <p:sldId id="316" r:id="rId10"/>
    <p:sldId id="305" r:id="rId11"/>
    <p:sldId id="322" r:id="rId12"/>
    <p:sldId id="319" r:id="rId13"/>
    <p:sldId id="308" r:id="rId14"/>
    <p:sldId id="306" r:id="rId15"/>
    <p:sldId id="307" r:id="rId16"/>
    <p:sldId id="310" r:id="rId17"/>
    <p:sldId id="313" r:id="rId18"/>
    <p:sldId id="312" r:id="rId19"/>
    <p:sldId id="311" r:id="rId20"/>
    <p:sldId id="318" r:id="rId21"/>
    <p:sldId id="315" r:id="rId22"/>
    <p:sldId id="314" r:id="rId23"/>
    <p:sldId id="317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" initials="L" lastIdx="2" clrIdx="0">
    <p:extLst>
      <p:ext uri="{19B8F6BF-5375-455C-9EA6-DF929625EA0E}">
        <p15:presenceInfo xmlns:p15="http://schemas.microsoft.com/office/powerpoint/2012/main" userId="Luc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4" autoAdjust="0"/>
  </p:normalViewPr>
  <p:slideViewPr>
    <p:cSldViewPr>
      <p:cViewPr varScale="1">
        <p:scale>
          <a:sx n="151" d="100"/>
          <a:sy n="151" d="100"/>
        </p:scale>
        <p:origin x="47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563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233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825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645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997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973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4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071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30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681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020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9762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2175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213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88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4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224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20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656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843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488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308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plánování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Postup plánování zaměstnanců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C101849-5598-49FD-9036-AA4ADE1707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95586"/>
            <a:ext cx="1386525" cy="2340260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8996A4E-EBE4-46FD-9B8F-618BCB4EABF9}"/>
              </a:ext>
            </a:extLst>
          </p:cNvPr>
          <p:cNvSpPr txBox="1">
            <a:spLocks/>
          </p:cNvSpPr>
          <p:nvPr/>
        </p:nvSpPr>
        <p:spPr>
          <a:xfrm>
            <a:off x="3059832" y="1347614"/>
            <a:ext cx="4896544" cy="194421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Plánovaní pokrytí potřeby zaměstnanců</a:t>
            </a:r>
          </a:p>
          <a:p>
            <a:pPr algn="just"/>
            <a:r>
              <a:rPr lang="cs-CZ" sz="1600" dirty="0"/>
              <a:t>Vnitřní zdroje zaměstnanců</a:t>
            </a:r>
          </a:p>
          <a:p>
            <a:pPr algn="just"/>
            <a:r>
              <a:rPr lang="cs-CZ" sz="1600" dirty="0"/>
              <a:t>Vnější zdroje zaměstnanců</a:t>
            </a:r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4487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i="1" dirty="0"/>
          </a:p>
          <a:p>
            <a:pPr marL="0" indent="0" algn="just">
              <a:buNone/>
            </a:pPr>
            <a:r>
              <a:rPr lang="en-US" sz="1600" dirty="0" err="1"/>
              <a:t>Při</a:t>
            </a:r>
            <a:r>
              <a:rPr lang="en-US" sz="1600" dirty="0"/>
              <a:t> </a:t>
            </a:r>
            <a:r>
              <a:rPr lang="en-US" sz="1600" dirty="0" err="1"/>
              <a:t>plánování</a:t>
            </a:r>
            <a:r>
              <a:rPr lang="en-US" sz="1600" dirty="0"/>
              <a:t> </a:t>
            </a:r>
            <a:r>
              <a:rPr lang="en-US" sz="1600" dirty="0" err="1"/>
              <a:t>počtu</a:t>
            </a:r>
            <a:r>
              <a:rPr lang="en-US" sz="1600" dirty="0"/>
              <a:t> </a:t>
            </a:r>
            <a:r>
              <a:rPr lang="en-US" sz="1600" dirty="0" err="1"/>
              <a:t>zaměstnanců</a:t>
            </a:r>
            <a:r>
              <a:rPr lang="en-US" sz="1600" dirty="0"/>
              <a:t> je </a:t>
            </a:r>
            <a:r>
              <a:rPr lang="en-US" sz="1600" dirty="0" err="1"/>
              <a:t>třeba</a:t>
            </a:r>
            <a:r>
              <a:rPr lang="en-US" sz="1600" dirty="0"/>
              <a:t> </a:t>
            </a:r>
            <a:r>
              <a:rPr lang="en-US" sz="1600" dirty="0" err="1"/>
              <a:t>mít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paměti</a:t>
            </a:r>
            <a:r>
              <a:rPr lang="en-US" sz="1600" dirty="0"/>
              <a:t> </a:t>
            </a:r>
            <a:r>
              <a:rPr lang="en-US" sz="1600" dirty="0" err="1"/>
              <a:t>reálný</a:t>
            </a:r>
            <a:r>
              <a:rPr lang="en-US" sz="1600" dirty="0"/>
              <a:t> </a:t>
            </a:r>
            <a:r>
              <a:rPr lang="en-US" sz="1600" dirty="0" err="1"/>
              <a:t>pracovní</a:t>
            </a:r>
            <a:r>
              <a:rPr lang="en-US" sz="1600" dirty="0"/>
              <a:t> </a:t>
            </a:r>
            <a:r>
              <a:rPr lang="en-US" sz="1600" dirty="0" err="1"/>
              <a:t>potenciál</a:t>
            </a:r>
            <a:r>
              <a:rPr lang="en-US" sz="1600" dirty="0"/>
              <a:t> </a:t>
            </a:r>
            <a:r>
              <a:rPr lang="en-US" sz="1600" dirty="0" err="1"/>
              <a:t>každého</a:t>
            </a:r>
            <a:r>
              <a:rPr lang="en-US" sz="1600" dirty="0"/>
              <a:t> </a:t>
            </a:r>
            <a:r>
              <a:rPr lang="cs-CZ" sz="1600" dirty="0"/>
              <a:t>zaměstnance</a:t>
            </a:r>
            <a:r>
              <a:rPr lang="en-US" sz="1600" dirty="0"/>
              <a:t> v </a:t>
            </a:r>
            <a:r>
              <a:rPr lang="en-US" sz="1600" dirty="0" err="1"/>
              <a:t>řádném</a:t>
            </a:r>
            <a:r>
              <a:rPr lang="en-US" sz="1600" dirty="0"/>
              <a:t> </a:t>
            </a:r>
            <a:r>
              <a:rPr lang="en-US" sz="1600" dirty="0" err="1"/>
              <a:t>např</a:t>
            </a:r>
            <a:r>
              <a:rPr lang="en-US" sz="1600" dirty="0"/>
              <a:t>. </a:t>
            </a:r>
            <a:r>
              <a:rPr lang="en-US" sz="1600" dirty="0" err="1"/>
              <a:t>jednosměnném</a:t>
            </a:r>
            <a:r>
              <a:rPr lang="en-US" sz="1600" dirty="0"/>
              <a:t> </a:t>
            </a:r>
            <a:r>
              <a:rPr lang="en-US" sz="1600" dirty="0" err="1"/>
              <a:t>provozu</a:t>
            </a:r>
            <a:r>
              <a:rPr lang="en-US" sz="1600" dirty="0"/>
              <a:t>. </a:t>
            </a:r>
            <a:r>
              <a:rPr lang="en-US" sz="1600" dirty="0" err="1"/>
              <a:t>Tento</a:t>
            </a:r>
            <a:r>
              <a:rPr lang="en-US" sz="1600" dirty="0"/>
              <a:t> </a:t>
            </a:r>
            <a:r>
              <a:rPr lang="en-US" sz="1600" dirty="0" err="1"/>
              <a:t>potenciál</a:t>
            </a:r>
            <a:r>
              <a:rPr lang="en-US" sz="1600" dirty="0"/>
              <a:t> </a:t>
            </a:r>
            <a:r>
              <a:rPr lang="en-US" sz="1600" dirty="0" err="1"/>
              <a:t>vychází</a:t>
            </a:r>
            <a:r>
              <a:rPr lang="en-US" sz="1600" dirty="0"/>
              <a:t> z </a:t>
            </a:r>
            <a:r>
              <a:rPr lang="en-US" sz="1600" dirty="0" err="1"/>
              <a:t>jednoduchého</a:t>
            </a:r>
            <a:r>
              <a:rPr lang="en-US" sz="1600" dirty="0"/>
              <a:t> </a:t>
            </a:r>
            <a:r>
              <a:rPr lang="en-US" sz="1600" dirty="0" err="1"/>
              <a:t>vzorce</a:t>
            </a:r>
            <a:r>
              <a:rPr lang="en-US" sz="1600" dirty="0"/>
              <a:t>:</a:t>
            </a:r>
            <a:endParaRPr lang="cs-CZ" sz="1600" dirty="0"/>
          </a:p>
          <a:p>
            <a:pPr marL="0" indent="0" algn="just">
              <a:buNone/>
            </a:pPr>
            <a:endParaRPr lang="en-US" sz="1600" dirty="0"/>
          </a:p>
          <a:p>
            <a:pPr algn="just"/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směn</a:t>
            </a:r>
            <a:r>
              <a:rPr lang="en-US" sz="1600" dirty="0"/>
              <a:t> za </a:t>
            </a:r>
            <a:r>
              <a:rPr lang="en-US" sz="1600" dirty="0" err="1"/>
              <a:t>rok</a:t>
            </a:r>
            <a:r>
              <a:rPr lang="en-US" sz="1600" dirty="0"/>
              <a:t> = (</a:t>
            </a:r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dnů</a:t>
            </a:r>
            <a:r>
              <a:rPr lang="en-US" sz="1600" dirty="0"/>
              <a:t> v </a:t>
            </a:r>
            <a:r>
              <a:rPr lang="en-US" sz="1600" dirty="0" err="1"/>
              <a:t>roce</a:t>
            </a:r>
            <a:r>
              <a:rPr lang="en-US" sz="1600" dirty="0"/>
              <a:t>) – (</a:t>
            </a:r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dnů</a:t>
            </a:r>
            <a:r>
              <a:rPr lang="en-US" sz="1600" dirty="0"/>
              <a:t> </a:t>
            </a:r>
            <a:r>
              <a:rPr lang="en-US" sz="1600" dirty="0" err="1"/>
              <a:t>víkendů</a:t>
            </a:r>
            <a:r>
              <a:rPr lang="en-US" sz="1600" dirty="0"/>
              <a:t>) – (</a:t>
            </a:r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dnů</a:t>
            </a:r>
            <a:r>
              <a:rPr lang="en-US" sz="1600" dirty="0"/>
              <a:t> </a:t>
            </a:r>
            <a:r>
              <a:rPr lang="en-US" sz="1600" dirty="0" err="1"/>
              <a:t>svátků</a:t>
            </a:r>
            <a:r>
              <a:rPr lang="en-US" sz="1600" dirty="0"/>
              <a:t> </a:t>
            </a:r>
            <a:r>
              <a:rPr lang="en-US" sz="1600" dirty="0" err="1"/>
              <a:t>mimo</a:t>
            </a:r>
            <a:r>
              <a:rPr lang="en-US" sz="1600" dirty="0"/>
              <a:t> </a:t>
            </a:r>
            <a:r>
              <a:rPr lang="en-US" sz="1600" dirty="0" err="1"/>
              <a:t>víkendy</a:t>
            </a:r>
            <a:r>
              <a:rPr lang="en-US" sz="1600" dirty="0"/>
              <a:t>) – (</a:t>
            </a:r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dnů</a:t>
            </a:r>
            <a:r>
              <a:rPr lang="en-US" sz="1600" dirty="0"/>
              <a:t> </a:t>
            </a:r>
            <a:r>
              <a:rPr lang="en-US" sz="1600" dirty="0" err="1"/>
              <a:t>dovolené</a:t>
            </a:r>
            <a:r>
              <a:rPr lang="en-US" sz="1600" dirty="0"/>
              <a:t>) – (</a:t>
            </a:r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dnů</a:t>
            </a:r>
            <a:r>
              <a:rPr lang="en-US" sz="1600" dirty="0"/>
              <a:t> </a:t>
            </a:r>
            <a:r>
              <a:rPr lang="en-US" sz="1600" dirty="0" err="1"/>
              <a:t>nemoci</a:t>
            </a:r>
            <a:r>
              <a:rPr lang="en-US" sz="1600" dirty="0"/>
              <a:t>)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N</a:t>
            </a:r>
            <a:r>
              <a:rPr lang="en-US" sz="1600" dirty="0" err="1"/>
              <a:t>apříklad</a:t>
            </a:r>
            <a:r>
              <a:rPr lang="en-US" sz="1600" dirty="0"/>
              <a:t>:</a:t>
            </a:r>
          </a:p>
          <a:p>
            <a:pPr algn="just"/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směn</a:t>
            </a:r>
            <a:r>
              <a:rPr lang="en-US" sz="1600" dirty="0"/>
              <a:t> za </a:t>
            </a:r>
            <a:r>
              <a:rPr lang="en-US" sz="1600" dirty="0" err="1"/>
              <a:t>rok</a:t>
            </a:r>
            <a:r>
              <a:rPr lang="en-US" sz="1600" dirty="0"/>
              <a:t> = 365 – 104 – 9 – 20 – 5 = 227 </a:t>
            </a:r>
            <a:r>
              <a:rPr lang="en-US" sz="1600" dirty="0" err="1"/>
              <a:t>řádných</a:t>
            </a:r>
            <a:r>
              <a:rPr lang="en-US" sz="1600" dirty="0"/>
              <a:t> </a:t>
            </a:r>
            <a:r>
              <a:rPr lang="en-US" sz="1600" dirty="0" err="1"/>
              <a:t>směn</a:t>
            </a:r>
            <a:r>
              <a:rPr lang="en-US" sz="1600" dirty="0"/>
              <a:t> za </a:t>
            </a:r>
            <a:r>
              <a:rPr lang="en-US" sz="1600" dirty="0" err="1"/>
              <a:t>rok</a:t>
            </a:r>
            <a:endParaRPr lang="cs-CZ" sz="1600" dirty="0"/>
          </a:p>
          <a:p>
            <a:pPr algn="just"/>
            <a:endParaRPr lang="en-US" sz="1600" dirty="0"/>
          </a:p>
          <a:p>
            <a:pPr algn="just"/>
            <a:r>
              <a:rPr lang="en-US" sz="1600" i="1" dirty="0" err="1"/>
              <a:t>Při</a:t>
            </a:r>
            <a:r>
              <a:rPr lang="en-US" sz="1600" i="1" dirty="0"/>
              <a:t> </a:t>
            </a:r>
            <a:r>
              <a:rPr lang="en-US" sz="1600" i="1" dirty="0" err="1"/>
              <a:t>výpočtu</a:t>
            </a:r>
            <a:r>
              <a:rPr lang="en-US" sz="1600" i="1" dirty="0"/>
              <a:t> </a:t>
            </a:r>
            <a:r>
              <a:rPr lang="en-US" sz="1600" i="1" dirty="0" err="1"/>
              <a:t>vícesměnných</a:t>
            </a:r>
            <a:r>
              <a:rPr lang="en-US" sz="1600" i="1" dirty="0"/>
              <a:t> </a:t>
            </a:r>
            <a:r>
              <a:rPr lang="en-US" sz="1600" i="1" dirty="0" err="1"/>
              <a:t>provozů</a:t>
            </a:r>
            <a:r>
              <a:rPr lang="en-US" sz="1600" i="1" dirty="0"/>
              <a:t> se </a:t>
            </a:r>
            <a:r>
              <a:rPr lang="en-US" sz="1600" i="1" dirty="0" err="1"/>
              <a:t>logicky</a:t>
            </a:r>
            <a:r>
              <a:rPr lang="en-US" sz="1600" i="1" dirty="0"/>
              <a:t> </a:t>
            </a:r>
            <a:r>
              <a:rPr lang="en-US" sz="1600" i="1" dirty="0" err="1"/>
              <a:t>postupuje</a:t>
            </a:r>
            <a:r>
              <a:rPr lang="en-US" sz="1600" i="1" dirty="0"/>
              <a:t> </a:t>
            </a:r>
            <a:r>
              <a:rPr lang="en-US" sz="1600" i="1" dirty="0" err="1"/>
              <a:t>obdobným</a:t>
            </a:r>
            <a:r>
              <a:rPr lang="en-US" sz="1600" i="1" dirty="0"/>
              <a:t> </a:t>
            </a:r>
            <a:r>
              <a:rPr lang="en-US" sz="1600" i="1" dirty="0" err="1"/>
              <a:t>způsobem</a:t>
            </a:r>
            <a:r>
              <a:rPr lang="en-US" sz="1600" i="1" dirty="0"/>
              <a:t>.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Plánování počtu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80069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600" dirty="0"/>
              <a:t>Plánování počtu zaměstnanců </a:t>
            </a:r>
          </a:p>
          <a:p>
            <a:pPr lvl="0" algn="just"/>
            <a:r>
              <a:rPr lang="cs-CZ" sz="1600" dirty="0"/>
              <a:t>je nutné k zajištění provozu podniku podle jednotlivých kategorií </a:t>
            </a:r>
          </a:p>
          <a:p>
            <a:pPr marL="0" lvl="0" indent="0" algn="just">
              <a:buNone/>
            </a:pPr>
            <a:r>
              <a:rPr lang="cs-CZ" sz="1600" dirty="0"/>
              <a:t> </a:t>
            </a:r>
          </a:p>
          <a:p>
            <a:pPr marL="0" lvl="0" indent="0" algn="just">
              <a:buNone/>
            </a:pPr>
            <a:r>
              <a:rPr lang="cs-CZ" sz="1600" dirty="0"/>
              <a:t>Kategorie zaměstnanců můžeme rozdělit na:  </a:t>
            </a:r>
          </a:p>
          <a:p>
            <a:pPr marL="0" lvl="0" indent="0" algn="just">
              <a:buNone/>
            </a:pPr>
            <a:r>
              <a:rPr lang="cs-CZ" sz="1600" dirty="0"/>
              <a:t>1.	dělníky  </a:t>
            </a:r>
          </a:p>
          <a:p>
            <a:pPr marL="0" lvl="0" indent="0" algn="just">
              <a:buNone/>
            </a:pPr>
            <a:r>
              <a:rPr lang="cs-CZ" sz="1600" dirty="0"/>
              <a:t>2.	provozně  - obsluhující zaměstnanci:</a:t>
            </a:r>
          </a:p>
          <a:p>
            <a:pPr marL="0" lvl="0" indent="0" algn="just">
              <a:buNone/>
            </a:pPr>
            <a:r>
              <a:rPr lang="cs-CZ" sz="1600" dirty="0"/>
              <a:t>		- doprava, </a:t>
            </a:r>
          </a:p>
          <a:p>
            <a:pPr marL="0" lvl="0" indent="0" algn="just">
              <a:buNone/>
            </a:pPr>
            <a:r>
              <a:rPr lang="cs-CZ" sz="1600" dirty="0"/>
              <a:t>		- sklad aj.,  </a:t>
            </a:r>
          </a:p>
          <a:p>
            <a:pPr marL="0" lvl="0" indent="0" algn="just">
              <a:buNone/>
            </a:pPr>
            <a:r>
              <a:rPr lang="cs-CZ" sz="1600" dirty="0"/>
              <a:t>3.	THP – technickohospodářští zaměstnanci </a:t>
            </a:r>
          </a:p>
          <a:p>
            <a:pPr marL="0" lvl="0" indent="0" algn="just">
              <a:buNone/>
            </a:pPr>
            <a:r>
              <a:rPr lang="cs-CZ" sz="1600" dirty="0"/>
              <a:t>	 	- účetní,      </a:t>
            </a:r>
          </a:p>
          <a:p>
            <a:pPr marL="0" lvl="0" indent="0" algn="just">
              <a:buNone/>
            </a:pPr>
            <a:r>
              <a:rPr lang="cs-CZ" sz="1600" dirty="0"/>
              <a:t>		- ředitelé,</a:t>
            </a:r>
          </a:p>
          <a:p>
            <a:pPr marL="0" lvl="0" indent="0" algn="just">
              <a:buNone/>
            </a:pPr>
            <a:r>
              <a:rPr lang="cs-CZ" sz="1600" dirty="0"/>
              <a:t>		- manažeři aj. pozice.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Plánování počtu zaměstnanců </a:t>
            </a:r>
            <a:br>
              <a:rPr lang="cs-CZ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6982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Plánování zaměstnanců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1D20B50-91BA-43A3-92B8-BD0CD911DB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55" b="6875"/>
          <a:stretch/>
        </p:blipFill>
        <p:spPr>
          <a:xfrm>
            <a:off x="616706" y="1131590"/>
            <a:ext cx="6688169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4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600" dirty="0" err="1"/>
              <a:t>Plánování</a:t>
            </a:r>
            <a:r>
              <a:rPr lang="en-US" sz="1600" dirty="0"/>
              <a:t> </a:t>
            </a:r>
            <a:r>
              <a:rPr lang="en-US" sz="1600" dirty="0" err="1"/>
              <a:t>počtu</a:t>
            </a:r>
            <a:r>
              <a:rPr lang="en-US" sz="1600" dirty="0"/>
              <a:t> </a:t>
            </a:r>
            <a:r>
              <a:rPr lang="en-US" sz="1600" dirty="0" err="1"/>
              <a:t>zaměstnanců</a:t>
            </a:r>
            <a:r>
              <a:rPr lang="en-US" sz="1600" dirty="0"/>
              <a:t> </a:t>
            </a:r>
            <a:r>
              <a:rPr lang="en-US" sz="1600" dirty="0" err="1"/>
              <a:t>znamená</a:t>
            </a:r>
            <a:r>
              <a:rPr lang="en-US" sz="1600" dirty="0"/>
              <a:t> </a:t>
            </a:r>
            <a:r>
              <a:rPr lang="en-US" sz="1600" dirty="0" err="1"/>
              <a:t>stanovit</a:t>
            </a:r>
            <a:r>
              <a:rPr lang="en-US" sz="1600" dirty="0"/>
              <a:t>:</a:t>
            </a:r>
          </a:p>
          <a:p>
            <a:pPr algn="just"/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zaměstnanců</a:t>
            </a:r>
            <a:r>
              <a:rPr lang="en-US" sz="1600" dirty="0"/>
              <a:t> </a:t>
            </a:r>
            <a:r>
              <a:rPr lang="en-US" sz="1600" dirty="0" err="1"/>
              <a:t>potřebný</a:t>
            </a:r>
            <a:r>
              <a:rPr lang="en-US" sz="1600" dirty="0"/>
              <a:t> pro </a:t>
            </a:r>
            <a:r>
              <a:rPr lang="en-US" sz="1600" dirty="0" err="1"/>
              <a:t>splnění</a:t>
            </a:r>
            <a:r>
              <a:rPr lang="en-US" sz="1600" dirty="0"/>
              <a:t> </a:t>
            </a:r>
            <a:r>
              <a:rPr lang="en-US" sz="1600" dirty="0" err="1"/>
              <a:t>plánovaných</a:t>
            </a:r>
            <a:r>
              <a:rPr lang="en-US" sz="1600" dirty="0"/>
              <a:t> </a:t>
            </a:r>
            <a:r>
              <a:rPr lang="en-US" sz="1600" dirty="0" err="1"/>
              <a:t>výkonů</a:t>
            </a:r>
            <a:r>
              <a:rPr lang="en-US" sz="1600" dirty="0"/>
              <a:t>,</a:t>
            </a:r>
          </a:p>
          <a:p>
            <a:pPr algn="just"/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zaměstnanců</a:t>
            </a:r>
            <a:r>
              <a:rPr lang="en-US" sz="1600" dirty="0"/>
              <a:t>, </a:t>
            </a:r>
            <a:r>
              <a:rPr lang="en-US" sz="1600" dirty="0" err="1"/>
              <a:t>které</a:t>
            </a:r>
            <a:r>
              <a:rPr lang="en-US" sz="1600" dirty="0"/>
              <a:t>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nutné</a:t>
            </a:r>
            <a:r>
              <a:rPr lang="en-US" sz="1600" dirty="0"/>
              <a:t> v </a:t>
            </a:r>
            <a:r>
              <a:rPr lang="en-US" sz="1600" dirty="0" err="1"/>
              <a:t>plánovaném</a:t>
            </a:r>
            <a:r>
              <a:rPr lang="en-US" sz="1600" dirty="0"/>
              <a:t> </a:t>
            </a:r>
            <a:r>
              <a:rPr lang="en-US" sz="1600" dirty="0" err="1"/>
              <a:t>období</a:t>
            </a:r>
            <a:r>
              <a:rPr lang="en-US" sz="1600" dirty="0"/>
              <a:t> </a:t>
            </a:r>
            <a:r>
              <a:rPr lang="en-US" sz="1600" dirty="0" err="1"/>
              <a:t>přijmout</a:t>
            </a:r>
            <a:r>
              <a:rPr lang="en-US" sz="1600" dirty="0"/>
              <a:t>, </a:t>
            </a:r>
            <a:r>
              <a:rPr lang="en-US" sz="1600" dirty="0" err="1"/>
              <a:t>nebo</a:t>
            </a:r>
            <a:r>
              <a:rPr lang="en-US" sz="1600" dirty="0"/>
              <a:t> </a:t>
            </a:r>
            <a:r>
              <a:rPr lang="en-US" sz="1600" dirty="0" err="1"/>
              <a:t>propustit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en-US" sz="1600" dirty="0"/>
          </a:p>
          <a:p>
            <a:pPr marL="0" indent="0" algn="just">
              <a:buNone/>
            </a:pPr>
            <a:r>
              <a:rPr lang="en-US" sz="1600" dirty="0" err="1"/>
              <a:t>Plánování</a:t>
            </a:r>
            <a:r>
              <a:rPr lang="en-US" sz="1600" dirty="0"/>
              <a:t> </a:t>
            </a:r>
            <a:r>
              <a:rPr lang="en-US" sz="1600" dirty="0" err="1"/>
              <a:t>zabezpečování</a:t>
            </a:r>
            <a:r>
              <a:rPr lang="en-US" sz="1600" dirty="0"/>
              <a:t> </a:t>
            </a:r>
            <a:r>
              <a:rPr lang="en-US" sz="1600" dirty="0" err="1"/>
              <a:t>podniku</a:t>
            </a:r>
            <a:r>
              <a:rPr lang="en-US" sz="1600" dirty="0"/>
              <a:t> </a:t>
            </a:r>
            <a:r>
              <a:rPr lang="en-US" sz="1600" dirty="0" err="1"/>
              <a:t>pracovní</a:t>
            </a:r>
            <a:r>
              <a:rPr lang="en-US" sz="1600" dirty="0"/>
              <a:t> </a:t>
            </a:r>
            <a:r>
              <a:rPr lang="en-US" sz="1600" dirty="0" err="1"/>
              <a:t>silou</a:t>
            </a:r>
            <a:r>
              <a:rPr lang="en-US" sz="1600" dirty="0"/>
              <a:t> a </a:t>
            </a:r>
            <a:r>
              <a:rPr lang="en-US" sz="1600" dirty="0" err="1"/>
              <a:t>vlastní</a:t>
            </a:r>
            <a:r>
              <a:rPr lang="en-US" sz="1600" dirty="0"/>
              <a:t> </a:t>
            </a:r>
            <a:r>
              <a:rPr lang="en-US" sz="1600" dirty="0" err="1"/>
              <a:t>propočty</a:t>
            </a:r>
            <a:r>
              <a:rPr lang="en-US" sz="1600" dirty="0"/>
              <a:t> </a:t>
            </a:r>
            <a:r>
              <a:rPr lang="en-US" sz="1600" dirty="0" err="1"/>
              <a:t>plánovaného</a:t>
            </a:r>
            <a:r>
              <a:rPr lang="en-US" sz="1600" dirty="0"/>
              <a:t> </a:t>
            </a:r>
            <a:r>
              <a:rPr lang="en-US" sz="1600" dirty="0" err="1"/>
              <a:t>počtu</a:t>
            </a:r>
            <a:r>
              <a:rPr lang="en-US" sz="1600" dirty="0"/>
              <a:t> </a:t>
            </a:r>
            <a:r>
              <a:rPr lang="en-US" sz="1600" dirty="0" err="1"/>
              <a:t>pracovníků</a:t>
            </a:r>
            <a:r>
              <a:rPr lang="en-US" sz="1600" dirty="0"/>
              <a:t> </a:t>
            </a:r>
            <a:r>
              <a:rPr lang="en-US" sz="1600" dirty="0" err="1"/>
              <a:t>jsou</a:t>
            </a:r>
            <a:r>
              <a:rPr lang="en-US" sz="1600" dirty="0"/>
              <a:t> </a:t>
            </a:r>
            <a:r>
              <a:rPr lang="en-US" sz="1600" dirty="0" err="1"/>
              <a:t>závislé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b="1" dirty="0" err="1"/>
              <a:t>produktivitě</a:t>
            </a:r>
            <a:r>
              <a:rPr lang="en-US" sz="1600" b="1" dirty="0"/>
              <a:t> </a:t>
            </a:r>
            <a:r>
              <a:rPr lang="en-US" sz="1600" b="1" dirty="0" err="1"/>
              <a:t>práce</a:t>
            </a:r>
            <a:r>
              <a:rPr lang="en-US" sz="1600" b="1" dirty="0"/>
              <a:t>, </a:t>
            </a:r>
            <a:r>
              <a:rPr lang="en-US" sz="1600" dirty="0" err="1"/>
              <a:t>což</a:t>
            </a:r>
            <a:r>
              <a:rPr lang="en-US" sz="1600" dirty="0"/>
              <a:t> je </a:t>
            </a:r>
            <a:r>
              <a:rPr lang="en-US" sz="1600" dirty="0" err="1"/>
              <a:t>objem</a:t>
            </a:r>
            <a:r>
              <a:rPr lang="en-US" sz="1600" dirty="0"/>
              <a:t> </a:t>
            </a:r>
            <a:r>
              <a:rPr lang="en-US" sz="1600" dirty="0" err="1"/>
              <a:t>výkonů</a:t>
            </a:r>
            <a:r>
              <a:rPr lang="en-US" sz="1600" dirty="0"/>
              <a:t> </a:t>
            </a:r>
            <a:r>
              <a:rPr lang="en-US" sz="1600" dirty="0" err="1"/>
              <a:t>připadající</a:t>
            </a:r>
            <a:r>
              <a:rPr lang="en-US" sz="1600" dirty="0"/>
              <a:t> v </a:t>
            </a:r>
            <a:r>
              <a:rPr lang="en-US" sz="1600" dirty="0" err="1"/>
              <a:t>průměru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jednoho</a:t>
            </a:r>
            <a:r>
              <a:rPr lang="en-US" sz="1600" dirty="0"/>
              <a:t> </a:t>
            </a:r>
            <a:r>
              <a:rPr lang="en-US" sz="1600" dirty="0" err="1"/>
              <a:t>pracovníka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Plánování počtu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83783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err="1"/>
              <a:t>Produktivitu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 je </a:t>
            </a:r>
            <a:r>
              <a:rPr lang="en-US" sz="1400" dirty="0" err="1"/>
              <a:t>možné</a:t>
            </a:r>
            <a:r>
              <a:rPr lang="en-US" sz="1400" dirty="0"/>
              <a:t> </a:t>
            </a:r>
            <a:r>
              <a:rPr lang="en-US" sz="1400" dirty="0" err="1"/>
              <a:t>stanovit</a:t>
            </a:r>
            <a:r>
              <a:rPr lang="en-US" sz="1400" dirty="0"/>
              <a:t> </a:t>
            </a:r>
            <a:r>
              <a:rPr lang="en-US" sz="1400" dirty="0" err="1"/>
              <a:t>jako</a:t>
            </a:r>
            <a:r>
              <a:rPr lang="en-US" sz="1400" dirty="0"/>
              <a:t>: </a:t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 err="1"/>
              <a:t>produktivita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 = </a:t>
            </a:r>
            <a:r>
              <a:rPr lang="en-US" sz="1400" dirty="0" err="1"/>
              <a:t>celkový</a:t>
            </a:r>
            <a:r>
              <a:rPr lang="en-US" sz="1400" dirty="0"/>
              <a:t> </a:t>
            </a:r>
            <a:r>
              <a:rPr lang="en-US" sz="1400" dirty="0" err="1"/>
              <a:t>objem</a:t>
            </a:r>
            <a:r>
              <a:rPr lang="en-US" sz="1400" dirty="0"/>
              <a:t> </a:t>
            </a:r>
            <a:r>
              <a:rPr lang="en-US" sz="1400" dirty="0" err="1"/>
              <a:t>vykonané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 / </a:t>
            </a:r>
            <a:r>
              <a:rPr lang="en-US" sz="1400" dirty="0" err="1"/>
              <a:t>počet</a:t>
            </a:r>
            <a:r>
              <a:rPr lang="en-US" sz="1400" dirty="0"/>
              <a:t> </a:t>
            </a:r>
            <a:r>
              <a:rPr lang="en-US" sz="1400" dirty="0" err="1"/>
              <a:t>pracovníků</a:t>
            </a:r>
            <a:r>
              <a:rPr lang="en-US" sz="1400" dirty="0"/>
              <a:t> = </a:t>
            </a:r>
            <a:r>
              <a:rPr lang="en-US" sz="1400" dirty="0" err="1"/>
              <a:t>objem</a:t>
            </a:r>
            <a:r>
              <a:rPr lang="en-US" sz="1400" dirty="0"/>
              <a:t> </a:t>
            </a:r>
            <a:r>
              <a:rPr lang="en-US" sz="1400" dirty="0" err="1"/>
              <a:t>výkonů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jednoho</a:t>
            </a:r>
            <a:r>
              <a:rPr lang="en-US" sz="1400" dirty="0"/>
              <a:t> </a:t>
            </a:r>
            <a:r>
              <a:rPr lang="en-US" sz="1400" dirty="0" err="1"/>
              <a:t>pracovníka</a:t>
            </a:r>
            <a:r>
              <a:rPr lang="en-US" sz="1400" dirty="0"/>
              <a:t>,</a:t>
            </a:r>
            <a:endParaRPr lang="cs-CZ" sz="1400" dirty="0"/>
          </a:p>
          <a:p>
            <a:endParaRPr lang="en-US" sz="1400" dirty="0"/>
          </a:p>
          <a:p>
            <a:r>
              <a:rPr lang="en-US" sz="1400" dirty="0" err="1"/>
              <a:t>produktivita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 = </a:t>
            </a:r>
            <a:r>
              <a:rPr lang="en-US" sz="1400" dirty="0" err="1"/>
              <a:t>množství</a:t>
            </a:r>
            <a:r>
              <a:rPr lang="en-US" sz="1400" dirty="0"/>
              <a:t> </a:t>
            </a:r>
            <a:r>
              <a:rPr lang="en-US" sz="1400" dirty="0" err="1"/>
              <a:t>užitných</a:t>
            </a:r>
            <a:r>
              <a:rPr lang="en-US" sz="1400" dirty="0"/>
              <a:t> </a:t>
            </a:r>
            <a:r>
              <a:rPr lang="en-US" sz="1400" dirty="0" err="1"/>
              <a:t>hodnot</a:t>
            </a:r>
            <a:r>
              <a:rPr lang="en-US" sz="1400" dirty="0"/>
              <a:t> / </a:t>
            </a:r>
            <a:r>
              <a:rPr lang="en-US" sz="1400" dirty="0" err="1"/>
              <a:t>odpracovaný</a:t>
            </a:r>
            <a:r>
              <a:rPr lang="en-US" sz="1400" dirty="0"/>
              <a:t> </a:t>
            </a:r>
            <a:r>
              <a:rPr lang="en-US" sz="1400" dirty="0" err="1"/>
              <a:t>čas</a:t>
            </a:r>
            <a:r>
              <a:rPr lang="en-US" sz="1400" dirty="0"/>
              <a:t> = </a:t>
            </a:r>
            <a:r>
              <a:rPr lang="en-US" sz="1400" dirty="0" err="1"/>
              <a:t>množství</a:t>
            </a:r>
            <a:r>
              <a:rPr lang="en-US" sz="1400" dirty="0"/>
              <a:t> </a:t>
            </a:r>
            <a:r>
              <a:rPr lang="en-US" sz="1400" dirty="0" err="1"/>
              <a:t>užitných</a:t>
            </a:r>
            <a:r>
              <a:rPr lang="en-US" sz="1400" dirty="0"/>
              <a:t> </a:t>
            </a:r>
            <a:r>
              <a:rPr lang="en-US" sz="1400" dirty="0" err="1"/>
              <a:t>hodnot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jednu</a:t>
            </a:r>
            <a:r>
              <a:rPr lang="en-US" sz="1400" dirty="0"/>
              <a:t> </a:t>
            </a:r>
            <a:r>
              <a:rPr lang="en-US" sz="1400" dirty="0" err="1"/>
              <a:t>odpracovanou</a:t>
            </a:r>
            <a:r>
              <a:rPr lang="en-US" sz="1400" dirty="0"/>
              <a:t> </a:t>
            </a:r>
            <a:r>
              <a:rPr lang="en-US" sz="1400" dirty="0" err="1"/>
              <a:t>hodinu</a:t>
            </a:r>
            <a:r>
              <a:rPr lang="en-US" sz="1400" dirty="0"/>
              <a:t>,</a:t>
            </a:r>
            <a:endParaRPr lang="cs-CZ" sz="1400" dirty="0"/>
          </a:p>
          <a:p>
            <a:endParaRPr lang="en-US" sz="1400" dirty="0"/>
          </a:p>
          <a:p>
            <a:r>
              <a:rPr lang="en-US" sz="1400" dirty="0" err="1"/>
              <a:t>produktivita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 = </a:t>
            </a:r>
            <a:r>
              <a:rPr lang="en-US" sz="1400" dirty="0" err="1"/>
              <a:t>množství</a:t>
            </a:r>
            <a:r>
              <a:rPr lang="en-US" sz="1400" dirty="0"/>
              <a:t> </a:t>
            </a:r>
            <a:r>
              <a:rPr lang="en-US" sz="1400" dirty="0" err="1"/>
              <a:t>užitných</a:t>
            </a:r>
            <a:r>
              <a:rPr lang="en-US" sz="1400" dirty="0"/>
              <a:t> </a:t>
            </a:r>
            <a:r>
              <a:rPr lang="en-US" sz="1400" dirty="0" err="1"/>
              <a:t>hodnot</a:t>
            </a:r>
            <a:r>
              <a:rPr lang="en-US" sz="1400" dirty="0"/>
              <a:t> / </a:t>
            </a:r>
            <a:r>
              <a:rPr lang="en-US" sz="1400" dirty="0" err="1"/>
              <a:t>mzdové</a:t>
            </a:r>
            <a:r>
              <a:rPr lang="en-US" sz="1400" dirty="0"/>
              <a:t> </a:t>
            </a:r>
            <a:r>
              <a:rPr lang="en-US" sz="1400" dirty="0" err="1"/>
              <a:t>náklady</a:t>
            </a:r>
            <a:r>
              <a:rPr lang="en-US" sz="1400" dirty="0"/>
              <a:t> = </a:t>
            </a:r>
            <a:r>
              <a:rPr lang="en-US" sz="1400" dirty="0" err="1"/>
              <a:t>množství</a:t>
            </a:r>
            <a:r>
              <a:rPr lang="en-US" sz="1400" dirty="0"/>
              <a:t> </a:t>
            </a:r>
            <a:r>
              <a:rPr lang="en-US" sz="1400" dirty="0" err="1"/>
              <a:t>užitných</a:t>
            </a:r>
            <a:r>
              <a:rPr lang="en-US" sz="1400" dirty="0"/>
              <a:t> </a:t>
            </a:r>
            <a:r>
              <a:rPr lang="en-US" sz="1400" dirty="0" err="1"/>
              <a:t>hodnot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jednu</a:t>
            </a:r>
            <a:r>
              <a:rPr lang="en-US" sz="1400" dirty="0"/>
              <a:t>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mzdových</a:t>
            </a:r>
            <a:r>
              <a:rPr lang="en-US" sz="1400" dirty="0"/>
              <a:t> </a:t>
            </a:r>
            <a:r>
              <a:rPr lang="en-US" sz="1400" dirty="0" err="1"/>
              <a:t>nákladů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br>
              <a:rPr lang="en-US" sz="1400" dirty="0"/>
            </a:br>
            <a:endParaRPr lang="en-US" sz="1400" dirty="0"/>
          </a:p>
          <a:p>
            <a:r>
              <a:rPr lang="en-US" sz="1400" dirty="0" err="1"/>
              <a:t>Obecný</a:t>
            </a:r>
            <a:r>
              <a:rPr lang="en-US" sz="1400" dirty="0"/>
              <a:t> </a:t>
            </a:r>
            <a:r>
              <a:rPr lang="en-US" sz="1400" b="1" dirty="0" err="1"/>
              <a:t>výpočet</a:t>
            </a:r>
            <a:r>
              <a:rPr lang="en-US" sz="1400" b="1" dirty="0"/>
              <a:t> </a:t>
            </a:r>
            <a:r>
              <a:rPr lang="en-US" sz="1400" b="1" dirty="0" err="1"/>
              <a:t>potřebného</a:t>
            </a:r>
            <a:r>
              <a:rPr lang="en-US" sz="1400" b="1" dirty="0"/>
              <a:t> </a:t>
            </a:r>
            <a:r>
              <a:rPr lang="en-US" sz="1400" b="1" dirty="0" err="1"/>
              <a:t>počtu</a:t>
            </a:r>
            <a:r>
              <a:rPr lang="en-US" sz="1400" b="1" dirty="0"/>
              <a:t> </a:t>
            </a:r>
            <a:r>
              <a:rPr lang="en-US" sz="1400" b="1" dirty="0" err="1"/>
              <a:t>pracovníků</a:t>
            </a:r>
            <a:r>
              <a:rPr lang="en-US" sz="1400" dirty="0"/>
              <a:t> = </a:t>
            </a:r>
            <a:r>
              <a:rPr lang="en-US" sz="1400" dirty="0" err="1"/>
              <a:t>plánovaný</a:t>
            </a:r>
            <a:r>
              <a:rPr lang="en-US" sz="1400" dirty="0"/>
              <a:t> </a:t>
            </a:r>
            <a:r>
              <a:rPr lang="en-US" sz="1400" dirty="0" err="1"/>
              <a:t>objem</a:t>
            </a:r>
            <a:r>
              <a:rPr lang="en-US" sz="1400" dirty="0"/>
              <a:t> </a:t>
            </a:r>
            <a:r>
              <a:rPr lang="en-US" sz="1400" dirty="0" err="1"/>
              <a:t>výkonů</a:t>
            </a:r>
            <a:r>
              <a:rPr lang="en-US" sz="1400" dirty="0"/>
              <a:t> / </a:t>
            </a:r>
            <a:r>
              <a:rPr lang="en-US" sz="1400" dirty="0" err="1"/>
              <a:t>produktivita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.</a:t>
            </a:r>
            <a:endParaRPr lang="cs-CZ" sz="1400" dirty="0"/>
          </a:p>
          <a:p>
            <a:endParaRPr lang="en-US" sz="1400" dirty="0"/>
          </a:p>
          <a:p>
            <a:r>
              <a:rPr lang="en-US" sz="1400" dirty="0" err="1"/>
              <a:t>Výsledek</a:t>
            </a:r>
            <a:r>
              <a:rPr lang="en-US" sz="1400" dirty="0"/>
              <a:t> </a:t>
            </a:r>
            <a:r>
              <a:rPr lang="en-US" sz="1400" dirty="0" err="1"/>
              <a:t>vždy</a:t>
            </a:r>
            <a:r>
              <a:rPr lang="en-US" sz="1400" dirty="0"/>
              <a:t> </a:t>
            </a:r>
            <a:r>
              <a:rPr lang="en-US" sz="1400" dirty="0" err="1"/>
              <a:t>zaokrouhlíme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"</a:t>
            </a:r>
            <a:r>
              <a:rPr lang="en-US" sz="1400" dirty="0" err="1"/>
              <a:t>celé</a:t>
            </a:r>
            <a:r>
              <a:rPr lang="en-US" sz="1400" dirty="0"/>
              <a:t> </a:t>
            </a:r>
            <a:r>
              <a:rPr lang="en-US" sz="1400" dirty="0" err="1"/>
              <a:t>pracovníky</a:t>
            </a:r>
            <a:r>
              <a:rPr lang="en-US" sz="1400" dirty="0"/>
              <a:t>" </a:t>
            </a:r>
            <a:r>
              <a:rPr lang="en-US" sz="1400" dirty="0" err="1"/>
              <a:t>nahoru</a:t>
            </a:r>
            <a:r>
              <a:rPr lang="en-US" sz="14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Plánování počtu zaměstnanců</a:t>
            </a:r>
          </a:p>
        </p:txBody>
      </p:sp>
    </p:spTree>
    <p:extLst>
      <p:ext uri="{BB962C8B-B14F-4D97-AF65-F5344CB8AC3E}">
        <p14:creationId xmlns:p14="http://schemas.microsoft.com/office/powerpoint/2010/main" val="407874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Pro </a:t>
            </a:r>
            <a:r>
              <a:rPr lang="en-US" sz="1600" dirty="0" err="1"/>
              <a:t>správné</a:t>
            </a:r>
            <a:r>
              <a:rPr lang="en-US" sz="1600" dirty="0"/>
              <a:t> </a:t>
            </a:r>
            <a:r>
              <a:rPr lang="en-US" sz="1600" dirty="0" err="1"/>
              <a:t>plánování</a:t>
            </a:r>
            <a:r>
              <a:rPr lang="en-US" sz="1600" dirty="0"/>
              <a:t> </a:t>
            </a:r>
            <a:r>
              <a:rPr lang="en-US" sz="1600" dirty="0" err="1"/>
              <a:t>pracovníků</a:t>
            </a:r>
            <a:r>
              <a:rPr lang="en-US" sz="1600" dirty="0"/>
              <a:t> </a:t>
            </a:r>
            <a:r>
              <a:rPr lang="en-US" sz="1600" dirty="0" err="1"/>
              <a:t>potřebujeme</a:t>
            </a:r>
            <a:r>
              <a:rPr lang="en-US" sz="1600" dirty="0"/>
              <a:t> </a:t>
            </a:r>
            <a:r>
              <a:rPr lang="en-US" sz="1600" dirty="0" err="1"/>
              <a:t>znát</a:t>
            </a:r>
            <a:r>
              <a:rPr lang="en-US" sz="1600" dirty="0"/>
              <a:t> </a:t>
            </a:r>
            <a:r>
              <a:rPr lang="en-US" sz="1600" dirty="0" err="1"/>
              <a:t>několik</a:t>
            </a:r>
            <a:r>
              <a:rPr lang="en-US" sz="1600" dirty="0"/>
              <a:t> </a:t>
            </a:r>
            <a:r>
              <a:rPr lang="en-US" sz="1600" dirty="0" err="1"/>
              <a:t>věcí</a:t>
            </a:r>
            <a:r>
              <a:rPr lang="en-US" sz="1600" dirty="0"/>
              <a:t>: 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en-US" sz="1600" dirty="0"/>
              <a:t>Fond </a:t>
            </a:r>
            <a:r>
              <a:rPr lang="en-US" sz="1600" dirty="0" err="1"/>
              <a:t>pracovní</a:t>
            </a:r>
            <a:r>
              <a:rPr lang="en-US" sz="1600" dirty="0"/>
              <a:t> </a:t>
            </a:r>
            <a:r>
              <a:rPr lang="en-US" sz="1600" dirty="0" err="1"/>
              <a:t>doby</a:t>
            </a:r>
            <a:r>
              <a:rPr lang="en-US" sz="1600" dirty="0"/>
              <a:t> </a:t>
            </a:r>
            <a:r>
              <a:rPr lang="en-US" sz="1600" dirty="0" err="1"/>
              <a:t>zaměstnance</a:t>
            </a:r>
            <a:r>
              <a:rPr lang="en-US" sz="1600" dirty="0"/>
              <a:t> </a:t>
            </a:r>
            <a:endParaRPr lang="cs-CZ" sz="1600" dirty="0"/>
          </a:p>
          <a:p>
            <a:endParaRPr lang="cs-CZ" sz="1600" dirty="0"/>
          </a:p>
          <a:p>
            <a:r>
              <a:rPr lang="en-US" sz="1600" dirty="0" err="1"/>
              <a:t>Výkonové</a:t>
            </a:r>
            <a:r>
              <a:rPr lang="en-US" sz="1600" dirty="0"/>
              <a:t> </a:t>
            </a:r>
            <a:r>
              <a:rPr lang="en-US" sz="1600" dirty="0" err="1"/>
              <a:t>normy</a:t>
            </a:r>
            <a:r>
              <a:rPr lang="cs-CZ" sz="1600" dirty="0"/>
              <a:t>: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cs-CZ" sz="1600" dirty="0"/>
              <a:t>Výkonová norma času: stanoví čas potřebný na jednotku výkonu (výrobku nebo poskytnutí služby), </a:t>
            </a:r>
            <a:r>
              <a:rPr lang="cs-CZ" sz="1600" dirty="0">
                <a:solidFill>
                  <a:srgbClr val="7030A0"/>
                </a:solidFill>
              </a:rPr>
              <a:t>např. 5 min na zasazení stromku, 10 min na výměnu okenní tabule. </a:t>
            </a:r>
            <a:r>
              <a:rPr lang="cs-CZ" sz="1600" dirty="0"/>
              <a:t> </a:t>
            </a:r>
          </a:p>
          <a:p>
            <a:pPr marL="400050" indent="-400050" algn="just">
              <a:buFont typeface="+mj-lt"/>
              <a:buAutoNum type="romanUcPeriod"/>
            </a:pPr>
            <a:endParaRPr lang="cs-CZ" sz="1600" dirty="0"/>
          </a:p>
          <a:p>
            <a:pPr marL="400050" indent="-400050" algn="just">
              <a:buFont typeface="+mj-lt"/>
              <a:buAutoNum type="romanUcPeriod"/>
            </a:pPr>
            <a:r>
              <a:rPr lang="cs-CZ" sz="1600" dirty="0"/>
              <a:t>Výkonová norma množství: stanoví množství výkonů (výrobků nebo služeb), které má být vyrobeno (poskytnuto) za jednotku času (nejčastěji za hodinu), </a:t>
            </a:r>
            <a:r>
              <a:rPr lang="cs-CZ" sz="1600" dirty="0">
                <a:solidFill>
                  <a:srgbClr val="7030A0"/>
                </a:solidFill>
              </a:rPr>
              <a:t>např. za 1 h zasadit 12 stromků, vyměnit 6 okenních tabulí. 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Základní informace</a:t>
            </a:r>
          </a:p>
        </p:txBody>
      </p:sp>
    </p:spTree>
    <p:extLst>
      <p:ext uri="{BB962C8B-B14F-4D97-AF65-F5344CB8AC3E}">
        <p14:creationId xmlns:p14="http://schemas.microsoft.com/office/powerpoint/2010/main" val="12856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Při plánování se využívají: 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i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výkonové normy času – čas potřebný k uskutečnění jednoho výkonu </a:t>
            </a:r>
          </a:p>
          <a:p>
            <a:pPr marL="0" indent="0" algn="just">
              <a:buNone/>
            </a:pPr>
            <a:r>
              <a:rPr lang="cs-CZ" sz="1600" i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just"/>
            <a:r>
              <a:rPr lang="cs-CZ" sz="1600" i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výkonové normy množství – udávají množství výkonů za jednotku času </a:t>
            </a:r>
          </a:p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algn="just"/>
            <a:r>
              <a:rPr lang="cs-CZ" sz="1600" dirty="0"/>
              <a:t>normy obsluhy – udává počet zaměstnanců potřebných k obsluze určitého zařízení </a:t>
            </a:r>
          </a:p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algn="just"/>
            <a:r>
              <a:rPr lang="cs-CZ" sz="1600" dirty="0"/>
              <a:t>normativy stavů – je počet zaměstnanců nutných k zajištění činnosti určitého útvaru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Plánovaní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46142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Potřebujeme vyrobit 2 500 výrobků za měsíc, výkonová norma na 1 výrobek je 30 min, pracovní doba 8 h při 23 pracovních dnech. Jaký je počet chybějících zaměstnanců?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marL="0" indent="0" algn="just">
              <a:buNone/>
            </a:pPr>
            <a:r>
              <a:rPr lang="cs-CZ" sz="1600" dirty="0"/>
              <a:t>Řešení:</a:t>
            </a:r>
          </a:p>
          <a:p>
            <a:pPr marL="0" indent="0">
              <a:buNone/>
            </a:pPr>
            <a:r>
              <a:rPr lang="cs-CZ" sz="1600" dirty="0"/>
              <a:t> 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Příklad 1</a:t>
            </a:r>
          </a:p>
        </p:txBody>
      </p:sp>
    </p:spTree>
    <p:extLst>
      <p:ext uri="{BB962C8B-B14F-4D97-AF65-F5344CB8AC3E}">
        <p14:creationId xmlns:p14="http://schemas.microsoft.com/office/powerpoint/2010/main" val="34729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i="1" dirty="0"/>
              <a:t>Potřebujeme vyrobit 2 500 výrobků za měsíc, výkonová norma na 1 výrobek je 30 min, pracovní doba 8 h při 23 pracovních dnech. Jaký je počet chybějících zaměstnanců?</a:t>
            </a:r>
          </a:p>
          <a:p>
            <a:pPr marL="0" indent="0" algn="just">
              <a:buNone/>
            </a:pPr>
            <a:endParaRPr lang="cs-CZ" sz="1600" i="1" dirty="0"/>
          </a:p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marL="0" indent="0" algn="just">
              <a:buNone/>
            </a:pPr>
            <a:r>
              <a:rPr lang="cs-CZ" sz="1600" dirty="0"/>
              <a:t>Řešení: </a:t>
            </a:r>
          </a:p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marL="0" indent="0" algn="just">
              <a:buNone/>
            </a:pPr>
            <a:r>
              <a:rPr lang="cs-CZ" sz="1600" dirty="0"/>
              <a:t>Celková potřeba času na výrobu: 2 500 * 0,5 h = 1 250 h  </a:t>
            </a:r>
          </a:p>
          <a:p>
            <a:pPr marL="0" indent="0" algn="just">
              <a:buNone/>
            </a:pPr>
            <a:r>
              <a:rPr lang="cs-CZ" sz="1600" dirty="0"/>
              <a:t>Celkový pracovní čas 1 zaměstnance za měsíc: 8 * 23 = 184 h  </a:t>
            </a:r>
          </a:p>
          <a:p>
            <a:pPr marL="0" indent="0" algn="just">
              <a:buNone/>
            </a:pPr>
            <a:r>
              <a:rPr lang="cs-CZ" sz="1600" dirty="0"/>
              <a:t>Potřeba sklářů: 1 250 : 184 = 6,79   </a:t>
            </a:r>
          </a:p>
          <a:p>
            <a:pPr marL="0" indent="0" algn="just">
              <a:buNone/>
            </a:pPr>
            <a:r>
              <a:rPr lang="cs-CZ" sz="1600" b="1" dirty="0"/>
              <a:t>Potřebujeme 7 zaměstnanců. </a:t>
            </a:r>
          </a:p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marL="0" indent="0" algn="just">
              <a:buNone/>
            </a:pPr>
            <a:r>
              <a:rPr lang="cs-CZ" sz="1400" i="1" dirty="0"/>
              <a:t> Pozn.: Vždy zaokrouhlujeme nahoru.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Příklad 1</a:t>
            </a:r>
          </a:p>
        </p:txBody>
      </p:sp>
    </p:spTree>
    <p:extLst>
      <p:ext uri="{BB962C8B-B14F-4D97-AF65-F5344CB8AC3E}">
        <p14:creationId xmlns:p14="http://schemas.microsoft.com/office/powerpoint/2010/main" val="327235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 </a:t>
            </a:r>
            <a:r>
              <a:rPr lang="cs-CZ" altLang="en-US" sz="1500" dirty="0"/>
              <a:t>Vyhledejte jedno inzerované pracovní místo. Vycházejte z dostupných a aktuálních informací o firmě.</a:t>
            </a:r>
            <a:r>
              <a:rPr lang="cs-CZ" sz="1500" dirty="0"/>
              <a:t> </a:t>
            </a:r>
          </a:p>
          <a:p>
            <a:pPr marL="0" indent="0">
              <a:buNone/>
            </a:pPr>
            <a:br>
              <a:rPr lang="cs-CZ" altLang="en-US" sz="1500" dirty="0"/>
            </a:br>
            <a:r>
              <a:rPr lang="cs-CZ" sz="1500" dirty="0"/>
              <a:t>●</a:t>
            </a:r>
            <a:r>
              <a:rPr lang="cs-CZ" altLang="en-US" sz="1500" dirty="0"/>
              <a:t>  	Odhadněte </a:t>
            </a:r>
            <a:r>
              <a:rPr lang="cs-CZ" sz="1500" dirty="0"/>
              <a:t>počet chybějících zaměstnanců daného pracovního místa (viz vzor 	příklad 1).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altLang="en-US" sz="1500" dirty="0"/>
              <a:t> </a:t>
            </a:r>
            <a:r>
              <a:rPr lang="cs-CZ" sz="1500" dirty="0"/>
              <a:t>●</a:t>
            </a:r>
            <a:r>
              <a:rPr lang="cs-CZ" altLang="en-US" sz="1500" dirty="0"/>
              <a:t>  	Popište alespoň jednou metodou (min. v 5 krocích) získávání zaměstnance nebo 	více zaměstnanců jednoho pracovního místa.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altLang="en-US" sz="1500" dirty="0"/>
              <a:t> </a:t>
            </a:r>
            <a:r>
              <a:rPr lang="cs-CZ" sz="1500" dirty="0"/>
              <a:t>●</a:t>
            </a:r>
            <a:r>
              <a:rPr lang="cs-CZ" altLang="en-US" sz="1500" dirty="0"/>
              <a:t>  	Navrhněte min. pět řešení nedostatku zaměstnance/ů ve firmě pro dané konkrétní 	pracovní místo. </a:t>
            </a:r>
          </a:p>
          <a:p>
            <a:pPr marL="0" indent="0">
              <a:buNone/>
            </a:pPr>
            <a:endParaRPr lang="cs-CZ" altLang="en-US" sz="1500" dirty="0"/>
          </a:p>
          <a:p>
            <a:pPr marL="0" indent="0">
              <a:buNone/>
            </a:pPr>
            <a:r>
              <a:rPr lang="cs-CZ" altLang="en-US" sz="1500" dirty="0"/>
              <a:t> </a:t>
            </a:r>
            <a:r>
              <a:rPr lang="cs-CZ" sz="1500" dirty="0"/>
              <a:t>●</a:t>
            </a:r>
            <a:r>
              <a:rPr lang="cs-CZ" altLang="en-US" sz="1500" dirty="0"/>
              <a:t>  	Zpracování úkolu: individuální</a:t>
            </a:r>
          </a:p>
          <a:p>
            <a:pPr marL="0" indent="0">
              <a:buNone/>
            </a:pPr>
            <a:br>
              <a:rPr lang="cs-CZ" sz="1600" dirty="0"/>
            </a:br>
            <a:r>
              <a:rPr lang="cs-CZ" sz="1200" i="1" dirty="0">
                <a:solidFill>
                  <a:srgbClr val="7030A0"/>
                </a:solidFill>
              </a:rPr>
              <a:t>Termín odevzdání úkolu: </a:t>
            </a:r>
            <a:r>
              <a:rPr lang="cs-CZ" sz="1200" b="1" i="1" dirty="0">
                <a:solidFill>
                  <a:srgbClr val="7030A0"/>
                </a:solidFill>
              </a:rPr>
              <a:t>IS SU Odevzdávárna nejpozději do neděle 22. 3. 2020 do 23:59 hod</a:t>
            </a:r>
            <a:r>
              <a:rPr lang="cs-CZ" sz="1200" i="1" dirty="0">
                <a:solidFill>
                  <a:srgbClr val="7030A0"/>
                </a:solidFill>
              </a:rPr>
              <a:t>, po termínu nebude úkol hodnocen a bude nahrazeno vypracováním dalšího náhradního úkolu bez hodnocení.</a:t>
            </a:r>
            <a:endParaRPr lang="cs-CZ" sz="16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sz="2200" dirty="0"/>
              <a:t>Úkol na procvičení 1:</a:t>
            </a:r>
            <a:r>
              <a:rPr lang="cs-CZ" altLang="en-US" b="1" dirty="0">
                <a:solidFill>
                  <a:srgbClr val="00B0F0"/>
                </a:solidFill>
              </a:rPr>
              <a:t> Plánování zaměstnanců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Pohled dovnitř organizace</a:t>
            </a:r>
          </a:p>
          <a:p>
            <a:pPr algn="just"/>
            <a:r>
              <a:rPr lang="cs-CZ" sz="1600" dirty="0"/>
              <a:t>Osobní doporučení</a:t>
            </a:r>
          </a:p>
          <a:p>
            <a:pPr algn="just"/>
            <a:r>
              <a:rPr lang="cs-CZ" sz="1600" dirty="0"/>
              <a:t>Školy</a:t>
            </a:r>
          </a:p>
          <a:p>
            <a:pPr algn="just"/>
            <a:r>
              <a:rPr lang="cs-CZ" sz="1600" dirty="0"/>
              <a:t>Úřady práce</a:t>
            </a:r>
          </a:p>
          <a:p>
            <a:pPr algn="just"/>
            <a:r>
              <a:rPr lang="cs-CZ" sz="1600" dirty="0"/>
              <a:t>Agentury zprostředkující zaměstnání</a:t>
            </a:r>
          </a:p>
          <a:p>
            <a:pPr algn="just"/>
            <a:r>
              <a:rPr lang="cs-CZ" sz="1600" dirty="0"/>
              <a:t>Personální společnosti zabývající se přímým vyhledáváním kandidátů</a:t>
            </a:r>
          </a:p>
          <a:p>
            <a:pPr algn="just"/>
            <a:r>
              <a:rPr lang="cs-CZ" sz="1600" dirty="0"/>
              <a:t>Internet</a:t>
            </a:r>
          </a:p>
          <a:p>
            <a:pPr algn="just"/>
            <a:r>
              <a:rPr lang="cs-CZ" sz="1600" dirty="0"/>
              <a:t>Inzeráty</a:t>
            </a:r>
          </a:p>
          <a:p>
            <a:pPr algn="just"/>
            <a:r>
              <a:rPr lang="cs-CZ" sz="1600" dirty="0"/>
              <a:t>…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Kde a jak hledat zaměstnance</a:t>
            </a:r>
          </a:p>
        </p:txBody>
      </p:sp>
    </p:spTree>
    <p:extLst>
      <p:ext uri="{BB962C8B-B14F-4D97-AF65-F5344CB8AC3E}">
        <p14:creationId xmlns:p14="http://schemas.microsoft.com/office/powerpoint/2010/main" val="248805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Uchazeči se nabízejí sami </a:t>
            </a:r>
          </a:p>
          <a:p>
            <a:pPr lvl="0" algn="just"/>
            <a:r>
              <a:rPr lang="cs-CZ" sz="1600" dirty="0"/>
              <a:t>Doporučení současného pracovníka organizace </a:t>
            </a:r>
          </a:p>
          <a:p>
            <a:pPr lvl="0" algn="just"/>
            <a:r>
              <a:rPr lang="cs-CZ" sz="1600" dirty="0"/>
              <a:t>Přímé oslovení vyhlédnutého jedince vývěsky </a:t>
            </a:r>
          </a:p>
          <a:p>
            <a:pPr lvl="0" algn="just"/>
            <a:r>
              <a:rPr lang="cs-CZ" sz="1600" dirty="0"/>
              <a:t>Letáky vkládané do poštovních schránek </a:t>
            </a:r>
          </a:p>
          <a:p>
            <a:pPr lvl="0" algn="just"/>
            <a:r>
              <a:rPr lang="cs-CZ" sz="1600" dirty="0"/>
              <a:t>Inzerce ve sdělovacích spolupráce organizace se vzdělávacími institucemi</a:t>
            </a:r>
          </a:p>
          <a:p>
            <a:pPr lvl="0" algn="just"/>
            <a:r>
              <a:rPr lang="cs-CZ" sz="1600" dirty="0"/>
              <a:t>Spolupráce s úřady práce </a:t>
            </a:r>
          </a:p>
          <a:p>
            <a:pPr lvl="0" algn="just"/>
            <a:r>
              <a:rPr lang="cs-CZ" sz="1600" dirty="0"/>
              <a:t>Využívání služeb komerčních zprostředkovatelen </a:t>
            </a:r>
          </a:p>
          <a:p>
            <a:pPr lvl="0" algn="just"/>
            <a:r>
              <a:rPr lang="cs-CZ" sz="1600" dirty="0"/>
              <a:t>…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Metody získávání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45719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Lewis (1985) rozeznává tři druhy kritérií. 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dirty="0" err="1"/>
              <a:t>Celoorganizační</a:t>
            </a:r>
            <a:r>
              <a:rPr lang="cs-CZ" sz="1600" dirty="0"/>
              <a:t> (celopodniková) kritéria se týkají takových vlastností, jež organizace považuje u svých zaměstnanců za cenné a důležité a které ovlivňují posuzování předpokladů uchazeče počínat si v organizaci úspěšně. 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Útvarová, resp. týmová kritéria se týkají vlastností, které by měl mít jedince pracující v určitém útvaru či týmu. 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Tradiční kritéria pracovního místa.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Posuzování uchazeče o zaměstnání - kritéria výběru</a:t>
            </a:r>
          </a:p>
        </p:txBody>
      </p:sp>
    </p:spTree>
    <p:extLst>
      <p:ext uri="{BB962C8B-B14F-4D97-AF65-F5344CB8AC3E}">
        <p14:creationId xmlns:p14="http://schemas.microsoft.com/office/powerpoint/2010/main" val="255244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Testy – mohou být znalostní, zaměřené na určité odborné a jazykové předpoklady, nebo psychologické, ověřování intelektových schopností a dalších výkonových předpokladů.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err="1"/>
              <a:t>Assessment</a:t>
            </a:r>
            <a:r>
              <a:rPr lang="cs-CZ" sz="1600" dirty="0"/>
              <a:t> centra – využívá modelových situací či případových studií.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Behaviorální rozhovory – mezistupeň mezi přijímacím rozhovorem a metodou </a:t>
            </a:r>
            <a:r>
              <a:rPr lang="cs-CZ" sz="1600" dirty="0" err="1"/>
              <a:t>assessment</a:t>
            </a:r>
            <a:r>
              <a:rPr lang="cs-CZ" sz="1600" dirty="0"/>
              <a:t> center.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Reference – informace získané z životopisu, osobního pohovoru a dalších způsobů.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Zadání písemných úkolů – písemné zpracování určitých úkolů , např. budoucí pohled na strategii firmy atd.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Hodnotící metody k ověření přijetí „budoucího“ zaměstnance</a:t>
            </a:r>
          </a:p>
        </p:txBody>
      </p:sp>
    </p:spTree>
    <p:extLst>
      <p:ext uri="{BB962C8B-B14F-4D97-AF65-F5344CB8AC3E}">
        <p14:creationId xmlns:p14="http://schemas.microsoft.com/office/powerpoint/2010/main" val="177677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Struktura personálních aktivit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A1DBD7-7ADA-4DE1-BB4E-20E915BD4FED}"/>
              </a:ext>
            </a:extLst>
          </p:cNvPr>
          <p:cNvSpPr/>
          <p:nvPr/>
        </p:nvSpPr>
        <p:spPr>
          <a:xfrm>
            <a:off x="395536" y="915566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48544A-65FE-4B55-B0C6-2C6139FB949E}"/>
              </a:ext>
            </a:extLst>
          </p:cNvPr>
          <p:cNvSpPr/>
          <p:nvPr/>
        </p:nvSpPr>
        <p:spPr>
          <a:xfrm>
            <a:off x="975792" y="1059582"/>
            <a:ext cx="355848" cy="18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38C25E9-E8DA-490E-A516-22766CDD43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" t="20601" r="1701" b="10801"/>
          <a:stretch/>
        </p:blipFill>
        <p:spPr>
          <a:xfrm>
            <a:off x="611560" y="843558"/>
            <a:ext cx="6912768" cy="36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4563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Organizační struktura – ovlivňuje s</a:t>
            </a:r>
            <a:r>
              <a:rPr lang="en-US" sz="1600" dirty="0" err="1"/>
              <a:t>truktur</a:t>
            </a:r>
            <a:r>
              <a:rPr lang="cs-CZ" sz="1600" dirty="0"/>
              <a:t>u</a:t>
            </a:r>
            <a:r>
              <a:rPr lang="en-US" sz="1600" dirty="0"/>
              <a:t> </a:t>
            </a:r>
            <a:r>
              <a:rPr lang="en-US" sz="1600" dirty="0" err="1"/>
              <a:t>pozic</a:t>
            </a:r>
            <a:r>
              <a:rPr lang="en-US" sz="1600" dirty="0"/>
              <a:t>, </a:t>
            </a:r>
            <a:r>
              <a:rPr lang="en-US" sz="1600" dirty="0" err="1"/>
              <a:t>jejich</a:t>
            </a:r>
            <a:r>
              <a:rPr lang="en-US" sz="1600" dirty="0"/>
              <a:t> </a:t>
            </a:r>
            <a:r>
              <a:rPr lang="en-US" sz="1600" dirty="0" err="1"/>
              <a:t>organizac</a:t>
            </a:r>
            <a:r>
              <a:rPr lang="cs-CZ" sz="1600" dirty="0"/>
              <a:t>i</a:t>
            </a:r>
            <a:r>
              <a:rPr lang="en-US" sz="1600" dirty="0"/>
              <a:t>, </a:t>
            </a:r>
            <a:r>
              <a:rPr lang="en-US" sz="1600" dirty="0" err="1"/>
              <a:t>nadřízenost</a:t>
            </a:r>
            <a:r>
              <a:rPr lang="en-US" sz="1600" dirty="0"/>
              <a:t> a </a:t>
            </a:r>
            <a:r>
              <a:rPr lang="en-US" sz="1600" dirty="0" err="1"/>
              <a:t>podřízenost</a:t>
            </a:r>
            <a:r>
              <a:rPr lang="en-US" sz="1600" dirty="0"/>
              <a:t>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en-US" sz="1600" dirty="0" err="1"/>
              <a:t>Specifikace</a:t>
            </a:r>
            <a:r>
              <a:rPr lang="en-US" sz="1600" dirty="0"/>
              <a:t> </a:t>
            </a:r>
            <a:r>
              <a:rPr lang="en-US" sz="1600" dirty="0" err="1"/>
              <a:t>pracovních</a:t>
            </a:r>
            <a:r>
              <a:rPr lang="en-US" sz="1600" dirty="0"/>
              <a:t> </a:t>
            </a:r>
            <a:r>
              <a:rPr lang="en-US" sz="1600" dirty="0" err="1"/>
              <a:t>pozic</a:t>
            </a:r>
            <a:r>
              <a:rPr lang="en-US" sz="1600" dirty="0"/>
              <a:t> je </a:t>
            </a:r>
            <a:r>
              <a:rPr lang="en-US" sz="1600" dirty="0" err="1"/>
              <a:t>dána</a:t>
            </a:r>
            <a:r>
              <a:rPr lang="en-US" sz="1600" dirty="0"/>
              <a:t> </a:t>
            </a:r>
            <a:r>
              <a:rPr lang="en-US" sz="1600" dirty="0" err="1"/>
              <a:t>popisem</a:t>
            </a:r>
            <a:r>
              <a:rPr lang="en-US" sz="1600" dirty="0"/>
              <a:t> </a:t>
            </a:r>
            <a:r>
              <a:rPr lang="en-US" sz="1600" dirty="0" err="1"/>
              <a:t>pracovních</a:t>
            </a:r>
            <a:r>
              <a:rPr lang="en-US" sz="1600" dirty="0"/>
              <a:t> </a:t>
            </a:r>
            <a:r>
              <a:rPr lang="en-US" sz="1600" dirty="0" err="1"/>
              <a:t>pozic</a:t>
            </a:r>
            <a:r>
              <a:rPr lang="cs-CZ" sz="1600" dirty="0"/>
              <a:t> a </a:t>
            </a:r>
            <a:r>
              <a:rPr lang="en-US" sz="1600" dirty="0" err="1"/>
              <a:t>pracovními</a:t>
            </a:r>
            <a:r>
              <a:rPr lang="en-US" sz="1600" dirty="0"/>
              <a:t> </a:t>
            </a:r>
            <a:r>
              <a:rPr lang="en-US" sz="1600" dirty="0" err="1"/>
              <a:t>náplněmi</a:t>
            </a:r>
            <a:r>
              <a:rPr lang="cs-CZ" sz="1600" dirty="0"/>
              <a:t> </a:t>
            </a:r>
            <a:r>
              <a:rPr lang="cs-CZ" sz="1600" dirty="0">
                <a:solidFill>
                  <a:srgbClr val="7030A0"/>
                </a:solidFill>
              </a:rPr>
              <a:t>(viz seminář č. 3)</a:t>
            </a:r>
            <a:r>
              <a:rPr lang="en-US" sz="1600" dirty="0">
                <a:solidFill>
                  <a:srgbClr val="7030A0"/>
                </a:solidFill>
              </a:rPr>
              <a:t>.</a:t>
            </a:r>
            <a:endParaRPr lang="cs-CZ" sz="1600" dirty="0">
              <a:solidFill>
                <a:srgbClr val="7030A0"/>
              </a:solidFill>
            </a:endParaRPr>
          </a:p>
          <a:p>
            <a:pPr algn="just"/>
            <a:endParaRPr lang="en-US" sz="1600" dirty="0"/>
          </a:p>
          <a:p>
            <a:pPr algn="just"/>
            <a:r>
              <a:rPr lang="en-US" sz="1600" dirty="0" err="1"/>
              <a:t>Plánování</a:t>
            </a:r>
            <a:r>
              <a:rPr lang="en-US" sz="1600" dirty="0"/>
              <a:t> </a:t>
            </a:r>
            <a:r>
              <a:rPr lang="en-US" sz="1600" dirty="0" err="1"/>
              <a:t>pracovních</a:t>
            </a:r>
            <a:r>
              <a:rPr lang="en-US" sz="1600" dirty="0"/>
              <a:t> </a:t>
            </a:r>
            <a:r>
              <a:rPr lang="en-US" sz="1600" dirty="0" err="1"/>
              <a:t>pozic</a:t>
            </a:r>
            <a:r>
              <a:rPr lang="en-US" sz="1600" dirty="0"/>
              <a:t> a </a:t>
            </a:r>
            <a:r>
              <a:rPr lang="en-US" sz="1600" dirty="0" err="1"/>
              <a:t>tvorba</a:t>
            </a:r>
            <a:r>
              <a:rPr lang="en-US" sz="1600" dirty="0"/>
              <a:t> </a:t>
            </a:r>
            <a:r>
              <a:rPr lang="en-US" sz="1600" dirty="0" err="1"/>
              <a:t>personálního</a:t>
            </a:r>
            <a:r>
              <a:rPr lang="en-US" sz="1600" dirty="0"/>
              <a:t> </a:t>
            </a:r>
            <a:r>
              <a:rPr lang="en-US" sz="1600" dirty="0" err="1"/>
              <a:t>plánu</a:t>
            </a:r>
            <a:r>
              <a:rPr lang="en-US" sz="1600" dirty="0"/>
              <a:t> </a:t>
            </a:r>
            <a:r>
              <a:rPr lang="cs-CZ" sz="1600" dirty="0"/>
              <a:t>je dána</a:t>
            </a:r>
            <a:r>
              <a:rPr lang="en-US" sz="1600" dirty="0"/>
              <a:t> </a:t>
            </a:r>
            <a:r>
              <a:rPr lang="cs-CZ" sz="1600" dirty="0"/>
              <a:t>např. </a:t>
            </a:r>
            <a:r>
              <a:rPr lang="en-US" sz="1600" dirty="0" err="1"/>
              <a:t>průzkum</a:t>
            </a:r>
            <a:r>
              <a:rPr lang="cs-CZ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trhu</a:t>
            </a:r>
            <a:r>
              <a:rPr lang="en-US" sz="1600" dirty="0"/>
              <a:t> </a:t>
            </a:r>
            <a:r>
              <a:rPr lang="en-US" sz="1600" dirty="0" err="1"/>
              <a:t>práce</a:t>
            </a:r>
            <a:r>
              <a:rPr lang="en-US" sz="1600" dirty="0"/>
              <a:t> a </a:t>
            </a:r>
            <a:r>
              <a:rPr lang="en-US" sz="1600" dirty="0" err="1"/>
              <a:t>jeho</a:t>
            </a:r>
            <a:r>
              <a:rPr lang="en-US" sz="1600" dirty="0"/>
              <a:t> </a:t>
            </a:r>
            <a:r>
              <a:rPr lang="en-US" sz="1600" dirty="0" err="1"/>
              <a:t>průběžn</a:t>
            </a:r>
            <a:r>
              <a:rPr lang="cs-CZ" sz="1600" dirty="0" err="1"/>
              <a:t>ým</a:t>
            </a:r>
            <a:r>
              <a:rPr lang="en-US" sz="1600" dirty="0"/>
              <a:t> </a:t>
            </a:r>
            <a:r>
              <a:rPr lang="en-US" sz="1600" dirty="0" err="1"/>
              <a:t>sledování</a:t>
            </a:r>
            <a:r>
              <a:rPr lang="cs-CZ" sz="1600" dirty="0"/>
              <a:t>m jako: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err="1"/>
              <a:t>profilování</a:t>
            </a:r>
            <a:r>
              <a:rPr lang="en-US" sz="1600" dirty="0"/>
              <a:t> </a:t>
            </a:r>
            <a:r>
              <a:rPr lang="en-US" sz="1600" dirty="0" err="1"/>
              <a:t>stavu</a:t>
            </a:r>
            <a:r>
              <a:rPr lang="en-US" sz="1600" dirty="0"/>
              <a:t> </a:t>
            </a:r>
            <a:r>
              <a:rPr lang="en-US" sz="1600" dirty="0" err="1"/>
              <a:t>pracovní</a:t>
            </a:r>
            <a:r>
              <a:rPr lang="en-US" sz="1600" dirty="0"/>
              <a:t> </a:t>
            </a:r>
            <a:r>
              <a:rPr lang="en-US" sz="1600" dirty="0" err="1"/>
              <a:t>síly</a:t>
            </a:r>
            <a:r>
              <a:rPr lang="en-US" sz="1600" dirty="0"/>
              <a:t> v </a:t>
            </a:r>
            <a:r>
              <a:rPr lang="en-US" sz="1600" dirty="0" err="1"/>
              <a:t>čase</a:t>
            </a:r>
            <a:r>
              <a:rPr lang="en-US" sz="1600" dirty="0"/>
              <a:t>, </a:t>
            </a: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err="1"/>
              <a:t>predikce</a:t>
            </a:r>
            <a:r>
              <a:rPr lang="en-US" sz="1600" dirty="0"/>
              <a:t> do </a:t>
            </a:r>
            <a:r>
              <a:rPr lang="en-US" sz="1600" dirty="0" err="1"/>
              <a:t>budoucna</a:t>
            </a:r>
            <a:r>
              <a:rPr lang="en-US" sz="1600" dirty="0"/>
              <a:t>, </a:t>
            </a:r>
            <a:endParaRPr lang="cs-CZ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err="1"/>
              <a:t>profesní</a:t>
            </a:r>
            <a:r>
              <a:rPr lang="en-US" sz="1600" dirty="0"/>
              <a:t> </a:t>
            </a:r>
            <a:r>
              <a:rPr lang="en-US" sz="1600" dirty="0" err="1"/>
              <a:t>kontakty</a:t>
            </a:r>
            <a:r>
              <a:rPr lang="cs-CZ" sz="1600" dirty="0"/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err="1"/>
              <a:t>oborová</a:t>
            </a:r>
            <a:r>
              <a:rPr lang="en-US" sz="1600" dirty="0"/>
              <a:t> </a:t>
            </a:r>
            <a:r>
              <a:rPr lang="en-US" sz="1600" dirty="0" err="1"/>
              <a:t>srovnání</a:t>
            </a:r>
            <a:r>
              <a:rPr lang="en-US" sz="1600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Plánování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344184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Schéma personálního plánování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D83F3CC-BCD1-4D4A-8EF1-603403F2E3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9201" r="13251" b="12200"/>
          <a:stretch/>
        </p:blipFill>
        <p:spPr>
          <a:xfrm>
            <a:off x="1115617" y="843558"/>
            <a:ext cx="5976664" cy="380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4563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dirty="0" err="1"/>
              <a:t>Personální</a:t>
            </a:r>
            <a:r>
              <a:rPr lang="en-US" sz="1600" dirty="0"/>
              <a:t> </a:t>
            </a:r>
            <a:r>
              <a:rPr lang="en-US" sz="1600" dirty="0" err="1"/>
              <a:t>plán</a:t>
            </a:r>
            <a:r>
              <a:rPr lang="en-US" sz="1600" dirty="0"/>
              <a:t> </a:t>
            </a:r>
            <a:r>
              <a:rPr lang="cs-CZ" sz="1600" dirty="0"/>
              <a:t>- </a:t>
            </a:r>
            <a:r>
              <a:rPr lang="en-US" sz="1600" dirty="0" err="1"/>
              <a:t>personální</a:t>
            </a:r>
            <a:r>
              <a:rPr lang="en-US" sz="1600" dirty="0"/>
              <a:t> </a:t>
            </a:r>
            <a:r>
              <a:rPr lang="en-US" sz="1600" dirty="0" err="1"/>
              <a:t>ředitel</a:t>
            </a:r>
            <a:r>
              <a:rPr lang="cs-CZ" sz="1600" dirty="0"/>
              <a:t> a </a:t>
            </a:r>
            <a:r>
              <a:rPr lang="en-US" sz="1600" dirty="0" err="1"/>
              <a:t>každý</a:t>
            </a:r>
            <a:r>
              <a:rPr lang="en-US" sz="1600" dirty="0"/>
              <a:t> </a:t>
            </a:r>
            <a:r>
              <a:rPr lang="en-US" sz="1600" dirty="0" err="1"/>
              <a:t>příslušný</a:t>
            </a:r>
            <a:r>
              <a:rPr lang="en-US" sz="1600" dirty="0"/>
              <a:t> </a:t>
            </a:r>
            <a:r>
              <a:rPr lang="en-US" sz="1600" dirty="0" err="1"/>
              <a:t>vedoucí</a:t>
            </a:r>
            <a:r>
              <a:rPr lang="en-US" sz="1600" dirty="0"/>
              <a:t> </a:t>
            </a:r>
            <a:r>
              <a:rPr lang="en-US" sz="1600" dirty="0" err="1"/>
              <a:t>útvaru</a:t>
            </a:r>
            <a:r>
              <a:rPr lang="en-US" sz="1600" dirty="0"/>
              <a:t>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en-US" sz="1600" dirty="0" err="1"/>
              <a:t>Personalista</a:t>
            </a:r>
            <a:r>
              <a:rPr lang="en-US" sz="1600" dirty="0"/>
              <a:t> </a:t>
            </a:r>
            <a:r>
              <a:rPr lang="en-US" sz="1600" dirty="0" err="1"/>
              <a:t>dává</a:t>
            </a:r>
            <a:r>
              <a:rPr lang="en-US" sz="1600" dirty="0"/>
              <a:t> </a:t>
            </a:r>
            <a:r>
              <a:rPr lang="en-US" sz="1600" dirty="0" err="1"/>
              <a:t>podněty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vytvoření</a:t>
            </a:r>
            <a:r>
              <a:rPr lang="en-US" sz="1600" dirty="0"/>
              <a:t> </a:t>
            </a:r>
            <a:r>
              <a:rPr lang="en-US" sz="1600" dirty="0" err="1"/>
              <a:t>personálního</a:t>
            </a:r>
            <a:r>
              <a:rPr lang="en-US" sz="1600" dirty="0"/>
              <a:t> </a:t>
            </a:r>
            <a:r>
              <a:rPr lang="en-US" sz="1600" dirty="0" err="1"/>
              <a:t>plánu</a:t>
            </a:r>
            <a:r>
              <a:rPr lang="en-US" sz="1600" dirty="0"/>
              <a:t>, ale </a:t>
            </a:r>
            <a:r>
              <a:rPr lang="en-US" sz="1600" dirty="0" err="1"/>
              <a:t>vlastní</a:t>
            </a:r>
            <a:r>
              <a:rPr lang="en-US" sz="1600" dirty="0"/>
              <a:t> </a:t>
            </a:r>
            <a:r>
              <a:rPr lang="en-US" sz="1600" dirty="0" err="1"/>
              <a:t>sestavení</a:t>
            </a:r>
            <a:r>
              <a:rPr lang="en-US" sz="1600" dirty="0"/>
              <a:t> </a:t>
            </a:r>
            <a:r>
              <a:rPr lang="en-US" sz="1600" dirty="0" err="1"/>
              <a:t>např</a:t>
            </a:r>
            <a:r>
              <a:rPr lang="en-US" sz="1600" dirty="0"/>
              <a:t>. </a:t>
            </a:r>
            <a:r>
              <a:rPr lang="en-US" sz="1600" dirty="0" err="1"/>
              <a:t>rozpisu</a:t>
            </a:r>
            <a:r>
              <a:rPr lang="en-US" sz="1600" dirty="0"/>
              <a:t> </a:t>
            </a:r>
            <a:r>
              <a:rPr lang="en-US" sz="1600" dirty="0" err="1"/>
              <a:t>služeb</a:t>
            </a:r>
            <a:r>
              <a:rPr lang="en-US" sz="1600" dirty="0"/>
              <a:t> a </a:t>
            </a:r>
            <a:r>
              <a:rPr lang="en-US" sz="1600" dirty="0" err="1"/>
              <a:t>plánu</a:t>
            </a:r>
            <a:r>
              <a:rPr lang="en-US" sz="1600" dirty="0"/>
              <a:t> </a:t>
            </a:r>
            <a:r>
              <a:rPr lang="en-US" sz="1600" dirty="0" err="1"/>
              <a:t>dovolených</a:t>
            </a:r>
            <a:r>
              <a:rPr lang="en-US" sz="1600" dirty="0"/>
              <a:t> </a:t>
            </a:r>
            <a:r>
              <a:rPr lang="en-US" sz="1600" dirty="0" err="1"/>
              <a:t>podléhá</a:t>
            </a:r>
            <a:r>
              <a:rPr lang="en-US" sz="1600" dirty="0"/>
              <a:t> </a:t>
            </a:r>
            <a:r>
              <a:rPr lang="en-US" sz="1600" dirty="0" err="1"/>
              <a:t>přímo</a:t>
            </a:r>
            <a:r>
              <a:rPr lang="en-US" sz="1600" dirty="0"/>
              <a:t> </a:t>
            </a:r>
            <a:r>
              <a:rPr lang="en-US" sz="1600" dirty="0" err="1"/>
              <a:t>vedoucímu</a:t>
            </a:r>
            <a:r>
              <a:rPr lang="en-US" sz="1600" dirty="0"/>
              <a:t> </a:t>
            </a:r>
            <a:r>
              <a:rPr lang="en-US" sz="1600" dirty="0" err="1"/>
              <a:t>útvaru</a:t>
            </a:r>
            <a:r>
              <a:rPr lang="en-US" sz="1600" dirty="0"/>
              <a:t>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en-US" sz="1600" dirty="0" err="1"/>
              <a:t>Plán</a:t>
            </a:r>
            <a:r>
              <a:rPr lang="en-US" sz="1600" dirty="0"/>
              <a:t> </a:t>
            </a:r>
            <a:r>
              <a:rPr lang="en-US" sz="1600" dirty="0" err="1"/>
              <a:t>nesmí</a:t>
            </a:r>
            <a:r>
              <a:rPr lang="en-US" sz="1600" dirty="0"/>
              <a:t> </a:t>
            </a:r>
            <a:r>
              <a:rPr lang="en-US" sz="1600" dirty="0" err="1"/>
              <a:t>být</a:t>
            </a:r>
            <a:r>
              <a:rPr lang="en-US" sz="1600" dirty="0"/>
              <a:t> </a:t>
            </a:r>
            <a:r>
              <a:rPr lang="en-US" sz="1600" dirty="0" err="1"/>
              <a:t>statický</a:t>
            </a:r>
            <a:r>
              <a:rPr lang="en-US" sz="1600" dirty="0"/>
              <a:t>, </a:t>
            </a:r>
            <a:r>
              <a:rPr lang="en-US" sz="1600" dirty="0" err="1"/>
              <a:t>musí</a:t>
            </a:r>
            <a:r>
              <a:rPr lang="en-US" sz="1600" dirty="0"/>
              <a:t> se s </a:t>
            </a:r>
            <a:r>
              <a:rPr lang="en-US" sz="1600" dirty="0" err="1"/>
              <a:t>ním</a:t>
            </a:r>
            <a:r>
              <a:rPr lang="en-US" sz="1600" dirty="0"/>
              <a:t> </a:t>
            </a:r>
            <a:r>
              <a:rPr lang="en-US" sz="1600" dirty="0" err="1"/>
              <a:t>průběžně</a:t>
            </a:r>
            <a:r>
              <a:rPr lang="en-US" sz="1600" dirty="0"/>
              <a:t> </a:t>
            </a:r>
            <a:r>
              <a:rPr lang="en-US" sz="1600" dirty="0" err="1"/>
              <a:t>pracovat</a:t>
            </a:r>
            <a:r>
              <a:rPr lang="en-US" sz="1600" dirty="0"/>
              <a:t>, </a:t>
            </a:r>
            <a:r>
              <a:rPr lang="en-US" sz="1600" dirty="0" err="1"/>
              <a:t>sledovat</a:t>
            </a:r>
            <a:r>
              <a:rPr lang="en-US" sz="1600" dirty="0"/>
              <a:t> </a:t>
            </a:r>
            <a:r>
              <a:rPr lang="en-US" sz="1600" dirty="0" err="1"/>
              <a:t>meziroční</a:t>
            </a:r>
            <a:r>
              <a:rPr lang="en-US" sz="1600" dirty="0"/>
              <a:t> </a:t>
            </a:r>
            <a:r>
              <a:rPr lang="en-US" sz="1600" dirty="0" err="1"/>
              <a:t>srovnání</a:t>
            </a:r>
            <a:r>
              <a:rPr lang="en-US" sz="1600" dirty="0"/>
              <a:t> a </a:t>
            </a:r>
            <a:r>
              <a:rPr lang="en-US" sz="1600" dirty="0" err="1"/>
              <a:t>případně</a:t>
            </a:r>
            <a:r>
              <a:rPr lang="en-US" sz="1600" dirty="0"/>
              <a:t> </a:t>
            </a:r>
            <a:r>
              <a:rPr lang="en-US" sz="1600" dirty="0" err="1"/>
              <a:t>jej</a:t>
            </a:r>
            <a:r>
              <a:rPr lang="en-US" sz="1600" dirty="0"/>
              <a:t> </a:t>
            </a:r>
            <a:r>
              <a:rPr lang="en-US" sz="1600" dirty="0" err="1"/>
              <a:t>dle</a:t>
            </a:r>
            <a:r>
              <a:rPr lang="en-US" sz="1600" dirty="0"/>
              <a:t> </a:t>
            </a:r>
            <a:r>
              <a:rPr lang="en-US" sz="1600" dirty="0" err="1"/>
              <a:t>vývoje</a:t>
            </a:r>
            <a:r>
              <a:rPr lang="en-US" sz="1600" dirty="0"/>
              <a:t> </a:t>
            </a:r>
            <a:r>
              <a:rPr lang="en-US" sz="1600" dirty="0" err="1"/>
              <a:t>flexibilně</a:t>
            </a:r>
            <a:r>
              <a:rPr lang="en-US" sz="1600" dirty="0"/>
              <a:t> </a:t>
            </a:r>
            <a:r>
              <a:rPr lang="en-US" sz="1600" dirty="0" err="1"/>
              <a:t>modifikovat</a:t>
            </a:r>
            <a:r>
              <a:rPr lang="en-US" sz="1600" dirty="0"/>
              <a:t>, aby </a:t>
            </a:r>
            <a:r>
              <a:rPr lang="en-US" sz="1600" dirty="0" err="1"/>
              <a:t>byl</a:t>
            </a:r>
            <a:r>
              <a:rPr lang="en-US" sz="1600" dirty="0"/>
              <a:t> </a:t>
            </a:r>
            <a:r>
              <a:rPr lang="en-US" sz="1600" dirty="0" err="1"/>
              <a:t>stále</a:t>
            </a:r>
            <a:r>
              <a:rPr lang="en-US" sz="1600" dirty="0"/>
              <a:t> </a:t>
            </a:r>
            <a:r>
              <a:rPr lang="en-US" sz="1600" dirty="0" err="1"/>
              <a:t>aktuálním</a:t>
            </a:r>
            <a:r>
              <a:rPr lang="en-US" sz="1600" dirty="0"/>
              <a:t> </a:t>
            </a:r>
            <a:r>
              <a:rPr lang="en-US" sz="1600" dirty="0" err="1"/>
              <a:t>řídícím</a:t>
            </a:r>
            <a:r>
              <a:rPr lang="en-US" sz="1600" dirty="0"/>
              <a:t> </a:t>
            </a:r>
            <a:r>
              <a:rPr lang="en-US" sz="1600" dirty="0" err="1"/>
              <a:t>nástrojem</a:t>
            </a:r>
            <a:r>
              <a:rPr lang="en-US" sz="1600" dirty="0"/>
              <a:t>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en-US" sz="1600" dirty="0" err="1"/>
              <a:t>Nesmí</a:t>
            </a:r>
            <a:r>
              <a:rPr lang="en-US" sz="1600" dirty="0"/>
              <a:t> se </a:t>
            </a:r>
            <a:r>
              <a:rPr lang="en-US" sz="1600" dirty="0" err="1"/>
              <a:t>stát</a:t>
            </a:r>
            <a:r>
              <a:rPr lang="en-US" sz="1600" dirty="0"/>
              <a:t> </a:t>
            </a:r>
            <a:r>
              <a:rPr lang="en-US" sz="1600" dirty="0" err="1"/>
              <a:t>nerealistickým</a:t>
            </a:r>
            <a:r>
              <a:rPr lang="en-US" sz="1600" dirty="0"/>
              <a:t> </a:t>
            </a:r>
            <a:r>
              <a:rPr lang="en-US" sz="1600" dirty="0" err="1"/>
              <a:t>fiktivním</a:t>
            </a:r>
            <a:r>
              <a:rPr lang="en-US" sz="1600" dirty="0"/>
              <a:t> </a:t>
            </a:r>
            <a:r>
              <a:rPr lang="en-US" sz="1600" dirty="0" err="1"/>
              <a:t>dokumentem</a:t>
            </a:r>
            <a:r>
              <a:rPr lang="en-US" sz="1600" dirty="0"/>
              <a:t>, </a:t>
            </a:r>
            <a:r>
              <a:rPr lang="en-US" sz="1600" dirty="0" err="1"/>
              <a:t>který</a:t>
            </a:r>
            <a:r>
              <a:rPr lang="en-US" sz="1600" dirty="0"/>
              <a:t> se </a:t>
            </a:r>
            <a:r>
              <a:rPr lang="en-US" sz="1600" dirty="0" err="1"/>
              <a:t>vytvořil</a:t>
            </a:r>
            <a:r>
              <a:rPr lang="en-US" sz="1600" dirty="0"/>
              <a:t> </a:t>
            </a:r>
            <a:r>
              <a:rPr lang="en-US" sz="1600" dirty="0" err="1"/>
              <a:t>před</a:t>
            </a:r>
            <a:r>
              <a:rPr lang="en-US" sz="1600" dirty="0"/>
              <a:t> </a:t>
            </a:r>
            <a:r>
              <a:rPr lang="en-US" sz="1600" dirty="0" err="1"/>
              <a:t>koncem</a:t>
            </a:r>
            <a:r>
              <a:rPr lang="en-US" sz="1600" dirty="0"/>
              <a:t> </a:t>
            </a:r>
            <a:r>
              <a:rPr lang="en-US" sz="1600" dirty="0" err="1"/>
              <a:t>roku</a:t>
            </a:r>
            <a:r>
              <a:rPr lang="en-US" sz="1600" dirty="0"/>
              <a:t> a </a:t>
            </a:r>
            <a:r>
              <a:rPr lang="en-US" sz="1600" dirty="0" err="1"/>
              <a:t>následně</a:t>
            </a:r>
            <a:r>
              <a:rPr lang="en-US" sz="1600" dirty="0"/>
              <a:t> </a:t>
            </a:r>
            <a:r>
              <a:rPr lang="en-US" sz="1600" dirty="0" err="1"/>
              <a:t>zůstal</a:t>
            </a:r>
            <a:r>
              <a:rPr lang="en-US" sz="1600" dirty="0"/>
              <a:t> </a:t>
            </a:r>
            <a:r>
              <a:rPr lang="cs-CZ" sz="1600" dirty="0"/>
              <a:t>„</a:t>
            </a:r>
            <a:r>
              <a:rPr lang="en-US" sz="1600" dirty="0" err="1"/>
              <a:t>leže</a:t>
            </a:r>
            <a:r>
              <a:rPr lang="cs-CZ" sz="1600" dirty="0"/>
              <a:t>t</a:t>
            </a:r>
            <a:r>
              <a:rPr lang="en-US" sz="1600" dirty="0"/>
              <a:t> v </a:t>
            </a:r>
            <a:r>
              <a:rPr lang="en-US" sz="1600" dirty="0" err="1"/>
              <a:t>zásuvce</a:t>
            </a:r>
            <a:r>
              <a:rPr lang="en-US" sz="1600" dirty="0"/>
              <a:t> </a:t>
            </a:r>
            <a:r>
              <a:rPr lang="en-US" sz="1600" dirty="0" err="1"/>
              <a:t>stolu</a:t>
            </a:r>
            <a:r>
              <a:rPr lang="cs-CZ" sz="1600" dirty="0"/>
              <a:t>“</a:t>
            </a:r>
            <a:r>
              <a:rPr lang="en-US" sz="1600" dirty="0"/>
              <a:t>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Mělo by být </a:t>
            </a:r>
            <a:r>
              <a:rPr lang="en-US" sz="1600" dirty="0"/>
              <a:t>s </a:t>
            </a:r>
            <a:r>
              <a:rPr lang="en-US" sz="1600" dirty="0" err="1"/>
              <a:t>ním</a:t>
            </a:r>
            <a:r>
              <a:rPr lang="en-US" sz="1600" dirty="0"/>
              <a:t> </a:t>
            </a:r>
            <a:r>
              <a:rPr lang="en-US" sz="1600" dirty="0" err="1"/>
              <a:t>průběžně</a:t>
            </a:r>
            <a:r>
              <a:rPr lang="en-US" sz="1600" dirty="0"/>
              <a:t> </a:t>
            </a:r>
            <a:r>
              <a:rPr lang="en-US" sz="1600" dirty="0" err="1"/>
              <a:t>pracováno</a:t>
            </a:r>
            <a:r>
              <a:rPr lang="cs-CZ" sz="1600" dirty="0"/>
              <a:t>.</a:t>
            </a:r>
            <a:endParaRPr lang="en-US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246627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4563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600" dirty="0" err="1"/>
              <a:t>Personální</a:t>
            </a:r>
            <a:r>
              <a:rPr lang="en-US" sz="1600" dirty="0"/>
              <a:t> </a:t>
            </a:r>
            <a:r>
              <a:rPr lang="en-US" sz="1600" dirty="0" err="1"/>
              <a:t>plánování</a:t>
            </a:r>
            <a:r>
              <a:rPr lang="en-US" sz="1600" dirty="0"/>
              <a:t> je </a:t>
            </a:r>
            <a:r>
              <a:rPr lang="en-US" sz="1600" dirty="0" err="1"/>
              <a:t>součástí</a:t>
            </a:r>
            <a:r>
              <a:rPr lang="en-US" sz="1600" dirty="0"/>
              <a:t> </a:t>
            </a:r>
            <a:r>
              <a:rPr lang="en-US" sz="1600" dirty="0" err="1"/>
              <a:t>strategického</a:t>
            </a:r>
            <a:r>
              <a:rPr lang="en-US" sz="1600" dirty="0"/>
              <a:t> </a:t>
            </a:r>
            <a:r>
              <a:rPr lang="en-US" sz="1600" dirty="0" err="1"/>
              <a:t>plánu</a:t>
            </a:r>
            <a:r>
              <a:rPr lang="en-US" sz="1600" dirty="0"/>
              <a:t> </a:t>
            </a:r>
            <a:r>
              <a:rPr lang="en-US" sz="1600" dirty="0" err="1"/>
              <a:t>podniku</a:t>
            </a:r>
            <a:r>
              <a:rPr lang="en-US" sz="1600" dirty="0"/>
              <a:t>. </a:t>
            </a:r>
            <a:r>
              <a:rPr lang="en-US" sz="1600" dirty="0" err="1"/>
              <a:t>Personální</a:t>
            </a:r>
            <a:r>
              <a:rPr lang="en-US" sz="1600" dirty="0"/>
              <a:t> </a:t>
            </a:r>
            <a:r>
              <a:rPr lang="en-US" sz="1600" dirty="0" err="1"/>
              <a:t>plán</a:t>
            </a:r>
            <a:r>
              <a:rPr lang="en-US" sz="1600" dirty="0"/>
              <a:t> </a:t>
            </a:r>
            <a:r>
              <a:rPr lang="en-US" sz="1600" dirty="0" err="1"/>
              <a:t>podniku</a:t>
            </a:r>
            <a:r>
              <a:rPr lang="en-US" sz="1600" dirty="0"/>
              <a:t> </a:t>
            </a:r>
            <a:r>
              <a:rPr lang="en-US" sz="1600" dirty="0" err="1"/>
              <a:t>obsahuje</a:t>
            </a:r>
            <a:r>
              <a:rPr lang="en-US" sz="1600" dirty="0"/>
              <a:t>:</a:t>
            </a:r>
          </a:p>
          <a:p>
            <a:pPr algn="just"/>
            <a:r>
              <a:rPr lang="en-US" sz="1600" dirty="0" err="1"/>
              <a:t>Počty</a:t>
            </a:r>
            <a:r>
              <a:rPr lang="en-US" sz="1600" dirty="0"/>
              <a:t> </a:t>
            </a:r>
            <a:r>
              <a:rPr lang="en-US" sz="1600" dirty="0" err="1"/>
              <a:t>zaměstnanců</a:t>
            </a:r>
            <a:r>
              <a:rPr lang="cs-CZ" sz="1600" dirty="0"/>
              <a:t> – d</a:t>
            </a:r>
            <a:r>
              <a:rPr lang="en-US" sz="1600" dirty="0" err="1"/>
              <a:t>efinuje</a:t>
            </a:r>
            <a:r>
              <a:rPr lang="cs-CZ" sz="1600" dirty="0"/>
              <a:t> – počty </a:t>
            </a:r>
            <a:r>
              <a:rPr lang="en-US" sz="1600" dirty="0"/>
              <a:t>a </a:t>
            </a:r>
            <a:r>
              <a:rPr lang="cs-CZ" sz="1600" dirty="0"/>
              <a:t>časový horizont k</a:t>
            </a:r>
            <a:r>
              <a:rPr lang="en-US" sz="1600" dirty="0" err="1"/>
              <a:t>dy</a:t>
            </a:r>
            <a:r>
              <a:rPr lang="en-US" sz="1600" dirty="0"/>
              <a:t> </a:t>
            </a:r>
            <a:r>
              <a:rPr lang="cs-CZ" sz="1600" dirty="0"/>
              <a:t>je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cs-CZ" sz="1600" dirty="0"/>
              <a:t>po</a:t>
            </a:r>
            <a:r>
              <a:rPr lang="en-US" sz="1600" dirty="0" err="1"/>
              <a:t>třeba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en-US" sz="1600" dirty="0"/>
          </a:p>
          <a:p>
            <a:pPr algn="just"/>
            <a:r>
              <a:rPr lang="en-US" sz="1600" dirty="0" err="1"/>
              <a:t>Plány</a:t>
            </a:r>
            <a:r>
              <a:rPr lang="en-US" sz="1600" dirty="0"/>
              <a:t> </a:t>
            </a:r>
            <a:r>
              <a:rPr lang="en-US" sz="1600" dirty="0" err="1"/>
              <a:t>mzdových</a:t>
            </a:r>
            <a:r>
              <a:rPr lang="en-US" sz="1600" dirty="0"/>
              <a:t> a </a:t>
            </a:r>
            <a:r>
              <a:rPr lang="en-US" sz="1600" dirty="0" err="1"/>
              <a:t>personálních</a:t>
            </a:r>
            <a:r>
              <a:rPr lang="en-US" sz="1600" dirty="0"/>
              <a:t> </a:t>
            </a:r>
            <a:r>
              <a:rPr lang="en-US" sz="1600" dirty="0" err="1"/>
              <a:t>prostředků</a:t>
            </a:r>
            <a:r>
              <a:rPr lang="cs-CZ" sz="1600" dirty="0"/>
              <a:t> – s</a:t>
            </a:r>
            <a:r>
              <a:rPr lang="en-US" sz="1600" dirty="0" err="1"/>
              <a:t>estav</a:t>
            </a:r>
            <a:r>
              <a:rPr lang="cs-CZ" sz="1600" dirty="0" err="1"/>
              <a:t>ení</a:t>
            </a:r>
            <a:r>
              <a:rPr lang="cs-CZ" sz="1600" dirty="0"/>
              <a:t> </a:t>
            </a:r>
            <a:r>
              <a:rPr lang="en-US" sz="1600" dirty="0" err="1"/>
              <a:t>rozpoč</a:t>
            </a:r>
            <a:r>
              <a:rPr lang="cs-CZ" sz="1600" dirty="0"/>
              <a:t>tu</a:t>
            </a:r>
            <a:r>
              <a:rPr lang="en-US" sz="1600" dirty="0"/>
              <a:t> </a:t>
            </a:r>
            <a:r>
              <a:rPr lang="en-US" sz="1600" dirty="0" err="1"/>
              <a:t>mezd</a:t>
            </a:r>
            <a:r>
              <a:rPr lang="en-US" sz="1600" dirty="0"/>
              <a:t> a </a:t>
            </a:r>
            <a:r>
              <a:rPr lang="en-US" sz="1600" dirty="0" err="1"/>
              <a:t>personální</a:t>
            </a:r>
            <a:r>
              <a:rPr lang="en-US" sz="1600" dirty="0"/>
              <a:t> </a:t>
            </a:r>
            <a:r>
              <a:rPr lang="en-US" sz="1600" dirty="0" err="1"/>
              <a:t>rozpočet</a:t>
            </a:r>
            <a:r>
              <a:rPr lang="en-US" sz="1600" dirty="0"/>
              <a:t>, </a:t>
            </a:r>
            <a:r>
              <a:rPr lang="en-US" sz="1600" dirty="0" err="1"/>
              <a:t>tzv</a:t>
            </a:r>
            <a:r>
              <a:rPr lang="en-US" sz="1600" dirty="0"/>
              <a:t>. budget, </a:t>
            </a:r>
            <a:r>
              <a:rPr lang="en-US" sz="1600" dirty="0" err="1"/>
              <a:t>zahrnující</a:t>
            </a:r>
            <a:r>
              <a:rPr lang="en-US" sz="1600" dirty="0"/>
              <a:t> </a:t>
            </a:r>
            <a:r>
              <a:rPr lang="en-US" sz="1600" dirty="0" err="1"/>
              <a:t>mj</a:t>
            </a:r>
            <a:r>
              <a:rPr lang="en-US" sz="1600" dirty="0"/>
              <a:t>.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veškeré</a:t>
            </a:r>
            <a:r>
              <a:rPr lang="en-US" sz="1600" dirty="0"/>
              <a:t> </a:t>
            </a:r>
            <a:r>
              <a:rPr lang="en-US" sz="1600" dirty="0" err="1"/>
              <a:t>odvody</a:t>
            </a:r>
            <a:r>
              <a:rPr lang="en-US" sz="1600" dirty="0"/>
              <a:t>, </a:t>
            </a:r>
            <a:r>
              <a:rPr lang="en-US" sz="1600" dirty="0" err="1"/>
              <a:t>plánované</a:t>
            </a:r>
            <a:r>
              <a:rPr lang="en-US" sz="1600" dirty="0"/>
              <a:t> </a:t>
            </a:r>
            <a:r>
              <a:rPr lang="en-US" sz="1600" dirty="0" err="1"/>
              <a:t>odměny</a:t>
            </a:r>
            <a:r>
              <a:rPr lang="en-US" sz="1600" dirty="0"/>
              <a:t>, </a:t>
            </a:r>
            <a:r>
              <a:rPr lang="en-US" sz="1600" dirty="0" err="1"/>
              <a:t>náklady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vzdělávání</a:t>
            </a:r>
            <a:r>
              <a:rPr lang="en-US" sz="1600" dirty="0"/>
              <a:t> a </a:t>
            </a:r>
            <a:r>
              <a:rPr lang="en-US" sz="1600" dirty="0" err="1"/>
              <a:t>další</a:t>
            </a:r>
            <a:r>
              <a:rPr lang="en-US" sz="1600" dirty="0"/>
              <a:t> </a:t>
            </a:r>
            <a:r>
              <a:rPr lang="en-US" sz="1600" dirty="0" err="1"/>
              <a:t>personální</a:t>
            </a:r>
            <a:r>
              <a:rPr lang="en-US" sz="1600" dirty="0"/>
              <a:t> </a:t>
            </a:r>
            <a:r>
              <a:rPr lang="en-US" sz="1600" dirty="0" err="1"/>
              <a:t>náklady</a:t>
            </a:r>
            <a:r>
              <a:rPr lang="en-US" sz="1600" dirty="0"/>
              <a:t>, </a:t>
            </a:r>
            <a:r>
              <a:rPr lang="en-US" sz="1600" dirty="0" err="1"/>
              <a:t>mj</a:t>
            </a:r>
            <a:r>
              <a:rPr lang="en-US" sz="1600" dirty="0"/>
              <a:t>.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náklady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sezónní</a:t>
            </a:r>
            <a:r>
              <a:rPr lang="en-US" sz="1600" dirty="0"/>
              <a:t> </a:t>
            </a:r>
            <a:r>
              <a:rPr lang="en-US" sz="1600" dirty="0" err="1"/>
              <a:t>pracovníky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en-US" sz="1600" dirty="0"/>
          </a:p>
          <a:p>
            <a:pPr algn="just"/>
            <a:r>
              <a:rPr lang="en-US" sz="1600" dirty="0" err="1"/>
              <a:t>Plány</a:t>
            </a:r>
            <a:r>
              <a:rPr lang="en-US" sz="1600" dirty="0"/>
              <a:t> </a:t>
            </a:r>
            <a:r>
              <a:rPr lang="en-US" sz="1600" dirty="0" err="1"/>
              <a:t>dovolených</a:t>
            </a:r>
            <a:r>
              <a:rPr lang="cs-CZ" sz="1600" dirty="0"/>
              <a:t> - </a:t>
            </a:r>
            <a:r>
              <a:rPr lang="en-US" sz="1600" dirty="0" err="1"/>
              <a:t>rozprostření</a:t>
            </a:r>
            <a:r>
              <a:rPr lang="en-US" sz="1600" dirty="0"/>
              <a:t> </a:t>
            </a:r>
            <a:r>
              <a:rPr lang="en-US" sz="1600" dirty="0" err="1"/>
              <a:t>dovolených</a:t>
            </a:r>
            <a:r>
              <a:rPr lang="en-US" sz="1600" dirty="0"/>
              <a:t> </a:t>
            </a:r>
            <a:r>
              <a:rPr lang="en-US" sz="1600" dirty="0" err="1"/>
              <a:t>tak</a:t>
            </a:r>
            <a:r>
              <a:rPr lang="en-US" sz="1600" dirty="0"/>
              <a:t>, aby to </a:t>
            </a:r>
            <a:r>
              <a:rPr lang="en-US" sz="1600" dirty="0" err="1"/>
              <a:t>neomezilo</a:t>
            </a:r>
            <a:r>
              <a:rPr lang="en-US" sz="1600" dirty="0"/>
              <a:t> </a:t>
            </a:r>
            <a:r>
              <a:rPr lang="en-US" sz="1600" dirty="0" err="1"/>
              <a:t>činnost</a:t>
            </a:r>
            <a:r>
              <a:rPr lang="en-US" sz="1600" dirty="0"/>
              <a:t> </a:t>
            </a:r>
            <a:r>
              <a:rPr lang="cs-CZ" sz="1600" dirty="0"/>
              <a:t>subjektu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r>
              <a:rPr lang="en-US" sz="1600" dirty="0" err="1"/>
              <a:t>Harmonogramy</a:t>
            </a:r>
            <a:r>
              <a:rPr lang="en-US" sz="1600" dirty="0"/>
              <a:t> </a:t>
            </a:r>
            <a:r>
              <a:rPr lang="en-US" sz="1600" dirty="0" err="1"/>
              <a:t>směn</a:t>
            </a:r>
            <a:r>
              <a:rPr lang="cs-CZ" sz="1600" dirty="0"/>
              <a:t> - n</a:t>
            </a:r>
            <a:r>
              <a:rPr lang="en-US" sz="1600" dirty="0"/>
              <a:t>a </a:t>
            </a:r>
            <a:r>
              <a:rPr lang="en-US" sz="1600" dirty="0" err="1"/>
              <a:t>základě</a:t>
            </a:r>
            <a:r>
              <a:rPr lang="en-US" sz="1600" dirty="0"/>
              <a:t> </a:t>
            </a:r>
            <a:r>
              <a:rPr lang="en-US" sz="1600" dirty="0" err="1"/>
              <a:t>provozních</a:t>
            </a:r>
            <a:r>
              <a:rPr lang="en-US" sz="1600" dirty="0"/>
              <a:t> dob je </a:t>
            </a:r>
            <a:r>
              <a:rPr lang="en-US" sz="1600" dirty="0" err="1"/>
              <a:t>třeba</a:t>
            </a:r>
            <a:r>
              <a:rPr lang="en-US" sz="1600" dirty="0"/>
              <a:t> </a:t>
            </a:r>
            <a:r>
              <a:rPr lang="en-US" sz="1600" dirty="0" err="1"/>
              <a:t>správné</a:t>
            </a:r>
            <a:r>
              <a:rPr lang="en-US" sz="1600" dirty="0"/>
              <a:t> </a:t>
            </a:r>
            <a:r>
              <a:rPr lang="en-US" sz="1600" dirty="0" err="1"/>
              <a:t>naplánovat</a:t>
            </a:r>
            <a:r>
              <a:rPr lang="en-US" sz="1600" dirty="0"/>
              <a:t> </a:t>
            </a:r>
            <a:r>
              <a:rPr lang="en-US" sz="1600" dirty="0" err="1"/>
              <a:t>směny</a:t>
            </a:r>
            <a:r>
              <a:rPr lang="en-US" sz="1600" dirty="0"/>
              <a:t>, </a:t>
            </a:r>
            <a:r>
              <a:rPr lang="en-US" sz="1600" dirty="0" err="1"/>
              <a:t>což</a:t>
            </a:r>
            <a:r>
              <a:rPr lang="en-US" sz="1600" dirty="0"/>
              <a:t> </a:t>
            </a:r>
            <a:r>
              <a:rPr lang="en-US" sz="1600" dirty="0" err="1"/>
              <a:t>přímo</a:t>
            </a:r>
            <a:r>
              <a:rPr lang="en-US" sz="1600" dirty="0"/>
              <a:t> </a:t>
            </a:r>
            <a:r>
              <a:rPr lang="en-US" sz="1600" dirty="0" err="1"/>
              <a:t>souvisí</a:t>
            </a:r>
            <a:r>
              <a:rPr lang="en-US" sz="1600" dirty="0"/>
              <a:t> s </a:t>
            </a:r>
            <a:r>
              <a:rPr lang="en-US" sz="1600" dirty="0" err="1"/>
              <a:t>počty</a:t>
            </a:r>
            <a:r>
              <a:rPr lang="en-US" sz="1600" dirty="0"/>
              <a:t> </a:t>
            </a:r>
            <a:r>
              <a:rPr lang="en-US" sz="1600" dirty="0" err="1"/>
              <a:t>zaměstnanců</a:t>
            </a:r>
            <a:r>
              <a:rPr lang="en-US" sz="1600" dirty="0"/>
              <a:t> k </a:t>
            </a:r>
            <a:r>
              <a:rPr lang="en-US" sz="1600" dirty="0" err="1"/>
              <a:t>jejich</a:t>
            </a:r>
            <a:r>
              <a:rPr lang="en-US" sz="1600" dirty="0"/>
              <a:t> </a:t>
            </a:r>
            <a:r>
              <a:rPr lang="en-US" sz="1600" dirty="0" err="1"/>
              <a:t>obsazení</a:t>
            </a:r>
            <a:r>
              <a:rPr lang="en-US" sz="1600" dirty="0"/>
              <a:t>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345474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dirty="0" err="1"/>
              <a:t>Plány</a:t>
            </a:r>
            <a:r>
              <a:rPr lang="en-US" sz="1600" dirty="0"/>
              <a:t> </a:t>
            </a:r>
            <a:r>
              <a:rPr lang="en-US" sz="1600" dirty="0" err="1"/>
              <a:t>osobního</a:t>
            </a:r>
            <a:r>
              <a:rPr lang="en-US" sz="1600" dirty="0"/>
              <a:t> </a:t>
            </a:r>
            <a:r>
              <a:rPr lang="en-US" sz="1600" dirty="0" err="1"/>
              <a:t>rozvoje</a:t>
            </a:r>
            <a:r>
              <a:rPr lang="cs-CZ" sz="1600" dirty="0"/>
              <a:t> - </a:t>
            </a:r>
            <a:r>
              <a:rPr lang="en-US" sz="1600" dirty="0" err="1"/>
              <a:t>zahrnují</a:t>
            </a:r>
            <a:r>
              <a:rPr lang="en-US" sz="1600" dirty="0"/>
              <a:t> </a:t>
            </a:r>
            <a:r>
              <a:rPr lang="en-US" sz="1600" dirty="0" err="1"/>
              <a:t>např</a:t>
            </a:r>
            <a:r>
              <a:rPr lang="en-US" sz="1600" dirty="0"/>
              <a:t>. </a:t>
            </a:r>
            <a:r>
              <a:rPr lang="en-US" sz="1600" dirty="0" err="1"/>
              <a:t>kariérní</a:t>
            </a:r>
            <a:r>
              <a:rPr lang="en-US" sz="1600" dirty="0"/>
              <a:t> </a:t>
            </a:r>
            <a:r>
              <a:rPr lang="en-US" sz="1600" dirty="0" err="1"/>
              <a:t>plány</a:t>
            </a:r>
            <a:r>
              <a:rPr lang="en-US" sz="1600" dirty="0"/>
              <a:t> a </a:t>
            </a:r>
            <a:r>
              <a:rPr lang="en-US" sz="1600" dirty="0" err="1"/>
              <a:t>transfery</a:t>
            </a:r>
            <a:r>
              <a:rPr lang="cs-CZ" sz="1600" dirty="0"/>
              <a:t> zaměstnance/ů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en-US" sz="1600" dirty="0"/>
          </a:p>
          <a:p>
            <a:pPr algn="just"/>
            <a:r>
              <a:rPr lang="en-US" sz="1600" dirty="0" err="1"/>
              <a:t>Plány</a:t>
            </a:r>
            <a:r>
              <a:rPr lang="en-US" sz="1600" dirty="0"/>
              <a:t> </a:t>
            </a:r>
            <a:r>
              <a:rPr lang="en-US" sz="1600" dirty="0" err="1"/>
              <a:t>vzdělávání</a:t>
            </a:r>
            <a:r>
              <a:rPr lang="cs-CZ" sz="1600" dirty="0"/>
              <a:t> - </a:t>
            </a:r>
            <a:r>
              <a:rPr lang="en-US" sz="1600" dirty="0" err="1"/>
              <a:t>zahrnují</a:t>
            </a:r>
            <a:r>
              <a:rPr lang="en-US" sz="1600" dirty="0"/>
              <a:t> </a:t>
            </a:r>
            <a:r>
              <a:rPr lang="en-US" sz="1600" dirty="0" err="1"/>
              <a:t>interní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externí</a:t>
            </a:r>
            <a:r>
              <a:rPr lang="en-US" sz="1600" dirty="0"/>
              <a:t> </a:t>
            </a:r>
            <a:r>
              <a:rPr lang="en-US" sz="1600" dirty="0" err="1"/>
              <a:t>vzdělávací</a:t>
            </a:r>
            <a:r>
              <a:rPr lang="en-US" sz="1600" dirty="0"/>
              <a:t> </a:t>
            </a:r>
            <a:r>
              <a:rPr lang="en-US" sz="1600" dirty="0" err="1"/>
              <a:t>aktivity</a:t>
            </a:r>
            <a:r>
              <a:rPr lang="en-US" sz="1600" dirty="0"/>
              <a:t> pro </a:t>
            </a:r>
            <a:r>
              <a:rPr lang="en-US" sz="1600" dirty="0" err="1"/>
              <a:t>zaměstnance</a:t>
            </a:r>
            <a:r>
              <a:rPr lang="en-US" sz="1600" dirty="0"/>
              <a:t>.</a:t>
            </a:r>
            <a:endParaRPr lang="cs-CZ" sz="1600" dirty="0"/>
          </a:p>
          <a:p>
            <a:pPr algn="just"/>
            <a:endParaRPr lang="en-US" sz="1600" dirty="0"/>
          </a:p>
          <a:p>
            <a:pPr algn="just"/>
            <a:r>
              <a:rPr lang="en-US" sz="1600" dirty="0" err="1"/>
              <a:t>Plány</a:t>
            </a:r>
            <a:r>
              <a:rPr lang="en-US" sz="1600" dirty="0"/>
              <a:t> </a:t>
            </a:r>
            <a:r>
              <a:rPr lang="en-US" sz="1600" dirty="0" err="1"/>
              <a:t>personálních</a:t>
            </a:r>
            <a:r>
              <a:rPr lang="en-US" sz="1600" dirty="0"/>
              <a:t> </a:t>
            </a:r>
            <a:r>
              <a:rPr lang="en-US" sz="1600" dirty="0" err="1"/>
              <a:t>rezerv</a:t>
            </a:r>
            <a:r>
              <a:rPr lang="cs-CZ" sz="1600" dirty="0"/>
              <a:t> - </a:t>
            </a:r>
            <a:r>
              <a:rPr lang="en-US" sz="1600" dirty="0" err="1"/>
              <a:t>obsahují</a:t>
            </a:r>
            <a:r>
              <a:rPr lang="en-US" sz="1600" dirty="0"/>
              <a:t> </a:t>
            </a:r>
            <a:r>
              <a:rPr lang="en-US" sz="1600" dirty="0" err="1"/>
              <a:t>alternace</a:t>
            </a:r>
            <a:r>
              <a:rPr lang="en-US" sz="1600" dirty="0"/>
              <a:t> v </a:t>
            </a:r>
            <a:r>
              <a:rPr lang="en-US" sz="1600" dirty="0" err="1"/>
              <a:t>případě</a:t>
            </a:r>
            <a:r>
              <a:rPr lang="en-US" sz="1600" dirty="0"/>
              <a:t> </a:t>
            </a:r>
            <a:r>
              <a:rPr lang="en-US" sz="1600" dirty="0" err="1"/>
              <a:t>výpadku</a:t>
            </a:r>
            <a:r>
              <a:rPr lang="en-US" sz="1600" dirty="0"/>
              <a:t> </a:t>
            </a:r>
            <a:r>
              <a:rPr lang="en-US" sz="1600" dirty="0" err="1"/>
              <a:t>některého</a:t>
            </a:r>
            <a:r>
              <a:rPr lang="en-US" sz="1600" dirty="0"/>
              <a:t> z </a:t>
            </a:r>
            <a:r>
              <a:rPr lang="en-US" sz="1600" dirty="0" err="1"/>
              <a:t>pracovníků</a:t>
            </a:r>
            <a:r>
              <a:rPr lang="en-US" sz="1600" dirty="0"/>
              <a:t> a </a:t>
            </a:r>
            <a:r>
              <a:rPr lang="en-US" sz="1600" dirty="0" err="1"/>
              <a:t>rovněž</a:t>
            </a:r>
            <a:r>
              <a:rPr lang="en-US" sz="1600" dirty="0"/>
              <a:t> </a:t>
            </a:r>
            <a:r>
              <a:rPr lang="en-US" sz="1600" dirty="0" err="1"/>
              <a:t>obsahují</a:t>
            </a:r>
            <a:r>
              <a:rPr lang="en-US" sz="1600" dirty="0"/>
              <a:t> </a:t>
            </a:r>
            <a:r>
              <a:rPr lang="en-US" sz="1600" dirty="0" err="1"/>
              <a:t>systematicky</a:t>
            </a:r>
            <a:r>
              <a:rPr lang="en-US" sz="1600" dirty="0"/>
              <a:t> </a:t>
            </a:r>
            <a:r>
              <a:rPr lang="en-US" sz="1600" dirty="0" err="1"/>
              <a:t>dlouhodobě</a:t>
            </a:r>
            <a:r>
              <a:rPr lang="en-US" sz="1600" dirty="0"/>
              <a:t> </a:t>
            </a:r>
            <a:r>
              <a:rPr lang="en-US" sz="1600" dirty="0" err="1"/>
              <a:t>připravované</a:t>
            </a:r>
            <a:r>
              <a:rPr lang="en-US" sz="1600" dirty="0"/>
              <a:t> do </a:t>
            </a:r>
            <a:r>
              <a:rPr lang="en-US" sz="1600" dirty="0" err="1"/>
              <a:t>budoucna</a:t>
            </a:r>
            <a:r>
              <a:rPr lang="en-US" sz="1600" dirty="0"/>
              <a:t> </a:t>
            </a:r>
            <a:r>
              <a:rPr lang="en-US" sz="1600" dirty="0" err="1"/>
              <a:t>nastupující</a:t>
            </a:r>
            <a:r>
              <a:rPr lang="en-US" sz="1600" dirty="0"/>
              <a:t> </a:t>
            </a:r>
            <a:r>
              <a:rPr lang="en-US" sz="1600" dirty="0" err="1"/>
              <a:t>zaměstnance</a:t>
            </a:r>
            <a:r>
              <a:rPr lang="en-US" sz="1600" dirty="0"/>
              <a:t>, </a:t>
            </a:r>
            <a:r>
              <a:rPr lang="en-US" sz="1600" dirty="0" err="1"/>
              <a:t>např</a:t>
            </a:r>
            <a:r>
              <a:rPr lang="en-US" sz="1600" dirty="0"/>
              <a:t>. </a:t>
            </a:r>
            <a:r>
              <a:rPr lang="en-US" sz="1600" dirty="0" err="1"/>
              <a:t>studenty</a:t>
            </a:r>
            <a:r>
              <a:rPr lang="en-US" sz="1600" dirty="0"/>
              <a:t> </a:t>
            </a:r>
            <a:r>
              <a:rPr lang="en-US" sz="1600" dirty="0" err="1"/>
              <a:t>podporované</a:t>
            </a:r>
            <a:r>
              <a:rPr lang="en-US" sz="1600" dirty="0"/>
              <a:t> </a:t>
            </a:r>
            <a:r>
              <a:rPr lang="en-US" sz="1600" dirty="0" err="1"/>
              <a:t>podnikem</a:t>
            </a:r>
            <a:r>
              <a:rPr lang="en-US" sz="1600" dirty="0"/>
              <a:t>.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247794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Definování pracovních úkolů – se vytvářejí pracovní místa.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Seskupování do pracovních míst – vznik na základě požadavků a podmínek vykonávané práce, povinností, odpovědnosti a pravomocí.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Organizační struktura – vzniká na základě spojování jednotlivých pracovních míst do vyšších organizačních celků (např. odborů, útvarů).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Organizování </a:t>
            </a:r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Proces vytváření pracovních míst </a:t>
            </a:r>
          </a:p>
        </p:txBody>
      </p:sp>
    </p:spTree>
    <p:extLst>
      <p:ext uri="{BB962C8B-B14F-4D97-AF65-F5344CB8AC3E}">
        <p14:creationId xmlns:p14="http://schemas.microsoft.com/office/powerpoint/2010/main" val="326659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10213</TotalTime>
  <Words>1411</Words>
  <Application>Microsoft Office PowerPoint</Application>
  <PresentationFormat>Předvádění na obrazovce (16:9)</PresentationFormat>
  <Paragraphs>205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SLU</vt:lpstr>
      <vt:lpstr>Personální plánování</vt:lpstr>
      <vt:lpstr>Úkol na procvičení 1: Plánování zaměstnanců</vt:lpstr>
      <vt:lpstr>Struktura personálních aktivit</vt:lpstr>
      <vt:lpstr>Plánování zaměstnanců</vt:lpstr>
      <vt:lpstr>Schéma personálního plánování</vt:lpstr>
      <vt:lpstr>Strategické plánování</vt:lpstr>
      <vt:lpstr>Strategické plánování</vt:lpstr>
      <vt:lpstr>Strategické plánování</vt:lpstr>
      <vt:lpstr>Proces vytváření pracovních míst </vt:lpstr>
      <vt:lpstr>Postup plánování zaměstnanců</vt:lpstr>
      <vt:lpstr>Plánování počtu zaměstnanců</vt:lpstr>
      <vt:lpstr>Plánování počtu zaměstnanců  </vt:lpstr>
      <vt:lpstr>Plánování zaměstnanců</vt:lpstr>
      <vt:lpstr>Plánování počtu zaměstnanců</vt:lpstr>
      <vt:lpstr>Plánování počtu zaměstnanců</vt:lpstr>
      <vt:lpstr>Základní informace</vt:lpstr>
      <vt:lpstr>Plánovaní zaměstnanců</vt:lpstr>
      <vt:lpstr>Příklad 1</vt:lpstr>
      <vt:lpstr>Příklad 1</vt:lpstr>
      <vt:lpstr>Kde a jak hledat zaměstnance</vt:lpstr>
      <vt:lpstr>Metody získávání zaměstnanců</vt:lpstr>
      <vt:lpstr>Posuzování uchazeče o zaměstnání - kritéria výběru</vt:lpstr>
      <vt:lpstr>Hodnotící metody k ověření přijetí „budoucího“ zaměstnance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175</cp:revision>
  <cp:lastPrinted>2019-02-28T08:11:22Z</cp:lastPrinted>
  <dcterms:created xsi:type="dcterms:W3CDTF">2016-07-06T15:42:34Z</dcterms:created>
  <dcterms:modified xsi:type="dcterms:W3CDTF">2020-03-12T22:37:56Z</dcterms:modified>
</cp:coreProperties>
</file>