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8" r:id="rId3"/>
    <p:sldId id="309" r:id="rId4"/>
    <p:sldId id="310" r:id="rId5"/>
    <p:sldId id="300" r:id="rId6"/>
    <p:sldId id="322" r:id="rId7"/>
    <p:sldId id="323" r:id="rId8"/>
    <p:sldId id="324" r:id="rId9"/>
    <p:sldId id="325" r:id="rId10"/>
    <p:sldId id="304" r:id="rId11"/>
    <p:sldId id="311" r:id="rId12"/>
    <p:sldId id="312" r:id="rId13"/>
    <p:sldId id="313" r:id="rId14"/>
    <p:sldId id="326" r:id="rId15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ie" initials="L" lastIdx="2" clrIdx="0">
    <p:extLst>
      <p:ext uri="{19B8F6BF-5375-455C-9EA6-DF929625EA0E}">
        <p15:presenceInfo xmlns:p15="http://schemas.microsoft.com/office/powerpoint/2012/main" userId="Luc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B557"/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74" autoAdjust="0"/>
  </p:normalViewPr>
  <p:slideViewPr>
    <p:cSldViewPr>
      <p:cViewPr varScale="1">
        <p:scale>
          <a:sx n="146" d="100"/>
          <a:sy n="146" d="100"/>
        </p:scale>
        <p:origin x="59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A00A8-F9E0-42EE-9959-29DFA42486E3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93278-612A-44E2-BB17-B54E47721F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854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pPr/>
              <a:t>16.03.2020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779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146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089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468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062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126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295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20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818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40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7934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183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846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Získávání pracovníků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seminář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Lucie Meixnerová,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Metody získávání zaměstnanců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3A1DBD7-7ADA-4DE1-BB4E-20E915BD4FED}"/>
              </a:ext>
            </a:extLst>
          </p:cNvPr>
          <p:cNvSpPr/>
          <p:nvPr/>
        </p:nvSpPr>
        <p:spPr>
          <a:xfrm>
            <a:off x="395536" y="915566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F48544A-65FE-4B55-B0C6-2C6139FB949E}"/>
              </a:ext>
            </a:extLst>
          </p:cNvPr>
          <p:cNvSpPr/>
          <p:nvPr/>
        </p:nvSpPr>
        <p:spPr>
          <a:xfrm>
            <a:off x="975792" y="1059582"/>
            <a:ext cx="355848" cy="189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9DC12514-450D-405F-8B3B-639FBC721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4804"/>
            <a:ext cx="3433287" cy="491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7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Metody získávání zaměstnanců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3A1DBD7-7ADA-4DE1-BB4E-20E915BD4FED}"/>
              </a:ext>
            </a:extLst>
          </p:cNvPr>
          <p:cNvSpPr/>
          <p:nvPr/>
        </p:nvSpPr>
        <p:spPr>
          <a:xfrm>
            <a:off x="395536" y="915566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F48544A-65FE-4B55-B0C6-2C6139FB949E}"/>
              </a:ext>
            </a:extLst>
          </p:cNvPr>
          <p:cNvSpPr/>
          <p:nvPr/>
        </p:nvSpPr>
        <p:spPr>
          <a:xfrm>
            <a:off x="975792" y="1059582"/>
            <a:ext cx="355848" cy="189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CABB137-7337-4F08-8CA6-3B97E69FE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703189"/>
            <a:ext cx="3453143" cy="388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Diskuse 1, str. 17  </a:t>
            </a:r>
            <a:r>
              <a:rPr lang="cs-CZ" sz="1600" i="1" dirty="0"/>
              <a:t>(Název: 2.5 Být dobrým partnerem)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3A1DBD7-7ADA-4DE1-BB4E-20E915BD4FED}"/>
              </a:ext>
            </a:extLst>
          </p:cNvPr>
          <p:cNvSpPr/>
          <p:nvPr/>
        </p:nvSpPr>
        <p:spPr>
          <a:xfrm>
            <a:off x="395536" y="915566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F48544A-65FE-4B55-B0C6-2C6139FB949E}"/>
              </a:ext>
            </a:extLst>
          </p:cNvPr>
          <p:cNvSpPr/>
          <p:nvPr/>
        </p:nvSpPr>
        <p:spPr>
          <a:xfrm>
            <a:off x="975792" y="1059582"/>
            <a:ext cx="355848" cy="189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DD8B819-1F5C-43DC-9235-E7EE55A24100}"/>
              </a:ext>
            </a:extLst>
          </p:cNvPr>
          <p:cNvSpPr/>
          <p:nvPr/>
        </p:nvSpPr>
        <p:spPr>
          <a:xfrm>
            <a:off x="395536" y="2110085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https://www.cez.cz/edee/content/micrositesutf/zprava-o-udrzitelnem-rozvoji-2018/pdf/Byt_dobrym_partnerem.pdf</a:t>
            </a:r>
          </a:p>
        </p:txBody>
      </p:sp>
    </p:spTree>
    <p:extLst>
      <p:ext uri="{BB962C8B-B14F-4D97-AF65-F5344CB8AC3E}">
        <p14:creationId xmlns:p14="http://schemas.microsoft.com/office/powerpoint/2010/main" val="287096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Diskuse 2, str. 143 </a:t>
            </a:r>
            <a:r>
              <a:rPr lang="cs-CZ" sz="1600" i="1" dirty="0"/>
              <a:t>(Název: 2019 </a:t>
            </a:r>
            <a:r>
              <a:rPr lang="cs-CZ" sz="1600" i="1" dirty="0" err="1"/>
              <a:t>Annual</a:t>
            </a:r>
            <a:r>
              <a:rPr lang="cs-CZ" sz="1600" i="1" dirty="0"/>
              <a:t> report)</a:t>
            </a:r>
            <a:endParaRPr lang="cs-CZ" sz="1600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3A1DBD7-7ADA-4DE1-BB4E-20E915BD4FED}"/>
              </a:ext>
            </a:extLst>
          </p:cNvPr>
          <p:cNvSpPr/>
          <p:nvPr/>
        </p:nvSpPr>
        <p:spPr>
          <a:xfrm>
            <a:off x="395536" y="915566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F48544A-65FE-4B55-B0C6-2C6139FB949E}"/>
              </a:ext>
            </a:extLst>
          </p:cNvPr>
          <p:cNvSpPr/>
          <p:nvPr/>
        </p:nvSpPr>
        <p:spPr>
          <a:xfrm>
            <a:off x="975792" y="1059582"/>
            <a:ext cx="355848" cy="189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DD8B819-1F5C-43DC-9235-E7EE55A24100}"/>
              </a:ext>
            </a:extLst>
          </p:cNvPr>
          <p:cNvSpPr/>
          <p:nvPr/>
        </p:nvSpPr>
        <p:spPr>
          <a:xfrm>
            <a:off x="395536" y="2110085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http://www.cezpolska.pl/file/edee/plsk/fileotherexport/polsko/cez-en-annual-report-2018.pdf</a:t>
            </a:r>
          </a:p>
        </p:txBody>
      </p:sp>
    </p:spTree>
    <p:extLst>
      <p:ext uri="{BB962C8B-B14F-4D97-AF65-F5344CB8AC3E}">
        <p14:creationId xmlns:p14="http://schemas.microsoft.com/office/powerpoint/2010/main" val="303671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62649" y="987574"/>
            <a:ext cx="7416824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3800" dirty="0"/>
              <a:t>Dotazy pište na email:</a:t>
            </a:r>
          </a:p>
          <a:p>
            <a:pPr marL="0" indent="0" algn="ctr">
              <a:buNone/>
            </a:pPr>
            <a:endParaRPr lang="cs-CZ" sz="3800" dirty="0"/>
          </a:p>
          <a:p>
            <a:pPr marL="0" indent="0" algn="ctr">
              <a:buNone/>
            </a:pPr>
            <a:r>
              <a:rPr lang="cs-CZ" sz="3800" dirty="0">
                <a:solidFill>
                  <a:srgbClr val="7030A0"/>
                </a:solidFill>
              </a:rPr>
              <a:t>meixnerova@opf.slu.cz</a:t>
            </a:r>
            <a:br>
              <a:rPr lang="cs-CZ" sz="3800" dirty="0">
                <a:solidFill>
                  <a:srgbClr val="7030A0"/>
                </a:solidFill>
              </a:rPr>
            </a:br>
            <a:br>
              <a:rPr lang="cs-CZ" sz="3800"/>
            </a:br>
            <a:r>
              <a:rPr lang="cs-CZ" sz="3800"/>
              <a:t>Děkuji </a:t>
            </a:r>
            <a:r>
              <a:rPr lang="cs-CZ" sz="3800" dirty="0"/>
              <a:t>za pozornost</a:t>
            </a:r>
            <a:br>
              <a:rPr lang="cs-CZ" sz="1400" b="1" dirty="0"/>
            </a:br>
            <a:br>
              <a:rPr lang="cs-CZ" sz="18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cs-CZ" sz="2000" dirty="0"/>
            </a:b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6510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en-US" sz="1500" dirty="0"/>
              <a:t> </a:t>
            </a:r>
            <a:r>
              <a:rPr lang="cs-CZ" sz="1500" dirty="0"/>
              <a:t>●</a:t>
            </a:r>
            <a:r>
              <a:rPr lang="cs-CZ" altLang="en-US" sz="1500" dirty="0"/>
              <a:t>  	Vyhledejte dvě podobná inzerovaná pracovní místa stejného odvětví na území 	České republiky a v zahraničí (</a:t>
            </a:r>
            <a:r>
              <a:rPr lang="cs-CZ" altLang="en-US" sz="1500" i="1" dirty="0"/>
              <a:t>předpokládá se dohledatelnost údajů v zahraničí</a:t>
            </a:r>
            <a:r>
              <a:rPr lang="cs-CZ" altLang="en-US" sz="1500" dirty="0"/>
              <a:t>).</a:t>
            </a:r>
            <a:r>
              <a:rPr lang="cs-CZ" sz="1500" dirty="0"/>
              <a:t> </a:t>
            </a:r>
          </a:p>
          <a:p>
            <a:pPr marL="0" indent="0">
              <a:buNone/>
            </a:pPr>
            <a:br>
              <a:rPr lang="cs-CZ" altLang="en-US" sz="1500" dirty="0"/>
            </a:br>
            <a:r>
              <a:rPr lang="cs-CZ" altLang="en-US" sz="1500" dirty="0"/>
              <a:t> </a:t>
            </a:r>
            <a:r>
              <a:rPr lang="cs-CZ" sz="1500" dirty="0"/>
              <a:t>●</a:t>
            </a:r>
            <a:r>
              <a:rPr lang="cs-CZ" altLang="en-US" sz="1500" dirty="0"/>
              <a:t>  	Vyhledejte používané metody při získávání zaměstnanců. Uveďte všechny použité 	metody.</a:t>
            </a:r>
          </a:p>
          <a:p>
            <a:pPr marL="0" indent="0">
              <a:buNone/>
            </a:pPr>
            <a:endParaRPr lang="cs-CZ" altLang="en-US" sz="1500" dirty="0"/>
          </a:p>
          <a:p>
            <a:pPr marL="0" indent="0">
              <a:buNone/>
            </a:pPr>
            <a:r>
              <a:rPr lang="cs-CZ" altLang="en-US" sz="1500" dirty="0"/>
              <a:t> </a:t>
            </a:r>
            <a:r>
              <a:rPr lang="cs-CZ" sz="1500" dirty="0"/>
              <a:t>●</a:t>
            </a:r>
            <a:r>
              <a:rPr lang="cs-CZ" altLang="en-US" sz="1500" dirty="0"/>
              <a:t>  	Vyhodnoťte „modernost“ metod.</a:t>
            </a:r>
          </a:p>
          <a:p>
            <a:pPr marL="0" indent="0">
              <a:buNone/>
            </a:pPr>
            <a:endParaRPr lang="cs-CZ" altLang="en-US" sz="1500" dirty="0"/>
          </a:p>
          <a:p>
            <a:pPr marL="0" indent="0">
              <a:buNone/>
            </a:pPr>
            <a:r>
              <a:rPr lang="cs-CZ" altLang="en-US" sz="1500" dirty="0"/>
              <a:t>   </a:t>
            </a:r>
            <a:r>
              <a:rPr lang="cs-CZ" sz="1500" dirty="0"/>
              <a:t>●</a:t>
            </a:r>
            <a:r>
              <a:rPr lang="cs-CZ" altLang="en-US" sz="1500" dirty="0"/>
              <a:t>  	Vyhodnoťte smysluplnost formulované nabídky a obsah údajů.</a:t>
            </a:r>
          </a:p>
          <a:p>
            <a:pPr marL="0" indent="0">
              <a:buNone/>
            </a:pPr>
            <a:br>
              <a:rPr lang="cs-CZ" altLang="en-US" sz="1500" dirty="0"/>
            </a:br>
            <a:r>
              <a:rPr lang="cs-CZ" sz="1500" dirty="0"/>
              <a:t>  ●</a:t>
            </a:r>
            <a:r>
              <a:rPr lang="cs-CZ" altLang="en-US" sz="1500" dirty="0"/>
              <a:t>  	Zpracování úkolu: individuální</a:t>
            </a:r>
          </a:p>
          <a:p>
            <a:pPr marL="0" indent="0">
              <a:buNone/>
            </a:pPr>
            <a:br>
              <a:rPr lang="cs-CZ" sz="1600" dirty="0"/>
            </a:br>
            <a:br>
              <a:rPr lang="cs-CZ" sz="1600" dirty="0"/>
            </a:br>
            <a:r>
              <a:rPr lang="cs-CZ" sz="1200" i="1" dirty="0">
                <a:solidFill>
                  <a:srgbClr val="7030A0"/>
                </a:solidFill>
              </a:rPr>
              <a:t>Termín odevzdání úkolu: </a:t>
            </a:r>
            <a:r>
              <a:rPr lang="cs-CZ" sz="1200" b="1" i="1" dirty="0">
                <a:solidFill>
                  <a:srgbClr val="7030A0"/>
                </a:solidFill>
              </a:rPr>
              <a:t>IS SU Odevzdávárna nejpozději do neděle 29. 3. 2020 do 23:59 hod</a:t>
            </a:r>
            <a:r>
              <a:rPr lang="cs-CZ" sz="1200" i="1" dirty="0">
                <a:solidFill>
                  <a:srgbClr val="7030A0"/>
                </a:solidFill>
              </a:rPr>
              <a:t>, po termínu nebude úkol hodnocen a bude nahrazeno vypracováním dalšího náhradního úkolu bez hodnocení.</a:t>
            </a:r>
            <a:endParaRPr lang="cs-CZ" sz="1800" dirty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endParaRPr lang="cs-CZ" sz="1800" dirty="0">
              <a:solidFill>
                <a:srgbClr val="7030A0"/>
              </a:solidFill>
            </a:endParaRPr>
          </a:p>
          <a:p>
            <a:pPr algn="just"/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altLang="en-US" sz="2200" dirty="0"/>
              <a:t>Úkol 1: Získávání pracovníků</a:t>
            </a:r>
            <a:endParaRPr lang="cs-CZ" sz="2200" dirty="0"/>
          </a:p>
        </p:txBody>
      </p:sp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B37E6336-C7C8-4553-BE4A-F48297C163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3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Plán získávání a výběru zaměstnanců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07C14EA-7CF4-4BF4-9DC7-34288960F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" t="18369" r="6678" b="4446"/>
          <a:stretch/>
        </p:blipFill>
        <p:spPr>
          <a:xfrm>
            <a:off x="1259632" y="843558"/>
            <a:ext cx="5798027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Vnitřní a vnější zdroje získávání zaměstnanců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F1A3B28-3BBE-415E-AE11-22B92EE5FD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" t="4174" r="1221" b="7921"/>
          <a:stretch/>
        </p:blipFill>
        <p:spPr>
          <a:xfrm>
            <a:off x="1266395" y="736092"/>
            <a:ext cx="5681869" cy="38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9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Schéma získávání pracovníků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10A071F-BDB2-433B-B63A-AFD52334D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63766"/>
            <a:ext cx="6860610" cy="425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4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AutoNum type="arabicPeriod"/>
            </a:pPr>
            <a:r>
              <a:rPr lang="cs-CZ" altLang="en-US" sz="1600" b="1" dirty="0"/>
              <a:t>Identifikace potřeby získat nového zaměstnance</a:t>
            </a:r>
            <a:r>
              <a:rPr lang="cs-CZ" altLang="en-US" sz="1600" dirty="0"/>
              <a:t>, která probíhá v organizaci na základě plánu personálního rozvoje, personálními změnami uvnitř organizace, vznikem nových pracovních pozic apod. Potřebu identifikuje manažer v rámci svého pracovního týmu, útvaru a konzultuje ji s personálním oddělením nebo oddělením </a:t>
            </a:r>
            <a:r>
              <a:rPr lang="cs-CZ" altLang="en-US" sz="1600" dirty="0" err="1"/>
              <a:t>human</a:t>
            </a:r>
            <a:r>
              <a:rPr lang="cs-CZ" altLang="en-US" sz="1600" dirty="0"/>
              <a:t> </a:t>
            </a:r>
            <a:r>
              <a:rPr lang="cs-CZ" altLang="en-US" sz="1600" dirty="0" err="1"/>
              <a:t>recources</a:t>
            </a:r>
            <a:r>
              <a:rPr lang="cs-CZ" altLang="en-US" sz="1600" dirty="0"/>
              <a:t>. </a:t>
            </a:r>
          </a:p>
          <a:p>
            <a:pPr algn="just">
              <a:buAutoNum type="arabicPeriod"/>
            </a:pPr>
            <a:endParaRPr lang="cs-CZ" altLang="en-US" sz="1600" dirty="0"/>
          </a:p>
          <a:p>
            <a:pPr algn="just">
              <a:buAutoNum type="arabicPeriod"/>
            </a:pPr>
            <a:r>
              <a:rPr lang="cs-CZ" altLang="en-US" sz="1600" b="1" dirty="0"/>
              <a:t>Popis a specifikace volné pracovní pozice</a:t>
            </a:r>
            <a:r>
              <a:rPr lang="cs-CZ" altLang="en-US" sz="1600" dirty="0"/>
              <a:t>, který vypracovává manažer ve spolupráci s personalistou a předkládá jej ke schválení personálnímu oddělení nebo oddělení </a:t>
            </a:r>
            <a:r>
              <a:rPr lang="cs-CZ" altLang="en-US" sz="1600" dirty="0" err="1"/>
              <a:t>human</a:t>
            </a:r>
            <a:r>
              <a:rPr lang="cs-CZ" altLang="en-US" sz="1600" dirty="0"/>
              <a:t> </a:t>
            </a:r>
            <a:r>
              <a:rPr lang="cs-CZ" altLang="en-US" sz="1600" dirty="0" err="1"/>
              <a:t>recources</a:t>
            </a:r>
            <a:r>
              <a:rPr lang="cs-CZ" altLang="en-US" sz="1600" dirty="0"/>
              <a:t> a případně i vyššímu vedení. </a:t>
            </a:r>
          </a:p>
          <a:p>
            <a:pPr algn="just">
              <a:buAutoNum type="arabicPeriod"/>
            </a:pPr>
            <a:endParaRPr lang="cs-CZ" altLang="en-US" sz="1600" dirty="0"/>
          </a:p>
          <a:p>
            <a:pPr algn="just">
              <a:buAutoNum type="arabicPeriod"/>
            </a:pPr>
            <a:r>
              <a:rPr lang="cs-CZ" altLang="en-US" sz="1600" b="1" dirty="0"/>
              <a:t>Výběr informací pro nabídku volné pozice a zpracování nabídky</a:t>
            </a:r>
            <a:r>
              <a:rPr lang="cs-CZ" altLang="en-US" sz="1600" dirty="0"/>
              <a:t>. Provádí nejčastěji personální oddělení z informací poskytnutých ve specifikaci potřeby pracovníka manažerem. Konkrétní podobou bývá formulace inzerátu nebo zadání pro personální agenturu – externího dodavatele služeb. </a:t>
            </a: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Proces získávání pracovníků</a:t>
            </a:r>
          </a:p>
        </p:txBody>
      </p:sp>
    </p:spTree>
    <p:extLst>
      <p:ext uri="{BB962C8B-B14F-4D97-AF65-F5344CB8AC3E}">
        <p14:creationId xmlns:p14="http://schemas.microsoft.com/office/powerpoint/2010/main" val="325844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altLang="en-US" sz="1600" b="1" dirty="0"/>
              <a:t>4. Identifikace vhodných zdrojů uchazečů o nabízenou pozici</a:t>
            </a:r>
            <a:r>
              <a:rPr lang="cs-CZ" altLang="en-US" sz="1600" dirty="0"/>
              <a:t>, kterou provádí opět personální oddělení nebo oddělení </a:t>
            </a:r>
            <a:r>
              <a:rPr lang="cs-CZ" altLang="en-US" sz="1600" dirty="0" err="1"/>
              <a:t>human</a:t>
            </a:r>
            <a:r>
              <a:rPr lang="cs-CZ" altLang="en-US" sz="1600" dirty="0"/>
              <a:t> </a:t>
            </a:r>
            <a:r>
              <a:rPr lang="cs-CZ" altLang="en-US" sz="1600" dirty="0" err="1"/>
              <a:t>recources</a:t>
            </a:r>
            <a:r>
              <a:rPr lang="cs-CZ" altLang="en-US" sz="1600" dirty="0"/>
              <a:t>. </a:t>
            </a:r>
          </a:p>
          <a:p>
            <a:pPr marL="0" indent="0" algn="just">
              <a:buNone/>
            </a:pPr>
            <a:endParaRPr lang="cs-CZ" altLang="en-US" sz="1600" dirty="0"/>
          </a:p>
          <a:p>
            <a:pPr marL="0" indent="0" algn="just">
              <a:buNone/>
            </a:pPr>
            <a:r>
              <a:rPr lang="cs-CZ" altLang="en-US" sz="1600" b="1" dirty="0"/>
              <a:t>5. Volba metod získávání pracovníků</a:t>
            </a:r>
            <a:r>
              <a:rPr lang="cs-CZ" altLang="en-US" sz="1600" dirty="0"/>
              <a:t>, kterou opět provádí personální oddělení, </a:t>
            </a:r>
            <a:r>
              <a:rPr lang="cs-CZ" altLang="en-US" sz="1600" dirty="0" err="1"/>
              <a:t>human</a:t>
            </a:r>
            <a:r>
              <a:rPr lang="cs-CZ" altLang="en-US" sz="1600" dirty="0"/>
              <a:t> </a:t>
            </a:r>
            <a:r>
              <a:rPr lang="cs-CZ" altLang="en-US" sz="1600" dirty="0" err="1"/>
              <a:t>recources</a:t>
            </a:r>
            <a:r>
              <a:rPr lang="cs-CZ" altLang="en-US" sz="1600" dirty="0"/>
              <a:t>, personální agentura, </a:t>
            </a:r>
            <a:r>
              <a:rPr lang="cs-CZ" altLang="en-US" sz="1600" dirty="0" err="1"/>
              <a:t>assessment</a:t>
            </a:r>
            <a:r>
              <a:rPr lang="cs-CZ" altLang="en-US" sz="1600" dirty="0"/>
              <a:t> centra , personální agentura aj. </a:t>
            </a:r>
          </a:p>
          <a:p>
            <a:pPr marL="0" indent="0" algn="just">
              <a:buNone/>
            </a:pPr>
            <a:endParaRPr lang="cs-CZ" altLang="en-US" sz="1600" dirty="0"/>
          </a:p>
          <a:p>
            <a:pPr marL="0" indent="0" algn="just">
              <a:buNone/>
            </a:pPr>
            <a:r>
              <a:rPr lang="cs-CZ" altLang="en-US" sz="1600" b="1" dirty="0"/>
              <a:t>6. Volba dokumentů a informací požadovaných od uchazečů</a:t>
            </a:r>
            <a:r>
              <a:rPr lang="cs-CZ" altLang="en-US" sz="1600" dirty="0"/>
              <a:t>, kterou provádí personální oddělení, </a:t>
            </a:r>
            <a:r>
              <a:rPr lang="cs-CZ" altLang="en-US" sz="1600" dirty="0" err="1"/>
              <a:t>human</a:t>
            </a:r>
            <a:r>
              <a:rPr lang="cs-CZ" altLang="en-US" sz="1600" dirty="0"/>
              <a:t> </a:t>
            </a:r>
            <a:r>
              <a:rPr lang="cs-CZ" altLang="en-US" sz="1600" dirty="0" err="1"/>
              <a:t>recources</a:t>
            </a:r>
            <a:r>
              <a:rPr lang="cs-CZ" altLang="en-US" sz="1600" dirty="0"/>
              <a:t>, personální agentura, </a:t>
            </a:r>
            <a:r>
              <a:rPr lang="cs-CZ" altLang="en-US" sz="1600" dirty="0" err="1"/>
              <a:t>assessment</a:t>
            </a:r>
            <a:r>
              <a:rPr lang="cs-CZ" altLang="en-US" sz="1600" dirty="0"/>
              <a:t> centra aj. v případě, že nábor i výběr provádí ona. </a:t>
            </a:r>
          </a:p>
          <a:p>
            <a:pPr marL="0" indent="0" algn="just">
              <a:buNone/>
            </a:pPr>
            <a:endParaRPr lang="cs-CZ" altLang="en-US" sz="1600" dirty="0"/>
          </a:p>
          <a:p>
            <a:pPr marL="0" indent="0" algn="just">
              <a:buNone/>
            </a:pPr>
            <a:r>
              <a:rPr lang="cs-CZ" altLang="en-US" sz="1600" b="1" dirty="0"/>
              <a:t>7. Uveřejnění nabídky volné pozice</a:t>
            </a:r>
            <a:r>
              <a:rPr lang="cs-CZ" altLang="en-US" sz="1600" dirty="0"/>
              <a:t>, které bývá provedeno formou inzerce, přímého oslovení, zveřejnění na vývěskách nebo www stránkách. </a:t>
            </a:r>
            <a:br>
              <a:rPr lang="cs-CZ" sz="1600" dirty="0"/>
            </a:br>
            <a:endParaRPr lang="cs-CZ" sz="1800" dirty="0"/>
          </a:p>
          <a:p>
            <a:pPr marL="0" indent="0" algn="just">
              <a:buNone/>
            </a:pPr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Proces získávání pracovníků</a:t>
            </a:r>
          </a:p>
        </p:txBody>
      </p:sp>
    </p:spTree>
    <p:extLst>
      <p:ext uri="{BB962C8B-B14F-4D97-AF65-F5344CB8AC3E}">
        <p14:creationId xmlns:p14="http://schemas.microsoft.com/office/powerpoint/2010/main" val="103311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altLang="en-US" sz="1600" b="1" dirty="0"/>
              <a:t>8. Shromažďování nabídek od uchazečů a komunikace s účastníky</a:t>
            </a:r>
            <a:r>
              <a:rPr lang="cs-CZ" altLang="en-US" sz="1600" dirty="0"/>
              <a:t>, provádí personální agentura, </a:t>
            </a:r>
            <a:r>
              <a:rPr lang="cs-CZ" altLang="en-US" sz="1600" dirty="0" err="1"/>
              <a:t>human</a:t>
            </a:r>
            <a:r>
              <a:rPr lang="cs-CZ" altLang="en-US" sz="1600" dirty="0"/>
              <a:t> </a:t>
            </a:r>
            <a:r>
              <a:rPr lang="cs-CZ" altLang="en-US" sz="1600" dirty="0" err="1"/>
              <a:t>recources</a:t>
            </a:r>
            <a:r>
              <a:rPr lang="cs-CZ" altLang="en-US" sz="1600" dirty="0"/>
              <a:t>, personální agentura, </a:t>
            </a:r>
            <a:r>
              <a:rPr lang="cs-CZ" altLang="en-US" sz="1600" dirty="0" err="1"/>
              <a:t>assessment</a:t>
            </a:r>
            <a:r>
              <a:rPr lang="cs-CZ" altLang="en-US" sz="1600" dirty="0"/>
              <a:t> centra, personální agentura aj. </a:t>
            </a:r>
          </a:p>
          <a:p>
            <a:pPr marL="0" indent="0" algn="just">
              <a:buNone/>
            </a:pPr>
            <a:endParaRPr lang="cs-CZ" altLang="en-US" sz="1600" dirty="0"/>
          </a:p>
          <a:p>
            <a:pPr marL="0" indent="0" algn="just">
              <a:buNone/>
            </a:pPr>
            <a:r>
              <a:rPr lang="cs-CZ" altLang="en-US" sz="1600" b="1" dirty="0"/>
              <a:t>9. Předvýběr na základě získaných dokumentů a informací</a:t>
            </a:r>
            <a:r>
              <a:rPr lang="cs-CZ" altLang="en-US" sz="1600" dirty="0"/>
              <a:t>, provádí personální agentura, </a:t>
            </a:r>
            <a:r>
              <a:rPr lang="cs-CZ" altLang="en-US" sz="1600" dirty="0" err="1"/>
              <a:t>human</a:t>
            </a:r>
            <a:r>
              <a:rPr lang="cs-CZ" altLang="en-US" sz="1600" dirty="0"/>
              <a:t> </a:t>
            </a:r>
            <a:r>
              <a:rPr lang="cs-CZ" altLang="en-US" sz="1600" dirty="0" err="1"/>
              <a:t>recources</a:t>
            </a:r>
            <a:r>
              <a:rPr lang="cs-CZ" altLang="en-US" sz="1600" dirty="0"/>
              <a:t>, personální agentura, </a:t>
            </a:r>
            <a:r>
              <a:rPr lang="cs-CZ" altLang="en-US" sz="1600" dirty="0" err="1"/>
              <a:t>assessment</a:t>
            </a:r>
            <a:r>
              <a:rPr lang="cs-CZ" altLang="en-US" sz="1600" dirty="0"/>
              <a:t> centra, personální agentura aj. Kritérii předvýběru bývají požadavky zveřejněné v nabídce volné pozice. </a:t>
            </a:r>
          </a:p>
          <a:p>
            <a:pPr marL="0" indent="0" algn="just">
              <a:buNone/>
            </a:pPr>
            <a:endParaRPr lang="cs-CZ" altLang="en-US" sz="1600" dirty="0"/>
          </a:p>
          <a:p>
            <a:pPr marL="0" indent="0" algn="just">
              <a:buNone/>
            </a:pPr>
            <a:r>
              <a:rPr lang="cs-CZ" altLang="en-US" sz="1600" b="1" dirty="0"/>
              <a:t>10. Sestavení seznamu uchazečů, kteří budou pozváni k výběru</a:t>
            </a:r>
            <a:r>
              <a:rPr lang="cs-CZ" altLang="en-US" sz="1600" dirty="0"/>
              <a:t>, provádí personální oddělení, </a:t>
            </a:r>
            <a:r>
              <a:rPr lang="cs-CZ" altLang="en-US" sz="1600" dirty="0" err="1"/>
              <a:t>human</a:t>
            </a:r>
            <a:r>
              <a:rPr lang="cs-CZ" altLang="en-US" sz="1600" dirty="0"/>
              <a:t> </a:t>
            </a:r>
            <a:r>
              <a:rPr lang="cs-CZ" altLang="en-US" sz="1600" dirty="0" err="1"/>
              <a:t>recources</a:t>
            </a:r>
            <a:r>
              <a:rPr lang="cs-CZ" altLang="en-US" sz="1600" dirty="0"/>
              <a:t>, personální agentura, </a:t>
            </a:r>
            <a:r>
              <a:rPr lang="cs-CZ" altLang="en-US" sz="1600" dirty="0" err="1"/>
              <a:t>assessment</a:t>
            </a:r>
            <a:r>
              <a:rPr lang="cs-CZ" altLang="en-US" sz="1600" dirty="0"/>
              <a:t> centra , personální agentura aj. jako poslední krok poskytované služby v rámci samotného náboru.</a:t>
            </a:r>
            <a:br>
              <a:rPr lang="cs-CZ" sz="1600" dirty="0"/>
            </a:br>
            <a:br>
              <a:rPr lang="cs-CZ" sz="1600" dirty="0"/>
            </a:br>
            <a:endParaRPr lang="cs-CZ" sz="1800" dirty="0"/>
          </a:p>
          <a:p>
            <a:pPr marL="0" indent="0" algn="just">
              <a:buNone/>
            </a:pPr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Proces získávání pracovníků</a:t>
            </a:r>
          </a:p>
        </p:txBody>
      </p:sp>
    </p:spTree>
    <p:extLst>
      <p:ext uri="{BB962C8B-B14F-4D97-AF65-F5344CB8AC3E}">
        <p14:creationId xmlns:p14="http://schemas.microsoft.com/office/powerpoint/2010/main" val="280080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altLang="en-US" sz="1600" dirty="0"/>
              <a:t>Název práce (pracovního místa)</a:t>
            </a:r>
          </a:p>
          <a:p>
            <a:pPr algn="just"/>
            <a:r>
              <a:rPr lang="cs-CZ" altLang="en-US" sz="1600" dirty="0"/>
              <a:t>Charakteristika práce a organizace</a:t>
            </a:r>
          </a:p>
          <a:p>
            <a:pPr algn="just"/>
            <a:r>
              <a:rPr lang="cs-CZ" altLang="en-US" sz="1600" dirty="0"/>
              <a:t>Místo výkonu práce</a:t>
            </a:r>
          </a:p>
          <a:p>
            <a:pPr algn="just"/>
            <a:r>
              <a:rPr lang="cs-CZ" altLang="en-US" sz="1600" dirty="0"/>
              <a:t>Požadavky na uchazeče</a:t>
            </a:r>
          </a:p>
          <a:p>
            <a:pPr algn="just"/>
            <a:r>
              <a:rPr lang="cs-CZ" altLang="en-US" sz="1600" dirty="0"/>
              <a:t>Podmínky výkonu práce</a:t>
            </a:r>
          </a:p>
          <a:p>
            <a:pPr algn="just"/>
            <a:r>
              <a:rPr lang="cs-CZ" altLang="en-US" sz="1600" dirty="0"/>
              <a:t>Dokumenty požadované od uchazeče</a:t>
            </a:r>
          </a:p>
          <a:p>
            <a:pPr algn="just"/>
            <a:r>
              <a:rPr lang="cs-CZ" altLang="en-US" sz="1600" dirty="0"/>
              <a:t>Pokyny uchazeče o zaměstnání</a:t>
            </a:r>
          </a:p>
          <a:p>
            <a:pPr algn="just"/>
            <a:endParaRPr lang="cs-CZ" altLang="en-US" sz="1600" dirty="0"/>
          </a:p>
          <a:p>
            <a:pPr algn="just"/>
            <a:endParaRPr lang="cs-CZ" altLang="en-US" sz="1600" dirty="0"/>
          </a:p>
          <a:p>
            <a:pPr marL="0" indent="0" algn="just">
              <a:buNone/>
            </a:pPr>
            <a:br>
              <a:rPr lang="cs-CZ" sz="1600" dirty="0"/>
            </a:br>
            <a:br>
              <a:rPr lang="cs-CZ" sz="1600" dirty="0"/>
            </a:br>
            <a:endParaRPr lang="cs-CZ" sz="1800" dirty="0"/>
          </a:p>
          <a:p>
            <a:pPr marL="0" indent="0" algn="just">
              <a:buNone/>
            </a:pPr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Nabídka zaměstnání by měla obsahovat</a:t>
            </a:r>
          </a:p>
        </p:txBody>
      </p:sp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B9DC4961-A0E9-4019-90C4-FBF6BE9A46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5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10216</TotalTime>
  <Words>632</Words>
  <Application>Microsoft Office PowerPoint</Application>
  <PresentationFormat>Předvádění na obrazovce (16:9)</PresentationFormat>
  <Paragraphs>69</Paragraphs>
  <Slides>14</Slides>
  <Notes>13</Notes>
  <HiddenSlides>0</HiddenSlides>
  <MMClips>2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SLU</vt:lpstr>
      <vt:lpstr>Získávání pracovníků</vt:lpstr>
      <vt:lpstr>Úkol 1: Získávání pracovníků</vt:lpstr>
      <vt:lpstr>Plán získávání a výběru zaměstnanců</vt:lpstr>
      <vt:lpstr>Vnitřní a vnější zdroje získávání zaměstnanců</vt:lpstr>
      <vt:lpstr>Schéma získávání pracovníků</vt:lpstr>
      <vt:lpstr>Proces získávání pracovníků</vt:lpstr>
      <vt:lpstr>Proces získávání pracovníků</vt:lpstr>
      <vt:lpstr>Proces získávání pracovníků</vt:lpstr>
      <vt:lpstr>Nabídka zaměstnání by měla obsahovat</vt:lpstr>
      <vt:lpstr>Metody získávání zaměstnanců</vt:lpstr>
      <vt:lpstr>Metody získávání zaměstnanců</vt:lpstr>
      <vt:lpstr>Diskuse 1, str. 17  (Název: 2.5 Být dobrým partnerem)</vt:lpstr>
      <vt:lpstr>Diskuse 2, str. 143 (Název: 2019 Annual report)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Lucie</cp:lastModifiedBy>
  <cp:revision>176</cp:revision>
  <cp:lastPrinted>2019-02-28T08:11:22Z</cp:lastPrinted>
  <dcterms:created xsi:type="dcterms:W3CDTF">2016-07-06T15:42:34Z</dcterms:created>
  <dcterms:modified xsi:type="dcterms:W3CDTF">2020-03-16T20:49:25Z</dcterms:modified>
</cp:coreProperties>
</file>