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08" r:id="rId3"/>
    <p:sldId id="414" r:id="rId4"/>
    <p:sldId id="408" r:id="rId5"/>
    <p:sldId id="409" r:id="rId6"/>
    <p:sldId id="407" r:id="rId7"/>
    <p:sldId id="416" r:id="rId8"/>
    <p:sldId id="411" r:id="rId9"/>
    <p:sldId id="415" r:id="rId10"/>
    <p:sldId id="418" r:id="rId11"/>
    <p:sldId id="413" r:id="rId12"/>
    <p:sldId id="419" r:id="rId13"/>
    <p:sldId id="420" r:id="rId14"/>
    <p:sldId id="410" r:id="rId15"/>
    <p:sldId id="412" r:id="rId16"/>
    <p:sldId id="421" r:id="rId17"/>
    <p:sldId id="326" r:id="rId18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ie" initials="L" lastIdx="2" clrIdx="0">
    <p:extLst>
      <p:ext uri="{19B8F6BF-5375-455C-9EA6-DF929625EA0E}">
        <p15:presenceInfo xmlns:p15="http://schemas.microsoft.com/office/powerpoint/2012/main" userId="Luci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B557"/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070" autoAdjust="0"/>
  </p:normalViewPr>
  <p:slideViewPr>
    <p:cSldViewPr>
      <p:cViewPr varScale="1">
        <p:scale>
          <a:sx n="133" d="100"/>
          <a:sy n="133" d="100"/>
        </p:scale>
        <p:origin x="98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A00A8-F9E0-42EE-9959-29DFA42486E3}" type="datetimeFigureOut">
              <a:rPr lang="cs-CZ" smtClean="0"/>
              <a:t>13.04.2020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93278-612A-44E2-BB17-B54E47721F6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4854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pPr/>
              <a:t>13.04.2020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0779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7799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040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2912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1174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3981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11566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6062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7329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3705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7336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7386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7955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4061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7928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9889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dirty="0">
                <a:cs typeface="Times New Roman" panose="02020603050405020304" pitchFamily="18" charset="0"/>
              </a:rPr>
              <a:t>Prostor pro doplňující informace, poznámky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wC2k6wWf_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_KooMuSluDs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Hodnocení zaměstnanců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seminář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588224" y="3723878"/>
            <a:ext cx="2384047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Lucie Meixnerová,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Kritéria hodnocení zaměstnanců: vzor 2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33CEFDF-BEC7-4E8D-ACBA-E6FFF7DDD8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97" t="23934" r="23591" b="15891"/>
          <a:stretch/>
        </p:blipFill>
        <p:spPr>
          <a:xfrm>
            <a:off x="1115616" y="987574"/>
            <a:ext cx="5279494" cy="341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1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1203598"/>
            <a:ext cx="7560840" cy="507703"/>
          </a:xfrm>
        </p:spPr>
        <p:txBody>
          <a:bodyPr/>
          <a:lstStyle/>
          <a:p>
            <a:r>
              <a:rPr lang="cs-CZ" sz="2200" dirty="0"/>
              <a:t>Formulář hodnocení </a:t>
            </a:r>
            <a:br>
              <a:rPr lang="cs-CZ" sz="2200" dirty="0"/>
            </a:br>
            <a:r>
              <a:rPr lang="cs-CZ" sz="2200" dirty="0"/>
              <a:t>zaměstnanců: vzor 3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D42D64C-3A8C-4834-BDE9-8682799FF4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"/>
          <a:stretch/>
        </p:blipFill>
        <p:spPr>
          <a:xfrm>
            <a:off x="3275856" y="339502"/>
            <a:ext cx="3231493" cy="457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8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1203598"/>
            <a:ext cx="7560840" cy="507703"/>
          </a:xfrm>
        </p:spPr>
        <p:txBody>
          <a:bodyPr/>
          <a:lstStyle/>
          <a:p>
            <a:r>
              <a:rPr lang="cs-CZ" sz="2200" dirty="0"/>
              <a:t>Formulář hodnocení </a:t>
            </a:r>
            <a:br>
              <a:rPr lang="cs-CZ" sz="2200" dirty="0"/>
            </a:br>
            <a:r>
              <a:rPr lang="cs-CZ" sz="2200" dirty="0"/>
              <a:t>zaměstnanců: vzor 4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724B8AA-A4E7-4B1D-9353-32B694232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83518"/>
            <a:ext cx="1913208" cy="43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0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1203598"/>
            <a:ext cx="7560840" cy="507703"/>
          </a:xfrm>
        </p:spPr>
        <p:txBody>
          <a:bodyPr/>
          <a:lstStyle/>
          <a:p>
            <a:r>
              <a:rPr lang="cs-CZ" sz="2200" dirty="0"/>
              <a:t>Formulář hodnocení </a:t>
            </a:r>
            <a:br>
              <a:rPr lang="cs-CZ" sz="2200" dirty="0"/>
            </a:br>
            <a:r>
              <a:rPr lang="cs-CZ" sz="2200" dirty="0"/>
              <a:t>zaměstnanců: vzor 5</a:t>
            </a:r>
            <a:br>
              <a:rPr lang="cs-CZ" sz="2200" dirty="0"/>
            </a:br>
            <a:br>
              <a:rPr lang="cs-CZ" sz="2200" dirty="0"/>
            </a:br>
            <a:r>
              <a:rPr lang="cs-CZ" sz="2200" i="1" dirty="0"/>
              <a:t>(celá verze je vložená</a:t>
            </a:r>
            <a:br>
              <a:rPr lang="cs-CZ" sz="2200" i="1" dirty="0"/>
            </a:br>
            <a:r>
              <a:rPr lang="cs-CZ" sz="2200" i="1" dirty="0"/>
              <a:t> v IS SU)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9FEFC25-70F7-4E2C-9648-57C07A8A64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65" t="14580" r="30971" b="7794"/>
          <a:stretch/>
        </p:blipFill>
        <p:spPr>
          <a:xfrm>
            <a:off x="3275856" y="348810"/>
            <a:ext cx="3845085" cy="444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2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Význam hodnocení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56D58C0-8961-4A67-BCB8-3CAFD52340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00" t="27510" r="24867" b="18672"/>
          <a:stretch/>
        </p:blipFill>
        <p:spPr>
          <a:xfrm>
            <a:off x="683568" y="1203598"/>
            <a:ext cx="496855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0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Obecné problémy hodnocení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61D3C6B-D5E9-4B46-BB86-BAE404320D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22" t="33776" r="26240" b="28475"/>
          <a:stretch/>
        </p:blipFill>
        <p:spPr>
          <a:xfrm>
            <a:off x="611560" y="1275606"/>
            <a:ext cx="5297924" cy="239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2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8357589" cy="295232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en-US" sz="1600" u="sng" dirty="0"/>
              <a:t>Shlédnout na youtube: významnost hodnocení pracovníků v praxi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1400" i="1" dirty="0"/>
              <a:t>1.	 Obsahem tématu: vazba hodnocení a odměňování pracovníků</a:t>
            </a:r>
          </a:p>
          <a:p>
            <a:pPr marL="0" indent="0">
              <a:buNone/>
            </a:pPr>
            <a:r>
              <a:rPr lang="cs-CZ" sz="1600" dirty="0"/>
              <a:t>Téma: </a:t>
            </a:r>
            <a:r>
              <a:rPr lang="en-US" sz="1600" dirty="0"/>
              <a:t>Proces hodnocení zaměstnanců - nejzajímavější zákaznické implementace</a:t>
            </a:r>
            <a:endParaRPr lang="cs-CZ" sz="1600" dirty="0"/>
          </a:p>
          <a:p>
            <a:pPr marL="0" indent="0">
              <a:buNone/>
            </a:pPr>
            <a:r>
              <a:rPr lang="cs-CZ" sz="1400" dirty="0">
                <a:hlinkClick r:id="rId3"/>
              </a:rPr>
              <a:t>https://www.youtube.com/watch?v=kwC2k6wWf_s</a:t>
            </a:r>
            <a:endParaRPr lang="cs-CZ" sz="1400" dirty="0"/>
          </a:p>
          <a:p>
            <a:pPr>
              <a:buFont typeface="+mj-lt"/>
              <a:buAutoNum type="arabicPeriod"/>
            </a:pPr>
            <a:endParaRPr lang="cs-CZ" sz="1400" dirty="0"/>
          </a:p>
          <a:p>
            <a:pPr>
              <a:buFont typeface="+mj-lt"/>
              <a:buAutoNum type="arabicPeriod"/>
            </a:pPr>
            <a:endParaRPr lang="cs-CZ" sz="1400" dirty="0"/>
          </a:p>
          <a:p>
            <a:pPr marL="0" indent="0">
              <a:buNone/>
            </a:pPr>
            <a:r>
              <a:rPr lang="cs-CZ" sz="1400" i="1" dirty="0"/>
              <a:t>2.	Obsahem tématu: významnost hodnocení pracovníků</a:t>
            </a:r>
          </a:p>
          <a:p>
            <a:pPr marL="0" indent="0">
              <a:buNone/>
            </a:pPr>
            <a:r>
              <a:rPr lang="cs-CZ" sz="1600" dirty="0"/>
              <a:t>Téma: </a:t>
            </a:r>
            <a:r>
              <a:rPr lang="en-US" sz="1600" dirty="0"/>
              <a:t>Ako viesť hodnotiace rozhovory</a:t>
            </a:r>
            <a:endParaRPr lang="cs-CZ" sz="1600" dirty="0"/>
          </a:p>
          <a:p>
            <a:pPr marL="0" indent="0">
              <a:buNone/>
            </a:pPr>
            <a:r>
              <a:rPr lang="cs-CZ" sz="1600" dirty="0">
                <a:hlinkClick r:id="rId4"/>
              </a:rPr>
              <a:t>https://www.youtube.com/watch?v=_KooMuSluDs</a:t>
            </a: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Hodnocení zaměstnanců: příklady z praxe</a:t>
            </a:r>
          </a:p>
        </p:txBody>
      </p:sp>
    </p:spTree>
    <p:extLst>
      <p:ext uri="{BB962C8B-B14F-4D97-AF65-F5344CB8AC3E}">
        <p14:creationId xmlns:p14="http://schemas.microsoft.com/office/powerpoint/2010/main" val="415904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62649" y="987574"/>
            <a:ext cx="7416824" cy="36004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3800" dirty="0"/>
              <a:t>Dotazy pište na email:</a:t>
            </a:r>
          </a:p>
          <a:p>
            <a:pPr marL="0" indent="0" algn="ctr">
              <a:buNone/>
            </a:pPr>
            <a:endParaRPr lang="cs-CZ" sz="3800" dirty="0"/>
          </a:p>
          <a:p>
            <a:pPr marL="0" indent="0" algn="ctr">
              <a:buNone/>
            </a:pPr>
            <a:r>
              <a:rPr lang="cs-CZ" sz="3800" dirty="0">
                <a:solidFill>
                  <a:srgbClr val="7030A0"/>
                </a:solidFill>
              </a:rPr>
              <a:t>meixnerova@opf.slu.cz</a:t>
            </a:r>
            <a:br>
              <a:rPr lang="cs-CZ" sz="3800" dirty="0">
                <a:solidFill>
                  <a:srgbClr val="7030A0"/>
                </a:solidFill>
              </a:rPr>
            </a:br>
            <a:br>
              <a:rPr lang="cs-CZ" sz="3800" dirty="0"/>
            </a:br>
            <a:r>
              <a:rPr lang="cs-CZ" sz="3800" dirty="0"/>
              <a:t>Děkuji za pozornost</a:t>
            </a:r>
            <a:br>
              <a:rPr lang="cs-CZ" sz="1400" b="1" dirty="0"/>
            </a:br>
            <a:br>
              <a:rPr lang="cs-CZ" sz="1800" dirty="0"/>
            </a:b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br>
              <a:rPr lang="cs-CZ" sz="2000" dirty="0"/>
            </a:b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6510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8357589" cy="295232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altLang="en-US" sz="1600" b="1" dirty="0">
                <a:solidFill>
                  <a:srgbClr val="00B0F0"/>
                </a:solidFill>
              </a:rPr>
              <a:t>Úkol 1: Hodnocení zaměstnanců</a:t>
            </a:r>
          </a:p>
          <a:p>
            <a:pPr marL="0" indent="0">
              <a:buNone/>
            </a:pPr>
            <a:br>
              <a:rPr lang="cs-CZ" altLang="en-US" sz="1600" dirty="0"/>
            </a:br>
            <a:r>
              <a:rPr lang="cs-CZ" sz="1600" dirty="0"/>
              <a:t>●</a:t>
            </a:r>
            <a:r>
              <a:rPr lang="cs-CZ" altLang="en-US" sz="1600" dirty="0"/>
              <a:t>  	</a:t>
            </a:r>
            <a:r>
              <a:rPr lang="cs-CZ" altLang="en-US" sz="1600" i="1" dirty="0"/>
              <a:t>Použijte k vypracování úkolu jakýkoliv předchozí vypracovaný dílčí úkol.</a:t>
            </a:r>
          </a:p>
          <a:p>
            <a:pPr marL="0" indent="0">
              <a:buNone/>
            </a:pPr>
            <a:r>
              <a:rPr lang="cs-CZ" sz="1600" dirty="0"/>
              <a:t>●</a:t>
            </a:r>
            <a:r>
              <a:rPr lang="cs-CZ" altLang="en-US" sz="1600" dirty="0"/>
              <a:t>  	Vyberte jednu metodu hodnocení zaměstnanců:</a:t>
            </a:r>
          </a:p>
          <a:p>
            <a:pPr>
              <a:buFont typeface="+mj-lt"/>
              <a:buAutoNum type="alphaLcParenR"/>
            </a:pPr>
            <a:r>
              <a:rPr lang="cs-CZ" altLang="en-US" sz="1600" dirty="0"/>
              <a:t>navrhněte hodnocení daného zaměstnance, uveďte min. 8 položek hodnocení,</a:t>
            </a:r>
          </a:p>
          <a:p>
            <a:pPr>
              <a:buFont typeface="+mj-lt"/>
              <a:buAutoNum type="alphaLcParenR"/>
            </a:pPr>
            <a:r>
              <a:rPr lang="cs-CZ" altLang="en-US" sz="1600" dirty="0"/>
              <a:t>uveďte časové období hodnocení,</a:t>
            </a:r>
          </a:p>
          <a:p>
            <a:pPr>
              <a:buFont typeface="+mj-lt"/>
              <a:buAutoNum type="alphaLcParenR"/>
            </a:pPr>
            <a:r>
              <a:rPr lang="cs-CZ" altLang="en-US" sz="1600" dirty="0"/>
              <a:t>uveďte odpovědnou osobu, která bude hodnocení provádět.</a:t>
            </a:r>
          </a:p>
          <a:p>
            <a:pPr marL="0" indent="0">
              <a:buNone/>
            </a:pPr>
            <a:endParaRPr lang="cs-CZ" altLang="en-US" sz="1600" dirty="0"/>
          </a:p>
          <a:p>
            <a:pPr marL="0" indent="0">
              <a:buNone/>
            </a:pPr>
            <a:r>
              <a:rPr lang="cs-CZ" altLang="en-US" sz="1600" dirty="0"/>
              <a:t> </a:t>
            </a:r>
            <a:r>
              <a:rPr lang="cs-CZ" sz="1600" dirty="0"/>
              <a:t>●</a:t>
            </a:r>
            <a:r>
              <a:rPr lang="cs-CZ" altLang="en-US" sz="1600" dirty="0"/>
              <a:t>  	Zpracování úkolu: individuální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1400" i="1" dirty="0">
                <a:solidFill>
                  <a:srgbClr val="7030A0"/>
                </a:solidFill>
              </a:rPr>
              <a:t>Termín odevzdání úkolu: </a:t>
            </a:r>
            <a:r>
              <a:rPr lang="cs-CZ" sz="1400" b="1" i="1" dirty="0">
                <a:solidFill>
                  <a:srgbClr val="7030A0"/>
                </a:solidFill>
              </a:rPr>
              <a:t>IS SU Odevzdávárna nejpozději do neděle 19. 4. 2020 do 23:59 hod</a:t>
            </a:r>
            <a:r>
              <a:rPr lang="cs-CZ" sz="1400" i="1" dirty="0">
                <a:solidFill>
                  <a:srgbClr val="7030A0"/>
                </a:solidFill>
              </a:rPr>
              <a:t>, po termínu nebude úkol hodnocen a bude nahrazeno vypracováním dalšího náhradního úkolu bez hodnocení</a:t>
            </a:r>
            <a:endParaRPr 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Úkol na procvičení</a:t>
            </a:r>
          </a:p>
        </p:txBody>
      </p:sp>
    </p:spTree>
    <p:extLst>
      <p:ext uri="{BB962C8B-B14F-4D97-AF65-F5344CB8AC3E}">
        <p14:creationId xmlns:p14="http://schemas.microsoft.com/office/powerpoint/2010/main" val="95183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Hodnocení zaměstnanců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D53DFFA-C2E6-44AD-9CE8-EC1D3DDD06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20" t="21303" r="27115" b="23425"/>
          <a:stretch/>
        </p:blipFill>
        <p:spPr>
          <a:xfrm>
            <a:off x="755576" y="843558"/>
            <a:ext cx="5466708" cy="365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1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Proces hodnocení zaměstnanců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55AF4AB-DDD2-4176-B4A9-738AC53194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13671" r="2750" b="2401"/>
          <a:stretch/>
        </p:blipFill>
        <p:spPr>
          <a:xfrm>
            <a:off x="755576" y="843558"/>
            <a:ext cx="5621369" cy="374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7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Proces hodnocení zaměstnanců: časový plán realizace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629ED55-B262-4D3C-BFCC-3804ACD37E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91" t="30259" r="26547" b="21526"/>
          <a:stretch/>
        </p:blipFill>
        <p:spPr>
          <a:xfrm>
            <a:off x="755576" y="1131590"/>
            <a:ext cx="5274586" cy="301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2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Průběh hodnocení zaměstnanců: vzor 1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AF438DC-347F-4457-9B94-F8116D5AC8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23400" r="2751" b="23401"/>
          <a:stretch/>
        </p:blipFill>
        <p:spPr>
          <a:xfrm>
            <a:off x="1403648" y="1203598"/>
            <a:ext cx="640871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Hodnotící rozhovor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9FE55A6-14F3-488F-B567-48CCF20A56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5" r="2435" b="3898"/>
          <a:stretch/>
        </p:blipFill>
        <p:spPr>
          <a:xfrm>
            <a:off x="827584" y="987574"/>
            <a:ext cx="516914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3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Hodnotící formulář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BF55043-FDE4-46B2-ACF6-BE47C7FCED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52" t="24707" r="27859" b="28364"/>
          <a:stretch/>
        </p:blipFill>
        <p:spPr>
          <a:xfrm>
            <a:off x="323528" y="987574"/>
            <a:ext cx="548368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8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/>
              <a:t>Metody hodnocení zaměstnanců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3FB1367-684B-456C-B7A5-F15F9B94AB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15566"/>
            <a:ext cx="4804619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1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10391</TotalTime>
  <Words>302</Words>
  <Application>Microsoft Office PowerPoint</Application>
  <PresentationFormat>Předvádění na obrazovce (16:9)</PresentationFormat>
  <Paragraphs>59</Paragraphs>
  <Slides>17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SLU</vt:lpstr>
      <vt:lpstr>Hodnocení zaměstnanců</vt:lpstr>
      <vt:lpstr>Úkol na procvičení</vt:lpstr>
      <vt:lpstr>Hodnocení zaměstnanců</vt:lpstr>
      <vt:lpstr>Proces hodnocení zaměstnanců</vt:lpstr>
      <vt:lpstr>Proces hodnocení zaměstnanců: časový plán realizace</vt:lpstr>
      <vt:lpstr>Průběh hodnocení zaměstnanců: vzor 1</vt:lpstr>
      <vt:lpstr>Hodnotící rozhovor</vt:lpstr>
      <vt:lpstr>Hodnotící formulář</vt:lpstr>
      <vt:lpstr>Metody hodnocení zaměstnanců</vt:lpstr>
      <vt:lpstr>Kritéria hodnocení zaměstnanců: vzor 2</vt:lpstr>
      <vt:lpstr>Formulář hodnocení  zaměstnanců: vzor 3</vt:lpstr>
      <vt:lpstr>Formulář hodnocení  zaměstnanců: vzor 4</vt:lpstr>
      <vt:lpstr>Formulář hodnocení  zaměstnanců: vzor 5  (celá verze je vložená  v IS SU)</vt:lpstr>
      <vt:lpstr>Význam hodnocení</vt:lpstr>
      <vt:lpstr>Obecné problémy hodnocení</vt:lpstr>
      <vt:lpstr>Hodnocení zaměstnanců: příklady z praxe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Lucie Meixnerová</cp:lastModifiedBy>
  <cp:revision>202</cp:revision>
  <cp:lastPrinted>2019-02-28T08:11:22Z</cp:lastPrinted>
  <dcterms:created xsi:type="dcterms:W3CDTF">2016-07-06T15:42:34Z</dcterms:created>
  <dcterms:modified xsi:type="dcterms:W3CDTF">2020-04-13T14:26:16Z</dcterms:modified>
</cp:coreProperties>
</file>