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08" r:id="rId3"/>
    <p:sldId id="312" r:id="rId4"/>
    <p:sldId id="336" r:id="rId5"/>
    <p:sldId id="341" r:id="rId6"/>
    <p:sldId id="334" r:id="rId7"/>
    <p:sldId id="345" r:id="rId8"/>
    <p:sldId id="340" r:id="rId9"/>
    <p:sldId id="335" r:id="rId10"/>
    <p:sldId id="327" r:id="rId11"/>
    <p:sldId id="328" r:id="rId12"/>
    <p:sldId id="329" r:id="rId13"/>
    <p:sldId id="331" r:id="rId14"/>
    <p:sldId id="332" r:id="rId15"/>
    <p:sldId id="333" r:id="rId16"/>
    <p:sldId id="343" r:id="rId17"/>
    <p:sldId id="337" r:id="rId18"/>
    <p:sldId id="338" r:id="rId19"/>
    <p:sldId id="339" r:id="rId20"/>
    <p:sldId id="344" r:id="rId21"/>
    <p:sldId id="326" r:id="rId22"/>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e" initials="L" lastIdx="2" clrIdx="0">
    <p:extLst>
      <p:ext uri="{19B8F6BF-5375-455C-9EA6-DF929625EA0E}">
        <p15:presenceInfo xmlns:p15="http://schemas.microsoft.com/office/powerpoint/2012/main" userId="Luc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557"/>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6140" autoAdjust="0"/>
  </p:normalViewPr>
  <p:slideViewPr>
    <p:cSldViewPr>
      <p:cViewPr varScale="1">
        <p:scale>
          <a:sx n="145" d="100"/>
          <a:sy n="145" d="100"/>
        </p:scale>
        <p:origin x="96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49A00A8-F9E0-42EE-9959-29DFA42486E3}" type="datetimeFigureOut">
              <a:rPr lang="cs-CZ" smtClean="0"/>
              <a:t>20.04.2020</a:t>
            </a:fld>
            <a:endParaRPr lang="cs-CZ" dirty="0"/>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E993278-612A-44E2-BB17-B54E47721F62}" type="slidenum">
              <a:rPr lang="cs-CZ" smtClean="0"/>
              <a:t>‹#›</a:t>
            </a:fld>
            <a:endParaRPr lang="cs-CZ" dirty="0"/>
          </a:p>
        </p:txBody>
      </p:sp>
    </p:spTree>
    <p:extLst>
      <p:ext uri="{BB962C8B-B14F-4D97-AF65-F5344CB8AC3E}">
        <p14:creationId xmlns:p14="http://schemas.microsoft.com/office/powerpoint/2010/main" val="684854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pPr/>
              <a:t>20.04.2020</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dirty="0"/>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a:t>
            </a:fld>
            <a:endParaRPr lang="cs-CZ" dirty="0"/>
          </a:p>
        </p:txBody>
      </p:sp>
    </p:spTree>
    <p:extLst>
      <p:ext uri="{BB962C8B-B14F-4D97-AF65-F5344CB8AC3E}">
        <p14:creationId xmlns:p14="http://schemas.microsoft.com/office/powerpoint/2010/main" val="1080779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11</a:t>
            </a:fld>
            <a:endParaRPr lang="cs-CZ" dirty="0"/>
          </a:p>
        </p:txBody>
      </p:sp>
    </p:spTree>
    <p:extLst>
      <p:ext uri="{BB962C8B-B14F-4D97-AF65-F5344CB8AC3E}">
        <p14:creationId xmlns:p14="http://schemas.microsoft.com/office/powerpoint/2010/main" val="376950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12</a:t>
            </a:fld>
            <a:endParaRPr lang="cs-CZ" dirty="0"/>
          </a:p>
        </p:txBody>
      </p:sp>
    </p:spTree>
    <p:extLst>
      <p:ext uri="{BB962C8B-B14F-4D97-AF65-F5344CB8AC3E}">
        <p14:creationId xmlns:p14="http://schemas.microsoft.com/office/powerpoint/2010/main" val="62548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13</a:t>
            </a:fld>
            <a:endParaRPr lang="cs-CZ" dirty="0"/>
          </a:p>
        </p:txBody>
      </p:sp>
    </p:spTree>
    <p:extLst>
      <p:ext uri="{BB962C8B-B14F-4D97-AF65-F5344CB8AC3E}">
        <p14:creationId xmlns:p14="http://schemas.microsoft.com/office/powerpoint/2010/main" val="1233088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14</a:t>
            </a:fld>
            <a:endParaRPr lang="cs-CZ" dirty="0"/>
          </a:p>
        </p:txBody>
      </p:sp>
    </p:spTree>
    <p:extLst>
      <p:ext uri="{BB962C8B-B14F-4D97-AF65-F5344CB8AC3E}">
        <p14:creationId xmlns:p14="http://schemas.microsoft.com/office/powerpoint/2010/main" val="302348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15</a:t>
            </a:fld>
            <a:endParaRPr lang="cs-CZ" dirty="0"/>
          </a:p>
        </p:txBody>
      </p:sp>
    </p:spTree>
    <p:extLst>
      <p:ext uri="{BB962C8B-B14F-4D97-AF65-F5344CB8AC3E}">
        <p14:creationId xmlns:p14="http://schemas.microsoft.com/office/powerpoint/2010/main" val="187130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16</a:t>
            </a:fld>
            <a:endParaRPr lang="cs-CZ" dirty="0"/>
          </a:p>
        </p:txBody>
      </p:sp>
    </p:spTree>
    <p:extLst>
      <p:ext uri="{BB962C8B-B14F-4D97-AF65-F5344CB8AC3E}">
        <p14:creationId xmlns:p14="http://schemas.microsoft.com/office/powerpoint/2010/main" val="321775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17</a:t>
            </a:fld>
            <a:endParaRPr lang="cs-CZ" dirty="0"/>
          </a:p>
        </p:txBody>
      </p:sp>
    </p:spTree>
    <p:extLst>
      <p:ext uri="{BB962C8B-B14F-4D97-AF65-F5344CB8AC3E}">
        <p14:creationId xmlns:p14="http://schemas.microsoft.com/office/powerpoint/2010/main" val="2793897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18</a:t>
            </a:fld>
            <a:endParaRPr lang="cs-CZ" dirty="0"/>
          </a:p>
        </p:txBody>
      </p:sp>
    </p:spTree>
    <p:extLst>
      <p:ext uri="{BB962C8B-B14F-4D97-AF65-F5344CB8AC3E}">
        <p14:creationId xmlns:p14="http://schemas.microsoft.com/office/powerpoint/2010/main" val="3082827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19</a:t>
            </a:fld>
            <a:endParaRPr lang="cs-CZ" dirty="0"/>
          </a:p>
        </p:txBody>
      </p:sp>
    </p:spTree>
    <p:extLst>
      <p:ext uri="{BB962C8B-B14F-4D97-AF65-F5344CB8AC3E}">
        <p14:creationId xmlns:p14="http://schemas.microsoft.com/office/powerpoint/2010/main" val="543316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20</a:t>
            </a:fld>
            <a:endParaRPr lang="cs-CZ" dirty="0"/>
          </a:p>
        </p:txBody>
      </p:sp>
    </p:spTree>
    <p:extLst>
      <p:ext uri="{BB962C8B-B14F-4D97-AF65-F5344CB8AC3E}">
        <p14:creationId xmlns:p14="http://schemas.microsoft.com/office/powerpoint/2010/main" val="350748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3</a:t>
            </a:fld>
            <a:endParaRPr lang="cs-CZ" dirty="0"/>
          </a:p>
        </p:txBody>
      </p:sp>
    </p:spTree>
    <p:extLst>
      <p:ext uri="{BB962C8B-B14F-4D97-AF65-F5344CB8AC3E}">
        <p14:creationId xmlns:p14="http://schemas.microsoft.com/office/powerpoint/2010/main" val="4179485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21</a:t>
            </a:fld>
            <a:endParaRPr lang="cs-CZ" dirty="0"/>
          </a:p>
        </p:txBody>
      </p:sp>
    </p:spTree>
    <p:extLst>
      <p:ext uri="{BB962C8B-B14F-4D97-AF65-F5344CB8AC3E}">
        <p14:creationId xmlns:p14="http://schemas.microsoft.com/office/powerpoint/2010/main" val="122606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4</a:t>
            </a:fld>
            <a:endParaRPr lang="cs-CZ" dirty="0"/>
          </a:p>
        </p:txBody>
      </p:sp>
    </p:spTree>
    <p:extLst>
      <p:ext uri="{BB962C8B-B14F-4D97-AF65-F5344CB8AC3E}">
        <p14:creationId xmlns:p14="http://schemas.microsoft.com/office/powerpoint/2010/main" val="321859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5</a:t>
            </a:fld>
            <a:endParaRPr lang="cs-CZ" dirty="0"/>
          </a:p>
        </p:txBody>
      </p:sp>
    </p:spTree>
    <p:extLst>
      <p:ext uri="{BB962C8B-B14F-4D97-AF65-F5344CB8AC3E}">
        <p14:creationId xmlns:p14="http://schemas.microsoft.com/office/powerpoint/2010/main" val="97104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6</a:t>
            </a:fld>
            <a:endParaRPr lang="cs-CZ" dirty="0"/>
          </a:p>
        </p:txBody>
      </p:sp>
    </p:spTree>
    <p:extLst>
      <p:ext uri="{BB962C8B-B14F-4D97-AF65-F5344CB8AC3E}">
        <p14:creationId xmlns:p14="http://schemas.microsoft.com/office/powerpoint/2010/main" val="352106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7</a:t>
            </a:fld>
            <a:endParaRPr lang="cs-CZ" dirty="0"/>
          </a:p>
        </p:txBody>
      </p:sp>
    </p:spTree>
    <p:extLst>
      <p:ext uri="{BB962C8B-B14F-4D97-AF65-F5344CB8AC3E}">
        <p14:creationId xmlns:p14="http://schemas.microsoft.com/office/powerpoint/2010/main" val="163219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8</a:t>
            </a:fld>
            <a:endParaRPr lang="cs-CZ" dirty="0"/>
          </a:p>
        </p:txBody>
      </p:sp>
    </p:spTree>
    <p:extLst>
      <p:ext uri="{BB962C8B-B14F-4D97-AF65-F5344CB8AC3E}">
        <p14:creationId xmlns:p14="http://schemas.microsoft.com/office/powerpoint/2010/main" val="1886235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9</a:t>
            </a:fld>
            <a:endParaRPr lang="cs-CZ" dirty="0"/>
          </a:p>
        </p:txBody>
      </p:sp>
    </p:spTree>
    <p:extLst>
      <p:ext uri="{BB962C8B-B14F-4D97-AF65-F5344CB8AC3E}">
        <p14:creationId xmlns:p14="http://schemas.microsoft.com/office/powerpoint/2010/main" val="352581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10</a:t>
            </a:fld>
            <a:endParaRPr lang="cs-CZ" dirty="0"/>
          </a:p>
        </p:txBody>
      </p:sp>
    </p:spTree>
    <p:extLst>
      <p:ext uri="{BB962C8B-B14F-4D97-AF65-F5344CB8AC3E}">
        <p14:creationId xmlns:p14="http://schemas.microsoft.com/office/powerpoint/2010/main" val="383232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ilnepracoviste.cz/mops/files/Hodnoceni_efektu_ucasti_zamestnance_na_vzdelavaci_akci.doc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Vzdělávání pracovníků</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9. seminář</a:t>
            </a: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Lucie Meixnerová,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Vzdělávání na pracovišti</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1772" y="84355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US" sz="1400" dirty="0"/>
          </a:p>
          <a:p>
            <a:pPr algn="just"/>
            <a:r>
              <a:rPr lang="en-US" sz="1400" b="1" dirty="0"/>
              <a:t>Instruktáž při výkonu práce </a:t>
            </a:r>
            <a:r>
              <a:rPr lang="en-US" sz="1400" dirty="0"/>
              <a:t>je nejčastěji používanou metodou, protože jde o nejsnazší a nejběžnější způsob zacvičení nového či méně zkušeného zaměstnance vedoucím či zkušenějším pracovníkem, který předvádí správný pracovní postup. Instruovaný zaměstnanec si pozorováním a napodobováním tento postup osvojí.</a:t>
            </a:r>
            <a:endParaRPr lang="cs-CZ" sz="1400" dirty="0"/>
          </a:p>
          <a:p>
            <a:pPr algn="just"/>
            <a:endParaRPr lang="en-US" sz="1400" dirty="0"/>
          </a:p>
          <a:p>
            <a:pPr algn="just"/>
            <a:r>
              <a:rPr lang="en-US" sz="1400" b="1" dirty="0"/>
              <a:t>"Koučing" </a:t>
            </a:r>
            <a:r>
              <a:rPr lang="en-US" sz="1400" dirty="0"/>
              <a:t>je dlouhodobější proces soustavného podněcování a směřování školeného k žádoucímu výkonu práce resp. stanovenému cíli a vlastní iniciativě, přičemž bere v úvahu individualitu školeného. Vychází z toho, že každý jednotlivec je v něčem dobrý a pokud je dostatečně motivován, může dosáhnout všech svých vytyčených cílů. Za asistence kouče může koučovaný cíle dosáhnout rychleji a efektivněji tím, že odstraňuje vnitřní bariéry - strach, obavy, malé sebevědomí, nízkou sebedůvěru apod. Kouč nepřináší řešení problému nebo situace, ale pomáhá člověku, aby přišel na řešení sám. </a:t>
            </a:r>
            <a:endParaRPr lang="cs-CZ" sz="1800" dirty="0"/>
          </a:p>
        </p:txBody>
      </p:sp>
    </p:spTree>
    <p:extLst>
      <p:ext uri="{BB962C8B-B14F-4D97-AF65-F5344CB8AC3E}">
        <p14:creationId xmlns:p14="http://schemas.microsoft.com/office/powerpoint/2010/main" val="4083448530"/>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Vzdělávání na pracovišti</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179512" y="102357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400" b="1" dirty="0"/>
              <a:t>Mentoring</a:t>
            </a:r>
            <a:r>
              <a:rPr lang="en-US" sz="1400" dirty="0"/>
              <a:t> se liší od koučinku tím, že mentor bývá zpravidla zkušenější osoba, často osoba na vyšší pracovní pozici, která předává mentorovanému své zkušenosti, znalosti a rady a díku tomu dochází k profesnímu a sociálnímu rozvoji mentorovaného. </a:t>
            </a:r>
            <a:endParaRPr lang="cs-CZ" sz="1400" dirty="0"/>
          </a:p>
          <a:p>
            <a:pPr algn="just"/>
            <a:endParaRPr lang="cs-CZ" sz="1400" dirty="0"/>
          </a:p>
          <a:p>
            <a:pPr algn="just"/>
            <a:r>
              <a:rPr lang="en-US" sz="1400" b="1" dirty="0"/>
              <a:t>Counselling</a:t>
            </a:r>
            <a:r>
              <a:rPr lang="en-US" sz="1400" dirty="0"/>
              <a:t> je metoda spočívající ve vzájemných konzultacích školící a školené strany. Tato metoda, mnohem více než předchozí, závisí na kvalitní obousměrné komunikaci.</a:t>
            </a:r>
            <a:endParaRPr lang="cs-CZ" sz="1400" dirty="0"/>
          </a:p>
          <a:p>
            <a:pPr algn="just"/>
            <a:endParaRPr lang="en-US" sz="1400" dirty="0"/>
          </a:p>
          <a:p>
            <a:pPr algn="just"/>
            <a:r>
              <a:rPr lang="en-US" sz="1400" b="1" dirty="0"/>
              <a:t>Asistování</a:t>
            </a:r>
            <a:r>
              <a:rPr lang="en-US" sz="1400" dirty="0"/>
              <a:t> je častou metodou formování pracovních schopností zaměstnance. Školený je přidělen jako pomocník ke zkušenému kolegovi, pomáhá mu při plnění jeho úkolů a učí se od něj pracovním postupům. Postupně se podílí na práci stále větší mírou a větší samostatností, až do doby, kdy je schopen vykonávat práci zcela samostatně. Asistování se používá nejen při školení pro manuální zaměstnání, ale i při výchově řídících pracovníků a specialistů.</a:t>
            </a:r>
            <a:endParaRPr lang="cs-CZ" sz="1800" dirty="0"/>
          </a:p>
        </p:txBody>
      </p:sp>
    </p:spTree>
    <p:extLst>
      <p:ext uri="{BB962C8B-B14F-4D97-AF65-F5344CB8AC3E}">
        <p14:creationId xmlns:p14="http://schemas.microsoft.com/office/powerpoint/2010/main" val="2461048569"/>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Vzdělávání na pracovišti</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51520" y="1059582"/>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a:t>Pověření úkolem </a:t>
            </a:r>
            <a:r>
              <a:rPr lang="en-US" sz="1400" dirty="0"/>
              <a:t>navazuje na předchozí metodu asistování. Školený zaměstnanec je nadřízeným pověřen splnit úkol, k němuž má předem vytvořeny všechny podmínky a předpoklady. Při plnění úkolu je monitorován pověřeným kolegou.</a:t>
            </a:r>
            <a:endParaRPr lang="cs-CZ" sz="1400" dirty="0"/>
          </a:p>
          <a:p>
            <a:endParaRPr lang="en-US" sz="1400" dirty="0"/>
          </a:p>
          <a:p>
            <a:r>
              <a:rPr lang="en-US" sz="1400" b="1" dirty="0"/>
              <a:t>Rotace práce </a:t>
            </a:r>
            <a:r>
              <a:rPr lang="en-US" sz="1400" dirty="0"/>
              <a:t>je metoda, při níž je zaměstnanec po určitou dobu pověřen různými pracovními úkoly z oblastí různých částí firmy. Tato metoda je nejvíce využívána při vzdělávání řídících pracovníků, protože školený při ní získává celkový nadhled nad "workflow" firmy.</a:t>
            </a:r>
            <a:endParaRPr lang="cs-CZ" sz="1400" dirty="0"/>
          </a:p>
          <a:p>
            <a:endParaRPr lang="en-US" sz="1400" dirty="0"/>
          </a:p>
          <a:p>
            <a:r>
              <a:rPr lang="en-US" sz="1400" b="1" dirty="0"/>
              <a:t>Pracovní porady </a:t>
            </a:r>
            <a:r>
              <a:rPr lang="en-US" sz="1400" dirty="0"/>
              <a:t>- během pracovních porad, konaných v pravidelných intervalech, se jednotliví pracovníci seznamují s problémy a fakty, sdělují si zkušenosti a názory na diskutovaná témata. V úvodu každé porady bývá vyhodnocováno splnění úkolů zadaných na předchozí poradě.</a:t>
            </a:r>
          </a:p>
          <a:p>
            <a:pPr marL="0" indent="0">
              <a:buNone/>
            </a:pPr>
            <a:endParaRPr lang="cs-CZ" altLang="en-US" sz="1400" dirty="0"/>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4238865726"/>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Metody vzdělávání mimo pracoviště</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51520" y="102357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400" b="1" dirty="0"/>
              <a:t>Přednáška</a:t>
            </a:r>
            <a:r>
              <a:rPr lang="en-US" sz="1400" dirty="0"/>
              <a:t> je jednosměrný komunikační proces, při němž školený zaměstnanec vstřebává předkládané informace. Závěrečná část může být věnována otázkám a odpovědím k přednesenému tématu.</a:t>
            </a:r>
            <a:endParaRPr lang="cs-CZ" sz="1400" dirty="0"/>
          </a:p>
          <a:p>
            <a:pPr algn="just"/>
            <a:endParaRPr lang="en-US" sz="1400" dirty="0"/>
          </a:p>
          <a:p>
            <a:pPr algn="just"/>
            <a:r>
              <a:rPr lang="en-US" sz="1400" b="1" dirty="0"/>
              <a:t>Přednáška</a:t>
            </a:r>
            <a:r>
              <a:rPr lang="en-US" sz="1400" dirty="0"/>
              <a:t> spojená </a:t>
            </a:r>
            <a:r>
              <a:rPr lang="en-US" sz="1400" b="1" dirty="0"/>
              <a:t>s diskuzí </a:t>
            </a:r>
            <a:r>
              <a:rPr lang="en-US" sz="1400" dirty="0"/>
              <a:t>rozšiřuje předešlou metodu o možnost aktivní účasti školeného na vzdělávacím procesu. Jedná se o obousměrnou komunikaci se zpětnou vazbou.</a:t>
            </a:r>
            <a:endParaRPr lang="cs-CZ" sz="1400" dirty="0"/>
          </a:p>
          <a:p>
            <a:pPr algn="just"/>
            <a:endParaRPr lang="en-US" sz="1400" dirty="0"/>
          </a:p>
          <a:p>
            <a:pPr algn="just"/>
            <a:r>
              <a:rPr lang="en-US" sz="1400" dirty="0"/>
              <a:t>Metoda demonstrování užívá hojně </a:t>
            </a:r>
            <a:r>
              <a:rPr lang="en-US" sz="1400" b="1" dirty="0"/>
              <a:t>audio-vizuální techniky </a:t>
            </a:r>
            <a:r>
              <a:rPr lang="en-US" sz="1400" dirty="0"/>
              <a:t>a klade důraz na názornost.</a:t>
            </a:r>
            <a:endParaRPr lang="cs-CZ" sz="1400" dirty="0"/>
          </a:p>
          <a:p>
            <a:pPr algn="just"/>
            <a:endParaRPr lang="en-US" sz="1400" dirty="0"/>
          </a:p>
          <a:p>
            <a:pPr algn="just"/>
            <a:r>
              <a:rPr lang="en-US" sz="1400" b="1" dirty="0"/>
              <a:t>Případové studie </a:t>
            </a:r>
            <a:r>
              <a:rPr lang="en-US" sz="1400" dirty="0"/>
              <a:t>se snaží o popis nějaké konkrétní události či problému, který školená skupina následně analyzuje za účelem odhalení příčiny a podstaty problému a návrhu účinného řešení. Tato metoda je využívána především pro vzdělávání manažerů a tvůrčích pracovníků.</a:t>
            </a:r>
            <a:endParaRPr lang="cs-CZ" sz="1400" dirty="0"/>
          </a:p>
          <a:p>
            <a:pPr algn="just"/>
            <a:endParaRPr lang="en-US" sz="1400" dirty="0"/>
          </a:p>
          <a:p>
            <a:pPr algn="just"/>
            <a:r>
              <a:rPr lang="en-US" sz="1400" b="1" dirty="0"/>
              <a:t>Workshop</a:t>
            </a:r>
            <a:r>
              <a:rPr lang="en-US" sz="1400" dirty="0"/>
              <a:t> je podobný případové studii, ale klade větší důraz na týmové a komplexnější řešení.</a:t>
            </a:r>
          </a:p>
          <a:p>
            <a:pPr algn="just"/>
            <a:endParaRPr lang="cs-CZ" sz="1800" dirty="0"/>
          </a:p>
        </p:txBody>
      </p:sp>
    </p:spTree>
    <p:extLst>
      <p:ext uri="{BB962C8B-B14F-4D97-AF65-F5344CB8AC3E}">
        <p14:creationId xmlns:p14="http://schemas.microsoft.com/office/powerpoint/2010/main" val="3946619861"/>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Další metody vzdělávání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19065" y="102357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400" dirty="0"/>
              <a:t>Při </a:t>
            </a:r>
            <a:r>
              <a:rPr lang="en-US" sz="1400" b="1" dirty="0"/>
              <a:t>brainstormingu</a:t>
            </a:r>
            <a:r>
              <a:rPr lang="en-US" sz="1400" dirty="0"/>
              <a:t> je vedoucím pracovníkem apelováno na každého jednotlivce ve skupině, aby navrhl vlastní způsob řešení daného problému. O jednotlivých návrzích je poté uspořádána diskuze, při níž se společně hledá optimální řešení.</a:t>
            </a:r>
            <a:endParaRPr lang="cs-CZ" sz="1400" dirty="0"/>
          </a:p>
          <a:p>
            <a:pPr algn="just"/>
            <a:endParaRPr lang="en-US" sz="1400" dirty="0"/>
          </a:p>
          <a:p>
            <a:pPr algn="just"/>
            <a:r>
              <a:rPr lang="en-US" sz="1400" dirty="0"/>
              <a:t>Při </a:t>
            </a:r>
            <a:r>
              <a:rPr lang="en-US" sz="1400" b="1" dirty="0"/>
              <a:t>hraní rolí účastníci </a:t>
            </a:r>
            <a:r>
              <a:rPr lang="en-US" sz="1400" dirty="0"/>
              <a:t>předvádějí nějakou zadanou situaci a berou na sebe role postav zapojených do této situace. Každý z účastníků dostane scénář a je mu ponechán větší či menší prostor pro individuální dotváření scény. Od účastníků je vyžadována velká míra aktivity a samostatnosti.</a:t>
            </a:r>
            <a:endParaRPr lang="cs-CZ" sz="1400" dirty="0"/>
          </a:p>
          <a:p>
            <a:pPr algn="just"/>
            <a:endParaRPr lang="en-US" sz="1400" dirty="0"/>
          </a:p>
          <a:p>
            <a:pPr algn="just"/>
            <a:r>
              <a:rPr lang="en-US" sz="1400" b="1" dirty="0"/>
              <a:t>Simulace</a:t>
            </a:r>
            <a:r>
              <a:rPr lang="en-US" sz="1400" dirty="0"/>
              <a:t> je metodou kombinující případové studie a hraní rolí, aby bylo docíleno co největší míry realismu. Řeší se běžné životní situace vyskytující se při reálné práci.</a:t>
            </a:r>
            <a:endParaRPr lang="cs-CZ" sz="1400" dirty="0"/>
          </a:p>
          <a:p>
            <a:pPr algn="just"/>
            <a:endParaRPr lang="en-US" sz="1400" dirty="0"/>
          </a:p>
          <a:p>
            <a:pPr algn="just"/>
            <a:r>
              <a:rPr lang="en-US" sz="1400" b="1" dirty="0"/>
              <a:t>"Outdoor" </a:t>
            </a:r>
            <a:r>
              <a:rPr lang="en-US" sz="1400" dirty="0"/>
              <a:t>je forma vzdělávání organizovaná většinou v přírodě. Hojně užívá her a pohybových aktivit, při kterých dochází k rozvinutí manažerských dovedností, skupinové komunikace, spolupráci a umění orientovat se v neznámých situacích. Metoda využívá prvky zážitkové pedagogiky.</a:t>
            </a:r>
          </a:p>
          <a:p>
            <a:pPr algn="just"/>
            <a:endParaRPr lang="cs-CZ" sz="1800" dirty="0"/>
          </a:p>
        </p:txBody>
      </p:sp>
    </p:spTree>
    <p:extLst>
      <p:ext uri="{BB962C8B-B14F-4D97-AF65-F5344CB8AC3E}">
        <p14:creationId xmlns:p14="http://schemas.microsoft.com/office/powerpoint/2010/main" val="3737299107"/>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Další metody vzdělávání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179512" y="102357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400" dirty="0"/>
              <a:t>Metody </a:t>
            </a:r>
            <a:r>
              <a:rPr lang="en-US" sz="1400" b="1" dirty="0"/>
              <a:t>distančního vzdělávání </a:t>
            </a:r>
            <a:r>
              <a:rPr lang="en-US" sz="1400" dirty="0"/>
              <a:t>umožňují jednotlivcům učit se ve svém volném čase, z domu apod. Výuka probíhá z učebních materiálů, jenž jsou za tímto účelem předem připravené. Jednou z forem distančního vzdělávání jsou - korespondenční kurzy, kdy jsou účastníkům kurzů zasílány výukové lekce elektronicky nebo poštou. Další formou je E-learning – electronic learning, vzdělávací proces, při němž je využíván specializovaný software. Jedná se o online výuku "přímo u počítače" – chatování mezi sebou či s tutory, prezentace, videa, testy, úkoly.</a:t>
            </a:r>
            <a:endParaRPr lang="cs-CZ" sz="1400" dirty="0"/>
          </a:p>
          <a:p>
            <a:pPr algn="just"/>
            <a:endParaRPr lang="en-US" sz="1400" dirty="0"/>
          </a:p>
          <a:p>
            <a:pPr algn="just"/>
            <a:r>
              <a:rPr lang="en-US" sz="1400" b="1" dirty="0"/>
              <a:t>B-learning</a:t>
            </a:r>
            <a:r>
              <a:rPr lang="en-US" sz="1400" dirty="0"/>
              <a:t> – blended learning, kombinuje osobní účast na výuce (např. přednášky, workshopy, víkendové semináře) se samostudiem a podporou vzdělávání pomocí elektronických kanálů (např. e-learning, informační systémy, elektronické materiály, e-moduly apod.). Tato forma studia je ideálním způsobem  sloučení vzdělávání a zaměstnání.</a:t>
            </a:r>
          </a:p>
          <a:p>
            <a:pPr marL="0" indent="0">
              <a:buNone/>
            </a:pPr>
            <a:endParaRPr lang="cs-CZ" altLang="en-US" sz="1400" dirty="0"/>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3830980413"/>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Vyhodnocení vzdělávacích akcí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27666" y="1059582"/>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400" dirty="0"/>
              <a:t>Hodnocení efektivity akce slouží ke zjištění, zda vzdělávací akce splnila očekávané cíle nebo vyřešila problém, slouží k identifikaci silných a slabých stránek akce, přispívá k určení nákladů a přínosů akce, pomáhá manažerům zjistit, kteří zaměstnanci budou mít z programu největší užitek, posiluje dosažení očekávaných výsledků mezi účastníky a posiluje důvěru v hodnotu a smysl vzdělávání ve firmě. </a:t>
            </a:r>
            <a:endParaRPr lang="cs-CZ" sz="1400" dirty="0"/>
          </a:p>
          <a:p>
            <a:pPr marL="0" indent="0" algn="just">
              <a:buNone/>
            </a:pPr>
            <a:endParaRPr lang="cs-CZ" sz="1400" dirty="0"/>
          </a:p>
          <a:p>
            <a:pPr marL="0" indent="0" algn="just">
              <a:buNone/>
            </a:pPr>
            <a:r>
              <a:rPr lang="en-US" sz="1400" dirty="0"/>
              <a:t>Hodnotí se:</a:t>
            </a:r>
          </a:p>
          <a:p>
            <a:pPr algn="just"/>
            <a:r>
              <a:rPr lang="en-US" sz="1400" dirty="0"/>
              <a:t>Kontext, tj. souvislosti, za kterých se akce uskutečňuje</a:t>
            </a:r>
          </a:p>
          <a:p>
            <a:pPr algn="just"/>
            <a:r>
              <a:rPr lang="en-US" sz="1400" dirty="0"/>
              <a:t>Výstupy, tzn. co se změnilo v důsledku školení</a:t>
            </a:r>
          </a:p>
          <a:p>
            <a:pPr algn="just"/>
            <a:r>
              <a:rPr lang="en-US" sz="1400" dirty="0"/>
              <a:t>Organizace vzdělávací akce</a:t>
            </a:r>
          </a:p>
          <a:p>
            <a:pPr algn="just"/>
            <a:r>
              <a:rPr lang="en-US" sz="1400" dirty="0"/>
              <a:t>Vstupy, prvky výuku (např. metody výuky)</a:t>
            </a:r>
          </a:p>
          <a:p>
            <a:pPr algn="just"/>
            <a:r>
              <a:rPr lang="en-US" sz="1400" dirty="0"/>
              <a:t>Proces výuky, tj. zkušenost, kterou účastník prochází v průběhu kurzu</a:t>
            </a:r>
          </a:p>
          <a:p>
            <a:pPr algn="just">
              <a:lnSpc>
                <a:spcPct val="150000"/>
              </a:lnSpc>
              <a:buClr>
                <a:schemeClr val="bg2"/>
              </a:buClr>
              <a:buNone/>
            </a:pPr>
            <a:endParaRPr lang="cs-CZ" sz="1400" dirty="0"/>
          </a:p>
          <a:p>
            <a:pPr algn="just"/>
            <a:endParaRPr lang="cs-CZ" sz="1800" dirty="0"/>
          </a:p>
        </p:txBody>
      </p:sp>
    </p:spTree>
    <p:extLst>
      <p:ext uri="{BB962C8B-B14F-4D97-AF65-F5344CB8AC3E}">
        <p14:creationId xmlns:p14="http://schemas.microsoft.com/office/powerpoint/2010/main" val="2213142885"/>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Vyhodnocení vzdělávání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179512" y="771550"/>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800"/>
              </a:spcBef>
              <a:buClr>
                <a:schemeClr val="bg2"/>
              </a:buClr>
              <a:buNone/>
            </a:pPr>
            <a:r>
              <a:rPr lang="cs-CZ" sz="1400" dirty="0"/>
              <a:t>Jaký efekt se dostavil?</a:t>
            </a:r>
          </a:p>
          <a:p>
            <a:pPr marL="0" indent="0">
              <a:spcBef>
                <a:spcPts val="300"/>
              </a:spcBef>
              <a:buClr>
                <a:schemeClr val="bg2"/>
              </a:buClr>
              <a:buNone/>
            </a:pPr>
            <a:r>
              <a:rPr lang="cs-CZ" sz="1400" dirty="0"/>
              <a:t>	- Porovnání vstupních a konečných testů, </a:t>
            </a:r>
          </a:p>
          <a:p>
            <a:pPr marL="0" indent="0">
              <a:spcBef>
                <a:spcPts val="300"/>
              </a:spcBef>
              <a:buClr>
                <a:schemeClr val="bg2"/>
              </a:buClr>
              <a:buNone/>
            </a:pPr>
            <a:r>
              <a:rPr lang="cs-CZ" sz="1400" dirty="0"/>
              <a:t>	- monitorování vzdělávacího procesu,</a:t>
            </a:r>
          </a:p>
          <a:p>
            <a:pPr marL="0" indent="0">
              <a:spcBef>
                <a:spcPts val="300"/>
              </a:spcBef>
              <a:buClr>
                <a:schemeClr val="bg2"/>
              </a:buClr>
              <a:buNone/>
              <a:tabLst>
                <a:tab pos="623888" algn="l"/>
              </a:tabLst>
            </a:pPr>
            <a:r>
              <a:rPr lang="cs-CZ" sz="1400" dirty="0"/>
              <a:t>		- hodnocení praktického přínosu vzdělávání pomocí ekonomických ukazatelů.</a:t>
            </a:r>
          </a:p>
          <a:p>
            <a:pPr marL="0" indent="0">
              <a:spcBef>
                <a:spcPts val="300"/>
              </a:spcBef>
              <a:buClr>
                <a:schemeClr val="bg2"/>
              </a:buClr>
              <a:buNone/>
              <a:tabLst>
                <a:tab pos="623888" algn="l"/>
              </a:tabLst>
            </a:pPr>
            <a:endParaRPr lang="cs-CZ" sz="1400" dirty="0"/>
          </a:p>
          <a:p>
            <a:pPr marL="0" indent="0">
              <a:buNone/>
            </a:pPr>
            <a:r>
              <a:rPr lang="cs-CZ" sz="1400" dirty="0"/>
              <a:t>Z</a:t>
            </a:r>
            <a:r>
              <a:rPr lang="en-US" sz="1400" dirty="0"/>
              <a:t>koumají </a:t>
            </a:r>
            <a:r>
              <a:rPr lang="cs-CZ" sz="1400" dirty="0"/>
              <a:t>se </a:t>
            </a:r>
            <a:r>
              <a:rPr lang="en-US" sz="1400" dirty="0"/>
              <a:t>klíčov</a:t>
            </a:r>
            <a:r>
              <a:rPr lang="cs-CZ" sz="1400" dirty="0"/>
              <a:t>é </a:t>
            </a:r>
            <a:r>
              <a:rPr lang="en-US" sz="1400" dirty="0"/>
              <a:t>oblast</a:t>
            </a:r>
            <a:r>
              <a:rPr lang="cs-CZ" sz="1400" dirty="0"/>
              <a:t>i</a:t>
            </a:r>
            <a:r>
              <a:rPr lang="en-US" sz="1400" dirty="0"/>
              <a:t>:</a:t>
            </a:r>
          </a:p>
          <a:p>
            <a:r>
              <a:rPr lang="en-US" sz="1400" dirty="0"/>
              <a:t>Reakce (Líbilo se jim to?)?) – sleduje spokojenost </a:t>
            </a:r>
            <a:r>
              <a:rPr lang="cs-CZ" sz="1400" dirty="0"/>
              <a:t>zaměstnanec</a:t>
            </a:r>
            <a:r>
              <a:rPr lang="en-US" sz="1400" dirty="0"/>
              <a:t> s výukou, úrovní podkladových materiálů, obsahu kurzu, atd. </a:t>
            </a:r>
          </a:p>
          <a:p>
            <a:r>
              <a:rPr lang="en-US" sz="1400" dirty="0"/>
              <a:t>Učení (Naučili se to?)– jak se změnila znalost </a:t>
            </a:r>
            <a:r>
              <a:rPr lang="cs-CZ" sz="1400" dirty="0"/>
              <a:t>zaměstnanec</a:t>
            </a:r>
            <a:r>
              <a:rPr lang="en-US" sz="1400" dirty="0"/>
              <a:t> po absolvování kurzu. Měřeno např. testy, kontrolními dotazníky.</a:t>
            </a:r>
          </a:p>
          <a:p>
            <a:r>
              <a:rPr lang="en-US" sz="1400" dirty="0"/>
              <a:t>Chování (Použili to na pracovišti?)– sleduje, jak umí </a:t>
            </a:r>
            <a:r>
              <a:rPr lang="cs-CZ" sz="1400" dirty="0"/>
              <a:t>zaměstnanec</a:t>
            </a:r>
            <a:r>
              <a:rPr lang="en-US" sz="1400" dirty="0"/>
              <a:t> uplatit dovednosti v praxi. Měřeno sledováním, interview s účastníkem, </a:t>
            </a:r>
            <a:r>
              <a:rPr lang="en-US" sz="1400" dirty="0">
                <a:hlinkClick r:id="rId3">
                  <a:extLst>
                    <a:ext uri="{A12FA001-AC4F-418D-AE19-62706E023703}">
                      <ahyp:hlinkClr xmlns:ahyp="http://schemas.microsoft.com/office/drawing/2018/hyperlinkcolor" val="tx"/>
                    </a:ext>
                  </a:extLst>
                </a:hlinkClick>
              </a:rPr>
              <a:t>dotazníkem</a:t>
            </a:r>
            <a:r>
              <a:rPr lang="en-US" sz="1400" dirty="0"/>
              <a:t> zaslaným nadřízenému.</a:t>
            </a:r>
          </a:p>
          <a:p>
            <a:r>
              <a:rPr lang="en-US" sz="1400" dirty="0"/>
              <a:t>Výsledky (Došlo ke změně efektivity organizace?)– sleduje možný dopad výsledků vzdělávání na chod firmy. Měří se měřitelnými ukazateli firmy (např. zvýšení obratu, snížení fluktuace, zrychlení vyřízení objednávky, vyšší spokojenost klientů apod.).</a:t>
            </a:r>
          </a:p>
          <a:p>
            <a:pPr>
              <a:lnSpc>
                <a:spcPct val="150000"/>
              </a:lnSpc>
              <a:buClr>
                <a:schemeClr val="bg2"/>
              </a:buClr>
              <a:buNone/>
            </a:pPr>
            <a:endParaRPr lang="cs-CZ" sz="1400" dirty="0"/>
          </a:p>
          <a:p>
            <a:pPr algn="just"/>
            <a:endParaRPr lang="cs-CZ" sz="1800" dirty="0"/>
          </a:p>
        </p:txBody>
      </p:sp>
    </p:spTree>
    <p:extLst>
      <p:ext uri="{BB962C8B-B14F-4D97-AF65-F5344CB8AC3E}">
        <p14:creationId xmlns:p14="http://schemas.microsoft.com/office/powerpoint/2010/main" val="3720349353"/>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23528" y="843558"/>
            <a:ext cx="2160240" cy="507703"/>
          </a:xfrm>
        </p:spPr>
        <p:txBody>
          <a:bodyPr/>
          <a:lstStyle/>
          <a:p>
            <a:r>
              <a:rPr lang="cs-CZ" sz="2200" dirty="0"/>
              <a:t>Přispělo absolvování kurzu a získané dovednosti chodu vaší firmy? Jak?</a:t>
            </a:r>
          </a:p>
        </p:txBody>
      </p:sp>
      <p:pic>
        <p:nvPicPr>
          <p:cNvPr id="2" name="Obrázek 1">
            <a:extLst>
              <a:ext uri="{FF2B5EF4-FFF2-40B4-BE49-F238E27FC236}">
                <a16:creationId xmlns:a16="http://schemas.microsoft.com/office/drawing/2014/main" id="{2406B8D4-AD97-450C-8ABF-56410C4F03CF}"/>
              </a:ext>
            </a:extLst>
          </p:cNvPr>
          <p:cNvPicPr>
            <a:picLocks noChangeAspect="1"/>
          </p:cNvPicPr>
          <p:nvPr/>
        </p:nvPicPr>
        <p:blipFill rotWithShape="1">
          <a:blip r:embed="rId3"/>
          <a:srcRect l="33329" t="13531" r="32002" b="10611"/>
          <a:stretch/>
        </p:blipFill>
        <p:spPr>
          <a:xfrm>
            <a:off x="3347864" y="201443"/>
            <a:ext cx="3902678" cy="4803297"/>
          </a:xfrm>
          <a:prstGeom prst="rect">
            <a:avLst/>
          </a:prstGeom>
        </p:spPr>
      </p:pic>
    </p:spTree>
    <p:extLst>
      <p:ext uri="{BB962C8B-B14F-4D97-AF65-F5344CB8AC3E}">
        <p14:creationId xmlns:p14="http://schemas.microsoft.com/office/powerpoint/2010/main" val="1684447465"/>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267494"/>
            <a:ext cx="7429120" cy="507703"/>
          </a:xfrm>
        </p:spPr>
        <p:txBody>
          <a:bodyPr/>
          <a:lstStyle/>
          <a:p>
            <a:r>
              <a:rPr lang="cs-CZ" sz="2200" dirty="0"/>
              <a:t>Přispělo absolvování kurzu a získané dovednosti chodu vaší firmy? Jak?</a:t>
            </a:r>
          </a:p>
        </p:txBody>
      </p:sp>
      <p:pic>
        <p:nvPicPr>
          <p:cNvPr id="4" name="Obrázek 3">
            <a:extLst>
              <a:ext uri="{FF2B5EF4-FFF2-40B4-BE49-F238E27FC236}">
                <a16:creationId xmlns:a16="http://schemas.microsoft.com/office/drawing/2014/main" id="{1355F0DE-14CC-4DA0-A85E-876AFD253E84}"/>
              </a:ext>
            </a:extLst>
          </p:cNvPr>
          <p:cNvPicPr>
            <a:picLocks noChangeAspect="1"/>
          </p:cNvPicPr>
          <p:nvPr/>
        </p:nvPicPr>
        <p:blipFill rotWithShape="1">
          <a:blip r:embed="rId3"/>
          <a:srcRect l="14271" t="15000" r="11705" b="27600"/>
          <a:stretch/>
        </p:blipFill>
        <p:spPr>
          <a:xfrm>
            <a:off x="878516" y="1275606"/>
            <a:ext cx="7429120" cy="3240360"/>
          </a:xfrm>
          <a:prstGeom prst="rect">
            <a:avLst/>
          </a:prstGeom>
        </p:spPr>
      </p:pic>
    </p:spTree>
    <p:extLst>
      <p:ext uri="{BB962C8B-B14F-4D97-AF65-F5344CB8AC3E}">
        <p14:creationId xmlns:p14="http://schemas.microsoft.com/office/powerpoint/2010/main" val="4282708182"/>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820891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en-US" sz="1500" dirty="0"/>
              <a:t> </a:t>
            </a:r>
            <a:r>
              <a:rPr lang="cs-CZ" sz="1500" dirty="0"/>
              <a:t>●</a:t>
            </a:r>
            <a:r>
              <a:rPr lang="cs-CZ" altLang="en-US" sz="1500" dirty="0"/>
              <a:t>  	</a:t>
            </a:r>
            <a:r>
              <a:rPr lang="cs-CZ" altLang="en-US" sz="1500" b="1" dirty="0"/>
              <a:t>Použijte jako podklad </a:t>
            </a:r>
            <a:r>
              <a:rPr lang="cs-CZ" altLang="en-US" sz="1500" b="1" u="sng" dirty="0"/>
              <a:t>dílčí úkol 3. semináře. </a:t>
            </a:r>
            <a:r>
              <a:rPr lang="cs-CZ" altLang="en-US" sz="1500" dirty="0"/>
              <a:t>Zvolte vhodné vzdělávání daného 	pracovního místa - pracovníka.</a:t>
            </a:r>
            <a:endParaRPr lang="cs-CZ" altLang="en-US" sz="1500" b="1" u="sng" dirty="0"/>
          </a:p>
          <a:p>
            <a:pPr marL="0" indent="0">
              <a:buNone/>
            </a:pPr>
            <a:endParaRPr lang="cs-CZ" altLang="en-US" sz="1500" b="1" u="sng" dirty="0"/>
          </a:p>
          <a:p>
            <a:pPr marL="0" indent="0">
              <a:buNone/>
            </a:pPr>
            <a:r>
              <a:rPr lang="cs-CZ" sz="1500" dirty="0"/>
              <a:t> ●</a:t>
            </a:r>
            <a:r>
              <a:rPr lang="cs-CZ" altLang="en-US" sz="1500" dirty="0"/>
              <a:t>  	Vypracujte odpovědi následujících oblastí:</a:t>
            </a:r>
          </a:p>
          <a:p>
            <a:pPr>
              <a:buFont typeface="+mj-lt"/>
              <a:buAutoNum type="alphaLcParenR"/>
            </a:pPr>
            <a:r>
              <a:rPr lang="cs-CZ" altLang="en-US" sz="1500" dirty="0"/>
              <a:t>Vyberte min. dvě metody vzdělávání a ty popište ve vazbě na pracovní místo pracovníka.</a:t>
            </a:r>
          </a:p>
          <a:p>
            <a:pPr>
              <a:buFont typeface="+mj-lt"/>
              <a:buAutoNum type="alphaLcParenR"/>
            </a:pPr>
            <a:r>
              <a:rPr lang="cs-CZ" altLang="en-US" sz="1500" dirty="0"/>
              <a:t>Jaký termín je pro školení nejvhodnější? Zohledněte, zda je to nový nebo stávající pracovník, nebo rozšiřujete oblast činností atd.</a:t>
            </a:r>
          </a:p>
          <a:p>
            <a:pPr>
              <a:buFont typeface="+mj-lt"/>
              <a:buAutoNum type="alphaLcParenR"/>
            </a:pPr>
            <a:r>
              <a:rPr lang="cs-CZ" altLang="en-US" sz="1500" dirty="0"/>
              <a:t>Zpětná vazba. Jak byste hodnotili výsledky vzdělávání a účinnost jednotlivých vzdělávacích programů? </a:t>
            </a:r>
          </a:p>
          <a:p>
            <a:pPr>
              <a:buFont typeface="+mj-lt"/>
              <a:buAutoNum type="alphaLcParenR"/>
            </a:pPr>
            <a:r>
              <a:rPr lang="cs-CZ" altLang="en-US" sz="1500" dirty="0"/>
              <a:t>Kdo bude ve firmě odpovědný za přípravu a realizaci vzdělávání?</a:t>
            </a:r>
          </a:p>
          <a:p>
            <a:pPr>
              <a:buFont typeface="+mj-lt"/>
              <a:buAutoNum type="alphaLcParenR"/>
            </a:pPr>
            <a:endParaRPr lang="cs-CZ" sz="1300" dirty="0"/>
          </a:p>
          <a:p>
            <a:pPr>
              <a:buFont typeface="+mj-lt"/>
              <a:buAutoNum type="alphaLcParenR"/>
            </a:pPr>
            <a:endParaRPr lang="cs-CZ" sz="1300" dirty="0"/>
          </a:p>
          <a:p>
            <a:pPr marL="0" indent="0">
              <a:buNone/>
            </a:pPr>
            <a:r>
              <a:rPr lang="cs-CZ" sz="1500" i="1" dirty="0">
                <a:solidFill>
                  <a:srgbClr val="7030A0"/>
                </a:solidFill>
              </a:rPr>
              <a:t>Termín odevzdání úkolu: </a:t>
            </a:r>
            <a:r>
              <a:rPr lang="cs-CZ" sz="1500" b="1" i="1" dirty="0">
                <a:solidFill>
                  <a:srgbClr val="7030A0"/>
                </a:solidFill>
              </a:rPr>
              <a:t>IS SU Odevzdávárna nejpozději do neděle 26. 4. 2020 do 23:59 hod</a:t>
            </a:r>
            <a:r>
              <a:rPr lang="cs-CZ" sz="1500" i="1" dirty="0">
                <a:solidFill>
                  <a:srgbClr val="7030A0"/>
                </a:solidFill>
              </a:rPr>
              <a:t>, po termínu nebude úkol hodnocen a bude nahrazeno vypracováním dalšího náhradního úkolu bez hodnocení.</a:t>
            </a:r>
            <a:endParaRPr lang="cs-CZ" sz="1500" dirty="0">
              <a:solidFill>
                <a:srgbClr val="7030A0"/>
              </a:solidFill>
            </a:endParaRPr>
          </a:p>
          <a:p>
            <a:pPr>
              <a:buFont typeface="+mj-lt"/>
              <a:buAutoNum type="alphaLcParenR"/>
            </a:pPr>
            <a:endParaRPr lang="cs-CZ" sz="1800" dirty="0"/>
          </a:p>
        </p:txBody>
      </p:sp>
      <p:sp>
        <p:nvSpPr>
          <p:cNvPr id="3" name="Nadpis 2"/>
          <p:cNvSpPr>
            <a:spLocks noGrp="1"/>
          </p:cNvSpPr>
          <p:nvPr>
            <p:ph type="title"/>
          </p:nvPr>
        </p:nvSpPr>
        <p:spPr>
          <a:xfrm>
            <a:off x="251520" y="195486"/>
            <a:ext cx="7560840" cy="507703"/>
          </a:xfrm>
        </p:spPr>
        <p:txBody>
          <a:bodyPr/>
          <a:lstStyle/>
          <a:p>
            <a:r>
              <a:rPr lang="cs-CZ" altLang="en-US" sz="2200" dirty="0"/>
              <a:t>Úkol 1: Vzdělávání pracovníků</a:t>
            </a:r>
            <a:br>
              <a:rPr lang="cs-CZ" altLang="en-US" sz="2200" dirty="0"/>
            </a:br>
            <a:endParaRPr lang="cs-CZ" sz="2200" dirty="0"/>
          </a:p>
        </p:txBody>
      </p:sp>
    </p:spTree>
    <p:custDataLst>
      <p:tags r:id="rId1"/>
    </p:custDataLst>
    <p:extLst>
      <p:ext uri="{BB962C8B-B14F-4D97-AF65-F5344CB8AC3E}">
        <p14:creationId xmlns:p14="http://schemas.microsoft.com/office/powerpoint/2010/main" val="95183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Zákoník práce</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179512" y="915566"/>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00"/>
              </a:spcBef>
              <a:buClr>
                <a:schemeClr val="bg2"/>
              </a:buClr>
              <a:buNone/>
              <a:tabLst>
                <a:tab pos="623888" algn="l"/>
              </a:tabLst>
            </a:pPr>
            <a:r>
              <a:rPr lang="en-US" sz="1400" dirty="0"/>
              <a:t>Zaměstnavatelé musí rozlišovat mezi zvyšováním a prohlubováním i z pohledu vyplácené mzdy resp. náhrady mzdy</a:t>
            </a:r>
            <a:r>
              <a:rPr lang="cs-CZ" sz="1400" dirty="0"/>
              <a:t>/platu</a:t>
            </a:r>
            <a:r>
              <a:rPr lang="en-US" sz="1400" dirty="0"/>
              <a:t>. </a:t>
            </a:r>
            <a:endParaRPr lang="cs-CZ" sz="1400" dirty="0"/>
          </a:p>
          <a:p>
            <a:pPr marL="0" indent="0">
              <a:spcBef>
                <a:spcPts val="300"/>
              </a:spcBef>
              <a:buClr>
                <a:schemeClr val="bg2"/>
              </a:buClr>
              <a:buNone/>
              <a:tabLst>
                <a:tab pos="623888" algn="l"/>
              </a:tabLst>
            </a:pPr>
            <a:endParaRPr lang="cs-CZ" sz="1400" dirty="0"/>
          </a:p>
          <a:p>
            <a:pPr marL="0" indent="0">
              <a:spcBef>
                <a:spcPts val="300"/>
              </a:spcBef>
              <a:buClr>
                <a:schemeClr val="bg2"/>
              </a:buClr>
              <a:buNone/>
              <a:tabLst>
                <a:tab pos="623888" algn="l"/>
              </a:tabLst>
            </a:pPr>
            <a:r>
              <a:rPr lang="en-US" sz="1400" dirty="0"/>
              <a:t>V případě prohlubování kvalifikace se jedná o výkon práce a zaměstnanci přísluší mzda</a:t>
            </a:r>
            <a:r>
              <a:rPr lang="cs-CZ" sz="1400" dirty="0"/>
              <a:t>/plat</a:t>
            </a:r>
            <a:r>
              <a:rPr lang="en-US" sz="1400" dirty="0"/>
              <a:t>. </a:t>
            </a:r>
            <a:endParaRPr lang="cs-CZ" sz="1400" dirty="0"/>
          </a:p>
          <a:p>
            <a:pPr marL="0" indent="0">
              <a:spcBef>
                <a:spcPts val="300"/>
              </a:spcBef>
              <a:buClr>
                <a:schemeClr val="bg2"/>
              </a:buClr>
              <a:buNone/>
              <a:tabLst>
                <a:tab pos="623888" algn="l"/>
              </a:tabLst>
            </a:pPr>
            <a:endParaRPr lang="cs-CZ" sz="1400" dirty="0"/>
          </a:p>
          <a:p>
            <a:pPr marL="0" indent="0">
              <a:spcBef>
                <a:spcPts val="300"/>
              </a:spcBef>
              <a:buClr>
                <a:schemeClr val="bg2"/>
              </a:buClr>
              <a:buNone/>
              <a:tabLst>
                <a:tab pos="623888" algn="l"/>
              </a:tabLst>
            </a:pPr>
            <a:r>
              <a:rPr lang="en-US" sz="1400" dirty="0"/>
              <a:t>V případě zvyšování kvalifikace je zaměstnavatelem schválená účast na studiu považována za překážku na straně zaměstnance a zaměstnanci přísluší pracovní volno s náhradou mzdy</a:t>
            </a:r>
            <a:r>
              <a:rPr lang="cs-CZ" sz="1400" dirty="0"/>
              <a:t>/platu</a:t>
            </a:r>
            <a:r>
              <a:rPr lang="en-US" sz="1400" dirty="0"/>
              <a:t> ve výši průměrného výdělku.</a:t>
            </a:r>
            <a:endParaRPr lang="cs-CZ" sz="1400" dirty="0"/>
          </a:p>
          <a:p>
            <a:pPr algn="just"/>
            <a:endParaRPr lang="cs-CZ" sz="1800" dirty="0"/>
          </a:p>
        </p:txBody>
      </p:sp>
    </p:spTree>
    <p:extLst>
      <p:ext uri="{BB962C8B-B14F-4D97-AF65-F5344CB8AC3E}">
        <p14:creationId xmlns:p14="http://schemas.microsoft.com/office/powerpoint/2010/main" val="1395930455"/>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2649" y="987574"/>
            <a:ext cx="7416824"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3800" dirty="0"/>
              <a:t>Dotazy pište na email:</a:t>
            </a:r>
          </a:p>
          <a:p>
            <a:pPr marL="0" indent="0" algn="ctr">
              <a:buNone/>
            </a:pPr>
            <a:endParaRPr lang="cs-CZ" sz="3800" dirty="0"/>
          </a:p>
          <a:p>
            <a:pPr marL="0" indent="0" algn="ctr">
              <a:buNone/>
            </a:pPr>
            <a:r>
              <a:rPr lang="cs-CZ" sz="3800" dirty="0">
                <a:solidFill>
                  <a:srgbClr val="7030A0"/>
                </a:solidFill>
              </a:rPr>
              <a:t>meixnerova@opf.slu.cz</a:t>
            </a:r>
            <a:br>
              <a:rPr lang="cs-CZ" sz="3800" dirty="0">
                <a:solidFill>
                  <a:srgbClr val="7030A0"/>
                </a:solidFill>
              </a:rPr>
            </a:br>
            <a:br>
              <a:rPr lang="cs-CZ" sz="3800" dirty="0"/>
            </a:br>
            <a:r>
              <a:rPr lang="cs-CZ" sz="3800" dirty="0"/>
              <a:t>Děkuji za pozornost</a:t>
            </a:r>
            <a:br>
              <a:rPr lang="cs-CZ" sz="1400" b="1" dirty="0"/>
            </a:br>
            <a:br>
              <a:rPr lang="cs-CZ" sz="1800" dirty="0"/>
            </a:br>
            <a:br>
              <a:rPr lang="en-US" sz="1600" dirty="0"/>
            </a:br>
            <a:br>
              <a:rPr lang="en-US" sz="1600" dirty="0"/>
            </a:br>
            <a:br>
              <a:rPr lang="en-US" sz="1600" dirty="0"/>
            </a:br>
            <a:br>
              <a:rPr lang="cs-CZ" sz="2000" dirty="0"/>
            </a:br>
            <a:endParaRPr lang="cs-CZ" sz="1800" dirty="0"/>
          </a:p>
        </p:txBody>
      </p:sp>
    </p:spTree>
    <p:extLst>
      <p:ext uri="{BB962C8B-B14F-4D97-AF65-F5344CB8AC3E}">
        <p14:creationId xmlns:p14="http://schemas.microsoft.com/office/powerpoint/2010/main" val="365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Zákoník práce: Hlava II Odborný rozvoj zaměstnanců</a:t>
            </a:r>
            <a:endParaRPr lang="cs-CZ" sz="2200" u="sng" dirty="0"/>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1772" y="84355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Odborný rozvoj zaměstnanců </a:t>
            </a:r>
            <a:r>
              <a:rPr lang="en-US" sz="1400" dirty="0"/>
              <a:t>(§ 22</a:t>
            </a:r>
            <a:r>
              <a:rPr lang="cs-CZ" sz="1400" dirty="0"/>
              <a:t>7</a:t>
            </a:r>
            <a:r>
              <a:rPr lang="en-US" sz="1400" dirty="0"/>
              <a:t>)</a:t>
            </a:r>
          </a:p>
          <a:p>
            <a:endParaRPr lang="cs-CZ" sz="1400" dirty="0"/>
          </a:p>
          <a:p>
            <a:r>
              <a:rPr lang="cs-CZ" sz="1400" dirty="0"/>
              <a:t>Z</a:t>
            </a:r>
            <a:r>
              <a:rPr lang="en-US" sz="1400" dirty="0"/>
              <a:t>aškolení a zaučení (§ 228)</a:t>
            </a:r>
            <a:endParaRPr lang="cs-CZ" sz="1400" dirty="0"/>
          </a:p>
          <a:p>
            <a:endParaRPr lang="en-US" sz="1400" dirty="0"/>
          </a:p>
          <a:p>
            <a:r>
              <a:rPr lang="cs-CZ" sz="1400" dirty="0"/>
              <a:t>O</a:t>
            </a:r>
            <a:r>
              <a:rPr lang="en-US" sz="1400" dirty="0"/>
              <a:t>dborn</a:t>
            </a:r>
            <a:r>
              <a:rPr lang="cs-CZ" sz="1400" dirty="0"/>
              <a:t>á</a:t>
            </a:r>
            <a:r>
              <a:rPr lang="en-US" sz="1400" dirty="0"/>
              <a:t> prax</a:t>
            </a:r>
            <a:r>
              <a:rPr lang="cs-CZ" sz="1400" dirty="0"/>
              <a:t>e</a:t>
            </a:r>
            <a:r>
              <a:rPr lang="en-US" sz="1400" dirty="0"/>
              <a:t> absolventů škol (§ 229)</a:t>
            </a:r>
            <a:endParaRPr lang="cs-CZ" sz="1400" dirty="0"/>
          </a:p>
          <a:p>
            <a:endParaRPr lang="en-US" sz="1400" dirty="0"/>
          </a:p>
          <a:p>
            <a:r>
              <a:rPr lang="cs-CZ" sz="1400" dirty="0"/>
              <a:t>P</a:t>
            </a:r>
            <a:r>
              <a:rPr lang="en-US" sz="1400" dirty="0"/>
              <a:t>rohlubování kvalifikace (§ 230)</a:t>
            </a:r>
            <a:endParaRPr lang="cs-CZ" sz="1400" dirty="0"/>
          </a:p>
          <a:p>
            <a:endParaRPr lang="en-US" sz="1400" dirty="0"/>
          </a:p>
          <a:p>
            <a:r>
              <a:rPr lang="cs-CZ" sz="1400" dirty="0"/>
              <a:t>Z</a:t>
            </a:r>
            <a:r>
              <a:rPr lang="en-US" sz="1400" dirty="0"/>
              <a:t>vyš</a:t>
            </a:r>
            <a:r>
              <a:rPr lang="cs-CZ" sz="1400" dirty="0"/>
              <a:t>ení </a:t>
            </a:r>
            <a:r>
              <a:rPr lang="en-US" sz="1400" dirty="0"/>
              <a:t>kvalifikace</a:t>
            </a:r>
            <a:r>
              <a:rPr lang="cs-CZ" sz="1400" dirty="0"/>
              <a:t> a kvalifikační dohoda</a:t>
            </a:r>
            <a:r>
              <a:rPr lang="en-US" sz="1400" dirty="0"/>
              <a:t> (§ 231 – 235)</a:t>
            </a:r>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629597235"/>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07504" y="1131590"/>
            <a:ext cx="7560840" cy="507703"/>
          </a:xfrm>
        </p:spPr>
        <p:txBody>
          <a:bodyPr/>
          <a:lstStyle/>
          <a:p>
            <a:r>
              <a:rPr lang="cs-CZ" sz="2200" dirty="0"/>
              <a:t>Fáze firemního </a:t>
            </a:r>
            <a:br>
              <a:rPr lang="cs-CZ" sz="2200" dirty="0"/>
            </a:br>
            <a:r>
              <a:rPr lang="cs-CZ" sz="2200" dirty="0"/>
              <a:t>vzdělávání</a:t>
            </a:r>
          </a:p>
        </p:txBody>
      </p:sp>
      <p:pic>
        <p:nvPicPr>
          <p:cNvPr id="4" name="Obrázek 3">
            <a:extLst>
              <a:ext uri="{FF2B5EF4-FFF2-40B4-BE49-F238E27FC236}">
                <a16:creationId xmlns:a16="http://schemas.microsoft.com/office/drawing/2014/main" id="{DB66E312-4970-4006-8F61-C29C55655E26}"/>
              </a:ext>
            </a:extLst>
          </p:cNvPr>
          <p:cNvPicPr>
            <a:picLocks noChangeAspect="1"/>
          </p:cNvPicPr>
          <p:nvPr/>
        </p:nvPicPr>
        <p:blipFill rotWithShape="1">
          <a:blip r:embed="rId3">
            <a:extLst>
              <a:ext uri="{28A0092B-C50C-407E-A947-70E740481C1C}">
                <a14:useLocalDpi xmlns:a14="http://schemas.microsoft.com/office/drawing/2010/main" val="0"/>
              </a:ext>
            </a:extLst>
          </a:blip>
          <a:srcRect t="3800"/>
          <a:stretch/>
        </p:blipFill>
        <p:spPr>
          <a:xfrm>
            <a:off x="2421551" y="411510"/>
            <a:ext cx="5222975" cy="4491399"/>
          </a:xfrm>
          <a:prstGeom prst="rect">
            <a:avLst/>
          </a:prstGeom>
        </p:spPr>
      </p:pic>
    </p:spTree>
    <p:extLst>
      <p:ext uri="{BB962C8B-B14F-4D97-AF65-F5344CB8AC3E}">
        <p14:creationId xmlns:p14="http://schemas.microsoft.com/office/powerpoint/2010/main" val="1498656399"/>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Vzdělávání a rozvoj zaměstnanců</a:t>
            </a:r>
          </a:p>
        </p:txBody>
      </p:sp>
      <p:pic>
        <p:nvPicPr>
          <p:cNvPr id="2" name="Obrázek 1">
            <a:extLst>
              <a:ext uri="{FF2B5EF4-FFF2-40B4-BE49-F238E27FC236}">
                <a16:creationId xmlns:a16="http://schemas.microsoft.com/office/drawing/2014/main" id="{61F26754-7123-40B7-B1C5-697391A0E784}"/>
              </a:ext>
            </a:extLst>
          </p:cNvPr>
          <p:cNvPicPr>
            <a:picLocks noChangeAspect="1"/>
          </p:cNvPicPr>
          <p:nvPr/>
        </p:nvPicPr>
        <p:blipFill rotWithShape="1">
          <a:blip r:embed="rId3"/>
          <a:srcRect l="31100" t="27392" r="29525" b="14782"/>
          <a:stretch/>
        </p:blipFill>
        <p:spPr>
          <a:xfrm>
            <a:off x="2627785" y="915565"/>
            <a:ext cx="4858644" cy="3692569"/>
          </a:xfrm>
          <a:prstGeom prst="rect">
            <a:avLst/>
          </a:prstGeom>
        </p:spPr>
      </p:pic>
    </p:spTree>
    <p:extLst>
      <p:ext uri="{BB962C8B-B14F-4D97-AF65-F5344CB8AC3E}">
        <p14:creationId xmlns:p14="http://schemas.microsoft.com/office/powerpoint/2010/main" val="3661832599"/>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Důvody vzdělávání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1772" y="84355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Vý</a:t>
            </a:r>
            <a:r>
              <a:rPr lang="en-US" sz="1400" dirty="0"/>
              <a:t>voj nových technologií - pracovníci musí být připraveni na nové technologie, aby s nimi mohli co nejefektivněji pracovat.</a:t>
            </a:r>
          </a:p>
          <a:p>
            <a:r>
              <a:rPr lang="en-US" sz="1400" dirty="0"/>
              <a:t>Každodenní modifikace trhu služeb, výrobků i trhu práce.</a:t>
            </a:r>
          </a:p>
          <a:p>
            <a:r>
              <a:rPr lang="en-US" sz="1400" dirty="0"/>
              <a:t>Inovace v podnicích, zjednodušování pracovního procesu a výkonu práce.</a:t>
            </a:r>
          </a:p>
          <a:p>
            <a:r>
              <a:rPr lang="en-US" sz="1400" dirty="0"/>
              <a:t>Přechod pozornosti z kvantity na kvalitu a spokojenost zákazníka.</a:t>
            </a:r>
          </a:p>
          <a:p>
            <a:r>
              <a:rPr lang="en-US" sz="1400" dirty="0"/>
              <a:t>Rozvoj moderních informačních technologií a jejich zavádění do každodenní praxe.</a:t>
            </a:r>
          </a:p>
          <a:p>
            <a:r>
              <a:rPr lang="en-US" sz="1400" dirty="0"/>
              <a:t>Snižování nákladů se stejným anebo lepším výsledkem - lidé musí být přizpůsobiví změnám, které v organizaci nastanou.</a:t>
            </a:r>
          </a:p>
          <a:p>
            <a:r>
              <a:rPr lang="en-US" sz="1400" dirty="0"/>
              <a:t>Vzdělaní a správně kvalifikovaní pracovníci vytvářejí dobré jméno podniku (více v Age management v organizacích - praktické využití a přínosy).</a:t>
            </a:r>
          </a:p>
        </p:txBody>
      </p:sp>
    </p:spTree>
    <p:extLst>
      <p:ext uri="{BB962C8B-B14F-4D97-AF65-F5344CB8AC3E}">
        <p14:creationId xmlns:p14="http://schemas.microsoft.com/office/powerpoint/2010/main" val="3612897927"/>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Cíle vzdělávání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1772" y="84355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Formulace cíle představuje konkretizaci dané mezery. </a:t>
            </a:r>
            <a:endParaRPr lang="cs-CZ" sz="1400" dirty="0"/>
          </a:p>
          <a:p>
            <a:endParaRPr lang="cs-CZ" sz="1400" dirty="0"/>
          </a:p>
          <a:p>
            <a:r>
              <a:rPr lang="en-US" sz="1400" dirty="0"/>
              <a:t>Cíl zachycuje, co má účastník na konci vzdělávací akce vědět nebo umět, jeho konečné chování. </a:t>
            </a:r>
            <a:endParaRPr lang="cs-CZ" sz="1400" dirty="0"/>
          </a:p>
          <a:p>
            <a:endParaRPr lang="cs-CZ" sz="1400" dirty="0"/>
          </a:p>
          <a:p>
            <a:r>
              <a:rPr lang="en-US" sz="1400" dirty="0"/>
              <a:t>Z cíle vyplývá obsah vzdělávací akce, usnadňuje nám realizaci a evaluaci akce, mělo by se jednat o měřitelnou změnu znalostí, dovedností či postojů.</a:t>
            </a:r>
            <a:endParaRPr lang="cs-CZ" sz="1400" dirty="0"/>
          </a:p>
        </p:txBody>
      </p:sp>
    </p:spTree>
    <p:extLst>
      <p:ext uri="{BB962C8B-B14F-4D97-AF65-F5344CB8AC3E}">
        <p14:creationId xmlns:p14="http://schemas.microsoft.com/office/powerpoint/2010/main" val="1226487935"/>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Fáze firemního vzdělávání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1772" y="84355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Systém firemního vzdělávání má 4 fáze:</a:t>
            </a:r>
            <a:endParaRPr lang="cs-CZ" sz="1400" dirty="0"/>
          </a:p>
          <a:p>
            <a:pPr marL="0" indent="0">
              <a:buNone/>
            </a:pPr>
            <a:endParaRPr lang="en-US" sz="1400" dirty="0"/>
          </a:p>
          <a:p>
            <a:r>
              <a:rPr lang="en-US" sz="1400" dirty="0"/>
              <a:t>Definování potřeb vzdělávání</a:t>
            </a:r>
          </a:p>
          <a:p>
            <a:r>
              <a:rPr lang="en-US" sz="1400" dirty="0"/>
              <a:t>Plánování vzdělávání - rozhodnutí o tom, jaký druh vzdělávání je k uspokojení těchto potřeb zapotřebí</a:t>
            </a:r>
          </a:p>
          <a:p>
            <a:r>
              <a:rPr lang="en-US" sz="1400" dirty="0"/>
              <a:t>Realizace vzdělávání - využití zkušených a školených vzdělavatelů při plánování a realizaci vzdělávání</a:t>
            </a:r>
          </a:p>
          <a:p>
            <a:r>
              <a:rPr lang="en-US" sz="1400" dirty="0"/>
              <a:t>Monitorování a vyhodnocení vzdělávání za účelem zjištění jeho efektivnosti</a:t>
            </a:r>
          </a:p>
          <a:p>
            <a:pPr marL="0" indent="0">
              <a:buNone/>
            </a:pPr>
            <a:endParaRPr lang="cs-CZ" altLang="en-US" sz="1400" dirty="0"/>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1837786428"/>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Metody vzdělávání: podle místa realizace</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1772" y="84355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p>
          <a:p>
            <a:r>
              <a:rPr lang="en-US" sz="1400" dirty="0"/>
              <a:t>Vzdělávání na pracovišti při výkonu práce</a:t>
            </a:r>
          </a:p>
          <a:p>
            <a:r>
              <a:rPr lang="en-US" sz="1400" dirty="0"/>
              <a:t>Vzdělávání mimo pracoviště</a:t>
            </a:r>
          </a:p>
          <a:p>
            <a:r>
              <a:rPr lang="en-US" sz="1400" dirty="0"/>
              <a:t>Kombinované metody vzdělávání na pracovišti i mimo něj</a:t>
            </a:r>
          </a:p>
          <a:p>
            <a:pPr marL="0" indent="0">
              <a:buNone/>
            </a:pPr>
            <a:endParaRPr lang="cs-CZ" altLang="en-US" sz="1400" dirty="0"/>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1071264081"/>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6.4|0.8|0.8"/>
</p:tagLst>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10370</TotalTime>
  <Words>1700</Words>
  <Application>Microsoft Office PowerPoint</Application>
  <PresentationFormat>Předvádění na obrazovce (16:9)</PresentationFormat>
  <Paragraphs>147</Paragraphs>
  <Slides>21</Slides>
  <Notes>20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Calibri</vt:lpstr>
      <vt:lpstr>Times New Roman</vt:lpstr>
      <vt:lpstr>SLU</vt:lpstr>
      <vt:lpstr>Vzdělávání pracovníků</vt:lpstr>
      <vt:lpstr>Úkol 1: Vzdělávání pracovníků </vt:lpstr>
      <vt:lpstr>Zákoník práce: Hlava II Odborný rozvoj zaměstnanců</vt:lpstr>
      <vt:lpstr>Fáze firemního  vzdělávání</vt:lpstr>
      <vt:lpstr>Vzdělávání a rozvoj zaměstnanců</vt:lpstr>
      <vt:lpstr>Důvody vzdělávání</vt:lpstr>
      <vt:lpstr>Cíle vzdělávání</vt:lpstr>
      <vt:lpstr>Fáze firemního vzdělávání</vt:lpstr>
      <vt:lpstr>Metody vzdělávání: podle místa realizace</vt:lpstr>
      <vt:lpstr>Vzdělávání na pracovišti</vt:lpstr>
      <vt:lpstr>Vzdělávání na pracovišti</vt:lpstr>
      <vt:lpstr>Vzdělávání na pracovišti</vt:lpstr>
      <vt:lpstr>Metody vzdělávání mimo pracoviště</vt:lpstr>
      <vt:lpstr>Další metody vzdělávání</vt:lpstr>
      <vt:lpstr>Další metody vzdělávání</vt:lpstr>
      <vt:lpstr>Vyhodnocení vzdělávacích akcí</vt:lpstr>
      <vt:lpstr>Vyhodnocení vzdělávání</vt:lpstr>
      <vt:lpstr>Přispělo absolvování kurzu a získané dovednosti chodu vaší firmy? Jak?</vt:lpstr>
      <vt:lpstr>Přispělo absolvování kurzu a získané dovednosti chodu vaší firmy? Jak?</vt:lpstr>
      <vt:lpstr>Zákoník práce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Lucie Meixnerová</cp:lastModifiedBy>
  <cp:revision>212</cp:revision>
  <cp:lastPrinted>2019-02-28T08:11:22Z</cp:lastPrinted>
  <dcterms:created xsi:type="dcterms:W3CDTF">2016-07-06T15:42:34Z</dcterms:created>
  <dcterms:modified xsi:type="dcterms:W3CDTF">2020-04-20T11:09:12Z</dcterms:modified>
</cp:coreProperties>
</file>