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518" r:id="rId3"/>
    <p:sldId id="521" r:id="rId4"/>
    <p:sldId id="522" r:id="rId5"/>
    <p:sldId id="523" r:id="rId6"/>
    <p:sldId id="524" r:id="rId7"/>
    <p:sldId id="525" r:id="rId8"/>
    <p:sldId id="526" r:id="rId9"/>
    <p:sldId id="527" r:id="rId10"/>
    <p:sldId id="528" r:id="rId11"/>
    <p:sldId id="529" r:id="rId12"/>
    <p:sldId id="530" r:id="rId13"/>
    <p:sldId id="531" r:id="rId14"/>
    <p:sldId id="532" r:id="rId15"/>
    <p:sldId id="533" r:id="rId16"/>
    <p:sldId id="534" r:id="rId17"/>
    <p:sldId id="535" r:id="rId18"/>
    <p:sldId id="536" r:id="rId19"/>
    <p:sldId id="537" r:id="rId20"/>
    <p:sldId id="538" r:id="rId21"/>
    <p:sldId id="539" r:id="rId22"/>
    <p:sldId id="540" r:id="rId23"/>
    <p:sldId id="541" r:id="rId24"/>
    <p:sldId id="542" r:id="rId25"/>
    <p:sldId id="543" r:id="rId26"/>
    <p:sldId id="544" r:id="rId27"/>
    <p:sldId id="545" r:id="rId28"/>
    <p:sldId id="546" r:id="rId29"/>
    <p:sldId id="547" r:id="rId30"/>
    <p:sldId id="548" r:id="rId31"/>
    <p:sldId id="549" r:id="rId32"/>
    <p:sldId id="550" r:id="rId33"/>
    <p:sldId id="551" r:id="rId34"/>
    <p:sldId id="552" r:id="rId35"/>
    <p:sldId id="553" r:id="rId36"/>
    <p:sldId id="480" r:id="rId37"/>
    <p:sldId id="293" r:id="rId38"/>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8" d="100"/>
          <a:sy n="78" d="100"/>
        </p:scale>
        <p:origin x="117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5.3.2018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37405286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9139571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447825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88881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41493742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2072595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4654884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37563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9477351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461477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2728780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4096244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19311500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5456657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24902380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23755094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8934904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7833709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17438933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18849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02647887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32169654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88755521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141945220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153044308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16571130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1316757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613128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142701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1722804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2576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584933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324139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dirty="0">
                <a:solidFill>
                  <a:schemeClr val="bg1"/>
                </a:solidFill>
                <a:latin typeface="Times New Roman" panose="02020603050405020304" pitchFamily="18" charset="0"/>
                <a:cs typeface="Times New Roman" panose="02020603050405020304" pitchFamily="18" charset="0"/>
              </a:rPr>
              <a:t>4</a:t>
            </a:r>
            <a:r>
              <a:rPr lang="pl-PL" sz="3100" b="1" dirty="0" smtClean="0">
                <a:solidFill>
                  <a:schemeClr val="bg1"/>
                </a:solidFill>
                <a:latin typeface="Times New Roman" panose="02020603050405020304" pitchFamily="18" charset="0"/>
                <a:cs typeface="Times New Roman" panose="02020603050405020304" pitchFamily="18" charset="0"/>
              </a:rPr>
              <a:t>. </a:t>
            </a:r>
            <a:r>
              <a:rPr lang="pl-PL" sz="3100" b="1" dirty="0">
                <a:solidFill>
                  <a:schemeClr val="bg1"/>
                </a:solidFill>
                <a:latin typeface="Times New Roman" panose="02020603050405020304" pitchFamily="18" charset="0"/>
                <a:cs typeface="Times New Roman" panose="02020603050405020304" pitchFamily="18" charset="0"/>
              </a:rPr>
              <a:t>Tourist attractions in Central European Countries</a:t>
            </a:r>
            <a:br>
              <a:rPr lang="pl-PL" sz="3100" b="1" dirty="0">
                <a:solidFill>
                  <a:schemeClr val="bg1"/>
                </a:solidFill>
                <a:latin typeface="Times New Roman" panose="02020603050405020304" pitchFamily="18" charset="0"/>
                <a:cs typeface="Times New Roman" panose="02020603050405020304" pitchFamily="18" charset="0"/>
              </a:rPr>
            </a:br>
            <a:r>
              <a:rPr lang="cs-CZ" sz="3100" b="1" dirty="0">
                <a:solidFill>
                  <a:schemeClr val="bg1"/>
                </a:solidFill>
                <a:latin typeface="Times New Roman" panose="02020603050405020304" pitchFamily="18" charset="0"/>
                <a:cs typeface="Times New Roman" panose="02020603050405020304" pitchFamily="18" charset="0"/>
              </a:rPr>
              <a:t/>
            </a:r>
            <a:br>
              <a:rPr lang="cs-CZ" sz="31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Tourist</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Attractions</a:t>
            </a:r>
            <a:r>
              <a:rPr lang="cs-CZ" altLang="cs-CZ" sz="1800" b="1" dirty="0" smtClean="0">
                <a:solidFill>
                  <a:srgbClr val="307871"/>
                </a:solidFill>
                <a:latin typeface="Times New Roman" panose="02020603050405020304" pitchFamily="18" charset="0"/>
                <a:cs typeface="Times New Roman" panose="02020603050405020304" pitchFamily="18" charset="0"/>
              </a:rPr>
              <a:t> 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369332"/>
          </a:xfrm>
          <a:prstGeom prst="rect">
            <a:avLst/>
          </a:prstGeom>
        </p:spPr>
        <p:txBody>
          <a:bodyPr wrap="square">
            <a:spAutoFit/>
          </a:bodyPr>
          <a:lstStyle/>
          <a:p>
            <a:pPr algn="ctr"/>
            <a:endParaRPr lang="cs-CZ" dirty="0"/>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smtClean="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537275"/>
            <a:ext cx="4285859" cy="2395936"/>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Austria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001095"/>
          </a:xfrm>
          <a:prstGeom prst="rect">
            <a:avLst/>
          </a:prstGeom>
        </p:spPr>
        <p:txBody>
          <a:bodyPr wrap="square">
            <a:spAutoFit/>
          </a:bodyPr>
          <a:lstStyle/>
          <a:p>
            <a:pPr marL="285750" indent="-285750" algn="just">
              <a:buFont typeface="Wingdings" panose="05000000000000000000" pitchFamily="2" charset="2"/>
              <a:buChar char="q"/>
            </a:pPr>
            <a:r>
              <a:rPr lang="en-US" dirty="0"/>
              <a:t>In essence, Austria has three main geographical areas</a:t>
            </a:r>
            <a:r>
              <a:rPr lang="en-US" dirty="0" smtClean="0"/>
              <a:t>.</a:t>
            </a:r>
            <a:endParaRPr lang="en-US" dirty="0"/>
          </a:p>
          <a:p>
            <a:pPr marL="285750" indent="-285750" algn="just">
              <a:buFont typeface="Wingdings" panose="05000000000000000000" pitchFamily="2" charset="2"/>
              <a:buChar char="q"/>
            </a:pPr>
            <a:r>
              <a:rPr lang="en-US" dirty="0"/>
              <a:t>The Lowlands of the east and southeast are the country's agriculture center. A sliver of lowland also fronts the Lake Constance area on its border with Switzerland</a:t>
            </a:r>
            <a:r>
              <a:rPr lang="en-US" dirty="0" smtClean="0"/>
              <a:t>.</a:t>
            </a:r>
            <a:endParaRPr lang="en-US" dirty="0"/>
          </a:p>
          <a:p>
            <a:pPr marL="285750" indent="-285750" algn="just">
              <a:buFont typeface="Wingdings" panose="05000000000000000000" pitchFamily="2" charset="2"/>
              <a:buChar char="q"/>
            </a:pPr>
            <a:r>
              <a:rPr lang="en-US" dirty="0"/>
              <a:t>In the Hill Country, north of the Danube River, the land rises into forested hills and lower mountains up to its border with the Czech Republic</a:t>
            </a:r>
            <a:r>
              <a:rPr lang="en-US" dirty="0" smtClean="0"/>
              <a:t>.</a:t>
            </a:r>
            <a:endParaRPr lang="en-US" dirty="0"/>
          </a:p>
          <a:p>
            <a:pPr marL="285750" indent="-285750" algn="just">
              <a:buFont typeface="Wingdings" panose="05000000000000000000" pitchFamily="2" charset="2"/>
              <a:buChar char="q"/>
            </a:pPr>
            <a:r>
              <a:rPr lang="en-US" dirty="0"/>
              <a:t>Most of Austria (70%), is covered by the Alpine Region, central and west, as the Alps extend on into Austria from Switzerland</a:t>
            </a:r>
            <a:r>
              <a:rPr lang="en-US" dirty="0" smtClean="0"/>
              <a:t>.</a:t>
            </a:r>
            <a:endParaRPr lang="cs-CZ" dirty="0" smtClean="0"/>
          </a:p>
          <a:p>
            <a:pPr marL="285750" indent="-285750" algn="just">
              <a:buFont typeface="Wingdings" panose="05000000000000000000" pitchFamily="2" charset="2"/>
              <a:buChar char="q"/>
            </a:pPr>
            <a:r>
              <a:rPr lang="en-US" dirty="0"/>
              <a:t>In this region several branches of the Alps dominate. The major ones include the Bavarian, Carnic and </a:t>
            </a:r>
            <a:r>
              <a:rPr lang="en-US" dirty="0" err="1"/>
              <a:t>Otztaler</a:t>
            </a:r>
            <a:r>
              <a:rPr lang="en-US" dirty="0"/>
              <a:t> ranges</a:t>
            </a:r>
            <a:r>
              <a:rPr lang="en-US" dirty="0" smtClean="0"/>
              <a:t>.</a:t>
            </a:r>
            <a:endParaRPr lang="en-US" dirty="0"/>
          </a:p>
          <a:p>
            <a:pPr marL="285750" indent="-285750" algn="just">
              <a:buFont typeface="Wingdings" panose="05000000000000000000" pitchFamily="2" charset="2"/>
              <a:buChar char="q"/>
            </a:pPr>
            <a:r>
              <a:rPr lang="en-US" dirty="0"/>
              <a:t>The tallest peaks are in the central Tauern Range. The country's highest point, at 12,460 ft. (3,798 m), is located there</a:t>
            </a:r>
            <a:r>
              <a:rPr lang="en-US" dirty="0" smtClean="0"/>
              <a:t>.</a:t>
            </a:r>
            <a:endParaRPr lang="en-US" dirty="0"/>
          </a:p>
          <a:p>
            <a:pPr marL="285750" indent="-285750" algn="just">
              <a:buFont typeface="Wingdings" panose="05000000000000000000" pitchFamily="2" charset="2"/>
              <a:buChar char="q"/>
            </a:pPr>
            <a:r>
              <a:rPr lang="en-US" dirty="0"/>
              <a:t>The Tauern Range eventually slopes into the Danube River Valley, and into the eastern lowlands, from Vienna, south to its border with Slovenia.</a:t>
            </a:r>
          </a:p>
          <a:p>
            <a:pPr algn="just"/>
            <a:endParaRPr lang="en-US" sz="2000" dirty="0"/>
          </a:p>
        </p:txBody>
      </p:sp>
    </p:spTree>
    <p:extLst>
      <p:ext uri="{BB962C8B-B14F-4D97-AF65-F5344CB8AC3E}">
        <p14:creationId xmlns:p14="http://schemas.microsoft.com/office/powerpoint/2010/main" val="10472509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Austria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342900" indent="-342900" algn="just">
              <a:buFont typeface="Wingdings" panose="05000000000000000000" pitchFamily="2" charset="2"/>
              <a:buChar char="q"/>
            </a:pPr>
            <a:r>
              <a:rPr lang="en-US" dirty="0" smtClean="0"/>
              <a:t>The </a:t>
            </a:r>
            <a:r>
              <a:rPr lang="en-US" dirty="0"/>
              <a:t>Danube (1,771 miles) (2,850 km), is the most significant river in the country. It's the second longest river in Europe, and a vital waterway for commerce. Additional rivers of size include the Drau, </a:t>
            </a:r>
            <a:r>
              <a:rPr lang="en-US" dirty="0" err="1"/>
              <a:t>Enns</a:t>
            </a:r>
            <a:r>
              <a:rPr lang="en-US" dirty="0"/>
              <a:t>, Inn, Mur, </a:t>
            </a:r>
            <a:r>
              <a:rPr lang="en-US" dirty="0" err="1"/>
              <a:t>Raab</a:t>
            </a:r>
            <a:r>
              <a:rPr lang="en-US" dirty="0"/>
              <a:t> and </a:t>
            </a:r>
            <a:r>
              <a:rPr lang="en-US" dirty="0" err="1"/>
              <a:t>Traun</a:t>
            </a:r>
            <a:r>
              <a:rPr lang="en-US" dirty="0"/>
              <a:t>. </a:t>
            </a:r>
            <a:endParaRPr lang="cs-CZ" dirty="0" smtClean="0"/>
          </a:p>
          <a:p>
            <a:pPr marL="342900" indent="-342900" algn="just">
              <a:buFont typeface="Wingdings" panose="05000000000000000000" pitchFamily="2" charset="2"/>
              <a:buChar char="q"/>
            </a:pPr>
            <a:r>
              <a:rPr lang="en-US" dirty="0"/>
              <a:t>Dozens and dozens of lakes run amidst the mountain ranges, especially in the south and to the immediate east of Salzburg. The largest in the county is Lake </a:t>
            </a:r>
            <a:r>
              <a:rPr lang="en-US" dirty="0" err="1"/>
              <a:t>Neusiedler</a:t>
            </a:r>
            <a:r>
              <a:rPr lang="en-US" dirty="0" smtClean="0"/>
              <a:t>.</a:t>
            </a:r>
            <a:endParaRPr lang="cs-CZ" dirty="0" smtClean="0"/>
          </a:p>
          <a:p>
            <a:pPr marL="342900" indent="-342900" algn="just">
              <a:buFont typeface="Wingdings" panose="05000000000000000000" pitchFamily="2" charset="2"/>
              <a:buChar char="q"/>
            </a:pPr>
            <a:r>
              <a:rPr lang="en-US" dirty="0"/>
              <a:t> Austria, one of Europe's most popular holiday destinations, attracts tourists year-round, and winter is almost as busy as summer in the spectacular mountain regions. Visitors are drawn as much for the scenic beauty of this Alpine republic's provinces as they are for splendid cities like Vienna (Wien), the historic capital, and beautiful Salzburg, birthplace of Wolfgang Amadeus Mozart. </a:t>
            </a:r>
            <a:endParaRPr lang="cs-CZ" dirty="0" smtClean="0"/>
          </a:p>
          <a:p>
            <a:pPr marL="342900" indent="-342900" algn="just">
              <a:buFont typeface="Wingdings" panose="05000000000000000000" pitchFamily="2" charset="2"/>
              <a:buChar char="q"/>
            </a:pPr>
            <a:r>
              <a:rPr lang="en-US" dirty="0" smtClean="0"/>
              <a:t>One </a:t>
            </a:r>
            <a:r>
              <a:rPr lang="en-US" dirty="0"/>
              <a:t>of Europe's smallest countries, Austria is predominantly a nation of upland areas and high mountains, with the Eastern Alps occupying a good 60 percent of its territory.</a:t>
            </a:r>
          </a:p>
        </p:txBody>
      </p:sp>
    </p:spTree>
    <p:extLst>
      <p:ext uri="{BB962C8B-B14F-4D97-AF65-F5344CB8AC3E}">
        <p14:creationId xmlns:p14="http://schemas.microsoft.com/office/powerpoint/2010/main" val="5638643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Austria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dirty="0" smtClean="0"/>
              <a:t>T</a:t>
            </a:r>
            <a:r>
              <a:rPr lang="en-US" dirty="0" smtClean="0"/>
              <a:t>he </a:t>
            </a:r>
            <a:r>
              <a:rPr lang="en-US" dirty="0"/>
              <a:t>spectacular </a:t>
            </a:r>
            <a:r>
              <a:rPr lang="en-US" b="1" dirty="0" err="1"/>
              <a:t>Hofburg</a:t>
            </a:r>
            <a:r>
              <a:rPr lang="en-US" b="1" dirty="0"/>
              <a:t> Palace </a:t>
            </a:r>
            <a:r>
              <a:rPr lang="en-US" dirty="0"/>
              <a:t>in Vienna was for centuries the seat of Austria's monarchy, the powerful Habsburgs. Now the President conducts state business in the same rooms that once belonged to Emperor Joseph II. Nearly every Austrian ruler since 1275 ordered additions or alterations, resulting in many different architectural influences, including Gothic, Renaissance, Baroque, Rococo, and Classicism. Together with its squares and gardens, the entire </a:t>
            </a:r>
            <a:r>
              <a:rPr lang="en-US" dirty="0" err="1"/>
              <a:t>Hofburg</a:t>
            </a:r>
            <a:r>
              <a:rPr lang="en-US" dirty="0"/>
              <a:t> complex occupies 59 acres encompassing 19 courtyards and 2,600 rooms. Highlights of a visit include the </a:t>
            </a:r>
            <a:r>
              <a:rPr lang="en-US" b="1" dirty="0"/>
              <a:t>Imperial Silver Collection </a:t>
            </a:r>
            <a:r>
              <a:rPr lang="en-US" dirty="0"/>
              <a:t>and an array of dining services giving a taste of the lavish imperial banquets that once took place here; the </a:t>
            </a:r>
            <a:r>
              <a:rPr lang="en-US" b="1" dirty="0" err="1"/>
              <a:t>Sisi</a:t>
            </a:r>
            <a:r>
              <a:rPr lang="en-US" b="1" dirty="0"/>
              <a:t> Museum</a:t>
            </a:r>
            <a:r>
              <a:rPr lang="en-US" dirty="0"/>
              <a:t>, focusing on the life and times of Empress Elisabeth; and the </a:t>
            </a:r>
            <a:r>
              <a:rPr lang="en-US" b="1" dirty="0"/>
              <a:t>Imperial </a:t>
            </a:r>
            <a:r>
              <a:rPr lang="en-US" b="1" dirty="0" smtClean="0"/>
              <a:t>Apartments</a:t>
            </a:r>
            <a:r>
              <a:rPr lang="cs-CZ" b="1" dirty="0" smtClean="0"/>
              <a:t>.</a:t>
            </a:r>
          </a:p>
          <a:p>
            <a:pPr marL="285750" indent="-285750" algn="just">
              <a:buFont typeface="Wingdings" panose="05000000000000000000" pitchFamily="2" charset="2"/>
              <a:buChar char="q"/>
            </a:pPr>
            <a:r>
              <a:rPr lang="en-US" dirty="0"/>
              <a:t>Numerous cities claim a connection to Wolfgang Amadeus Mozart, but few were as important to the famous composer as Salzburg. It's here you'll find No. 9 </a:t>
            </a:r>
            <a:r>
              <a:rPr lang="en-US" dirty="0" err="1"/>
              <a:t>Getreidegasse</a:t>
            </a:r>
            <a:r>
              <a:rPr lang="en-US" dirty="0"/>
              <a:t>, the house where Mozart was born on January 27th, 1756. Now a museum called </a:t>
            </a:r>
            <a:r>
              <a:rPr lang="en-US" b="1" dirty="0"/>
              <a:t>Mozart's Birthplace</a:t>
            </a:r>
            <a:r>
              <a:rPr lang="en-US" dirty="0"/>
              <a:t>, the rooms once occupied by his family are full of mementos, instruments, and portraits.</a:t>
            </a:r>
            <a:endParaRPr lang="cs-CZ" b="1" dirty="0" smtClean="0"/>
          </a:p>
        </p:txBody>
      </p:sp>
    </p:spTree>
    <p:extLst>
      <p:ext uri="{BB962C8B-B14F-4D97-AF65-F5344CB8AC3E}">
        <p14:creationId xmlns:p14="http://schemas.microsoft.com/office/powerpoint/2010/main" val="16429715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Austria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Innsbruck is home to the</a:t>
            </a:r>
            <a:r>
              <a:rPr lang="en-US" b="1" dirty="0"/>
              <a:t> </a:t>
            </a:r>
            <a:r>
              <a:rPr lang="en-US" b="1" dirty="0" err="1"/>
              <a:t>Hofkirche</a:t>
            </a:r>
            <a:r>
              <a:rPr lang="en-US" dirty="0"/>
              <a:t>, or Court Church, with its spectacular Tomb of Emperor Maximilian I who died in 1519. Widely considered the finest work of German Renaissance sculpture, the monument's central feature is the massive black marble sarcophagus with a bronze figure of the Emperor. On the sides of the sarcophagus are 24 marble reliefs depicting events in the Emperor's life, and around it stand 28 larger-than-life-size bronze statues of the Emperor's ancestors and contemporaries (look out for King Arthur). Other pieces of sculpture include 23 bronze statues of saints from the Habsburg family and 20 bronze busts of Roman emperors. Innsbruck also has the </a:t>
            </a:r>
            <a:r>
              <a:rPr lang="en-US" b="1" dirty="0" err="1" smtClean="0"/>
              <a:t>Maximilianeum</a:t>
            </a:r>
            <a:r>
              <a:rPr lang="en-US" dirty="0" smtClean="0"/>
              <a:t>.</a:t>
            </a:r>
            <a:endParaRPr lang="cs-CZ" dirty="0" smtClean="0"/>
          </a:p>
          <a:p>
            <a:pPr marL="285750" indent="-285750" algn="just">
              <a:buFont typeface="Wingdings" panose="05000000000000000000" pitchFamily="2" charset="2"/>
              <a:buChar char="q"/>
            </a:pPr>
            <a:r>
              <a:rPr lang="en-US" dirty="0"/>
              <a:t>At 1,998 meters, the </a:t>
            </a:r>
            <a:r>
              <a:rPr lang="en-US" b="1" dirty="0" err="1"/>
              <a:t>Kitzbüheler</a:t>
            </a:r>
            <a:r>
              <a:rPr lang="en-US" b="1" dirty="0"/>
              <a:t> Horn </a:t>
            </a:r>
            <a:r>
              <a:rPr lang="en-US" dirty="0"/>
              <a:t>in the Tyrol region is one of the most picturesque of Austria's many summits. Accessible by cableway via the </a:t>
            </a:r>
            <a:r>
              <a:rPr lang="en-US" dirty="0" err="1"/>
              <a:t>Pletzeralm</a:t>
            </a:r>
            <a:r>
              <a:rPr lang="en-US" dirty="0"/>
              <a:t> or by climbing from the village of </a:t>
            </a:r>
            <a:r>
              <a:rPr lang="en-US" dirty="0" err="1"/>
              <a:t>Kitzbühel</a:t>
            </a:r>
            <a:r>
              <a:rPr lang="en-US" dirty="0"/>
              <a:t>, the summit affords glorious views: to the south from the </a:t>
            </a:r>
            <a:r>
              <a:rPr lang="en-US" dirty="0" err="1"/>
              <a:t>Radstädter</a:t>
            </a:r>
            <a:r>
              <a:rPr lang="en-US" dirty="0"/>
              <a:t> Tauern to the </a:t>
            </a:r>
            <a:r>
              <a:rPr lang="en-US" dirty="0" err="1"/>
              <a:t>Ötztal</a:t>
            </a:r>
            <a:r>
              <a:rPr lang="en-US" dirty="0"/>
              <a:t> Alps; to the north, the nearby </a:t>
            </a:r>
            <a:r>
              <a:rPr lang="en-US" dirty="0" err="1"/>
              <a:t>Kaisergebirge</a:t>
            </a:r>
            <a:r>
              <a:rPr lang="en-US" dirty="0"/>
              <a:t>; to the west, the </a:t>
            </a:r>
            <a:r>
              <a:rPr lang="en-US" dirty="0" err="1"/>
              <a:t>Lechtal</a:t>
            </a:r>
            <a:r>
              <a:rPr lang="en-US" dirty="0"/>
              <a:t> Alps; and to the east, the </a:t>
            </a:r>
            <a:r>
              <a:rPr lang="en-US" dirty="0" err="1"/>
              <a:t>Hochkönig</a:t>
            </a:r>
            <a:r>
              <a:rPr lang="en-US" dirty="0"/>
              <a:t>. To the south of the </a:t>
            </a:r>
            <a:r>
              <a:rPr lang="en-US" dirty="0" err="1"/>
              <a:t>Kitzbüheler</a:t>
            </a:r>
            <a:r>
              <a:rPr lang="en-US" dirty="0"/>
              <a:t> Horn rises the 1,772-meter-high </a:t>
            </a:r>
            <a:r>
              <a:rPr lang="en-US" dirty="0" err="1"/>
              <a:t>Hornköpfli</a:t>
            </a:r>
            <a:r>
              <a:rPr lang="en-US" dirty="0"/>
              <a:t>, also reached by cableway. </a:t>
            </a:r>
            <a:endParaRPr lang="cs-CZ" b="1" dirty="0" smtClean="0"/>
          </a:p>
        </p:txBody>
      </p:sp>
    </p:spTree>
    <p:extLst>
      <p:ext uri="{BB962C8B-B14F-4D97-AF65-F5344CB8AC3E}">
        <p14:creationId xmlns:p14="http://schemas.microsoft.com/office/powerpoint/2010/main" val="34906818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Austria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Melk Abbey </a:t>
            </a:r>
            <a:r>
              <a:rPr lang="en-US" dirty="0"/>
              <a:t>is one of the world's most famous monastic sites, and its spectacular buildings are laid out around seven courtyards. The most prominent part of this massive 325-meter-long complex is the west end and its twin-towered church rising above a semicircular terrace </a:t>
            </a:r>
            <a:r>
              <a:rPr lang="en-US" dirty="0" smtClean="0"/>
              <a:t>range</a:t>
            </a:r>
            <a:r>
              <a:rPr lang="cs-CZ" dirty="0" smtClean="0"/>
              <a:t>.</a:t>
            </a:r>
          </a:p>
          <a:p>
            <a:pPr marL="285750" indent="-285750" algn="just">
              <a:buFont typeface="Wingdings" panose="05000000000000000000" pitchFamily="2" charset="2"/>
              <a:buChar char="q"/>
            </a:pPr>
            <a:r>
              <a:rPr lang="cs-CZ" b="1" dirty="0" smtClean="0"/>
              <a:t>T</a:t>
            </a:r>
            <a:r>
              <a:rPr lang="en-US" b="1" dirty="0" smtClean="0"/>
              <a:t>he </a:t>
            </a:r>
            <a:r>
              <a:rPr lang="en-US" b="1" dirty="0" err="1"/>
              <a:t>Krimmler</a:t>
            </a:r>
            <a:r>
              <a:rPr lang="en-US" b="1" dirty="0"/>
              <a:t> Ache </a:t>
            </a:r>
            <a:r>
              <a:rPr lang="en-US" dirty="0"/>
              <a:t>plunges 380 meters in three tremendous cascades and makes for an excellent excursion from the nearby village of </a:t>
            </a:r>
            <a:r>
              <a:rPr lang="en-US" dirty="0" err="1"/>
              <a:t>Krimml</a:t>
            </a:r>
            <a:r>
              <a:rPr lang="en-US" dirty="0"/>
              <a:t>. At an altitude of 1,076 meters, </a:t>
            </a:r>
            <a:r>
              <a:rPr lang="en-US" dirty="0" err="1"/>
              <a:t>Krimml</a:t>
            </a:r>
            <a:r>
              <a:rPr lang="en-US" dirty="0"/>
              <a:t> - perched high above the </a:t>
            </a:r>
            <a:r>
              <a:rPr lang="en-US" dirty="0" err="1"/>
              <a:t>Salzachtal</a:t>
            </a:r>
            <a:r>
              <a:rPr lang="en-US" dirty="0"/>
              <a:t> in a wooded valley - is a wonderful place to stop for a few days if you're into hiking</a:t>
            </a:r>
            <a:r>
              <a:rPr lang="en-US" dirty="0" smtClean="0"/>
              <a:t>.</a:t>
            </a:r>
            <a:endParaRPr lang="cs-CZ" dirty="0" smtClean="0"/>
          </a:p>
          <a:p>
            <a:pPr marL="285750" indent="-285750" algn="just">
              <a:buFont typeface="Wingdings" panose="05000000000000000000" pitchFamily="2" charset="2"/>
              <a:buChar char="q"/>
            </a:pPr>
            <a:r>
              <a:rPr lang="en-US" dirty="0"/>
              <a:t>To the east of </a:t>
            </a:r>
            <a:r>
              <a:rPr lang="en-US" b="1" dirty="0"/>
              <a:t>St. </a:t>
            </a:r>
            <a:r>
              <a:rPr lang="en-US" b="1" dirty="0" err="1"/>
              <a:t>Veit</a:t>
            </a:r>
            <a:r>
              <a:rPr lang="en-US" dirty="0"/>
              <a:t>, on a crag rising some 160-meters above the valley, sprawls the imposing Burg </a:t>
            </a:r>
            <a:r>
              <a:rPr lang="en-US" dirty="0" err="1"/>
              <a:t>Hochosterwitz</a:t>
            </a:r>
            <a:r>
              <a:rPr lang="en-US" dirty="0"/>
              <a:t>, Austria's most important medieval castle. </a:t>
            </a:r>
            <a:endParaRPr lang="cs-CZ" dirty="0" smtClean="0"/>
          </a:p>
          <a:p>
            <a:pPr marL="285750" indent="-285750" algn="just">
              <a:buFont typeface="Wingdings" panose="05000000000000000000" pitchFamily="2" charset="2"/>
              <a:buChar char="q"/>
            </a:pPr>
            <a:r>
              <a:rPr lang="en-US" b="1" dirty="0"/>
              <a:t>Hallstatt</a:t>
            </a:r>
            <a:r>
              <a:rPr lang="en-US" dirty="0"/>
              <a:t>, undoubtedly one of the most picturesque small towns in Austria, is a good place from which to explore the spectacular </a:t>
            </a:r>
            <a:r>
              <a:rPr lang="en-US" dirty="0" err="1"/>
              <a:t>Dachstein</a:t>
            </a:r>
            <a:r>
              <a:rPr lang="en-US" dirty="0"/>
              <a:t> </a:t>
            </a:r>
            <a:r>
              <a:rPr lang="en-US" dirty="0" err="1"/>
              <a:t>Salzkammergut</a:t>
            </a:r>
            <a:r>
              <a:rPr lang="en-US" dirty="0"/>
              <a:t> region, a UNESCO World Heritage site. You'll be rewarded with a chance to explore the </a:t>
            </a:r>
            <a:r>
              <a:rPr lang="en-US" b="1" dirty="0" err="1"/>
              <a:t>Dachstein</a:t>
            </a:r>
            <a:r>
              <a:rPr lang="en-US" b="1" dirty="0"/>
              <a:t> Caves</a:t>
            </a:r>
            <a:r>
              <a:rPr lang="en-US" dirty="0"/>
              <a:t>, one of Europe's most impressive cavern networks, which are, in places, up to 1,174 meters deep. </a:t>
            </a:r>
            <a:endParaRPr lang="cs-CZ" dirty="0" smtClean="0"/>
          </a:p>
        </p:txBody>
      </p:sp>
    </p:spTree>
    <p:extLst>
      <p:ext uri="{BB962C8B-B14F-4D97-AF65-F5344CB8AC3E}">
        <p14:creationId xmlns:p14="http://schemas.microsoft.com/office/powerpoint/2010/main" val="15362174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Austria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031325"/>
          </a:xfrm>
          <a:prstGeom prst="rect">
            <a:avLst/>
          </a:prstGeom>
        </p:spPr>
        <p:txBody>
          <a:bodyPr wrap="square">
            <a:spAutoFit/>
          </a:bodyPr>
          <a:lstStyle/>
          <a:p>
            <a:pPr marL="285750" indent="-285750" algn="just">
              <a:buFont typeface="Wingdings" panose="05000000000000000000" pitchFamily="2" charset="2"/>
              <a:buChar char="q"/>
            </a:pPr>
            <a:r>
              <a:rPr lang="en-US" dirty="0" smtClean="0"/>
              <a:t>Highlights </a:t>
            </a:r>
            <a:r>
              <a:rPr lang="en-US" dirty="0"/>
              <a:t>include the </a:t>
            </a:r>
            <a:r>
              <a:rPr lang="en-US" b="1" dirty="0"/>
              <a:t>Giant Ice Cave</a:t>
            </a:r>
            <a:r>
              <a:rPr lang="en-US" dirty="0"/>
              <a:t> with its sub-zero summer temperatures and huge caverns with magnificent frozen waterfalls, and the </a:t>
            </a:r>
            <a:r>
              <a:rPr lang="en-US" b="1" dirty="0"/>
              <a:t>Mammoth Cave</a:t>
            </a:r>
            <a:r>
              <a:rPr lang="en-US" dirty="0"/>
              <a:t> with its huge pipe-shaped galleries formed by an ancient underground river. </a:t>
            </a:r>
            <a:endParaRPr lang="cs-CZ" dirty="0" smtClean="0"/>
          </a:p>
          <a:p>
            <a:pPr marL="285750" indent="-285750" algn="just">
              <a:buFont typeface="Wingdings" panose="05000000000000000000" pitchFamily="2" charset="2"/>
              <a:buChar char="q"/>
            </a:pPr>
            <a:r>
              <a:rPr lang="en-US" b="1" dirty="0"/>
              <a:t>The Grossglockner Road </a:t>
            </a:r>
            <a:r>
              <a:rPr lang="en-US" dirty="0"/>
              <a:t>from </a:t>
            </a:r>
            <a:r>
              <a:rPr lang="en-US" dirty="0" err="1"/>
              <a:t>Bruck</a:t>
            </a:r>
            <a:r>
              <a:rPr lang="en-US" dirty="0"/>
              <a:t>, in the </a:t>
            </a:r>
            <a:r>
              <a:rPr lang="en-US" dirty="0" err="1"/>
              <a:t>Pinzgau</a:t>
            </a:r>
            <a:r>
              <a:rPr lang="en-US" dirty="0"/>
              <a:t>, to </a:t>
            </a:r>
            <a:r>
              <a:rPr lang="en-US" dirty="0" err="1"/>
              <a:t>Heiligenblut</a:t>
            </a:r>
            <a:r>
              <a:rPr lang="en-US" dirty="0"/>
              <a:t>, at the foot of the Grossglockner was constructed between 1930 and 1935 and is one of the most magnificent mountain roads in </a:t>
            </a:r>
            <a:r>
              <a:rPr lang="en-US" dirty="0" smtClean="0"/>
              <a:t>Europe</a:t>
            </a:r>
            <a:r>
              <a:rPr lang="cs-CZ" dirty="0" smtClean="0"/>
              <a:t>.</a:t>
            </a:r>
          </a:p>
          <a:p>
            <a:pPr marL="285750" indent="-285750" algn="just">
              <a:buFont typeface="Wingdings" panose="05000000000000000000" pitchFamily="2" charset="2"/>
              <a:buChar char="q"/>
            </a:pPr>
            <a:endParaRPr lang="cs-CZ" dirty="0" smtClean="0"/>
          </a:p>
        </p:txBody>
      </p:sp>
    </p:spTree>
    <p:extLst>
      <p:ext uri="{BB962C8B-B14F-4D97-AF65-F5344CB8AC3E}">
        <p14:creationId xmlns:p14="http://schemas.microsoft.com/office/powerpoint/2010/main" val="31202298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Germany</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By size, Germany is the seventh-largest European country and from north to south the topography varies quite dramatically</a:t>
            </a:r>
            <a:r>
              <a:rPr lang="en-US" dirty="0" smtClean="0"/>
              <a:t>.</a:t>
            </a:r>
            <a:endParaRPr lang="en-US" dirty="0"/>
          </a:p>
          <a:p>
            <a:pPr marL="285750" indent="-285750" algn="just">
              <a:buFont typeface="Wingdings" panose="05000000000000000000" pitchFamily="2" charset="2"/>
              <a:buChar char="q"/>
            </a:pPr>
            <a:r>
              <a:rPr lang="en-US" dirty="0"/>
              <a:t>The North European Plain extends across the northern reaches of the country; this flat, lowland terrain is dissected by numerous bogs, rivers and streams, and is mostly used as farmland</a:t>
            </a:r>
            <a:r>
              <a:rPr lang="en-US" dirty="0" smtClean="0"/>
              <a:t>.</a:t>
            </a:r>
            <a:endParaRPr lang="en-US" dirty="0"/>
          </a:p>
          <a:p>
            <a:pPr marL="285750" indent="-285750" algn="just">
              <a:buFont typeface="Wingdings" panose="05000000000000000000" pitchFamily="2" charset="2"/>
              <a:buChar char="q"/>
            </a:pPr>
            <a:r>
              <a:rPr lang="en-US" dirty="0"/>
              <a:t>The North Sea coastline is low, marshy wet land, with dikes, mudflats and scattered islands. The Baltic Sea is hillier with some jagged cliffs. Rugen, Germany's largest island, is forested and rather hilly with steep cliffs and sandy beaches. </a:t>
            </a:r>
            <a:endParaRPr lang="cs-CZ" dirty="0" smtClean="0"/>
          </a:p>
          <a:p>
            <a:pPr marL="285750" indent="-285750" algn="just">
              <a:buFont typeface="Wingdings" panose="05000000000000000000" pitchFamily="2" charset="2"/>
              <a:buChar char="q"/>
            </a:pPr>
            <a:r>
              <a:rPr lang="en-US" dirty="0"/>
              <a:t> The land then rises into the forested uplands of central Germany. Major landforms here include the volcanic in origin Harz Mountains and the thickly wooded </a:t>
            </a:r>
            <a:r>
              <a:rPr lang="en-US" dirty="0" err="1"/>
              <a:t>Rothaargebirge</a:t>
            </a:r>
            <a:r>
              <a:rPr lang="en-US" dirty="0"/>
              <a:t> Mountains</a:t>
            </a:r>
            <a:r>
              <a:rPr lang="en-US" dirty="0" smtClean="0"/>
              <a:t>.</a:t>
            </a:r>
            <a:endParaRPr lang="en-US" dirty="0"/>
          </a:p>
          <a:p>
            <a:pPr marL="285750" indent="-285750" algn="just">
              <a:buFont typeface="Wingdings" panose="05000000000000000000" pitchFamily="2" charset="2"/>
              <a:buChar char="q"/>
            </a:pPr>
            <a:r>
              <a:rPr lang="en-US" dirty="0"/>
              <a:t>Further south the rounded hills and mountains of the Eifel and </a:t>
            </a:r>
            <a:r>
              <a:rPr lang="en-US" dirty="0" err="1"/>
              <a:t>Huynsruck</a:t>
            </a:r>
            <a:r>
              <a:rPr lang="en-US" dirty="0"/>
              <a:t> uplands front the Rhine River Valley. Moving eastward through Germany, the </a:t>
            </a:r>
            <a:r>
              <a:rPr lang="en-US" dirty="0" err="1"/>
              <a:t>Vogelsberg</a:t>
            </a:r>
            <a:r>
              <a:rPr lang="en-US" dirty="0"/>
              <a:t> Mountains, </a:t>
            </a:r>
            <a:r>
              <a:rPr lang="en-US" dirty="0" err="1"/>
              <a:t>Rhon</a:t>
            </a:r>
            <a:r>
              <a:rPr lang="en-US" dirty="0"/>
              <a:t> Plateau (or Mts.) and Thuringian Forest are the dominate features. </a:t>
            </a:r>
          </a:p>
        </p:txBody>
      </p:sp>
    </p:spTree>
    <p:extLst>
      <p:ext uri="{BB962C8B-B14F-4D97-AF65-F5344CB8AC3E}">
        <p14:creationId xmlns:p14="http://schemas.microsoft.com/office/powerpoint/2010/main" val="39641373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Germany</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 In the far south the land remains mostly hilly, with heavily forested mountains. The Bohemian Forest covers a lower mountain range along the Czech Republic border, and along the country's far-southwestern border with the Rhine River and France stands the thick (story-book famous) Black Forest</a:t>
            </a:r>
            <a:r>
              <a:rPr lang="en-US" dirty="0" smtClean="0"/>
              <a:t>.</a:t>
            </a:r>
            <a:endParaRPr lang="en-US" dirty="0"/>
          </a:p>
          <a:p>
            <a:pPr marL="285750" indent="-285750" algn="just">
              <a:buFont typeface="Wingdings" panose="05000000000000000000" pitchFamily="2" charset="2"/>
              <a:buChar char="q"/>
            </a:pPr>
            <a:r>
              <a:rPr lang="en-US" dirty="0"/>
              <a:t>The Bavarian Alps, the highest mountains in Germany stretch across its southern border with Austria. Snow covered Zugspitze, Germany's highest point is found </a:t>
            </a:r>
            <a:r>
              <a:rPr lang="en-US" dirty="0" smtClean="0"/>
              <a:t>here</a:t>
            </a:r>
            <a:r>
              <a:rPr lang="cs-CZ" dirty="0" smtClean="0"/>
              <a:t>.</a:t>
            </a:r>
          </a:p>
          <a:p>
            <a:pPr marL="285750" indent="-285750" algn="just">
              <a:buFont typeface="Wingdings" panose="05000000000000000000" pitchFamily="2" charset="2"/>
              <a:buChar char="q"/>
            </a:pPr>
            <a:r>
              <a:rPr lang="en-US" dirty="0"/>
              <a:t>he country is drained by dozens of rivers. The longest river in Germany is the Rhine. Rising in the Alps of Switzerland, it's overall length runs (820 miles) (1,319 km), and along it path numerous tributaries and branches stretch in all </a:t>
            </a:r>
            <a:r>
              <a:rPr lang="en-US" dirty="0" smtClean="0"/>
              <a:t>directions</a:t>
            </a:r>
            <a:endParaRPr lang="en-US" dirty="0"/>
          </a:p>
          <a:p>
            <a:pPr marL="285750" indent="-285750" algn="just">
              <a:buFont typeface="Wingdings" panose="05000000000000000000" pitchFamily="2" charset="2"/>
              <a:buChar char="q"/>
            </a:pPr>
            <a:r>
              <a:rPr lang="en-US" dirty="0"/>
              <a:t>Another river of note is the Danube, which rises in the Black Forest to then stretch across central Europe all the way to the Black Sea</a:t>
            </a:r>
            <a:r>
              <a:rPr lang="en-US" dirty="0" smtClean="0"/>
              <a:t>.</a:t>
            </a:r>
            <a:endParaRPr lang="en-US" dirty="0"/>
          </a:p>
          <a:p>
            <a:pPr marL="285750" indent="-285750" algn="just">
              <a:buFont typeface="Wingdings" panose="05000000000000000000" pitchFamily="2" charset="2"/>
              <a:buChar char="q"/>
            </a:pPr>
            <a:r>
              <a:rPr lang="en-US" dirty="0"/>
              <a:t>Additional rivers of size include the Elbe, Ems, Havel, </a:t>
            </a:r>
            <a:r>
              <a:rPr lang="en-US" dirty="0" err="1"/>
              <a:t>Isr</a:t>
            </a:r>
            <a:r>
              <a:rPr lang="en-US" dirty="0"/>
              <a:t>, </a:t>
            </a:r>
            <a:r>
              <a:rPr lang="en-US" dirty="0" err="1"/>
              <a:t>Lahn</a:t>
            </a:r>
            <a:r>
              <a:rPr lang="en-US" dirty="0"/>
              <a:t>, Lech, Main, Moselle, Oder, Spree and Weser. </a:t>
            </a:r>
          </a:p>
        </p:txBody>
      </p:sp>
    </p:spTree>
    <p:extLst>
      <p:ext uri="{BB962C8B-B14F-4D97-AF65-F5344CB8AC3E}">
        <p14:creationId xmlns:p14="http://schemas.microsoft.com/office/powerpoint/2010/main" val="21490516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Germany</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Modeled on the Acropolis in Athens and built for King Frederick William II in 1791, the monumental sandstone </a:t>
            </a:r>
            <a:r>
              <a:rPr lang="en-US" b="1" dirty="0"/>
              <a:t>Brandenburg Gate </a:t>
            </a:r>
            <a:r>
              <a:rPr lang="en-US" dirty="0"/>
              <a:t>in Berlin's </a:t>
            </a:r>
            <a:r>
              <a:rPr lang="en-US" dirty="0" err="1"/>
              <a:t>Mitte</a:t>
            </a:r>
            <a:r>
              <a:rPr lang="en-US" dirty="0"/>
              <a:t> district was the city's first Neoclassical structure. Measuring an impressive 26-meters in height - including the spectacular four-horse chariot perched atop - its six huge columns on each side of the structure form five impressive passages: four were used by regular traffic, while the center was reserved for the royal </a:t>
            </a:r>
            <a:r>
              <a:rPr lang="en-US" dirty="0" smtClean="0"/>
              <a:t>carriages</a:t>
            </a:r>
            <a:r>
              <a:rPr lang="cs-CZ" dirty="0" smtClean="0"/>
              <a:t>.</a:t>
            </a:r>
          </a:p>
          <a:p>
            <a:pPr marL="285750" indent="-285750" algn="just">
              <a:buFont typeface="Wingdings" panose="05000000000000000000" pitchFamily="2" charset="2"/>
              <a:buChar char="q"/>
            </a:pPr>
            <a:r>
              <a:rPr lang="en-US" dirty="0"/>
              <a:t>The beautiful Black Forest with its dark, densely-wooded hills is one of the most visited upland regions in Europe. In the southwestern corner of Germany and extending 160 kilometers from Pforzheim in the north to </a:t>
            </a:r>
            <a:r>
              <a:rPr lang="en-US" dirty="0" err="1"/>
              <a:t>Waldshut</a:t>
            </a:r>
            <a:r>
              <a:rPr lang="en-US" dirty="0"/>
              <a:t> on the High Rhine in the south, it's a hiker's </a:t>
            </a:r>
            <a:r>
              <a:rPr lang="en-US" dirty="0" smtClean="0"/>
              <a:t>heaven</a:t>
            </a:r>
            <a:r>
              <a:rPr lang="cs-CZ" dirty="0" smtClean="0"/>
              <a:t>.</a:t>
            </a:r>
            <a:r>
              <a:rPr lang="en-US" dirty="0"/>
              <a:t> Popular spots include Germany's oldest ski area at </a:t>
            </a:r>
            <a:r>
              <a:rPr lang="en-US" dirty="0" err="1"/>
              <a:t>Todtnau</a:t>
            </a:r>
            <a:r>
              <a:rPr lang="en-US" dirty="0"/>
              <a:t>, the magnificent spa facilities of </a:t>
            </a:r>
            <a:r>
              <a:rPr lang="en-US" b="1" dirty="0"/>
              <a:t>Baden-Baden</a:t>
            </a:r>
            <a:r>
              <a:rPr lang="en-US" dirty="0"/>
              <a:t>, and the attractive resort of Bad </a:t>
            </a:r>
            <a:r>
              <a:rPr lang="en-US" dirty="0" err="1"/>
              <a:t>Liebenzell</a:t>
            </a:r>
            <a:r>
              <a:rPr lang="en-US" dirty="0"/>
              <a:t>. Other highlights include the spectacular </a:t>
            </a:r>
            <a:r>
              <a:rPr lang="en-US" b="1" dirty="0"/>
              <a:t>Black Forest Railway</a:t>
            </a:r>
            <a:r>
              <a:rPr lang="en-US" dirty="0"/>
              <a:t> centered on </a:t>
            </a:r>
            <a:r>
              <a:rPr lang="en-US" dirty="0" err="1"/>
              <a:t>Triberg</a:t>
            </a:r>
            <a:r>
              <a:rPr lang="en-US" dirty="0"/>
              <a:t> with its famous falls, and </a:t>
            </a:r>
            <a:r>
              <a:rPr lang="en-US" dirty="0" err="1"/>
              <a:t>Triberg</a:t>
            </a:r>
            <a:r>
              <a:rPr lang="en-US" dirty="0"/>
              <a:t> itself, home to the </a:t>
            </a:r>
            <a:r>
              <a:rPr lang="en-US" b="1" dirty="0"/>
              <a:t>Black Forest Open Air Museum</a:t>
            </a:r>
            <a:r>
              <a:rPr lang="en-US" dirty="0"/>
              <a:t>.</a:t>
            </a:r>
            <a:endParaRPr lang="cs-CZ" dirty="0" smtClean="0"/>
          </a:p>
        </p:txBody>
      </p:sp>
    </p:spTree>
    <p:extLst>
      <p:ext uri="{BB962C8B-B14F-4D97-AF65-F5344CB8AC3E}">
        <p14:creationId xmlns:p14="http://schemas.microsoft.com/office/powerpoint/2010/main" val="25279330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Germany</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The old town of </a:t>
            </a:r>
            <a:r>
              <a:rPr lang="en-US" b="1" dirty="0" err="1"/>
              <a:t>Füssen</a:t>
            </a:r>
            <a:r>
              <a:rPr lang="en-US" dirty="0"/>
              <a:t>, between the </a:t>
            </a:r>
            <a:r>
              <a:rPr lang="en-US" dirty="0" err="1"/>
              <a:t>Ammergau</a:t>
            </a:r>
            <a:r>
              <a:rPr lang="en-US" dirty="0"/>
              <a:t> and </a:t>
            </a:r>
            <a:r>
              <a:rPr lang="en-US" dirty="0" err="1"/>
              <a:t>Allgäu</a:t>
            </a:r>
            <a:r>
              <a:rPr lang="en-US" dirty="0"/>
              <a:t> Alps, a popular alpine resort and winter sports center, is a good base from which to explore nearby </a:t>
            </a:r>
            <a:r>
              <a:rPr lang="en-US" b="1" dirty="0" err="1"/>
              <a:t>Neuschwanstein</a:t>
            </a:r>
            <a:r>
              <a:rPr lang="en-US" b="1" dirty="0"/>
              <a:t> Castle</a:t>
            </a:r>
            <a:r>
              <a:rPr lang="en-US" dirty="0"/>
              <a:t>, one of Europe's most famous royal </a:t>
            </a:r>
            <a:r>
              <a:rPr lang="en-US" dirty="0" smtClean="0"/>
              <a:t>castles</a:t>
            </a:r>
            <a:r>
              <a:rPr lang="cs-CZ" dirty="0" smtClean="0"/>
              <a:t>.</a:t>
            </a:r>
          </a:p>
          <a:p>
            <a:pPr marL="285750" indent="-285750" algn="just">
              <a:buFont typeface="Wingdings" panose="05000000000000000000" pitchFamily="2" charset="2"/>
              <a:buChar char="q"/>
            </a:pPr>
            <a:r>
              <a:rPr lang="en-US" dirty="0"/>
              <a:t>In the heart of the historic Port of Hamburg, the magnificent </a:t>
            </a:r>
            <a:r>
              <a:rPr lang="en-US" b="1" dirty="0" err="1"/>
              <a:t>Miniatur</a:t>
            </a:r>
            <a:r>
              <a:rPr lang="en-US" b="1" dirty="0"/>
              <a:t> </a:t>
            </a:r>
            <a:r>
              <a:rPr lang="en-US" b="1" dirty="0" err="1"/>
              <a:t>Wunderland</a:t>
            </a:r>
            <a:r>
              <a:rPr lang="en-US" dirty="0"/>
              <a:t>, the world's largest model railway, is an attraction that appeals equally to young and old alike. Boasting more than 12,000 meters of track, this massive scale model includes sections dedicated to the USA and Scandinavia (as well as Hamburg) and incorporates 890 trains, more than 300,000 lights and in excess of 200,000 human figures. Port of Hamburg while you're there. Covering 100 square kilometers, this huge tidal harbor known as the Gateway to Germany is best explored by boat. Afterwards, visit the </a:t>
            </a:r>
            <a:r>
              <a:rPr lang="en-US" b="1" dirty="0" err="1"/>
              <a:t>harborside</a:t>
            </a:r>
            <a:r>
              <a:rPr lang="en-US" b="1" dirty="0"/>
              <a:t> promenade</a:t>
            </a:r>
            <a:r>
              <a:rPr lang="en-US" dirty="0"/>
              <a:t>, a lovely pedestrian route, and the </a:t>
            </a:r>
            <a:r>
              <a:rPr lang="en-US" b="1" dirty="0"/>
              <a:t>Warehouse District</a:t>
            </a:r>
            <a:r>
              <a:rPr lang="en-US" dirty="0"/>
              <a:t> with its continuous lines of tall brick-built warehouses.</a:t>
            </a:r>
            <a:endParaRPr lang="cs-CZ" dirty="0" smtClean="0"/>
          </a:p>
        </p:txBody>
      </p:sp>
    </p:spTree>
    <p:extLst>
      <p:ext uri="{BB962C8B-B14F-4D97-AF65-F5344CB8AC3E}">
        <p14:creationId xmlns:p14="http://schemas.microsoft.com/office/powerpoint/2010/main" val="536358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Switzerland</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The beautiful, mountainous country of Switzerland is landlocked in south-central Europe, and remains one of the most popular travel destinations on the planet</a:t>
            </a:r>
            <a:r>
              <a:rPr lang="en-US" dirty="0" smtClean="0"/>
              <a:t>.</a:t>
            </a:r>
            <a:endParaRPr lang="cs-CZ" dirty="0" smtClean="0"/>
          </a:p>
          <a:p>
            <a:pPr marL="285750" indent="-285750" algn="just">
              <a:buFont typeface="Wingdings" panose="05000000000000000000" pitchFamily="2" charset="2"/>
              <a:buChar char="q"/>
            </a:pPr>
            <a:r>
              <a:rPr lang="en-US" dirty="0"/>
              <a:t>Mountains cover 60% of Switzerland's land area, with ranges of the Alps in the south and the Jura Mountains to the </a:t>
            </a:r>
            <a:r>
              <a:rPr lang="en-US" dirty="0" smtClean="0"/>
              <a:t>north.</a:t>
            </a:r>
            <a:endParaRPr lang="cs-CZ" dirty="0" smtClean="0"/>
          </a:p>
          <a:p>
            <a:pPr marL="285750" indent="-285750" algn="just">
              <a:buFont typeface="Wingdings" panose="05000000000000000000" pitchFamily="2" charset="2"/>
              <a:buChar char="q"/>
            </a:pPr>
            <a:r>
              <a:rPr lang="en-US" dirty="0" smtClean="0"/>
              <a:t>Switzerland's </a:t>
            </a:r>
            <a:r>
              <a:rPr lang="en-US" dirty="0"/>
              <a:t>highest point is </a:t>
            </a:r>
            <a:r>
              <a:rPr lang="en-US" dirty="0" err="1"/>
              <a:t>Dufourspitze</a:t>
            </a:r>
            <a:r>
              <a:rPr lang="en-US" dirty="0"/>
              <a:t> (Monte Rosa), in the </a:t>
            </a:r>
            <a:r>
              <a:rPr lang="en-US" dirty="0" err="1"/>
              <a:t>Pennine</a:t>
            </a:r>
            <a:r>
              <a:rPr lang="en-US" dirty="0"/>
              <a:t> Alps, which rises to </a:t>
            </a:r>
            <a:r>
              <a:rPr lang="en-US" dirty="0" smtClean="0"/>
              <a:t>(</a:t>
            </a:r>
            <a:r>
              <a:rPr lang="en-US" dirty="0"/>
              <a:t>4,634 m</a:t>
            </a:r>
            <a:r>
              <a:rPr lang="en-US" dirty="0" smtClean="0"/>
              <a:t>).</a:t>
            </a:r>
            <a:endParaRPr lang="en-US" dirty="0"/>
          </a:p>
          <a:p>
            <a:pPr marL="285750" indent="-285750" algn="just">
              <a:buFont typeface="Wingdings" panose="05000000000000000000" pitchFamily="2" charset="2"/>
              <a:buChar char="q"/>
            </a:pPr>
            <a:r>
              <a:rPr lang="en-US" dirty="0"/>
              <a:t>Also located within the </a:t>
            </a:r>
            <a:r>
              <a:rPr lang="en-US" dirty="0" err="1"/>
              <a:t>Pennine</a:t>
            </a:r>
            <a:r>
              <a:rPr lang="en-US" dirty="0"/>
              <a:t> Alps is the infamous Matterhorn whose summit </a:t>
            </a:r>
            <a:r>
              <a:rPr lang="en-US" dirty="0" smtClean="0"/>
              <a:t>is </a:t>
            </a:r>
            <a:r>
              <a:rPr lang="en-US" dirty="0"/>
              <a:t>(4,478 m) high. </a:t>
            </a:r>
            <a:endParaRPr lang="cs-CZ" dirty="0" smtClean="0"/>
          </a:p>
          <a:p>
            <a:pPr marL="285750" indent="-285750" algn="just">
              <a:buFont typeface="Wingdings" panose="05000000000000000000" pitchFamily="2" charset="2"/>
              <a:buChar char="q"/>
            </a:pPr>
            <a:r>
              <a:rPr lang="en-US" dirty="0"/>
              <a:t> Moving north, the Rhine River makes up much of Switzerland's border with Germany, as well as part of Lake Constance</a:t>
            </a:r>
            <a:r>
              <a:rPr lang="en-US" dirty="0" smtClean="0"/>
              <a:t>.</a:t>
            </a:r>
            <a:endParaRPr lang="en-US" dirty="0"/>
          </a:p>
          <a:p>
            <a:pPr marL="285750" indent="-285750" algn="just">
              <a:buFont typeface="Wingdings" panose="05000000000000000000" pitchFamily="2" charset="2"/>
              <a:buChar char="q"/>
            </a:pPr>
            <a:r>
              <a:rPr lang="en-US" dirty="0"/>
              <a:t>Switzerland's two largest lakes are Lake Geneva (shared with France) and Lake Neuchatel - which is the largest lake entirely within the country's borders. </a:t>
            </a:r>
          </a:p>
        </p:txBody>
      </p:sp>
    </p:spTree>
    <p:extLst>
      <p:ext uri="{BB962C8B-B14F-4D97-AF65-F5344CB8AC3E}">
        <p14:creationId xmlns:p14="http://schemas.microsoft.com/office/powerpoint/2010/main" val="34094552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Germany</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a:t>The Rhine </a:t>
            </a:r>
            <a:r>
              <a:rPr lang="en-US" dirty="0"/>
              <a:t>is Europe's most important waterway, and its most beautiful. With a total length of 1,320 kilometers, this magnificent river stretches from Switzerland through Germany all the way to the Netherlands. </a:t>
            </a:r>
            <a:endParaRPr lang="cs-CZ" dirty="0" smtClean="0"/>
          </a:p>
          <a:p>
            <a:pPr marL="285750" indent="-285750" algn="just">
              <a:buFont typeface="Wingdings" panose="05000000000000000000" pitchFamily="2" charset="2"/>
              <a:buChar char="q"/>
            </a:pPr>
            <a:r>
              <a:rPr lang="en-US" dirty="0"/>
              <a:t>World-famous </a:t>
            </a:r>
            <a:r>
              <a:rPr lang="en-US" dirty="0" err="1"/>
              <a:t>Museumsinsel</a:t>
            </a:r>
            <a:r>
              <a:rPr lang="en-US" dirty="0"/>
              <a:t>, or Museum Island, lies between the River Spree and the </a:t>
            </a:r>
            <a:r>
              <a:rPr lang="en-US" dirty="0" err="1"/>
              <a:t>Kupfergraben</a:t>
            </a:r>
            <a:r>
              <a:rPr lang="en-US" dirty="0"/>
              <a:t> - a 400-meter-long canal off the river - and includes many of Berlin's oldest and most important museums. The heart of this pedestrian-friendly district is the </a:t>
            </a:r>
            <a:r>
              <a:rPr lang="en-US" b="1" dirty="0"/>
              <a:t>Old Museum</a:t>
            </a:r>
            <a:r>
              <a:rPr lang="en-US" dirty="0"/>
              <a:t>, constructed in 1830 as a place to exhibit the royal treasures. Soon after, the land behind the museum was set aside for art and the "knowledge of antiquity." Between 1843-55 the </a:t>
            </a:r>
            <a:r>
              <a:rPr lang="en-US" b="1" dirty="0"/>
              <a:t>New Museum</a:t>
            </a:r>
            <a:r>
              <a:rPr lang="en-US" dirty="0"/>
              <a:t> took shape, and the </a:t>
            </a:r>
            <a:r>
              <a:rPr lang="en-US" b="1" dirty="0"/>
              <a:t>National Gallery</a:t>
            </a:r>
            <a:r>
              <a:rPr lang="en-US" dirty="0"/>
              <a:t> was added in 1876, along with the </a:t>
            </a:r>
            <a:r>
              <a:rPr lang="en-US" b="1" dirty="0"/>
              <a:t>Bode Museum</a:t>
            </a:r>
            <a:r>
              <a:rPr lang="en-US" dirty="0"/>
              <a:t>, built in 1904 and home to collections of antiquities. Another highlight of a walking tour of these spectacular museums is the </a:t>
            </a:r>
            <a:r>
              <a:rPr lang="en-US" b="1" dirty="0" err="1"/>
              <a:t>Pergamon</a:t>
            </a:r>
            <a:r>
              <a:rPr lang="en-US" dirty="0"/>
              <a:t> with its recreated historic buildings from the Middle East</a:t>
            </a:r>
            <a:r>
              <a:rPr lang="en-US" dirty="0" smtClean="0"/>
              <a:t>.</a:t>
            </a:r>
            <a:endParaRPr lang="cs-CZ" dirty="0" smtClean="0"/>
          </a:p>
          <a:p>
            <a:pPr marL="285750" indent="-285750" algn="just">
              <a:buFont typeface="Wingdings" panose="05000000000000000000" pitchFamily="2" charset="2"/>
              <a:buChar char="q"/>
            </a:pPr>
            <a:endParaRPr lang="cs-CZ" dirty="0" smtClean="0"/>
          </a:p>
        </p:txBody>
      </p:sp>
    </p:spTree>
    <p:extLst>
      <p:ext uri="{BB962C8B-B14F-4D97-AF65-F5344CB8AC3E}">
        <p14:creationId xmlns:p14="http://schemas.microsoft.com/office/powerpoint/2010/main" val="16723874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Germany</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Part of the </a:t>
            </a:r>
            <a:r>
              <a:rPr lang="en-US" dirty="0" err="1"/>
              <a:t>Wetterstein</a:t>
            </a:r>
            <a:r>
              <a:rPr lang="en-US" dirty="0"/>
              <a:t> mountain range, the Zugspitze massif straddles the frontier between Germany and Austria and is surrounded by steep valleys. The eastern summit, at 2,962 meters, is crowned by a gilded cross and can be reached by the </a:t>
            </a:r>
            <a:r>
              <a:rPr lang="en-US" dirty="0" err="1"/>
              <a:t>Bayerische</a:t>
            </a:r>
            <a:r>
              <a:rPr lang="en-US" dirty="0"/>
              <a:t> </a:t>
            </a:r>
            <a:r>
              <a:rPr lang="en-US" dirty="0" err="1"/>
              <a:t>Zugspitzbahn</a:t>
            </a:r>
            <a:r>
              <a:rPr lang="en-US" dirty="0"/>
              <a:t>, a cog railway, or by cable car. Another great way to enjoy this area of outstanding natural beauty is aboard the </a:t>
            </a:r>
            <a:r>
              <a:rPr lang="en-US" b="1" dirty="0" err="1"/>
              <a:t>Tiroler</a:t>
            </a:r>
            <a:r>
              <a:rPr lang="en-US" b="1" dirty="0"/>
              <a:t> </a:t>
            </a:r>
            <a:r>
              <a:rPr lang="en-US" b="1" dirty="0" err="1"/>
              <a:t>Zugspitzbahn</a:t>
            </a:r>
            <a:r>
              <a:rPr lang="en-US" b="1" dirty="0"/>
              <a:t>, </a:t>
            </a:r>
            <a:r>
              <a:rPr lang="en-US" dirty="0"/>
              <a:t>a railway that runs to the </a:t>
            </a:r>
            <a:r>
              <a:rPr lang="en-US" dirty="0" err="1"/>
              <a:t>Zugspitzkamm</a:t>
            </a:r>
            <a:r>
              <a:rPr lang="en-US" dirty="0"/>
              <a:t> station at 2,805 meters</a:t>
            </a:r>
            <a:r>
              <a:rPr lang="en-US" dirty="0" smtClean="0"/>
              <a:t>.</a:t>
            </a:r>
            <a:endParaRPr lang="cs-CZ" dirty="0" smtClean="0"/>
          </a:p>
          <a:p>
            <a:pPr marL="285750" indent="-285750" algn="just">
              <a:buFont typeface="Wingdings" panose="05000000000000000000" pitchFamily="2" charset="2"/>
              <a:buChar char="q"/>
            </a:pPr>
            <a:r>
              <a:rPr lang="en-US" b="1" dirty="0" err="1"/>
              <a:t>Insel</a:t>
            </a:r>
            <a:r>
              <a:rPr lang="en-US" b="1" dirty="0"/>
              <a:t> </a:t>
            </a:r>
            <a:r>
              <a:rPr lang="en-US" b="1" dirty="0" err="1"/>
              <a:t>Mainau</a:t>
            </a:r>
            <a:r>
              <a:rPr lang="en-US" b="1" dirty="0"/>
              <a:t>, </a:t>
            </a:r>
            <a:r>
              <a:rPr lang="en-US" dirty="0"/>
              <a:t>the spectacular Flower Island on beautiful Lake Constance, covers an area of 110 acres and attracts many visitors with its beautiful parks and gardens, luxuriant with semitropical and tropical vegetation</a:t>
            </a:r>
            <a:r>
              <a:rPr lang="en-US" dirty="0" smtClean="0"/>
              <a:t>.</a:t>
            </a:r>
            <a:endParaRPr lang="cs-CZ" dirty="0" smtClean="0"/>
          </a:p>
          <a:p>
            <a:pPr marL="285750" indent="-285750" algn="just">
              <a:buFont typeface="Wingdings" panose="05000000000000000000" pitchFamily="2" charset="2"/>
              <a:buChar char="q"/>
            </a:pPr>
            <a:r>
              <a:rPr lang="en-US" dirty="0"/>
              <a:t>While not exactly the most picturesque of places, the Berlin Wall - or what's left of it - is one of those attractions that any visitor to Berlin simply must see, if only to say they've been there. </a:t>
            </a:r>
            <a:r>
              <a:rPr lang="en-US" dirty="0" smtClean="0"/>
              <a:t>Also </a:t>
            </a:r>
            <a:r>
              <a:rPr lang="en-US" dirty="0"/>
              <a:t>of note is the excellent </a:t>
            </a:r>
            <a:r>
              <a:rPr lang="en-US" b="1" dirty="0"/>
              <a:t>Berlin Wall Exhibition</a:t>
            </a:r>
            <a:r>
              <a:rPr lang="en-US" dirty="0"/>
              <a:t>, with its permanent exhibits relating to the Berlin Wall, and the </a:t>
            </a:r>
            <a:r>
              <a:rPr lang="en-US" b="1" dirty="0"/>
              <a:t>Berlin Wall Memorial</a:t>
            </a:r>
            <a:r>
              <a:rPr lang="en-US" dirty="0"/>
              <a:t>.</a:t>
            </a:r>
            <a:endParaRPr lang="cs-CZ" dirty="0" smtClean="0"/>
          </a:p>
        </p:txBody>
      </p:sp>
    </p:spTree>
    <p:extLst>
      <p:ext uri="{BB962C8B-B14F-4D97-AF65-F5344CB8AC3E}">
        <p14:creationId xmlns:p14="http://schemas.microsoft.com/office/powerpoint/2010/main" val="34635150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Poland</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dirty="0"/>
              <a:t>Fronting the Baltic Sea, a lowland plain blends into sandy beaches and dunes</a:t>
            </a:r>
            <a:r>
              <a:rPr lang="en-US" dirty="0" smtClean="0"/>
              <a:t>.</a:t>
            </a:r>
            <a:endParaRPr lang="en-US" dirty="0"/>
          </a:p>
          <a:p>
            <a:pPr marL="285750" indent="-285750" algn="just">
              <a:buFont typeface="Wingdings" panose="05000000000000000000" pitchFamily="2" charset="2"/>
              <a:buChar char="q"/>
            </a:pPr>
            <a:r>
              <a:rPr lang="en-US" dirty="0"/>
              <a:t>The northern regions are somewhat hilly while flat fertile farmlands dominate the Central Lowlands</a:t>
            </a:r>
            <a:r>
              <a:rPr lang="en-US" dirty="0" smtClean="0"/>
              <a:t>.</a:t>
            </a:r>
            <a:endParaRPr lang="en-US" dirty="0"/>
          </a:p>
          <a:p>
            <a:pPr marL="285750" indent="-285750" algn="just">
              <a:buFont typeface="Wingdings" panose="05000000000000000000" pitchFamily="2" charset="2"/>
              <a:buChar char="q"/>
            </a:pPr>
            <a:r>
              <a:rPr lang="en-US" dirty="0"/>
              <a:t>Moving south, the land rises into hilly uplands that front the </a:t>
            </a:r>
            <a:r>
              <a:rPr lang="en-US" dirty="0" err="1"/>
              <a:t>Sudetic</a:t>
            </a:r>
            <a:r>
              <a:rPr lang="en-US" dirty="0"/>
              <a:t> and Carpathian Mountain ranges. The tallest peaks are in the </a:t>
            </a:r>
            <a:r>
              <a:rPr lang="en-US" dirty="0" err="1"/>
              <a:t>Tatra</a:t>
            </a:r>
            <a:r>
              <a:rPr lang="en-US" dirty="0"/>
              <a:t> Mountains. The highest point is </a:t>
            </a:r>
            <a:r>
              <a:rPr lang="en-US" dirty="0" err="1"/>
              <a:t>Rysy</a:t>
            </a:r>
            <a:r>
              <a:rPr lang="en-US" dirty="0"/>
              <a:t> at </a:t>
            </a:r>
            <a:r>
              <a:rPr lang="en-US" dirty="0" smtClean="0"/>
              <a:t>(</a:t>
            </a:r>
            <a:r>
              <a:rPr lang="en-US" dirty="0"/>
              <a:t>2,499m</a:t>
            </a:r>
            <a:r>
              <a:rPr lang="en-US" dirty="0" smtClean="0"/>
              <a:t>)</a:t>
            </a:r>
            <a:endParaRPr lang="en-US" dirty="0"/>
          </a:p>
          <a:p>
            <a:pPr marL="285750" indent="-285750" algn="just">
              <a:buFont typeface="Wingdings" panose="05000000000000000000" pitchFamily="2" charset="2"/>
              <a:buChar char="q"/>
            </a:pPr>
            <a:r>
              <a:rPr lang="en-US" dirty="0"/>
              <a:t>The Oder, Vistula and Warta are the country's major rivers. Numerous small lakes dot the far northeast. </a:t>
            </a:r>
            <a:endParaRPr lang="cs-CZ" dirty="0" smtClean="0"/>
          </a:p>
          <a:p>
            <a:pPr marL="285750" indent="-285750" algn="just">
              <a:buFont typeface="Wingdings" panose="05000000000000000000" pitchFamily="2" charset="2"/>
              <a:buChar char="q"/>
            </a:pPr>
            <a:r>
              <a:rPr lang="en-US" dirty="0"/>
              <a:t>Poland has 21 mountains over 2,000 m </a:t>
            </a:r>
            <a:r>
              <a:rPr lang="en-US" dirty="0" smtClean="0"/>
              <a:t>in </a:t>
            </a:r>
            <a:r>
              <a:rPr lang="en-US" dirty="0"/>
              <a:t>elevation, and all are located in the </a:t>
            </a:r>
            <a:r>
              <a:rPr lang="en-US" dirty="0" err="1"/>
              <a:t>Tatras</a:t>
            </a:r>
            <a:r>
              <a:rPr lang="en-US" dirty="0"/>
              <a:t>, along the border with Slovakia. Poland's measured highest-point is Mt. </a:t>
            </a:r>
            <a:r>
              <a:rPr lang="en-US" dirty="0" err="1"/>
              <a:t>Rysy</a:t>
            </a:r>
            <a:r>
              <a:rPr lang="en-US" dirty="0"/>
              <a:t> in the High </a:t>
            </a:r>
            <a:r>
              <a:rPr lang="en-US" dirty="0" err="1"/>
              <a:t>Tatras</a:t>
            </a:r>
            <a:r>
              <a:rPr lang="en-US" dirty="0"/>
              <a:t>; it stands at 2,499 m </a:t>
            </a:r>
            <a:r>
              <a:rPr lang="en-US" dirty="0" smtClean="0"/>
              <a:t>in </a:t>
            </a:r>
            <a:r>
              <a:rPr lang="en-US" dirty="0"/>
              <a:t>elevation. The lowest point in Poland at -1.8 m </a:t>
            </a:r>
            <a:r>
              <a:rPr lang="en-US" dirty="0" smtClean="0"/>
              <a:t>is </a:t>
            </a:r>
            <a:r>
              <a:rPr lang="en-US" dirty="0"/>
              <a:t>located at </a:t>
            </a:r>
            <a:r>
              <a:rPr lang="en-US" dirty="0" err="1"/>
              <a:t>Raczki</a:t>
            </a:r>
            <a:r>
              <a:rPr lang="en-US" dirty="0"/>
              <a:t> </a:t>
            </a:r>
            <a:r>
              <a:rPr lang="en-US" dirty="0" err="1"/>
              <a:t>Elblaskie</a:t>
            </a:r>
            <a:r>
              <a:rPr lang="en-US" dirty="0"/>
              <a:t> in the Vistula Delta. </a:t>
            </a:r>
            <a:endParaRPr lang="cs-CZ" dirty="0" smtClean="0"/>
          </a:p>
          <a:p>
            <a:pPr marL="285750" indent="-285750" algn="just">
              <a:buFont typeface="Wingdings" panose="05000000000000000000" pitchFamily="2" charset="2"/>
              <a:buChar char="q"/>
            </a:pPr>
            <a:r>
              <a:rPr lang="en-US" dirty="0"/>
              <a:t>The </a:t>
            </a:r>
            <a:r>
              <a:rPr lang="en-US" dirty="0" err="1"/>
              <a:t>Bledow</a:t>
            </a:r>
            <a:r>
              <a:rPr lang="en-US" dirty="0"/>
              <a:t> Desert, located in southern Poland, is only one of five natural deserts in Europe. It has a total area of 32 </a:t>
            </a:r>
            <a:r>
              <a:rPr lang="en-US" dirty="0" err="1"/>
              <a:t>sq</a:t>
            </a:r>
            <a:r>
              <a:rPr lang="en-US" dirty="0"/>
              <a:t> </a:t>
            </a:r>
            <a:r>
              <a:rPr lang="en-US" dirty="0" smtClean="0"/>
              <a:t>km</a:t>
            </a:r>
            <a:r>
              <a:rPr lang="cs-CZ" dirty="0" smtClean="0"/>
              <a:t>. </a:t>
            </a:r>
            <a:r>
              <a:rPr lang="en-US" dirty="0" smtClean="0"/>
              <a:t>Some </a:t>
            </a:r>
            <a:r>
              <a:rPr lang="en-US" dirty="0"/>
              <a:t>of its dunes extend up to 30 </a:t>
            </a:r>
            <a:r>
              <a:rPr lang="en-US" dirty="0" smtClean="0"/>
              <a:t>m</a:t>
            </a:r>
            <a:r>
              <a:rPr lang="cs-CZ" dirty="0" smtClean="0"/>
              <a:t>.</a:t>
            </a:r>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042112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Poland</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1754326"/>
          </a:xfrm>
          <a:prstGeom prst="rect">
            <a:avLst/>
          </a:prstGeom>
        </p:spPr>
        <p:txBody>
          <a:bodyPr wrap="square">
            <a:spAutoFit/>
          </a:bodyPr>
          <a:lstStyle/>
          <a:p>
            <a:pPr marL="285750" indent="-285750" algn="just">
              <a:buFont typeface="Wingdings" panose="05000000000000000000" pitchFamily="2" charset="2"/>
              <a:buChar char="q"/>
            </a:pPr>
            <a:r>
              <a:rPr lang="en-US" dirty="0"/>
              <a:t> As for rivers, the longest river in Poland is the Vistula at 1,047 km (651 mi) long. It is followed by the Oder which forms part of Poland's western border, at 854 km (531 mi) long. Other rivers of note include the Bug and the Warta</a:t>
            </a:r>
            <a:r>
              <a:rPr lang="en-US" dirty="0" smtClean="0"/>
              <a:t>.</a:t>
            </a:r>
            <a:endParaRPr lang="en-US" dirty="0"/>
          </a:p>
          <a:p>
            <a:pPr marL="285750" indent="-285750" algn="just">
              <a:buFont typeface="Wingdings" panose="05000000000000000000" pitchFamily="2" charset="2"/>
              <a:buChar char="q"/>
            </a:pPr>
            <a:r>
              <a:rPr lang="en-US" dirty="0"/>
              <a:t>Poland has hundreds of small lakes, and in Europe, only Finland has a greater density of lakes</a:t>
            </a:r>
            <a:r>
              <a:rPr lang="en-US" dirty="0" smtClean="0"/>
              <a:t>.</a:t>
            </a:r>
            <a:endParaRPr lang="cs-CZ" dirty="0" smtClean="0"/>
          </a:p>
          <a:p>
            <a:pPr algn="just"/>
            <a:endParaRPr lang="en-US" dirty="0"/>
          </a:p>
        </p:txBody>
      </p:sp>
    </p:spTree>
    <p:extLst>
      <p:ext uri="{BB962C8B-B14F-4D97-AF65-F5344CB8AC3E}">
        <p14:creationId xmlns:p14="http://schemas.microsoft.com/office/powerpoint/2010/main" val="39525532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Poland</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err="1"/>
              <a:t>Bieszczady</a:t>
            </a:r>
            <a:r>
              <a:rPr lang="en-US" b="1" dirty="0"/>
              <a:t> </a:t>
            </a:r>
            <a:r>
              <a:rPr lang="en-US" b="1" dirty="0" smtClean="0"/>
              <a:t>Mountains</a:t>
            </a:r>
            <a:r>
              <a:rPr lang="cs-CZ" b="1" dirty="0" smtClean="0"/>
              <a:t> </a:t>
            </a:r>
            <a:r>
              <a:rPr lang="cs-CZ" dirty="0" smtClean="0"/>
              <a:t>- </a:t>
            </a:r>
            <a:r>
              <a:rPr lang="en-US" dirty="0" smtClean="0"/>
              <a:t>A </a:t>
            </a:r>
            <a:r>
              <a:rPr lang="en-US" dirty="0"/>
              <a:t>paradise for romantics, lovers of nature and restless drifters. The soft green mountains peppered with traditional wooden churches are one of the most secluded areas in Europe. The extraordinary wildlife and picturesque landscapes make it an ideal holiday destination. </a:t>
            </a:r>
            <a:r>
              <a:rPr lang="en-US" dirty="0" err="1"/>
              <a:t>Bieszczady</a:t>
            </a:r>
            <a:r>
              <a:rPr lang="en-US" dirty="0"/>
              <a:t> is the most beautiful in summer and autumn, whereas during winter they invite the fans of skiing</a:t>
            </a:r>
            <a:r>
              <a:rPr lang="en-US" dirty="0" smtClean="0"/>
              <a:t>.</a:t>
            </a:r>
            <a:endParaRPr lang="cs-CZ" dirty="0" smtClean="0"/>
          </a:p>
          <a:p>
            <a:pPr marL="285750" indent="-285750" algn="just">
              <a:buFont typeface="Wingdings" panose="05000000000000000000" pitchFamily="2" charset="2"/>
              <a:buChar char="q"/>
            </a:pPr>
            <a:r>
              <a:rPr lang="en-US" dirty="0"/>
              <a:t>The medium size city of </a:t>
            </a:r>
            <a:r>
              <a:rPr lang="en-US" b="1" dirty="0"/>
              <a:t>Czestochowa</a:t>
            </a:r>
            <a:r>
              <a:rPr lang="en-US" dirty="0"/>
              <a:t> lies in the heart of </a:t>
            </a:r>
            <a:r>
              <a:rPr lang="en-US" dirty="0" err="1"/>
              <a:t>Krakowsko-Czestochowska</a:t>
            </a:r>
            <a:r>
              <a:rPr lang="en-US" dirty="0"/>
              <a:t> Upland, the region </a:t>
            </a:r>
            <a:r>
              <a:rPr lang="en-US" dirty="0" err="1"/>
              <a:t>characterised</a:t>
            </a:r>
            <a:r>
              <a:rPr lang="en-US" dirty="0"/>
              <a:t> by picturesque Jurassic rocks. Czestochowa is usually associated with </a:t>
            </a:r>
            <a:r>
              <a:rPr lang="en-US" dirty="0" err="1"/>
              <a:t>Jasna</a:t>
            </a:r>
            <a:r>
              <a:rPr lang="en-US" dirty="0"/>
              <a:t> Gora Monastery which is the biggest Marian sanctuary in the country. For the majority of Poles it is an important pilgrimage destination and a main cult place of the Virgin Mary</a:t>
            </a:r>
            <a:r>
              <a:rPr lang="en-US" dirty="0" smtClean="0"/>
              <a:t>.</a:t>
            </a:r>
            <a:endParaRPr lang="cs-CZ" dirty="0" smtClean="0"/>
          </a:p>
          <a:p>
            <a:pPr marL="285750" indent="-285750" algn="just">
              <a:buFont typeface="Wingdings" panose="05000000000000000000" pitchFamily="2" charset="2"/>
              <a:buChar char="q"/>
            </a:pPr>
            <a:r>
              <a:rPr lang="en-US" b="1" dirty="0" smtClean="0"/>
              <a:t>Gdansk</a:t>
            </a:r>
            <a:r>
              <a:rPr lang="cs-CZ" b="1" dirty="0" smtClean="0"/>
              <a:t> </a:t>
            </a:r>
            <a:r>
              <a:rPr lang="cs-CZ" dirty="0" smtClean="0"/>
              <a:t>- </a:t>
            </a:r>
            <a:r>
              <a:rPr lang="en-US" dirty="0" smtClean="0"/>
              <a:t>The </a:t>
            </a:r>
            <a:r>
              <a:rPr lang="en-US" dirty="0"/>
              <a:t>cheerful maritime city is popular with both tourist and holiday destination. Situated by the sea, it has a gentle climate and beautiful beaches. A famous seaside resort Sopot is nearby. The exclusive architecture of the Old Town, including the largest brick Gothic church in the world is undoubtedly worth exploring. </a:t>
            </a:r>
            <a:endParaRPr lang="cs-CZ" dirty="0" smtClean="0"/>
          </a:p>
        </p:txBody>
      </p:sp>
    </p:spTree>
    <p:extLst>
      <p:ext uri="{BB962C8B-B14F-4D97-AF65-F5344CB8AC3E}">
        <p14:creationId xmlns:p14="http://schemas.microsoft.com/office/powerpoint/2010/main" val="10218494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Poland</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err="1" smtClean="0"/>
              <a:t>Cracow</a:t>
            </a:r>
            <a:r>
              <a:rPr lang="cs-CZ" b="1" dirty="0" smtClean="0"/>
              <a:t> </a:t>
            </a:r>
            <a:r>
              <a:rPr lang="cs-CZ" dirty="0" smtClean="0"/>
              <a:t>- T</a:t>
            </a:r>
            <a:r>
              <a:rPr lang="en-US" dirty="0" smtClean="0"/>
              <a:t>he </a:t>
            </a:r>
            <a:r>
              <a:rPr lang="en-US" dirty="0"/>
              <a:t>former country’s capital is one of the top tourist attractions in Europe. Most of the city guests are captivated by its magical atmosphere and the splendid architecture. In Krakow you can see mediaeval cathedrals, the Renaissance castle, Baroque churches, the Art Nouveau theatre and many other monuments. However old and beautiful it is, do not think that Krakow is limited to the monuments and museums. </a:t>
            </a:r>
            <a:endParaRPr lang="cs-CZ" dirty="0" smtClean="0"/>
          </a:p>
          <a:p>
            <a:pPr marL="285750" indent="-285750" algn="just">
              <a:buFont typeface="Wingdings" panose="05000000000000000000" pitchFamily="2" charset="2"/>
              <a:buChar char="q"/>
            </a:pPr>
            <a:r>
              <a:rPr lang="en-US" b="1" dirty="0" err="1"/>
              <a:t>Malbork</a:t>
            </a:r>
            <a:r>
              <a:rPr lang="en-US" b="1" dirty="0"/>
              <a:t> (</a:t>
            </a:r>
            <a:r>
              <a:rPr lang="en-US" b="1" dirty="0" err="1" smtClean="0"/>
              <a:t>Marienburg</a:t>
            </a:r>
            <a:r>
              <a:rPr lang="en-US" b="1" dirty="0" smtClean="0"/>
              <a:t>)</a:t>
            </a:r>
            <a:r>
              <a:rPr lang="cs-CZ" b="1" dirty="0" smtClean="0"/>
              <a:t> </a:t>
            </a:r>
            <a:r>
              <a:rPr lang="cs-CZ" dirty="0" smtClean="0"/>
              <a:t>- </a:t>
            </a:r>
            <a:r>
              <a:rPr lang="en-US" dirty="0" smtClean="0"/>
              <a:t>The </a:t>
            </a:r>
            <a:r>
              <a:rPr lang="en-US" dirty="0"/>
              <a:t>Teutonic Order was founded around 1190 in Palestine to crusade against the Muslims and pagans. In the 14th century the Teutonic Knights conquered a pagan tribe of Prussians and moved their headquarters from Venice to </a:t>
            </a:r>
            <a:r>
              <a:rPr lang="en-US" dirty="0" err="1"/>
              <a:t>Malbork</a:t>
            </a:r>
            <a:r>
              <a:rPr lang="en-US" dirty="0"/>
              <a:t> on the </a:t>
            </a:r>
            <a:r>
              <a:rPr lang="en-US" dirty="0" err="1"/>
              <a:t>Nogat</a:t>
            </a:r>
            <a:r>
              <a:rPr lang="en-US" dirty="0"/>
              <a:t> river which is now northern Poland. A trace of the their presence in the town is the imposing red brick castle from 1274 on the river bank, which is the largest Gothic fortress in Europe</a:t>
            </a:r>
            <a:r>
              <a:rPr lang="en-US" dirty="0" smtClean="0"/>
              <a:t>.</a:t>
            </a:r>
            <a:endParaRPr lang="cs-CZ" dirty="0" smtClean="0"/>
          </a:p>
          <a:p>
            <a:pPr marL="285750" indent="-285750" algn="just">
              <a:buFont typeface="Wingdings" panose="05000000000000000000" pitchFamily="2" charset="2"/>
              <a:buChar char="q"/>
            </a:pPr>
            <a:r>
              <a:rPr lang="en-US" b="1" dirty="0"/>
              <a:t>Oswiecim (</a:t>
            </a:r>
            <a:r>
              <a:rPr lang="en-US" b="1" dirty="0" smtClean="0"/>
              <a:t>Auschwitz)</a:t>
            </a:r>
            <a:r>
              <a:rPr lang="cs-CZ" b="1" dirty="0" smtClean="0"/>
              <a:t> </a:t>
            </a:r>
            <a:r>
              <a:rPr lang="cs-CZ" dirty="0" smtClean="0"/>
              <a:t>- </a:t>
            </a:r>
            <a:r>
              <a:rPr lang="en-US" dirty="0" smtClean="0"/>
              <a:t>The </a:t>
            </a:r>
            <a:r>
              <a:rPr lang="en-US" dirty="0"/>
              <a:t>modest provincial town of Oswiecim better known under its German name “Auschwitz” was a witness to an enormous evil caused by mankind. During World War II in the largest German extermination camp around 1.5 million people perished.</a:t>
            </a:r>
            <a:endParaRPr lang="cs-CZ" dirty="0" smtClean="0"/>
          </a:p>
        </p:txBody>
      </p:sp>
    </p:spTree>
    <p:extLst>
      <p:ext uri="{BB962C8B-B14F-4D97-AF65-F5344CB8AC3E}">
        <p14:creationId xmlns:p14="http://schemas.microsoft.com/office/powerpoint/2010/main" val="10330184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Poland</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err="1"/>
              <a:t>Tatra</a:t>
            </a:r>
            <a:r>
              <a:rPr lang="en-US" b="1" dirty="0"/>
              <a:t> </a:t>
            </a:r>
            <a:r>
              <a:rPr lang="en-US" b="1" dirty="0" smtClean="0"/>
              <a:t>Mountains</a:t>
            </a:r>
            <a:r>
              <a:rPr lang="cs-CZ" b="1" dirty="0" smtClean="0"/>
              <a:t> </a:t>
            </a:r>
            <a:r>
              <a:rPr lang="cs-CZ" dirty="0" smtClean="0"/>
              <a:t>- </a:t>
            </a:r>
            <a:r>
              <a:rPr lang="en-US" dirty="0" smtClean="0"/>
              <a:t>The </a:t>
            </a:r>
            <a:r>
              <a:rPr lang="en-US" dirty="0"/>
              <a:t>highest mountain range between the Alps and the Caucasus. Rocky peaks covered with all-year snow, sharp ridges, picturesque ponds, waterfalls and valleys make this place supposedly the most spectacular in Poland</a:t>
            </a:r>
            <a:r>
              <a:rPr lang="en-US" dirty="0" smtClean="0"/>
              <a:t>.</a:t>
            </a:r>
            <a:endParaRPr lang="cs-CZ" dirty="0" smtClean="0"/>
          </a:p>
          <a:p>
            <a:pPr marL="285750" indent="-285750" algn="just">
              <a:buFont typeface="Wingdings" panose="05000000000000000000" pitchFamily="2" charset="2"/>
              <a:buChar char="q"/>
            </a:pPr>
            <a:r>
              <a:rPr lang="en-US" b="1" dirty="0" smtClean="0"/>
              <a:t>Warsaw</a:t>
            </a:r>
            <a:r>
              <a:rPr lang="cs-CZ" dirty="0" smtClean="0"/>
              <a:t> - </a:t>
            </a:r>
            <a:r>
              <a:rPr lang="en-US" dirty="0" smtClean="0"/>
              <a:t>The </a:t>
            </a:r>
            <a:r>
              <a:rPr lang="en-US" dirty="0"/>
              <a:t>capital of Poland. Rebuilt after World War II practically from scratch. Warsaw’s vibrant business downtown takes pride in many skyscrapers and ambitious plans to build more. The catchy skyline is still dominated by the enormous Palace of Culture and Science – a Stalin’s donation. Warsaw is a big world with an east European </a:t>
            </a:r>
            <a:r>
              <a:rPr lang="en-US" dirty="0" err="1"/>
              <a:t>flavour</a:t>
            </a:r>
            <a:r>
              <a:rPr lang="en-US" dirty="0"/>
              <a:t>. Do not miss the beautiful Old Town, the Royal Route, the Chopin museum, several magnificent palaces and the former Jewish ghetto</a:t>
            </a:r>
            <a:r>
              <a:rPr lang="en-US" dirty="0" smtClean="0"/>
              <a:t>.</a:t>
            </a:r>
            <a:endParaRPr lang="cs-CZ" dirty="0" smtClean="0"/>
          </a:p>
          <a:p>
            <a:pPr marL="285750" indent="-285750" algn="just">
              <a:buFont typeface="Wingdings" panose="05000000000000000000" pitchFamily="2" charset="2"/>
              <a:buChar char="q"/>
            </a:pPr>
            <a:r>
              <a:rPr lang="en-US" b="1" dirty="0" err="1"/>
              <a:t>Bialowieza</a:t>
            </a:r>
            <a:r>
              <a:rPr lang="en-US" b="1" dirty="0"/>
              <a:t> </a:t>
            </a:r>
            <a:r>
              <a:rPr lang="en-US" b="1" dirty="0" smtClean="0"/>
              <a:t>Forest</a:t>
            </a:r>
            <a:r>
              <a:rPr lang="cs-CZ" b="1" dirty="0" smtClean="0"/>
              <a:t> </a:t>
            </a:r>
            <a:r>
              <a:rPr lang="cs-CZ" dirty="0" smtClean="0"/>
              <a:t>- </a:t>
            </a:r>
            <a:r>
              <a:rPr lang="en-US" dirty="0" smtClean="0"/>
              <a:t>Probably </a:t>
            </a:r>
            <a:r>
              <a:rPr lang="en-US" dirty="0"/>
              <a:t>the only intact primeval forest in Europe. Deeply deep. A highly protected biosphere area on the border with Byelorussia. The reserve of European bison (</a:t>
            </a:r>
            <a:r>
              <a:rPr lang="en-US" dirty="0" err="1"/>
              <a:t>żubr</a:t>
            </a:r>
            <a:r>
              <a:rPr lang="en-US" dirty="0"/>
              <a:t>), an animal extinct elsewhere. Plenty of wild game. Orthodox churches and two surviving Tartar mosques.</a:t>
            </a:r>
            <a:endParaRPr lang="cs-CZ" dirty="0" smtClean="0"/>
          </a:p>
        </p:txBody>
      </p:sp>
    </p:spTree>
    <p:extLst>
      <p:ext uri="{BB962C8B-B14F-4D97-AF65-F5344CB8AC3E}">
        <p14:creationId xmlns:p14="http://schemas.microsoft.com/office/powerpoint/2010/main" val="20184150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Slovak</a:t>
            </a:r>
            <a:r>
              <a:rPr lang="cs-CZ" dirty="0" smtClean="0"/>
              <a:t> Republic</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smtClean="0"/>
              <a:t>Heavily-forested</a:t>
            </a:r>
            <a:r>
              <a:rPr lang="en-US" dirty="0"/>
              <a:t>, the rugged Ore Mountains dominate the central regions of Slovakia, while the Carpathian Mountains cover its northern borders with the Czech Republic and Poland</a:t>
            </a:r>
            <a:r>
              <a:rPr lang="en-US" dirty="0" smtClean="0"/>
              <a:t>.</a:t>
            </a:r>
            <a:endParaRPr lang="en-US" dirty="0"/>
          </a:p>
          <a:p>
            <a:pPr marL="285750" indent="-285750" algn="just">
              <a:buFont typeface="Wingdings" panose="05000000000000000000" pitchFamily="2" charset="2"/>
              <a:buChar char="q"/>
            </a:pPr>
            <a:r>
              <a:rPr lang="en-US" dirty="0"/>
              <a:t>The tallest peaks are in the </a:t>
            </a:r>
            <a:r>
              <a:rPr lang="en-US" dirty="0" err="1"/>
              <a:t>Tatra</a:t>
            </a:r>
            <a:r>
              <a:rPr lang="en-US" dirty="0"/>
              <a:t> Mountains. The highest point is </a:t>
            </a:r>
            <a:r>
              <a:rPr lang="en-US" dirty="0" err="1"/>
              <a:t>Gerlach</a:t>
            </a:r>
            <a:r>
              <a:rPr lang="en-US" dirty="0"/>
              <a:t> Peak, rising </a:t>
            </a:r>
            <a:r>
              <a:rPr lang="en-US" dirty="0" smtClean="0"/>
              <a:t>to </a:t>
            </a:r>
            <a:r>
              <a:rPr lang="en-US" dirty="0"/>
              <a:t>(2,665m</a:t>
            </a:r>
            <a:r>
              <a:rPr lang="en-US" dirty="0" smtClean="0"/>
              <a:t>)</a:t>
            </a:r>
            <a:r>
              <a:rPr lang="cs-CZ" dirty="0" smtClean="0"/>
              <a:t>.</a:t>
            </a:r>
          </a:p>
          <a:p>
            <a:pPr marL="285750" indent="-285750" algn="just">
              <a:buFont typeface="Wingdings" panose="05000000000000000000" pitchFamily="2" charset="2"/>
              <a:buChar char="q"/>
            </a:pPr>
            <a:r>
              <a:rPr lang="en-US" dirty="0"/>
              <a:t> The mountains slope into the fertile lowlands of the Danube River plain as well as to its southeastern border with the Ukraine</a:t>
            </a:r>
            <a:r>
              <a:rPr lang="en-US" dirty="0" smtClean="0"/>
              <a:t>.</a:t>
            </a:r>
            <a:endParaRPr lang="en-US" dirty="0"/>
          </a:p>
          <a:p>
            <a:pPr marL="285750" indent="-285750" algn="just">
              <a:buFont typeface="Wingdings" panose="05000000000000000000" pitchFamily="2" charset="2"/>
              <a:buChar char="q"/>
            </a:pPr>
            <a:r>
              <a:rPr lang="en-US" dirty="0"/>
              <a:t>Significant rivers include the Danube, Morava, </a:t>
            </a:r>
            <a:r>
              <a:rPr lang="en-US" dirty="0" err="1"/>
              <a:t>Hron</a:t>
            </a:r>
            <a:r>
              <a:rPr lang="en-US" dirty="0"/>
              <a:t>, </a:t>
            </a:r>
            <a:r>
              <a:rPr lang="en-US" dirty="0" err="1"/>
              <a:t>Hornad</a:t>
            </a:r>
            <a:r>
              <a:rPr lang="en-US" dirty="0"/>
              <a:t> and Vah. The </a:t>
            </a:r>
            <a:r>
              <a:rPr lang="en-US" dirty="0" err="1"/>
              <a:t>Hron</a:t>
            </a:r>
            <a:r>
              <a:rPr lang="en-US" dirty="0"/>
              <a:t>, is a 298 km long tributary of the Danube and the second longest river in Slovakia. Its basin covers approximately 11% of Slovakia's territory. </a:t>
            </a:r>
            <a:endParaRPr lang="cs-CZ" dirty="0" smtClean="0"/>
          </a:p>
          <a:p>
            <a:pPr marL="285750" indent="-285750" algn="just">
              <a:buFont typeface="Wingdings" panose="05000000000000000000" pitchFamily="2" charset="2"/>
              <a:buChar char="q"/>
            </a:pPr>
            <a:r>
              <a:rPr lang="en-US" dirty="0"/>
              <a:t>Slovakia is rich in small natural lakes, as well as reservoirs that were built in order to store water to prevent flooding or to generate electricity. </a:t>
            </a:r>
            <a:endParaRPr lang="cs-CZ" dirty="0" smtClean="0"/>
          </a:p>
          <a:p>
            <a:pPr algn="just"/>
            <a:endParaRPr lang="en-US" dirty="0"/>
          </a:p>
        </p:txBody>
      </p:sp>
    </p:spTree>
    <p:extLst>
      <p:ext uri="{BB962C8B-B14F-4D97-AF65-F5344CB8AC3E}">
        <p14:creationId xmlns:p14="http://schemas.microsoft.com/office/powerpoint/2010/main" val="12292521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Slovak</a:t>
            </a:r>
            <a:r>
              <a:rPr lang="cs-CZ" dirty="0" smtClean="0"/>
              <a:t> Republic</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err="1"/>
              <a:t>Spiš</a:t>
            </a:r>
            <a:r>
              <a:rPr lang="en-US" b="1" dirty="0"/>
              <a:t> Castle – The largest castle complex in </a:t>
            </a:r>
            <a:r>
              <a:rPr lang="en-US" b="1" dirty="0" smtClean="0"/>
              <a:t>Europe</a:t>
            </a:r>
            <a:r>
              <a:rPr lang="cs-CZ" b="1" dirty="0" smtClean="0"/>
              <a:t> - </a:t>
            </a:r>
            <a:r>
              <a:rPr lang="en-US" dirty="0" err="1" smtClean="0"/>
              <a:t>Spiš</a:t>
            </a:r>
            <a:r>
              <a:rPr lang="en-US" dirty="0" smtClean="0"/>
              <a:t> Castle</a:t>
            </a:r>
            <a:r>
              <a:rPr lang="cs-CZ" dirty="0" smtClean="0"/>
              <a:t> </a:t>
            </a:r>
            <a:r>
              <a:rPr lang="en-US" dirty="0" smtClean="0"/>
              <a:t>200 </a:t>
            </a:r>
            <a:r>
              <a:rPr lang="en-US" dirty="0"/>
              <a:t>meters above the surrounding land, located on a dolomite rock, lies one of the most precious cultural monuments – </a:t>
            </a:r>
            <a:r>
              <a:rPr lang="en-US" dirty="0" err="1"/>
              <a:t>Spiš</a:t>
            </a:r>
            <a:r>
              <a:rPr lang="en-US" dirty="0"/>
              <a:t> Castle (</a:t>
            </a:r>
            <a:r>
              <a:rPr lang="en-US" dirty="0" err="1"/>
              <a:t>Spišský</a:t>
            </a:r>
            <a:r>
              <a:rPr lang="en-US" dirty="0"/>
              <a:t> </a:t>
            </a:r>
            <a:r>
              <a:rPr lang="en-US" dirty="0" err="1"/>
              <a:t>hrad</a:t>
            </a:r>
            <a:r>
              <a:rPr lang="en-US" dirty="0"/>
              <a:t>). It is situated in a region called </a:t>
            </a:r>
            <a:r>
              <a:rPr lang="en-US" dirty="0" err="1"/>
              <a:t>Spiš</a:t>
            </a:r>
            <a:r>
              <a:rPr lang="en-US" dirty="0"/>
              <a:t>, above the town of </a:t>
            </a:r>
            <a:r>
              <a:rPr lang="en-US" dirty="0" err="1"/>
              <a:t>Spišské</a:t>
            </a:r>
            <a:r>
              <a:rPr lang="en-US" dirty="0"/>
              <a:t> </a:t>
            </a:r>
            <a:r>
              <a:rPr lang="en-US" dirty="0" err="1"/>
              <a:t>podhradie</a:t>
            </a:r>
            <a:r>
              <a:rPr lang="en-US" dirty="0"/>
              <a:t> and the village </a:t>
            </a:r>
            <a:r>
              <a:rPr lang="en-US" dirty="0" err="1"/>
              <a:t>Žehra</a:t>
            </a:r>
            <a:r>
              <a:rPr lang="en-US" dirty="0"/>
              <a:t>. It is evidence of a huge architectural development from the 12th to 18th century and with its area of 41426 m2 – one of the largest castles in Central Europe</a:t>
            </a:r>
            <a:r>
              <a:rPr lang="en-US" dirty="0" smtClean="0"/>
              <a:t>.</a:t>
            </a:r>
            <a:endParaRPr lang="cs-CZ" dirty="0" smtClean="0"/>
          </a:p>
          <a:p>
            <a:pPr marL="285750" indent="-285750" algn="just">
              <a:buFont typeface="Wingdings" panose="05000000000000000000" pitchFamily="2" charset="2"/>
              <a:buChar char="q"/>
            </a:pPr>
            <a:r>
              <a:rPr lang="en-US" dirty="0"/>
              <a:t>One of the oldest continuously manufacturing companies worldwide – </a:t>
            </a:r>
            <a:r>
              <a:rPr lang="en-US" b="1" dirty="0" err="1"/>
              <a:t>Kremnica</a:t>
            </a:r>
            <a:r>
              <a:rPr lang="en-US" b="1" dirty="0"/>
              <a:t> Mint </a:t>
            </a:r>
            <a:r>
              <a:rPr lang="en-US" dirty="0" smtClean="0"/>
              <a:t>is </a:t>
            </a:r>
            <a:r>
              <a:rPr lang="en-US" dirty="0"/>
              <a:t>situated in a small town called </a:t>
            </a:r>
            <a:r>
              <a:rPr lang="en-US" dirty="0" err="1" smtClean="0"/>
              <a:t>Kremnica</a:t>
            </a:r>
            <a:r>
              <a:rPr lang="en-US" dirty="0" smtClean="0"/>
              <a:t>.</a:t>
            </a:r>
            <a:r>
              <a:rPr lang="cs-CZ" dirty="0" smtClean="0"/>
              <a:t> </a:t>
            </a:r>
            <a:r>
              <a:rPr lang="en-US" dirty="0" err="1" smtClean="0"/>
              <a:t>Kremnica</a:t>
            </a:r>
            <a:r>
              <a:rPr lang="en-US" dirty="0" smtClean="0"/>
              <a:t> </a:t>
            </a:r>
            <a:r>
              <a:rPr lang="en-US" dirty="0"/>
              <a:t>was promoted to a free royal town by Hungarian King Charles Robert of Anjou on 17th of November in 1328, the same year the </a:t>
            </a:r>
            <a:r>
              <a:rPr lang="en-US" dirty="0" err="1"/>
              <a:t>Kremnica</a:t>
            </a:r>
            <a:r>
              <a:rPr lang="en-US" dirty="0"/>
              <a:t> Mint was established. </a:t>
            </a:r>
            <a:endParaRPr lang="cs-CZ" dirty="0" smtClean="0"/>
          </a:p>
          <a:p>
            <a:pPr marL="285750" indent="-285750" algn="just">
              <a:buFont typeface="Wingdings" panose="05000000000000000000" pitchFamily="2" charset="2"/>
              <a:buChar char="q"/>
            </a:pPr>
            <a:r>
              <a:rPr lang="cs-CZ" b="1" dirty="0" smtClean="0"/>
              <a:t>J</a:t>
            </a:r>
            <a:r>
              <a:rPr lang="en-US" b="1" dirty="0" err="1" smtClean="0"/>
              <a:t>anko</a:t>
            </a:r>
            <a:r>
              <a:rPr lang="en-US" b="1" dirty="0" smtClean="0"/>
              <a:t> </a:t>
            </a:r>
            <a:r>
              <a:rPr lang="en-US" b="1" dirty="0" err="1"/>
              <a:t>Kráľ</a:t>
            </a:r>
            <a:r>
              <a:rPr lang="en-US" b="1" dirty="0"/>
              <a:t> Orchard </a:t>
            </a:r>
            <a:r>
              <a:rPr lang="en-US" dirty="0" smtClean="0"/>
              <a:t>is </a:t>
            </a:r>
            <a:r>
              <a:rPr lang="en-US" dirty="0"/>
              <a:t>located in the northern part of Bratislava – </a:t>
            </a:r>
            <a:r>
              <a:rPr lang="en-US" dirty="0" err="1"/>
              <a:t>Petržalka</a:t>
            </a:r>
            <a:r>
              <a:rPr lang="en-US" dirty="0"/>
              <a:t>. It is bordered by Danube, the Old Bridge (</a:t>
            </a:r>
            <a:r>
              <a:rPr lang="en-US" dirty="0" err="1"/>
              <a:t>Starý</a:t>
            </a:r>
            <a:r>
              <a:rPr lang="en-US" dirty="0"/>
              <a:t> most) access road, the New Bridge (</a:t>
            </a:r>
            <a:r>
              <a:rPr lang="en-US" dirty="0" err="1"/>
              <a:t>Nový</a:t>
            </a:r>
            <a:r>
              <a:rPr lang="en-US" dirty="0"/>
              <a:t> most) access road and the main </a:t>
            </a:r>
            <a:r>
              <a:rPr lang="en-US" dirty="0" smtClean="0"/>
              <a:t>road.</a:t>
            </a:r>
            <a:r>
              <a:rPr lang="cs-CZ" dirty="0" smtClean="0"/>
              <a:t> </a:t>
            </a:r>
            <a:r>
              <a:rPr lang="en-US" dirty="0" err="1" smtClean="0"/>
              <a:t>Janko</a:t>
            </a:r>
            <a:r>
              <a:rPr lang="en-US" dirty="0" smtClean="0"/>
              <a:t> </a:t>
            </a:r>
            <a:r>
              <a:rPr lang="en-US" dirty="0" err="1"/>
              <a:t>Kráľ</a:t>
            </a:r>
            <a:r>
              <a:rPr lang="en-US" dirty="0"/>
              <a:t> Orchard was established in 1774–1776 to create a public park. </a:t>
            </a:r>
            <a:endParaRPr lang="cs-CZ" dirty="0" smtClean="0"/>
          </a:p>
        </p:txBody>
      </p:sp>
    </p:spTree>
    <p:extLst>
      <p:ext uri="{BB962C8B-B14F-4D97-AF65-F5344CB8AC3E}">
        <p14:creationId xmlns:p14="http://schemas.microsoft.com/office/powerpoint/2010/main" val="37734364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Slovak</a:t>
            </a:r>
            <a:r>
              <a:rPr lang="cs-CZ" dirty="0" smtClean="0"/>
              <a:t> Republic</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There are only 3 aragonite caves worldwide; one in Mexico, one in Argentina, one in Slovakia. </a:t>
            </a:r>
            <a:r>
              <a:rPr lang="en-US" b="1" dirty="0" err="1"/>
              <a:t>Ochtinská</a:t>
            </a:r>
            <a:r>
              <a:rPr lang="en-US" b="1" dirty="0"/>
              <a:t> Aragonite Cave </a:t>
            </a:r>
            <a:r>
              <a:rPr lang="en-US" dirty="0" smtClean="0"/>
              <a:t>is </a:t>
            </a:r>
            <a:r>
              <a:rPr lang="en-US" dirty="0"/>
              <a:t>situated in southern part of the country, near to </a:t>
            </a:r>
            <a:r>
              <a:rPr lang="en-US" dirty="0" err="1"/>
              <a:t>Rožňava</a:t>
            </a:r>
            <a:r>
              <a:rPr lang="en-US" dirty="0"/>
              <a:t>. It is only 300 meters long, but still very significant because of its aragonite filling. The cave was discovered by Jan </a:t>
            </a:r>
            <a:r>
              <a:rPr lang="en-US" dirty="0" err="1"/>
              <a:t>Bystrický</a:t>
            </a:r>
            <a:r>
              <a:rPr lang="en-US" dirty="0"/>
              <a:t> in 1954 and it has been opened to public in </a:t>
            </a:r>
            <a:r>
              <a:rPr lang="en-US" dirty="0" smtClean="0"/>
              <a:t>1972.</a:t>
            </a:r>
            <a:r>
              <a:rPr lang="cs-CZ" dirty="0" smtClean="0"/>
              <a:t> </a:t>
            </a:r>
            <a:r>
              <a:rPr lang="en-US" dirty="0" smtClean="0"/>
              <a:t>The </a:t>
            </a:r>
            <a:r>
              <a:rPr lang="en-US" dirty="0"/>
              <a:t>most attractive part of the cave is Milky Way Hall with its characteristic oval </a:t>
            </a:r>
            <a:r>
              <a:rPr lang="en-US" dirty="0" smtClean="0"/>
              <a:t>formations</a:t>
            </a:r>
            <a:r>
              <a:rPr lang="cs-CZ" dirty="0" smtClean="0"/>
              <a:t>.</a:t>
            </a:r>
          </a:p>
          <a:p>
            <a:pPr marL="285750" indent="-285750" algn="just">
              <a:buFont typeface="Wingdings" panose="05000000000000000000" pitchFamily="2" charset="2"/>
              <a:buChar char="q"/>
            </a:pPr>
            <a:r>
              <a:rPr lang="en-US" b="1" dirty="0" err="1"/>
              <a:t>Dobšinská</a:t>
            </a:r>
            <a:r>
              <a:rPr lang="en-US" b="1" dirty="0"/>
              <a:t> Ice Cave </a:t>
            </a:r>
            <a:r>
              <a:rPr lang="en-US" dirty="0" smtClean="0"/>
              <a:t>is </a:t>
            </a:r>
            <a:r>
              <a:rPr lang="en-US" dirty="0"/>
              <a:t>an amazing ice cave in Slovakia, situated close to the mining town of </a:t>
            </a:r>
            <a:r>
              <a:rPr lang="en-US" dirty="0" err="1"/>
              <a:t>Dobšiná</a:t>
            </a:r>
            <a:r>
              <a:rPr lang="en-US" dirty="0"/>
              <a:t>, in Slovak Paradise mountains, and 130 meters above the river </a:t>
            </a:r>
            <a:r>
              <a:rPr lang="en-US" dirty="0" err="1"/>
              <a:t>Hnilec</a:t>
            </a:r>
            <a:r>
              <a:rPr lang="en-US" dirty="0"/>
              <a:t>. Total length of the cave is 1483 meters (according to some sources – 1232 meters), of which 515 meters are open to public from May to September. It is included in the UNESCO World Heritage list as a part of Caves of </a:t>
            </a:r>
            <a:r>
              <a:rPr lang="en-US" dirty="0" err="1"/>
              <a:t>Aggtelek</a:t>
            </a:r>
            <a:r>
              <a:rPr lang="en-US" dirty="0"/>
              <a:t> Karst and Slovak Karst site</a:t>
            </a:r>
            <a:r>
              <a:rPr lang="en-US" dirty="0" smtClean="0"/>
              <a:t>.</a:t>
            </a:r>
            <a:endParaRPr lang="cs-CZ" dirty="0" smtClean="0"/>
          </a:p>
          <a:p>
            <a:pPr marL="285750" indent="-285750" algn="just">
              <a:buFont typeface="Wingdings" panose="05000000000000000000" pitchFamily="2" charset="2"/>
              <a:buChar char="q"/>
            </a:pPr>
            <a:r>
              <a:rPr lang="en-US" b="1" dirty="0"/>
              <a:t>The wooden bridge </a:t>
            </a:r>
            <a:r>
              <a:rPr lang="en-US" dirty="0"/>
              <a:t>in a small town called </a:t>
            </a:r>
            <a:r>
              <a:rPr lang="en-US" dirty="0" err="1"/>
              <a:t>Kolárovo</a:t>
            </a:r>
            <a:r>
              <a:rPr lang="en-US" dirty="0"/>
              <a:t> in the south of Slovakia is the longest bridge in Europe built entirely from wood. The bridge over the river </a:t>
            </a:r>
            <a:r>
              <a:rPr lang="en-US" dirty="0" err="1"/>
              <a:t>Malý</a:t>
            </a:r>
            <a:r>
              <a:rPr lang="en-US" dirty="0"/>
              <a:t> </a:t>
            </a:r>
            <a:r>
              <a:rPr lang="en-US" dirty="0" err="1"/>
              <a:t>Dunaj</a:t>
            </a:r>
            <a:r>
              <a:rPr lang="en-US" dirty="0"/>
              <a:t> is 2.25 meters wide and 86 meters long.</a:t>
            </a:r>
            <a:endParaRPr lang="cs-CZ" dirty="0" smtClean="0"/>
          </a:p>
        </p:txBody>
      </p:sp>
    </p:spTree>
    <p:extLst>
      <p:ext uri="{BB962C8B-B14F-4D97-AF65-F5344CB8AC3E}">
        <p14:creationId xmlns:p14="http://schemas.microsoft.com/office/powerpoint/2010/main" val="2524883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Switzerland</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The Matterhorn, </a:t>
            </a:r>
            <a:r>
              <a:rPr lang="en-US" dirty="0"/>
              <a:t>Switzerland's iconic pointed peak is one of the highest mountains in the Alps. On the border with Italy, this legendary peak rises to 4,478 meters, and its four steep faces lie in the direction of the compass points. The first summiting in 1865 ended tragically when four climbers fell to their death during the descent. Today, thousands of experienced climbers come here each summer</a:t>
            </a:r>
            <a:r>
              <a:rPr lang="en-US" dirty="0" smtClean="0"/>
              <a:t>.</a:t>
            </a:r>
            <a:endParaRPr lang="cs-CZ" dirty="0" smtClean="0"/>
          </a:p>
          <a:p>
            <a:pPr marL="285750" indent="-285750" algn="just">
              <a:buFont typeface="Wingdings" panose="05000000000000000000" pitchFamily="2" charset="2"/>
              <a:buChar char="q"/>
            </a:pPr>
            <a:r>
              <a:rPr lang="en-US" dirty="0"/>
              <a:t>One of the most popular experiences in the beautiful Bernese </a:t>
            </a:r>
            <a:r>
              <a:rPr lang="en-US" dirty="0" err="1"/>
              <a:t>Oberland</a:t>
            </a:r>
            <a:r>
              <a:rPr lang="en-US" dirty="0"/>
              <a:t> is the </a:t>
            </a:r>
            <a:r>
              <a:rPr lang="en-US" b="1" dirty="0"/>
              <a:t>train journey to </a:t>
            </a:r>
            <a:r>
              <a:rPr lang="en-US" b="1" dirty="0" err="1"/>
              <a:t>Jungfraujoch</a:t>
            </a:r>
            <a:r>
              <a:rPr lang="en-US" b="1" dirty="0"/>
              <a:t>,</a:t>
            </a:r>
            <a:r>
              <a:rPr lang="en-US" dirty="0"/>
              <a:t> the "Top of Europe," with an observation terrace and scientific observatory perched at 3,454 meters. The longest glacier in Europe, the Great </a:t>
            </a:r>
            <a:r>
              <a:rPr lang="en-US" dirty="0" err="1"/>
              <a:t>Aletsch</a:t>
            </a:r>
            <a:r>
              <a:rPr lang="en-US" dirty="0"/>
              <a:t> Glacier begins at </a:t>
            </a:r>
            <a:r>
              <a:rPr lang="en-US" dirty="0" err="1"/>
              <a:t>Jungfraujoch</a:t>
            </a:r>
            <a:r>
              <a:rPr lang="en-US" dirty="0"/>
              <a:t>, and is a UNESCO World Heritage Site. The famous </a:t>
            </a:r>
            <a:r>
              <a:rPr lang="en-US" dirty="0" err="1"/>
              <a:t>Eiger</a:t>
            </a:r>
            <a:r>
              <a:rPr lang="en-US" dirty="0"/>
              <a:t> Trail from the </a:t>
            </a:r>
            <a:r>
              <a:rPr lang="en-US" dirty="0" err="1"/>
              <a:t>Eiger</a:t>
            </a:r>
            <a:r>
              <a:rPr lang="en-US" dirty="0"/>
              <a:t> glacier station to </a:t>
            </a:r>
            <a:r>
              <a:rPr lang="en-US" dirty="0" err="1"/>
              <a:t>Alpiglen</a:t>
            </a:r>
            <a:r>
              <a:rPr lang="en-US" dirty="0"/>
              <a:t> clings to the rocks at the foot of the north face. </a:t>
            </a:r>
            <a:endParaRPr lang="cs-CZ" dirty="0" smtClean="0"/>
          </a:p>
          <a:p>
            <a:pPr marL="285750" indent="-285750" algn="just">
              <a:buFont typeface="Wingdings" panose="05000000000000000000" pitchFamily="2" charset="2"/>
              <a:buChar char="q"/>
            </a:pPr>
            <a:r>
              <a:rPr lang="en-US" dirty="0"/>
              <a:t>Nestled between Lake Thun to the west and Lake Brienz to the east, </a:t>
            </a:r>
            <a:r>
              <a:rPr lang="en-US" b="1" dirty="0"/>
              <a:t>Interlaken</a:t>
            </a:r>
            <a:r>
              <a:rPr lang="en-US" dirty="0"/>
              <a:t> is one of Switzerland's most popular summer holiday resorts. In the center of town, </a:t>
            </a:r>
            <a:r>
              <a:rPr lang="en-US" dirty="0" err="1"/>
              <a:t>Höhematte</a:t>
            </a:r>
            <a:r>
              <a:rPr lang="en-US" dirty="0"/>
              <a:t> is a marvel of urban planning with 35 acres of open space. Flower gardens, hotels, and cafés surround the </a:t>
            </a:r>
            <a:r>
              <a:rPr lang="en-US" dirty="0" err="1" smtClean="0"/>
              <a:t>Höheweg</a:t>
            </a:r>
            <a:r>
              <a:rPr lang="cs-CZ" dirty="0"/>
              <a:t>.</a:t>
            </a:r>
            <a:endParaRPr lang="cs-CZ" dirty="0" smtClean="0"/>
          </a:p>
        </p:txBody>
      </p:sp>
    </p:spTree>
    <p:extLst>
      <p:ext uri="{BB962C8B-B14F-4D97-AF65-F5344CB8AC3E}">
        <p14:creationId xmlns:p14="http://schemas.microsoft.com/office/powerpoint/2010/main" val="13821056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Slovak</a:t>
            </a:r>
            <a:r>
              <a:rPr lang="cs-CZ" dirty="0" smtClean="0"/>
              <a:t> Republic</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The biggest wooden altar </a:t>
            </a:r>
            <a:r>
              <a:rPr lang="en-US" dirty="0"/>
              <a:t>in the world is a part of the Church of St. Jacob (</a:t>
            </a:r>
            <a:r>
              <a:rPr lang="en-US" dirty="0" err="1"/>
              <a:t>Kostol</a:t>
            </a:r>
            <a:r>
              <a:rPr lang="en-US" dirty="0"/>
              <a:t> </a:t>
            </a:r>
            <a:r>
              <a:rPr lang="en-US" dirty="0" err="1"/>
              <a:t>sv</a:t>
            </a:r>
            <a:r>
              <a:rPr lang="en-US" dirty="0"/>
              <a:t>. </a:t>
            </a:r>
            <a:r>
              <a:rPr lang="en-US" dirty="0" err="1"/>
              <a:t>Jakuba</a:t>
            </a:r>
            <a:r>
              <a:rPr lang="en-US" dirty="0"/>
              <a:t>) that is located in a small but historically rich town – </a:t>
            </a:r>
            <a:r>
              <a:rPr lang="en-US" b="1" dirty="0" err="1"/>
              <a:t>Levoča</a:t>
            </a:r>
            <a:r>
              <a:rPr lang="en-US" b="1" dirty="0" smtClean="0"/>
              <a:t>.</a:t>
            </a:r>
            <a:endParaRPr lang="cs-CZ" b="1" dirty="0" smtClean="0"/>
          </a:p>
          <a:p>
            <a:pPr marL="285750" indent="-285750" algn="just">
              <a:buFont typeface="Wingdings" panose="05000000000000000000" pitchFamily="2" charset="2"/>
              <a:buChar char="q"/>
            </a:pPr>
            <a:r>
              <a:rPr lang="en-US" dirty="0"/>
              <a:t>The largest city in Slovakia, as well as being the capital</a:t>
            </a:r>
            <a:r>
              <a:rPr lang="en-US" b="1" dirty="0"/>
              <a:t>, Bratislava </a:t>
            </a:r>
            <a:r>
              <a:rPr lang="en-US" dirty="0"/>
              <a:t>lies on the River Danube and borders both Austria and Hungary. Come here for a trip to the imposing Bratislava Castle, perched on a plateau above the city and originally built in the 10th century. The city is located in an area of lush vegetation so there are a wealth of parks, open spaces, and lakes in and around Bratislava, including </a:t>
            </a:r>
            <a:r>
              <a:rPr lang="en-US" dirty="0" err="1"/>
              <a:t>Rusovce</a:t>
            </a:r>
            <a:r>
              <a:rPr lang="en-US" dirty="0"/>
              <a:t> Lake, </a:t>
            </a:r>
            <a:r>
              <a:rPr lang="en-US" dirty="0" smtClean="0"/>
              <a:t>although </a:t>
            </a:r>
            <a:r>
              <a:rPr lang="en-US" dirty="0"/>
              <a:t>if you choose to venture there, be forewarned, it is also famous as an area for </a:t>
            </a:r>
            <a:r>
              <a:rPr lang="en-US" dirty="0" smtClean="0"/>
              <a:t>nudists</a:t>
            </a:r>
            <a:r>
              <a:rPr lang="cs-CZ" dirty="0" smtClean="0"/>
              <a:t>.</a:t>
            </a:r>
          </a:p>
          <a:p>
            <a:pPr marL="285750" indent="-285750" algn="just">
              <a:buFont typeface="Wingdings" panose="05000000000000000000" pitchFamily="2" charset="2"/>
              <a:buChar char="q"/>
            </a:pPr>
            <a:r>
              <a:rPr lang="en-US" b="1" dirty="0" err="1"/>
              <a:t>Štrbské</a:t>
            </a:r>
            <a:r>
              <a:rPr lang="en-US" b="1" dirty="0"/>
              <a:t> </a:t>
            </a:r>
            <a:r>
              <a:rPr lang="en-US" b="1" dirty="0" err="1" smtClean="0"/>
              <a:t>Pleso</a:t>
            </a:r>
            <a:r>
              <a:rPr lang="cs-CZ" dirty="0" smtClean="0"/>
              <a:t>-</a:t>
            </a:r>
            <a:r>
              <a:rPr lang="en-US" dirty="0" smtClean="0"/>
              <a:t>Among </a:t>
            </a:r>
            <a:r>
              <a:rPr lang="en-US" dirty="0"/>
              <a:t>all the </a:t>
            </a:r>
            <a:r>
              <a:rPr lang="en-US" dirty="0" err="1"/>
              <a:t>Vysoke</a:t>
            </a:r>
            <a:r>
              <a:rPr lang="en-US" dirty="0"/>
              <a:t> </a:t>
            </a:r>
            <a:r>
              <a:rPr lang="en-US" dirty="0" err="1"/>
              <a:t>Tatry</a:t>
            </a:r>
            <a:r>
              <a:rPr lang="en-US" dirty="0"/>
              <a:t> (High </a:t>
            </a:r>
            <a:r>
              <a:rPr lang="en-US" dirty="0" err="1"/>
              <a:t>Tatra</a:t>
            </a:r>
            <a:r>
              <a:rPr lang="en-US" dirty="0"/>
              <a:t>) towns that is my all time </a:t>
            </a:r>
            <a:r>
              <a:rPr lang="en-US" dirty="0" err="1"/>
              <a:t>favourite</a:t>
            </a:r>
            <a:r>
              <a:rPr lang="en-US" dirty="0"/>
              <a:t>. Located at the end of the railway line from </a:t>
            </a:r>
            <a:r>
              <a:rPr lang="en-US" dirty="0" err="1"/>
              <a:t>Poprad</a:t>
            </a:r>
            <a:r>
              <a:rPr lang="en-US" dirty="0"/>
              <a:t> it’s the most famous thanks to the lake that is in the middle of the town. Walking around it takes around half an hour and is definitely one of the most pleasant things to do there. </a:t>
            </a:r>
            <a:r>
              <a:rPr lang="en-US" dirty="0" smtClean="0"/>
              <a:t>The </a:t>
            </a:r>
            <a:r>
              <a:rPr lang="en-US" dirty="0"/>
              <a:t>most famous landmark in </a:t>
            </a:r>
            <a:r>
              <a:rPr lang="en-US" dirty="0" err="1"/>
              <a:t>Štrbské</a:t>
            </a:r>
            <a:r>
              <a:rPr lang="en-US" dirty="0"/>
              <a:t> </a:t>
            </a:r>
            <a:r>
              <a:rPr lang="en-US" dirty="0" err="1"/>
              <a:t>Pleso</a:t>
            </a:r>
            <a:r>
              <a:rPr lang="en-US" dirty="0"/>
              <a:t> is the ski jumping hill that was built for the FIS Ski Championships in 1970, sadly it’s not used anymore.</a:t>
            </a:r>
            <a:endParaRPr lang="cs-CZ" dirty="0" smtClean="0"/>
          </a:p>
        </p:txBody>
      </p:sp>
    </p:spTree>
    <p:extLst>
      <p:ext uri="{BB962C8B-B14F-4D97-AF65-F5344CB8AC3E}">
        <p14:creationId xmlns:p14="http://schemas.microsoft.com/office/powerpoint/2010/main" val="34431857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Hungary</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Hungary is a mostly flat country, dominated by the Great Hungarian Plain east of the Danube. The plain includes approximately 56% of the country's land. The terrain ranges from flat to rolling plains</a:t>
            </a:r>
            <a:r>
              <a:rPr lang="en-US" dirty="0" smtClean="0"/>
              <a:t>.</a:t>
            </a:r>
            <a:endParaRPr lang="en-US" dirty="0"/>
          </a:p>
          <a:p>
            <a:pPr marL="285750" indent="-285750" algn="just">
              <a:buFont typeface="Wingdings" panose="05000000000000000000" pitchFamily="2" charset="2"/>
              <a:buChar char="q"/>
            </a:pPr>
            <a:r>
              <a:rPr lang="en-US" dirty="0"/>
              <a:t>The land rises into hills and some low mountains in the north along the Slovakian border. The highest point, located in the </a:t>
            </a:r>
            <a:r>
              <a:rPr lang="en-US" dirty="0" err="1"/>
              <a:t>Matra</a:t>
            </a:r>
            <a:r>
              <a:rPr lang="en-US" dirty="0"/>
              <a:t> Hills, is Mt </a:t>
            </a:r>
            <a:r>
              <a:rPr lang="en-US" dirty="0" err="1"/>
              <a:t>Kekes</a:t>
            </a:r>
            <a:r>
              <a:rPr lang="en-US" dirty="0"/>
              <a:t> at </a:t>
            </a:r>
            <a:r>
              <a:rPr lang="en-US" dirty="0" smtClean="0"/>
              <a:t>(1,015m)</a:t>
            </a:r>
            <a:r>
              <a:rPr lang="cs-CZ" dirty="0" smtClean="0"/>
              <a:t>.</a:t>
            </a:r>
          </a:p>
          <a:p>
            <a:pPr marL="285750" indent="-285750" algn="just">
              <a:buFont typeface="Wingdings" panose="05000000000000000000" pitchFamily="2" charset="2"/>
              <a:buChar char="q"/>
            </a:pPr>
            <a:r>
              <a:rPr lang="en-US" dirty="0"/>
              <a:t> The lowest spot is 77.6 m above sea level, located along the Tisza River in the south of Hungary, near Szeged</a:t>
            </a:r>
            <a:r>
              <a:rPr lang="en-US" dirty="0" smtClean="0"/>
              <a:t>.</a:t>
            </a:r>
            <a:endParaRPr lang="en-US" dirty="0"/>
          </a:p>
          <a:p>
            <a:pPr marL="285750" indent="-285750" algn="just">
              <a:buFont typeface="Wingdings" panose="05000000000000000000" pitchFamily="2" charset="2"/>
              <a:buChar char="q"/>
            </a:pPr>
            <a:r>
              <a:rPr lang="en-US" dirty="0"/>
              <a:t>The Danube is the major river, as it divides the country almost in half, and is navigable within Hungary for 418 km. Additional rivers of note include the Drava and Tisza</a:t>
            </a:r>
            <a:r>
              <a:rPr lang="en-US" dirty="0" smtClean="0"/>
              <a:t>.</a:t>
            </a:r>
            <a:endParaRPr lang="en-US" dirty="0"/>
          </a:p>
          <a:p>
            <a:pPr marL="285750" indent="-285750" algn="just">
              <a:buFont typeface="Wingdings" panose="05000000000000000000" pitchFamily="2" charset="2"/>
              <a:buChar char="q"/>
            </a:pPr>
            <a:r>
              <a:rPr lang="en-US" dirty="0"/>
              <a:t>Hungary has three major lakes. Lake Balaton, the largest at 78 km long and from 3 to 14 </a:t>
            </a:r>
            <a:r>
              <a:rPr lang="en-US" dirty="0" err="1"/>
              <a:t>kn</a:t>
            </a:r>
            <a:r>
              <a:rPr lang="en-US" dirty="0"/>
              <a:t> wide, has an area of 592 </a:t>
            </a:r>
            <a:r>
              <a:rPr lang="en-US" dirty="0" err="1"/>
              <a:t>sq</a:t>
            </a:r>
            <a:r>
              <a:rPr lang="en-US" dirty="0"/>
              <a:t> km. It's central Europe's largest freshwater lake. </a:t>
            </a:r>
            <a:endParaRPr lang="cs-CZ" dirty="0" smtClean="0"/>
          </a:p>
          <a:p>
            <a:pPr algn="just"/>
            <a:endParaRPr lang="en-US" dirty="0"/>
          </a:p>
        </p:txBody>
      </p:sp>
    </p:spTree>
    <p:extLst>
      <p:ext uri="{BB962C8B-B14F-4D97-AF65-F5344CB8AC3E}">
        <p14:creationId xmlns:p14="http://schemas.microsoft.com/office/powerpoint/2010/main" val="7079798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Hungary</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When you first set eyes on spectacular </a:t>
            </a:r>
            <a:r>
              <a:rPr lang="en-US" b="1" dirty="0"/>
              <a:t>Buda Castle in Budapest, </a:t>
            </a:r>
            <a:r>
              <a:rPr lang="en-US" dirty="0"/>
              <a:t>you'll appreciate why so many people consider the city the "Paris of the East." This spectacular historic landmark - now a UNESCO World Heritage Site - ranks right up there with Versailles in terms of its majestic proportions and wonderful design. </a:t>
            </a:r>
            <a:r>
              <a:rPr lang="en-US" dirty="0" smtClean="0"/>
              <a:t>Its </a:t>
            </a:r>
            <a:r>
              <a:rPr lang="en-US" dirty="0"/>
              <a:t>symmetrical layout focuses on the lovely 61-meter-high central dome facing the </a:t>
            </a:r>
            <a:r>
              <a:rPr lang="en-US" b="1" dirty="0"/>
              <a:t>Danube, </a:t>
            </a:r>
            <a:r>
              <a:rPr lang="en-US" dirty="0"/>
              <a:t>where you can get stunning views of the castle and the other buildings on Castle Hill. Parts of the original medieval building have been reconstructed, including the </a:t>
            </a:r>
            <a:r>
              <a:rPr lang="en-US" b="1" dirty="0" err="1"/>
              <a:t>Buzogány</a:t>
            </a:r>
            <a:r>
              <a:rPr lang="en-US" b="1" dirty="0"/>
              <a:t> Tower </a:t>
            </a:r>
            <a:r>
              <a:rPr lang="en-US" dirty="0"/>
              <a:t>and the impressive 15th-century South Tower</a:t>
            </a:r>
            <a:r>
              <a:rPr lang="en-US" dirty="0" smtClean="0"/>
              <a:t>.</a:t>
            </a:r>
            <a:endParaRPr lang="cs-CZ" dirty="0" smtClean="0"/>
          </a:p>
          <a:p>
            <a:pPr marL="285750" indent="-285750" algn="just">
              <a:buFont typeface="Wingdings" panose="05000000000000000000" pitchFamily="2" charset="2"/>
              <a:buChar char="q"/>
            </a:pPr>
            <a:r>
              <a:rPr lang="en-US" dirty="0"/>
              <a:t>The beautiful Danube River flows through Hungary from north to south, and as it passes through Budapest, it splits the city in two. One of the best sunset views of the river and of both Buda and Pest is from the </a:t>
            </a:r>
            <a:r>
              <a:rPr lang="en-US" b="1" dirty="0"/>
              <a:t>Freedom Bridge</a:t>
            </a:r>
            <a:r>
              <a:rPr lang="en-US" dirty="0"/>
              <a:t>, a favorite spot for locals. Other great places from which to view this majestic river are at the </a:t>
            </a:r>
            <a:r>
              <a:rPr lang="en-US" b="1" dirty="0"/>
              <a:t>Danube Bend</a:t>
            </a:r>
            <a:r>
              <a:rPr lang="en-US" dirty="0"/>
              <a:t>, one of the country's most popular recreational and excursion spots. This is where the river winds its way through the heavily wooded </a:t>
            </a:r>
            <a:r>
              <a:rPr lang="en-US" b="1" dirty="0" err="1"/>
              <a:t>Visegrád</a:t>
            </a:r>
            <a:r>
              <a:rPr lang="en-US" b="1" dirty="0"/>
              <a:t> Mountains</a:t>
            </a:r>
            <a:r>
              <a:rPr lang="en-US" dirty="0"/>
              <a:t> before turning sharply south (the river's "knee") towards </a:t>
            </a:r>
            <a:r>
              <a:rPr lang="en-US" dirty="0" smtClean="0"/>
              <a:t>Budapest</a:t>
            </a:r>
            <a:r>
              <a:rPr lang="cs-CZ" dirty="0" smtClean="0"/>
              <a:t>.</a:t>
            </a:r>
          </a:p>
        </p:txBody>
      </p:sp>
    </p:spTree>
    <p:extLst>
      <p:ext uri="{BB962C8B-B14F-4D97-AF65-F5344CB8AC3E}">
        <p14:creationId xmlns:p14="http://schemas.microsoft.com/office/powerpoint/2010/main" val="18957389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Hungary</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If you're looking for a vacation that combines some down time with a rich cultural experience, Hungary delivers. There are many historic spa towns and facilities throughout the country offering everything from simple bathing in regenerative waters to longer stays in lovely spa resorts. Hungary's reputation for its hot springs and baths dates back more than 2,000 years to the Romans, who highly valued the healing effects of Hungarian thermal waters. Then, in the 16th century, it was the turn of the Turks who built the many </a:t>
            </a:r>
            <a:r>
              <a:rPr lang="en-US" b="1" dirty="0"/>
              <a:t>Turkish Baths</a:t>
            </a:r>
            <a:r>
              <a:rPr lang="en-US" dirty="0"/>
              <a:t> still in use today. All told, more than 1,000 springs provide medicinal and thermal water to natural and medical spas, one of the most popular being </a:t>
            </a:r>
            <a:r>
              <a:rPr lang="en-US" b="1" dirty="0"/>
              <a:t>Lake </a:t>
            </a:r>
            <a:r>
              <a:rPr lang="en-US" b="1" dirty="0" err="1"/>
              <a:t>Hévíz</a:t>
            </a:r>
            <a:r>
              <a:rPr lang="en-US" dirty="0"/>
              <a:t> with its 25°C yearly average water temperature, the largest biologically active thermal lake in </a:t>
            </a:r>
            <a:r>
              <a:rPr lang="cs-CZ" dirty="0" err="1" smtClean="0"/>
              <a:t>Europe</a:t>
            </a:r>
            <a:r>
              <a:rPr lang="cs-CZ" dirty="0" smtClean="0"/>
              <a:t>. </a:t>
            </a:r>
            <a:r>
              <a:rPr lang="en-US" dirty="0" smtClean="0"/>
              <a:t>In </a:t>
            </a:r>
            <a:r>
              <a:rPr lang="cs-CZ" dirty="0" err="1" smtClean="0"/>
              <a:t>Budapest</a:t>
            </a:r>
            <a:r>
              <a:rPr lang="en-US" dirty="0" smtClean="0"/>
              <a:t>, </a:t>
            </a:r>
            <a:r>
              <a:rPr lang="en-US" dirty="0"/>
              <a:t>excellent spa packages are available at the lovely </a:t>
            </a:r>
            <a:r>
              <a:rPr lang="en-US" b="1" dirty="0" err="1"/>
              <a:t>Szechenyi</a:t>
            </a:r>
            <a:r>
              <a:rPr lang="en-US" b="1" dirty="0"/>
              <a:t> Bath and </a:t>
            </a:r>
            <a:r>
              <a:rPr lang="en-US" b="1" dirty="0" smtClean="0"/>
              <a:t>Spa</a:t>
            </a:r>
            <a:r>
              <a:rPr lang="cs-CZ" dirty="0" smtClean="0"/>
              <a:t>.</a:t>
            </a:r>
          </a:p>
          <a:p>
            <a:pPr marL="285750" indent="-285750" algn="just">
              <a:buFont typeface="Wingdings" panose="05000000000000000000" pitchFamily="2" charset="2"/>
              <a:buChar char="q"/>
            </a:pPr>
            <a:r>
              <a:rPr lang="en-US" dirty="0" err="1"/>
              <a:t>Tihany</a:t>
            </a:r>
            <a:r>
              <a:rPr lang="en-US" dirty="0"/>
              <a:t> is one of the most popular holiday resorts on </a:t>
            </a:r>
            <a:r>
              <a:rPr lang="en-US" b="1" dirty="0"/>
              <a:t>Lake Balaton</a:t>
            </a:r>
            <a:r>
              <a:rPr lang="en-US" dirty="0"/>
              <a:t>. Originally an island, this tiny peninsula - covering just eight square kilometers - boasts some of Hungary's most extraordinary </a:t>
            </a:r>
            <a:r>
              <a:rPr lang="en-US" dirty="0" smtClean="0"/>
              <a:t>scenery</a:t>
            </a:r>
            <a:r>
              <a:rPr lang="cs-CZ" dirty="0" smtClean="0"/>
              <a:t>.</a:t>
            </a:r>
          </a:p>
          <a:p>
            <a:pPr marL="285750" indent="-285750" algn="just">
              <a:buFont typeface="Wingdings" panose="05000000000000000000" pitchFamily="2" charset="2"/>
              <a:buChar char="q"/>
            </a:pPr>
            <a:endParaRPr lang="cs-CZ" dirty="0" smtClean="0"/>
          </a:p>
        </p:txBody>
      </p:sp>
    </p:spTree>
    <p:extLst>
      <p:ext uri="{BB962C8B-B14F-4D97-AF65-F5344CB8AC3E}">
        <p14:creationId xmlns:p14="http://schemas.microsoft.com/office/powerpoint/2010/main" val="12393708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Hungary</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err="1"/>
              <a:t>Lillafüred</a:t>
            </a:r>
            <a:r>
              <a:rPr lang="en-US" dirty="0"/>
              <a:t> in the </a:t>
            </a:r>
            <a:r>
              <a:rPr lang="en-US" b="1" dirty="0" err="1"/>
              <a:t>Bükk</a:t>
            </a:r>
            <a:r>
              <a:rPr lang="en-US" b="1" dirty="0"/>
              <a:t> Mountains</a:t>
            </a:r>
            <a:r>
              <a:rPr lang="en-US" dirty="0"/>
              <a:t> is another very popular spa destination in Hungary. It's also famous for its many spectacular caves, all within an easy walk of the town. Some of the most interesting to explore are the </a:t>
            </a:r>
            <a:r>
              <a:rPr lang="en-US" b="1" dirty="0" err="1"/>
              <a:t>István</a:t>
            </a:r>
            <a:r>
              <a:rPr lang="en-US" b="1" dirty="0"/>
              <a:t> Cave</a:t>
            </a:r>
            <a:r>
              <a:rPr lang="en-US" dirty="0"/>
              <a:t> with its fantastic stalactite formations, and the </a:t>
            </a:r>
            <a:r>
              <a:rPr lang="en-US" b="1" dirty="0"/>
              <a:t>Petofi Cave</a:t>
            </a:r>
            <a:r>
              <a:rPr lang="en-US" dirty="0"/>
              <a:t>, famous the world over for the impressions of extinct plant species left in the limestone walls. For a more adventurous hike, take the trail to the </a:t>
            </a:r>
            <a:r>
              <a:rPr lang="en-US" b="1" dirty="0" err="1"/>
              <a:t>Szeleta</a:t>
            </a:r>
            <a:r>
              <a:rPr lang="en-US" b="1" dirty="0"/>
              <a:t> Cave</a:t>
            </a:r>
            <a:r>
              <a:rPr lang="en-US" dirty="0"/>
              <a:t> with its relics from the Ice Age, including skillfully made arrows and spears</a:t>
            </a:r>
            <a:r>
              <a:rPr lang="en-US" dirty="0" smtClean="0"/>
              <a:t>.</a:t>
            </a:r>
            <a:endParaRPr lang="cs-CZ" dirty="0" smtClean="0"/>
          </a:p>
          <a:p>
            <a:pPr marL="285750" indent="-285750" algn="just">
              <a:buFont typeface="Wingdings" panose="05000000000000000000" pitchFamily="2" charset="2"/>
              <a:buChar char="q"/>
            </a:pPr>
            <a:r>
              <a:rPr lang="en-US" dirty="0"/>
              <a:t>Sopron, just 64 kilometers south of Vienna and eight kilometers from the </a:t>
            </a:r>
            <a:r>
              <a:rPr lang="en-US" b="1" dirty="0"/>
              <a:t>Austrian</a:t>
            </a:r>
            <a:r>
              <a:rPr lang="en-US" dirty="0"/>
              <a:t> border near the eastern foothills of the </a:t>
            </a:r>
            <a:r>
              <a:rPr lang="en-US" b="1" dirty="0"/>
              <a:t>Alps</a:t>
            </a:r>
            <a:r>
              <a:rPr lang="en-US" dirty="0"/>
              <a:t>, is a popular destination for day trippers. Its allure stems as much from its attractive surroundings as from its many well-preserved medieval and Baroque </a:t>
            </a:r>
            <a:r>
              <a:rPr lang="en-US" dirty="0" smtClean="0"/>
              <a:t>buildings</a:t>
            </a:r>
            <a:r>
              <a:rPr lang="cs-CZ" dirty="0" smtClean="0"/>
              <a:t>.</a:t>
            </a:r>
          </a:p>
          <a:p>
            <a:pPr marL="285750" indent="-285750" algn="just">
              <a:buFont typeface="Wingdings" panose="05000000000000000000" pitchFamily="2" charset="2"/>
              <a:buChar char="q"/>
            </a:pPr>
            <a:r>
              <a:rPr lang="en-US" dirty="0"/>
              <a:t>Hungary has many delightful historic forts, castles, and palaces, each steeped in history. One of the best known is Eger Castle. Located in the lovely spa town of </a:t>
            </a:r>
            <a:r>
              <a:rPr lang="en-US" b="1" dirty="0"/>
              <a:t>Eger </a:t>
            </a:r>
            <a:r>
              <a:rPr lang="en-US" dirty="0"/>
              <a:t>on the southern slopes of the </a:t>
            </a:r>
            <a:r>
              <a:rPr lang="en-US" b="1" dirty="0" err="1"/>
              <a:t>Bükk</a:t>
            </a:r>
            <a:r>
              <a:rPr lang="en-US" b="1" dirty="0"/>
              <a:t> Mountains</a:t>
            </a:r>
            <a:r>
              <a:rPr lang="en-US" dirty="0"/>
              <a:t>, Eger Castle once protected the gateway into northern Hungary.</a:t>
            </a:r>
            <a:endParaRPr lang="cs-CZ" dirty="0" smtClean="0"/>
          </a:p>
        </p:txBody>
      </p:sp>
    </p:spTree>
    <p:extLst>
      <p:ext uri="{BB962C8B-B14F-4D97-AF65-F5344CB8AC3E}">
        <p14:creationId xmlns:p14="http://schemas.microsoft.com/office/powerpoint/2010/main" val="5286800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Hungary</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Dominating the northwest corner of the fortified </a:t>
            </a:r>
            <a:r>
              <a:rPr lang="en-US" b="1" dirty="0"/>
              <a:t>Old Town</a:t>
            </a:r>
            <a:r>
              <a:rPr lang="en-US" dirty="0"/>
              <a:t> of </a:t>
            </a:r>
            <a:r>
              <a:rPr lang="en-US" b="1" dirty="0"/>
              <a:t>Pecs</a:t>
            </a:r>
            <a:r>
              <a:rPr lang="en-US" dirty="0"/>
              <a:t> lies the Cathedral of St. Peter. Built on the site of an ancient Roman burial chapel, the cathedral, like so many historic attractions in Hungary, shows influences from many different cultures. Afterwards, take a walk over to the nearby </a:t>
            </a:r>
            <a:r>
              <a:rPr lang="en-US" b="1" dirty="0"/>
              <a:t>Mosque of </a:t>
            </a:r>
            <a:r>
              <a:rPr lang="en-US" b="1" dirty="0" err="1"/>
              <a:t>Yakovali</a:t>
            </a:r>
            <a:r>
              <a:rPr lang="en-US" b="1" dirty="0"/>
              <a:t> Hassan Pasha, </a:t>
            </a:r>
            <a:r>
              <a:rPr lang="en-US" dirty="0"/>
              <a:t>with its 22-meter-high minaret and museum. In the center of the Old Town, look for </a:t>
            </a:r>
            <a:r>
              <a:rPr lang="en-US" b="1" dirty="0" err="1"/>
              <a:t>Szénchenyi</a:t>
            </a:r>
            <a:r>
              <a:rPr lang="en-US" b="1" dirty="0"/>
              <a:t> </a:t>
            </a:r>
            <a:r>
              <a:rPr lang="en-US" b="1" dirty="0" err="1"/>
              <a:t>tér</a:t>
            </a:r>
            <a:r>
              <a:rPr lang="en-US" dirty="0"/>
              <a:t>, a lovely medieval marketplace</a:t>
            </a:r>
            <a:r>
              <a:rPr lang="en-US" dirty="0" smtClean="0"/>
              <a:t>.</a:t>
            </a:r>
            <a:endParaRPr lang="cs-CZ" dirty="0" smtClean="0"/>
          </a:p>
          <a:p>
            <a:pPr marL="285750" indent="-285750" algn="just">
              <a:buFont typeface="Wingdings" panose="05000000000000000000" pitchFamily="2" charset="2"/>
              <a:buChar char="q"/>
            </a:pPr>
            <a:r>
              <a:rPr lang="en-US" dirty="0"/>
              <a:t>Located above the beautiful old town of </a:t>
            </a:r>
            <a:r>
              <a:rPr lang="en-US" b="1" dirty="0" err="1"/>
              <a:t>Visegrád</a:t>
            </a:r>
            <a:r>
              <a:rPr lang="en-US" dirty="0"/>
              <a:t> in the </a:t>
            </a:r>
            <a:r>
              <a:rPr lang="en-US" b="1" dirty="0"/>
              <a:t>Danube Bend</a:t>
            </a:r>
            <a:r>
              <a:rPr lang="en-US" dirty="0"/>
              <a:t>, just 40 kilometers north of Budapest, the ruins of </a:t>
            </a:r>
            <a:r>
              <a:rPr lang="en-US" b="1" dirty="0" err="1"/>
              <a:t>Visegrád</a:t>
            </a:r>
            <a:r>
              <a:rPr lang="en-US" b="1" dirty="0"/>
              <a:t> Royal Palace </a:t>
            </a:r>
            <a:r>
              <a:rPr lang="en-US" dirty="0"/>
              <a:t>and the old citadel are an easy day trip from Hungary's capital</a:t>
            </a:r>
            <a:r>
              <a:rPr lang="en-US" dirty="0" smtClean="0"/>
              <a:t>.</a:t>
            </a:r>
            <a:endParaRPr lang="cs-CZ" dirty="0" smtClean="0"/>
          </a:p>
          <a:p>
            <a:pPr marL="285750" indent="-285750" algn="just">
              <a:buFont typeface="Wingdings" panose="05000000000000000000" pitchFamily="2" charset="2"/>
              <a:buChar char="q"/>
            </a:pPr>
            <a:r>
              <a:rPr lang="en-US" dirty="0"/>
              <a:t>One of the largest and most impressive stalactite caves anywhere in Europe and the largest in Hungary, </a:t>
            </a:r>
            <a:r>
              <a:rPr lang="en-US" b="1" dirty="0" err="1"/>
              <a:t>Baradla</a:t>
            </a:r>
            <a:r>
              <a:rPr lang="en-US" b="1" dirty="0"/>
              <a:t> Cave</a:t>
            </a:r>
            <a:r>
              <a:rPr lang="en-US" dirty="0"/>
              <a:t> is protected by </a:t>
            </a:r>
            <a:r>
              <a:rPr lang="en-US" dirty="0" err="1"/>
              <a:t>Aggtelek</a:t>
            </a:r>
            <a:r>
              <a:rPr lang="en-US" dirty="0"/>
              <a:t> National Park, on the Slovak-Hungarian border about 2.5 hours by car from Budapest. The park covers almost 200 square kilometers, much of it also protected as a </a:t>
            </a:r>
            <a:r>
              <a:rPr lang="en-US" b="1" dirty="0"/>
              <a:t>UNESCO World Heritage Site</a:t>
            </a:r>
            <a:r>
              <a:rPr lang="en-US" dirty="0"/>
              <a:t>.</a:t>
            </a:r>
            <a:endParaRPr lang="cs-CZ" dirty="0" smtClean="0"/>
          </a:p>
        </p:txBody>
      </p:sp>
    </p:spTree>
    <p:extLst>
      <p:ext uri="{BB962C8B-B14F-4D97-AF65-F5344CB8AC3E}">
        <p14:creationId xmlns:p14="http://schemas.microsoft.com/office/powerpoint/2010/main" val="31696119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smtClean="0"/>
              <a:t>Selected</a:t>
            </a:r>
            <a:r>
              <a:rPr lang="cs-CZ" dirty="0" smtClean="0"/>
              <a:t> </a:t>
            </a:r>
            <a:r>
              <a:rPr lang="cs-CZ" dirty="0" err="1"/>
              <a:t>s</a:t>
            </a:r>
            <a:r>
              <a:rPr lang="cs-CZ" dirty="0" err="1" smtClean="0"/>
              <a:t>ources</a:t>
            </a:r>
            <a:r>
              <a:rPr lang="cs-CZ" dirty="0" smtClean="0"/>
              <a:t>:</a:t>
            </a:r>
            <a:r>
              <a:rPr lang="cs-CZ" dirty="0"/>
              <a:t/>
            </a:r>
            <a:br>
              <a:rPr lang="cs-CZ" dirty="0"/>
            </a:br>
            <a:endParaRPr lang="cs-CZ" dirty="0"/>
          </a:p>
        </p:txBody>
      </p:sp>
      <p:sp>
        <p:nvSpPr>
          <p:cNvPr id="3" name="Obdélník 2"/>
          <p:cNvSpPr/>
          <p:nvPr/>
        </p:nvSpPr>
        <p:spPr>
          <a:xfrm>
            <a:off x="0" y="915566"/>
            <a:ext cx="9144000" cy="4832092"/>
          </a:xfrm>
          <a:prstGeom prst="rect">
            <a:avLst/>
          </a:prstGeom>
        </p:spPr>
        <p:txBody>
          <a:bodyPr wrap="square">
            <a:spAutoFit/>
          </a:bodyPr>
          <a:lstStyle/>
          <a:p>
            <a:pPr marL="285750" indent="-285750" algn="just">
              <a:buFont typeface="Wingdings" panose="05000000000000000000" pitchFamily="2" charset="2"/>
              <a:buChar char="q"/>
            </a:pPr>
            <a:r>
              <a:rPr lang="cs-CZ" sz="2200" dirty="0" smtClean="0"/>
              <a:t>HAMARNEH, I., 2008. Geografie </a:t>
            </a:r>
            <a:r>
              <a:rPr lang="cs-CZ" sz="2200" dirty="0"/>
              <a:t>cestovního ruchu. Evropa. Plzeň: Vydavatelství a nakladatelství Aleš Čeněk, </a:t>
            </a:r>
            <a:r>
              <a:rPr lang="cs-CZ" sz="2200" dirty="0" smtClean="0"/>
              <a:t>s.r.o. ISBN </a:t>
            </a:r>
            <a:r>
              <a:rPr lang="cs-CZ" sz="2200" dirty="0"/>
              <a:t>978–80-7380-093-2</a:t>
            </a:r>
          </a:p>
          <a:p>
            <a:pPr marL="285750" indent="-285750" algn="just">
              <a:buFont typeface="Wingdings" panose="05000000000000000000" pitchFamily="2" charset="2"/>
              <a:buChar char="q"/>
            </a:pPr>
            <a:r>
              <a:rPr lang="cs-CZ" sz="2200" dirty="0" smtClean="0"/>
              <a:t>HRALA</a:t>
            </a:r>
            <a:r>
              <a:rPr lang="cs-CZ" sz="2200" dirty="0"/>
              <a:t>, V., 2013. Geografie cestovního ruchu. Praha: Idea servis. ISBN 978-80-859-7079-1.</a:t>
            </a:r>
          </a:p>
          <a:p>
            <a:pPr marL="285750" indent="-285750" algn="just">
              <a:buFont typeface="Wingdings" panose="05000000000000000000" pitchFamily="2" charset="2"/>
              <a:buChar char="q"/>
            </a:pPr>
            <a:r>
              <a:rPr lang="cs-CZ" sz="2200" dirty="0" smtClean="0"/>
              <a:t>NATIONAL </a:t>
            </a:r>
            <a:r>
              <a:rPr lang="cs-CZ" sz="2200" dirty="0"/>
              <a:t>GEOGRAPHIC SOCIETY, 2011. 100 </a:t>
            </a:r>
            <a:r>
              <a:rPr lang="cs-CZ" sz="2200" dirty="0" err="1"/>
              <a:t>Countries</a:t>
            </a:r>
            <a:r>
              <a:rPr lang="cs-CZ" sz="2200" dirty="0"/>
              <a:t>, 5,000 </a:t>
            </a:r>
            <a:r>
              <a:rPr lang="cs-CZ" sz="2200" dirty="0" err="1"/>
              <a:t>Ideas</a:t>
            </a:r>
            <a:r>
              <a:rPr lang="cs-CZ" sz="2200" dirty="0"/>
              <a:t>: </a:t>
            </a:r>
            <a:r>
              <a:rPr lang="cs-CZ" sz="2200" dirty="0" err="1"/>
              <a:t>Where</a:t>
            </a:r>
            <a:r>
              <a:rPr lang="cs-CZ" sz="2200" dirty="0"/>
              <a:t> to Go, </a:t>
            </a:r>
            <a:r>
              <a:rPr lang="cs-CZ" sz="2200" dirty="0" err="1"/>
              <a:t>When</a:t>
            </a:r>
            <a:r>
              <a:rPr lang="cs-CZ" sz="2200" dirty="0"/>
              <a:t> to Go, </a:t>
            </a:r>
            <a:r>
              <a:rPr lang="cs-CZ" sz="2200" dirty="0" err="1"/>
              <a:t>What</a:t>
            </a:r>
            <a:r>
              <a:rPr lang="cs-CZ" sz="2200" dirty="0"/>
              <a:t> to </a:t>
            </a:r>
            <a:r>
              <a:rPr lang="cs-CZ" sz="2200" dirty="0" err="1"/>
              <a:t>See</a:t>
            </a:r>
            <a:r>
              <a:rPr lang="cs-CZ" sz="2200" dirty="0"/>
              <a:t>, </a:t>
            </a:r>
            <a:r>
              <a:rPr lang="cs-CZ" sz="2200" dirty="0" err="1"/>
              <a:t>What</a:t>
            </a:r>
            <a:r>
              <a:rPr lang="cs-CZ" sz="2200" dirty="0"/>
              <a:t> to Do. </a:t>
            </a:r>
            <a:r>
              <a:rPr lang="cs-CZ" sz="2200" dirty="0" err="1"/>
              <a:t>National</a:t>
            </a:r>
            <a:r>
              <a:rPr lang="cs-CZ" sz="2200" dirty="0"/>
              <a:t> </a:t>
            </a:r>
            <a:r>
              <a:rPr lang="cs-CZ" sz="2200" dirty="0" err="1"/>
              <a:t>Geographic</a:t>
            </a:r>
            <a:r>
              <a:rPr lang="cs-CZ" sz="2200" dirty="0"/>
              <a:t> Society. ISBN 978-14-262-075-87</a:t>
            </a:r>
            <a:r>
              <a:rPr lang="cs-CZ" sz="2200" dirty="0" smtClean="0"/>
              <a:t>.</a:t>
            </a:r>
          </a:p>
          <a:p>
            <a:pPr marL="285750" indent="-285750" algn="just">
              <a:buFont typeface="Wingdings" panose="05000000000000000000" pitchFamily="2" charset="2"/>
              <a:buChar char="q"/>
            </a:pPr>
            <a:r>
              <a:rPr lang="en-US" sz="2200" dirty="0"/>
              <a:t>Travel Guides by the </a:t>
            </a:r>
            <a:r>
              <a:rPr lang="en-US" sz="2200" dirty="0" smtClean="0"/>
              <a:t>Experts</a:t>
            </a:r>
            <a:r>
              <a:rPr lang="cs-CZ" sz="2200" dirty="0" smtClean="0"/>
              <a:t> </a:t>
            </a:r>
            <a:r>
              <a:rPr lang="cs-CZ" sz="2200" dirty="0" err="1" smtClean="0"/>
              <a:t>available</a:t>
            </a:r>
            <a:r>
              <a:rPr lang="cs-CZ" sz="2200" dirty="0" smtClean="0"/>
              <a:t> </a:t>
            </a:r>
            <a:r>
              <a:rPr lang="cs-CZ" sz="2200" dirty="0"/>
              <a:t>from http://www.planetware.com/</a:t>
            </a:r>
          </a:p>
          <a:p>
            <a:pPr marL="285750" indent="-285750" algn="just">
              <a:buFont typeface="Wingdings" panose="05000000000000000000" pitchFamily="2" charset="2"/>
              <a:buChar char="q"/>
            </a:pPr>
            <a:r>
              <a:rPr lang="en-US" sz="2200" dirty="0" smtClean="0"/>
              <a:t>UNESCO</a:t>
            </a:r>
            <a:r>
              <a:rPr lang="en-US" sz="2200" dirty="0"/>
              <a:t>, 2009. World Heritage Sites: A Complete Guide to 878 UNESCO World Heritage Sites. Firefly Books. ISBN 978-1-55407-463-1</a:t>
            </a:r>
            <a:r>
              <a:rPr lang="en-US" sz="2200" dirty="0" smtClean="0"/>
              <a:t>.</a:t>
            </a:r>
            <a:endParaRPr lang="cs-CZ" sz="2200" dirty="0" smtClean="0"/>
          </a:p>
          <a:p>
            <a:pPr marL="285750" indent="-285750" algn="just">
              <a:buFont typeface="Wingdings" panose="05000000000000000000" pitchFamily="2" charset="2"/>
              <a:buChar char="q"/>
            </a:pPr>
            <a:r>
              <a:rPr lang="cs-CZ" sz="2200" dirty="0" err="1"/>
              <a:t>World</a:t>
            </a:r>
            <a:r>
              <a:rPr lang="cs-CZ" sz="2200" dirty="0"/>
              <a:t> </a:t>
            </a:r>
            <a:r>
              <a:rPr lang="cs-CZ" sz="2200" dirty="0" smtClean="0"/>
              <a:t>Atlas </a:t>
            </a:r>
            <a:r>
              <a:rPr lang="cs-CZ" sz="2200" dirty="0" err="1" smtClean="0"/>
              <a:t>available</a:t>
            </a:r>
            <a:r>
              <a:rPr lang="cs-CZ" sz="2200" dirty="0" smtClean="0"/>
              <a:t> from https</a:t>
            </a:r>
            <a:r>
              <a:rPr lang="cs-CZ" sz="2200" dirty="0"/>
              <a:t>://www.worldatlas.com/</a:t>
            </a:r>
            <a:endParaRPr lang="cs-CZ" sz="2200" dirty="0" smtClean="0"/>
          </a:p>
          <a:p>
            <a:pPr marL="285750" indent="-285750" algn="just">
              <a:buFont typeface="Wingdings" panose="05000000000000000000" pitchFamily="2" charset="2"/>
              <a:buChar char="q"/>
            </a:pPr>
            <a:endParaRPr lang="cs-CZ" sz="2200" dirty="0" smtClean="0"/>
          </a:p>
          <a:p>
            <a:pPr marL="285750" indent="-285750" algn="just">
              <a:buFont typeface="Wingdings" panose="05000000000000000000" pitchFamily="2" charset="2"/>
              <a:buChar char="q"/>
            </a:pPr>
            <a:endParaRPr lang="en-US"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smtClean="0"/>
              <a:t>T</a:t>
            </a:r>
            <a:r>
              <a:rPr lang="en-US" sz="3200" dirty="0" smtClean="0"/>
              <a:t>hank </a:t>
            </a:r>
            <a:r>
              <a:rPr lang="en-US" sz="3200" dirty="0"/>
              <a:t>you for your attention</a:t>
            </a:r>
            <a:endParaRPr lang="cs-CZ" sz="3200" dirty="0"/>
          </a:p>
        </p:txBody>
      </p:sp>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Switzerland</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Imagine a sparkling blue lake surrounded by mountains, a car-free medieval old town, covered bridges, waterfront promenades, frescoed historic buildings, and sun-splashed plazas with bubbling fountains. No wonder </a:t>
            </a:r>
            <a:r>
              <a:rPr lang="en-US" b="1" dirty="0"/>
              <a:t>Lucerne</a:t>
            </a:r>
            <a:r>
              <a:rPr lang="en-US" dirty="0"/>
              <a:t> </a:t>
            </a:r>
            <a:r>
              <a:rPr lang="en-US" dirty="0" smtClean="0"/>
              <a:t>is </a:t>
            </a:r>
            <a:r>
              <a:rPr lang="en-US" dirty="0"/>
              <a:t>a top spot for tourists. Famed for its music concerts, this quintessential Swiss town lures renowned soloists, conductors, and orchestras to its annual International Music Festival. One of the city's most famous landmarks is the </a:t>
            </a:r>
            <a:r>
              <a:rPr lang="en-US" b="1" dirty="0"/>
              <a:t>Chapel Bridge, </a:t>
            </a:r>
            <a:r>
              <a:rPr lang="en-US" dirty="0"/>
              <a:t>built in the 14th century. In a small park, lies the famous </a:t>
            </a:r>
            <a:r>
              <a:rPr lang="en-US" b="1" dirty="0"/>
              <a:t>Lion Monument</a:t>
            </a:r>
            <a:r>
              <a:rPr lang="en-US" dirty="0"/>
              <a:t>, a poignant sculpture of a dying lion, which honors the heroic death of Swiss Guards during the attack on the Tuileries in the French Revolution. History buffs will enjoy </a:t>
            </a:r>
            <a:r>
              <a:rPr lang="en-US" b="1" dirty="0"/>
              <a:t>the Swiss Transport Museum </a:t>
            </a:r>
            <a:r>
              <a:rPr lang="en-US" dirty="0"/>
              <a:t>with extensive exhibits on all forms of transport, including air and space travel, railroad locomotives, and a </a:t>
            </a:r>
            <a:r>
              <a:rPr lang="en-US" dirty="0" smtClean="0"/>
              <a:t>Planetarium</a:t>
            </a:r>
            <a:r>
              <a:rPr lang="cs-CZ" dirty="0" smtClean="0"/>
              <a:t>.</a:t>
            </a:r>
          </a:p>
          <a:p>
            <a:pPr marL="285750" indent="-285750" algn="just">
              <a:buFont typeface="Wingdings" panose="05000000000000000000" pitchFamily="2" charset="2"/>
              <a:buChar char="q"/>
            </a:pPr>
            <a:r>
              <a:rPr lang="en-US" b="1" dirty="0"/>
              <a:t>Lake Geneva, </a:t>
            </a:r>
            <a:r>
              <a:rPr lang="en-US" dirty="0"/>
              <a:t>Europe's largest Alpine lake, straddles the Swiss/French border, and laps at the shores of some of Switzerland's most popular cities. </a:t>
            </a:r>
            <a:endParaRPr lang="cs-CZ" dirty="0" smtClean="0"/>
          </a:p>
        </p:txBody>
      </p:sp>
    </p:spTree>
    <p:extLst>
      <p:ext uri="{BB962C8B-B14F-4D97-AF65-F5344CB8AC3E}">
        <p14:creationId xmlns:p14="http://schemas.microsoft.com/office/powerpoint/2010/main" val="19892977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Switzerland</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On the shores of Lake Geneva, near Montreux, the </a:t>
            </a:r>
            <a:r>
              <a:rPr lang="en-US" b="1" dirty="0"/>
              <a:t>Chateau de </a:t>
            </a:r>
            <a:r>
              <a:rPr lang="en-US" b="1" dirty="0" err="1"/>
              <a:t>Chillon</a:t>
            </a:r>
            <a:r>
              <a:rPr lang="en-US" b="1" dirty="0"/>
              <a:t> </a:t>
            </a:r>
            <a:r>
              <a:rPr lang="en-US" dirty="0"/>
              <a:t>(</a:t>
            </a:r>
            <a:r>
              <a:rPr lang="en-US" dirty="0" err="1"/>
              <a:t>Chillon</a:t>
            </a:r>
            <a:r>
              <a:rPr lang="en-US" dirty="0"/>
              <a:t> Castle) has inspired artists and writers for centuries. Lord Byron, Jean Jacques Rousseau, and Victor Hugo are among the luminaries who have written about this architectural treasure. </a:t>
            </a:r>
            <a:r>
              <a:rPr lang="en-US" dirty="0" smtClean="0"/>
              <a:t>Highlights </a:t>
            </a:r>
            <a:r>
              <a:rPr lang="en-US" dirty="0"/>
              <a:t>include the </a:t>
            </a:r>
            <a:r>
              <a:rPr lang="en-US" b="1" dirty="0"/>
              <a:t>Great Halls</a:t>
            </a:r>
            <a:r>
              <a:rPr lang="en-US" dirty="0"/>
              <a:t>, with magnificent views of </a:t>
            </a:r>
            <a:r>
              <a:rPr lang="en-US" b="1" dirty="0"/>
              <a:t>Lake Geneva</a:t>
            </a:r>
            <a:r>
              <a:rPr lang="en-US" dirty="0"/>
              <a:t>; the Gothic underground rooms; the Chapel, adorned with 14th-century paintings; and the Camera </a:t>
            </a:r>
            <a:r>
              <a:rPr lang="en-US" dirty="0" smtClean="0"/>
              <a:t>Domini</a:t>
            </a:r>
            <a:r>
              <a:rPr lang="cs-CZ" dirty="0" smtClean="0"/>
              <a:t>.</a:t>
            </a:r>
          </a:p>
          <a:p>
            <a:pPr marL="285750" indent="-285750" algn="just">
              <a:buFont typeface="Wingdings" panose="05000000000000000000" pitchFamily="2" charset="2"/>
              <a:buChar char="q"/>
            </a:pPr>
            <a:r>
              <a:rPr lang="en-US" dirty="0"/>
              <a:t>Mirror-like lakes, glaciers, jagged peaks, alpine forests, and oodles of sunshine make </a:t>
            </a:r>
            <a:r>
              <a:rPr lang="en-US" b="1" dirty="0"/>
              <a:t>St. Moritz</a:t>
            </a:r>
            <a:r>
              <a:rPr lang="en-US" dirty="0"/>
              <a:t> one of the world's top mountain destinations. Palatial hotels and pricey restaurants are par for the course at this chic resort town, which has hosted two winter Olympics. In an alpine valley 1,800 meters above sea level, the town is divided into two parts: St. Moritz </a:t>
            </a:r>
            <a:r>
              <a:rPr lang="en-US" dirty="0" err="1"/>
              <a:t>Dorf</a:t>
            </a:r>
            <a:r>
              <a:rPr lang="en-US" dirty="0"/>
              <a:t> sits on a sunny terrace overlooking the Lake of St. Moritz. The other part of town, lakeside St. Moritz Bad on the valley floor, is a health resort with less expensive lodging</a:t>
            </a:r>
            <a:r>
              <a:rPr lang="en-US" dirty="0" smtClean="0"/>
              <a:t>.</a:t>
            </a:r>
            <a:endParaRPr lang="cs-CZ" dirty="0" smtClean="0"/>
          </a:p>
          <a:p>
            <a:pPr marL="285750" indent="-285750" algn="just">
              <a:buFont typeface="Wingdings" panose="05000000000000000000" pitchFamily="2" charset="2"/>
              <a:buChar char="q"/>
            </a:pPr>
            <a:r>
              <a:rPr lang="en-US" dirty="0"/>
              <a:t>Spanning 150 meters, the </a:t>
            </a:r>
            <a:r>
              <a:rPr lang="en-US" b="1" dirty="0"/>
              <a:t>Rhine Falls </a:t>
            </a:r>
            <a:r>
              <a:rPr lang="en-US" dirty="0"/>
              <a:t>(</a:t>
            </a:r>
            <a:r>
              <a:rPr lang="en-US" dirty="0" err="1"/>
              <a:t>Rheinfall</a:t>
            </a:r>
            <a:r>
              <a:rPr lang="en-US" dirty="0"/>
              <a:t>) at Schaffhausen are the largest falls in Central Europe. The best time to visit is during June and July when the mountain snow melts, and the falls swell in volume to spill over a 21-meter-high ledge of Jurassic </a:t>
            </a:r>
            <a:r>
              <a:rPr lang="en-US" dirty="0" smtClean="0"/>
              <a:t>limestone</a:t>
            </a:r>
            <a:r>
              <a:rPr lang="cs-CZ" dirty="0" smtClean="0"/>
              <a:t>.</a:t>
            </a:r>
          </a:p>
        </p:txBody>
      </p:sp>
    </p:spTree>
    <p:extLst>
      <p:ext uri="{BB962C8B-B14F-4D97-AF65-F5344CB8AC3E}">
        <p14:creationId xmlns:p14="http://schemas.microsoft.com/office/powerpoint/2010/main" val="24382601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Switzerland</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Founded in 1914, </a:t>
            </a:r>
            <a:r>
              <a:rPr lang="en-US" b="1" dirty="0"/>
              <a:t>Swiss National Park </a:t>
            </a:r>
            <a:r>
              <a:rPr lang="en-US" dirty="0"/>
              <a:t>in the </a:t>
            </a:r>
            <a:r>
              <a:rPr lang="en-US" dirty="0" err="1"/>
              <a:t>Engadine</a:t>
            </a:r>
            <a:r>
              <a:rPr lang="en-US" dirty="0"/>
              <a:t> Valley is the oldest reserve in the Alps. The park encompasses more than 170 square kilometers of mountain pine forests, flower-dotted hollows, shrubs, fast-flowing rivers, and limestone crags. Nature-lovers can explore the region on the large network of trails, though veering off these paths is forbidden in an effort to preserve the natural </a:t>
            </a:r>
            <a:r>
              <a:rPr lang="en-US" dirty="0" smtClean="0"/>
              <a:t>ecosystems</a:t>
            </a:r>
            <a:r>
              <a:rPr lang="cs-CZ" dirty="0" smtClean="0"/>
              <a:t>.</a:t>
            </a:r>
          </a:p>
          <a:p>
            <a:pPr marL="285750" indent="-285750" algn="just">
              <a:buFont typeface="Wingdings" panose="05000000000000000000" pitchFamily="2" charset="2"/>
              <a:buChar char="q"/>
            </a:pPr>
            <a:r>
              <a:rPr lang="en-US" b="1" dirty="0"/>
              <a:t>Zurich</a:t>
            </a:r>
            <a:r>
              <a:rPr lang="en-US" dirty="0"/>
              <a:t> is Switzerland's largest city, a major transportation hub, and a top starting point for travelers. The city lies at the northwestern end of Lake Zurich astride the river </a:t>
            </a:r>
            <a:r>
              <a:rPr lang="en-US" dirty="0" err="1"/>
              <a:t>Limmat</a:t>
            </a:r>
            <a:r>
              <a:rPr lang="en-US" dirty="0"/>
              <a:t>. Beyond its buttoned-up façade, this affluent banking capital boasts a rich line-up of cultural treasures. A great place to begin a walking tour is the cobbled streets of the </a:t>
            </a:r>
            <a:r>
              <a:rPr lang="en-US" b="1" dirty="0"/>
              <a:t>Old Town </a:t>
            </a:r>
            <a:r>
              <a:rPr lang="en-US" dirty="0"/>
              <a:t>with its quaint shops, cafés, and galleries. </a:t>
            </a:r>
            <a:r>
              <a:rPr lang="en-US" b="1" dirty="0"/>
              <a:t>Mile-long </a:t>
            </a:r>
            <a:r>
              <a:rPr lang="en-US" b="1" dirty="0" err="1"/>
              <a:t>Bahnhofstrasse</a:t>
            </a:r>
            <a:r>
              <a:rPr lang="en-US" b="1" dirty="0"/>
              <a:t>, </a:t>
            </a:r>
            <a:r>
              <a:rPr lang="en-US" dirty="0"/>
              <a:t>one of Europe's finest shopping strands, beckons with designer stores selling fashion, watches, and jewelry. A top pick is the </a:t>
            </a:r>
            <a:r>
              <a:rPr lang="en-US" b="1" dirty="0" err="1"/>
              <a:t>Kunsthaus</a:t>
            </a:r>
            <a:r>
              <a:rPr lang="en-US" b="1" dirty="0"/>
              <a:t> Zürich, </a:t>
            </a:r>
            <a:r>
              <a:rPr lang="en-US" dirty="0"/>
              <a:t>the museum of fine arts, with an impressive collection of art from the Middle Ages to the present day. Another favorite is the </a:t>
            </a:r>
            <a:r>
              <a:rPr lang="en-US" b="1" dirty="0" err="1"/>
              <a:t>Rietberg</a:t>
            </a:r>
            <a:r>
              <a:rPr lang="en-US" b="1" dirty="0"/>
              <a:t> Museum, </a:t>
            </a:r>
            <a:r>
              <a:rPr lang="en-US" dirty="0"/>
              <a:t>focusing on non-European art with many works from China, India, and Africa.</a:t>
            </a:r>
            <a:endParaRPr lang="cs-CZ" dirty="0" smtClean="0"/>
          </a:p>
        </p:txBody>
      </p:sp>
    </p:spTree>
    <p:extLst>
      <p:ext uri="{BB962C8B-B14F-4D97-AF65-F5344CB8AC3E}">
        <p14:creationId xmlns:p14="http://schemas.microsoft.com/office/powerpoint/2010/main" val="1874921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Liechtenstein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77875"/>
          </a:xfrm>
          <a:prstGeom prst="rect">
            <a:avLst/>
          </a:prstGeom>
        </p:spPr>
        <p:txBody>
          <a:bodyPr wrap="square">
            <a:spAutoFit/>
          </a:bodyPr>
          <a:lstStyle/>
          <a:p>
            <a:pPr marL="285750" indent="-285750" algn="just">
              <a:buFont typeface="Wingdings" panose="05000000000000000000" pitchFamily="2" charset="2"/>
              <a:buChar char="q"/>
            </a:pPr>
            <a:r>
              <a:rPr lang="en-US" sz="2000" dirty="0"/>
              <a:t>One of only two doubly landlocked countries in the world, Liechtenstein is a small country barely the size of Washington DC, in the United States</a:t>
            </a:r>
            <a:r>
              <a:rPr lang="en-US" sz="2000" dirty="0" smtClean="0"/>
              <a:t>.</a:t>
            </a:r>
            <a:endParaRPr lang="en-US" sz="2000" dirty="0"/>
          </a:p>
          <a:p>
            <a:pPr marL="285750" indent="-285750" algn="just">
              <a:buFont typeface="Wingdings" panose="05000000000000000000" pitchFamily="2" charset="2"/>
              <a:buChar char="q"/>
            </a:pPr>
            <a:r>
              <a:rPr lang="en-US" sz="2000" dirty="0"/>
              <a:t>The Rhine River valley covers the western third of the country, with the mountainous (Alps) the balance</a:t>
            </a:r>
            <a:r>
              <a:rPr lang="en-US" sz="2000" dirty="0" smtClean="0"/>
              <a:t>.</a:t>
            </a:r>
            <a:endParaRPr lang="en-US" sz="2000" dirty="0"/>
          </a:p>
          <a:p>
            <a:pPr marL="285750" indent="-285750" algn="just">
              <a:buFont typeface="Wingdings" panose="05000000000000000000" pitchFamily="2" charset="2"/>
              <a:buChar char="q"/>
            </a:pPr>
            <a:r>
              <a:rPr lang="en-US" sz="2000" dirty="0"/>
              <a:t>Liechtenstein's highest point is </a:t>
            </a:r>
            <a:r>
              <a:rPr lang="en-US" sz="2000" dirty="0" err="1"/>
              <a:t>Vorder</a:t>
            </a:r>
            <a:r>
              <a:rPr lang="en-US" sz="2000" dirty="0"/>
              <a:t> </a:t>
            </a:r>
            <a:r>
              <a:rPr lang="en-US" sz="2000" dirty="0" err="1"/>
              <a:t>Grauspitz</a:t>
            </a:r>
            <a:r>
              <a:rPr lang="en-US" sz="2000" dirty="0"/>
              <a:t>, which reaches </a:t>
            </a:r>
            <a:r>
              <a:rPr lang="en-US" sz="2000" dirty="0" smtClean="0"/>
              <a:t>(</a:t>
            </a:r>
            <a:r>
              <a:rPr lang="en-US" sz="2000" dirty="0"/>
              <a:t>2,599 m). </a:t>
            </a:r>
            <a:endParaRPr lang="cs-CZ" sz="2000" dirty="0" smtClean="0"/>
          </a:p>
          <a:p>
            <a:pPr marL="285750" indent="-285750" algn="just">
              <a:buFont typeface="Wingdings" panose="05000000000000000000" pitchFamily="2" charset="2"/>
              <a:buChar char="q"/>
            </a:pPr>
            <a:r>
              <a:rPr lang="en-US" sz="2000" dirty="0"/>
              <a:t>Aside from its tax haven status, Liechtenstein is also a well known Alpine skiing destination, and is home to many museums and castles, including the famed Vaduz Castle in which the Prince of Liechtenstein resides</a:t>
            </a:r>
            <a:r>
              <a:rPr lang="en-US" sz="2000" dirty="0" smtClean="0"/>
              <a:t>.</a:t>
            </a:r>
            <a:endParaRPr lang="en-US" sz="2000" dirty="0"/>
          </a:p>
          <a:p>
            <a:pPr marL="285750" indent="-285750" algn="just">
              <a:buFont typeface="Wingdings" panose="05000000000000000000" pitchFamily="2" charset="2"/>
              <a:buChar char="q"/>
            </a:pPr>
            <a:r>
              <a:rPr lang="en-US" sz="2000" dirty="0"/>
              <a:t>And for those seeking adventure, this pocket sized country is brimming with trails and forests for bikers and hikers alike; quaint villages dot the surrounding areas for moments of rest and relaxation.</a:t>
            </a:r>
          </a:p>
        </p:txBody>
      </p:sp>
    </p:spTree>
    <p:extLst>
      <p:ext uri="{BB962C8B-B14F-4D97-AF65-F5344CB8AC3E}">
        <p14:creationId xmlns:p14="http://schemas.microsoft.com/office/powerpoint/2010/main" val="30684993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Liechtenstein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One of the most picturesque capitals in Europe - and certainly the smallest - </a:t>
            </a:r>
            <a:r>
              <a:rPr lang="en-US" b="1" dirty="0"/>
              <a:t>Vaduz</a:t>
            </a:r>
            <a:r>
              <a:rPr lang="en-US" dirty="0"/>
              <a:t> is home to the Liechtenstein Center, a tourist information center offering everything the traveler needs to get the most out of their visit. From here, it's easy to explore the city's main attractions, including its parliament building near the banks of the River Rhine in Peter-Kaiser-</a:t>
            </a:r>
            <a:r>
              <a:rPr lang="en-US" dirty="0" err="1"/>
              <a:t>Platz</a:t>
            </a:r>
            <a:r>
              <a:rPr lang="en-US" dirty="0"/>
              <a:t>. Also worth seeing is the </a:t>
            </a:r>
            <a:r>
              <a:rPr lang="en-US" dirty="0" err="1"/>
              <a:t>Rathausplatz</a:t>
            </a:r>
            <a:r>
              <a:rPr lang="en-US" dirty="0"/>
              <a:t>, home to the historic </a:t>
            </a:r>
            <a:r>
              <a:rPr lang="en-US" b="1" dirty="0"/>
              <a:t>Town </a:t>
            </a:r>
            <a:r>
              <a:rPr lang="en-US" b="1" dirty="0" smtClean="0"/>
              <a:t>Hall</a:t>
            </a:r>
            <a:r>
              <a:rPr lang="en-US" dirty="0" smtClean="0"/>
              <a:t>, </a:t>
            </a:r>
            <a:r>
              <a:rPr lang="en-US" dirty="0"/>
              <a:t>and the </a:t>
            </a:r>
            <a:r>
              <a:rPr lang="en-US" b="1" dirty="0"/>
              <a:t>Neo-Gothic parish </a:t>
            </a:r>
            <a:r>
              <a:rPr lang="en-US" b="1" dirty="0" smtClean="0"/>
              <a:t>churc</a:t>
            </a:r>
            <a:r>
              <a:rPr lang="en-US" dirty="0" smtClean="0"/>
              <a:t>h</a:t>
            </a:r>
            <a:r>
              <a:rPr lang="cs-CZ" dirty="0" smtClean="0"/>
              <a:t> </a:t>
            </a:r>
            <a:r>
              <a:rPr lang="en-US" dirty="0" smtClean="0"/>
              <a:t>built </a:t>
            </a:r>
            <a:r>
              <a:rPr lang="en-US" dirty="0"/>
              <a:t>in 1873, also known as the </a:t>
            </a:r>
            <a:r>
              <a:rPr lang="en-US" b="1" dirty="0"/>
              <a:t>Cathedral of St. Florin</a:t>
            </a:r>
            <a:r>
              <a:rPr lang="en-US" dirty="0"/>
              <a:t>. Although it's not open to the public, you'll want to get some photos of the impressive 12th-century </a:t>
            </a:r>
            <a:r>
              <a:rPr lang="en-US" b="1" dirty="0"/>
              <a:t>Vaduz </a:t>
            </a:r>
            <a:r>
              <a:rPr lang="en-US" b="1" dirty="0" smtClean="0"/>
              <a:t>Castle</a:t>
            </a:r>
            <a:r>
              <a:rPr lang="en-US" dirty="0" smtClean="0"/>
              <a:t>, </a:t>
            </a:r>
            <a:r>
              <a:rPr lang="en-US" dirty="0"/>
              <a:t>home to the country's monarch</a:t>
            </a:r>
            <a:r>
              <a:rPr lang="en-US" dirty="0" smtClean="0"/>
              <a:t>.</a:t>
            </a:r>
            <a:endParaRPr lang="cs-CZ" dirty="0" smtClean="0"/>
          </a:p>
          <a:p>
            <a:pPr marL="285750" indent="-285750" algn="just">
              <a:buFont typeface="Wingdings" panose="05000000000000000000" pitchFamily="2" charset="2"/>
              <a:buChar char="q"/>
            </a:pPr>
            <a:r>
              <a:rPr lang="en-US" dirty="0"/>
              <a:t>High above the village of </a:t>
            </a:r>
            <a:r>
              <a:rPr lang="en-US" dirty="0" err="1"/>
              <a:t>Balzers</a:t>
            </a:r>
            <a:r>
              <a:rPr lang="en-US" dirty="0"/>
              <a:t> in the south of Liechtenstein stands </a:t>
            </a:r>
            <a:r>
              <a:rPr lang="en-US" b="1" dirty="0"/>
              <a:t>majestic Gutenberg </a:t>
            </a:r>
            <a:r>
              <a:rPr lang="en-US" b="1" dirty="0" smtClean="0"/>
              <a:t>Castle</a:t>
            </a:r>
            <a:r>
              <a:rPr lang="cs-CZ" dirty="0" smtClean="0"/>
              <a:t>, </a:t>
            </a:r>
            <a:r>
              <a:rPr lang="en-US" dirty="0" smtClean="0"/>
              <a:t>a </a:t>
            </a:r>
            <a:r>
              <a:rPr lang="en-US" dirty="0"/>
              <a:t>superbly preserved fortress dating from the Middle Ages. The 70-meter-high hill on which the castle stands has been inhabited since Neolithic times, with many of the most important archaeological finds - including the ancient Mars von Gutenberg statuette - now housed in the Liechtenstein </a:t>
            </a:r>
            <a:r>
              <a:rPr lang="en-US" dirty="0" err="1"/>
              <a:t>Landesmuseum</a:t>
            </a:r>
            <a:r>
              <a:rPr lang="en-US" dirty="0"/>
              <a:t>.</a:t>
            </a:r>
            <a:endParaRPr lang="cs-CZ" dirty="0" smtClean="0"/>
          </a:p>
        </p:txBody>
      </p:sp>
    </p:spTree>
    <p:extLst>
      <p:ext uri="{BB962C8B-B14F-4D97-AF65-F5344CB8AC3E}">
        <p14:creationId xmlns:p14="http://schemas.microsoft.com/office/powerpoint/2010/main" val="2247511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Liechtenstein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cs-CZ" dirty="0"/>
              <a:t>A </a:t>
            </a:r>
            <a:r>
              <a:rPr lang="cs-CZ" dirty="0" err="1"/>
              <a:t>must-see</a:t>
            </a:r>
            <a:r>
              <a:rPr lang="cs-CZ" dirty="0"/>
              <a:t> </a:t>
            </a:r>
            <a:r>
              <a:rPr lang="cs-CZ" dirty="0" err="1"/>
              <a:t>while</a:t>
            </a:r>
            <a:r>
              <a:rPr lang="cs-CZ" dirty="0"/>
              <a:t> in Vaduz </a:t>
            </a:r>
            <a:r>
              <a:rPr lang="cs-CZ" dirty="0" err="1"/>
              <a:t>is</a:t>
            </a:r>
            <a:r>
              <a:rPr lang="cs-CZ" dirty="0"/>
              <a:t> </a:t>
            </a:r>
            <a:r>
              <a:rPr lang="cs-CZ" dirty="0" err="1"/>
              <a:t>the</a:t>
            </a:r>
            <a:r>
              <a:rPr lang="cs-CZ" dirty="0"/>
              <a:t> </a:t>
            </a:r>
            <a:r>
              <a:rPr lang="cs-CZ" dirty="0" err="1"/>
              <a:t>excellent</a:t>
            </a:r>
            <a:r>
              <a:rPr lang="cs-CZ" dirty="0"/>
              <a:t> Liechtenstein </a:t>
            </a:r>
            <a:r>
              <a:rPr lang="cs-CZ" dirty="0" err="1"/>
              <a:t>National</a:t>
            </a:r>
            <a:r>
              <a:rPr lang="cs-CZ" dirty="0"/>
              <a:t> Museum (Liechtenstein </a:t>
            </a:r>
            <a:r>
              <a:rPr lang="cs-CZ" dirty="0" err="1"/>
              <a:t>Landesmuseum</a:t>
            </a:r>
            <a:r>
              <a:rPr lang="cs-CZ" dirty="0"/>
              <a:t>), a </a:t>
            </a:r>
            <a:r>
              <a:rPr lang="cs-CZ" dirty="0" err="1"/>
              <a:t>state-owned</a:t>
            </a:r>
            <a:r>
              <a:rPr lang="cs-CZ" dirty="0"/>
              <a:t> </a:t>
            </a:r>
            <a:r>
              <a:rPr lang="cs-CZ" dirty="0" err="1"/>
              <a:t>attraction</a:t>
            </a:r>
            <a:r>
              <a:rPr lang="cs-CZ" dirty="0"/>
              <a:t> </a:t>
            </a:r>
            <a:r>
              <a:rPr lang="cs-CZ" dirty="0" err="1"/>
              <a:t>housed</a:t>
            </a:r>
            <a:r>
              <a:rPr lang="cs-CZ" dirty="0"/>
              <a:t> in a </a:t>
            </a:r>
            <a:r>
              <a:rPr lang="cs-CZ" dirty="0" err="1"/>
              <a:t>splendidly</a:t>
            </a:r>
            <a:r>
              <a:rPr lang="cs-CZ" dirty="0"/>
              <a:t> </a:t>
            </a:r>
            <a:r>
              <a:rPr lang="cs-CZ" dirty="0" err="1"/>
              <a:t>preserved</a:t>
            </a:r>
            <a:r>
              <a:rPr lang="cs-CZ" dirty="0"/>
              <a:t> 15th-century </a:t>
            </a:r>
            <a:r>
              <a:rPr lang="cs-CZ" dirty="0" err="1"/>
              <a:t>former</a:t>
            </a:r>
            <a:r>
              <a:rPr lang="cs-CZ" dirty="0"/>
              <a:t> </a:t>
            </a:r>
            <a:r>
              <a:rPr lang="cs-CZ" dirty="0" err="1"/>
              <a:t>inn</a:t>
            </a:r>
            <a:r>
              <a:rPr lang="cs-CZ" dirty="0"/>
              <a:t> </a:t>
            </a:r>
            <a:r>
              <a:rPr lang="cs-CZ" dirty="0" err="1"/>
              <a:t>once</a:t>
            </a:r>
            <a:r>
              <a:rPr lang="cs-CZ" dirty="0"/>
              <a:t> </a:t>
            </a:r>
            <a:r>
              <a:rPr lang="cs-CZ" dirty="0" err="1"/>
              <a:t>visited</a:t>
            </a:r>
            <a:r>
              <a:rPr lang="cs-CZ" dirty="0"/>
              <a:t> by Johann Wolfgang von Goethe in 1788</a:t>
            </a:r>
            <a:r>
              <a:rPr lang="cs-CZ" dirty="0" smtClean="0"/>
              <a:t>.</a:t>
            </a:r>
          </a:p>
          <a:p>
            <a:pPr marL="285750" indent="-285750" algn="just">
              <a:buFont typeface="Wingdings" panose="05000000000000000000" pitchFamily="2" charset="2"/>
              <a:buChar char="q"/>
            </a:pPr>
            <a:r>
              <a:rPr lang="en-US" dirty="0"/>
              <a:t>The small towns of </a:t>
            </a:r>
            <a:r>
              <a:rPr lang="en-US" dirty="0" err="1"/>
              <a:t>Nendeln</a:t>
            </a:r>
            <a:r>
              <a:rPr lang="en-US" dirty="0"/>
              <a:t> and </a:t>
            </a:r>
            <a:r>
              <a:rPr lang="en-US" dirty="0" err="1"/>
              <a:t>Eschen</a:t>
            </a:r>
            <a:r>
              <a:rPr lang="en-US" dirty="0"/>
              <a:t> are the principal communities of the lowland area of Liechtenstein and are well worth a visit. </a:t>
            </a:r>
            <a:r>
              <a:rPr lang="en-US" dirty="0" err="1"/>
              <a:t>Nendeln</a:t>
            </a:r>
            <a:r>
              <a:rPr lang="en-US" dirty="0"/>
              <a:t> is notable for its old foundations from a Roman villa, as well as the </a:t>
            </a:r>
            <a:r>
              <a:rPr lang="en-US" dirty="0" err="1"/>
              <a:t>Schädler</a:t>
            </a:r>
            <a:r>
              <a:rPr lang="en-US" dirty="0"/>
              <a:t> Pottery, established in 1836 and the oldest craft workshop in the country. </a:t>
            </a:r>
            <a:endParaRPr lang="cs-CZ" dirty="0" smtClean="0"/>
          </a:p>
          <a:p>
            <a:pPr marL="285750" indent="-285750" algn="just">
              <a:buFont typeface="Wingdings" panose="05000000000000000000" pitchFamily="2" charset="2"/>
              <a:buChar char="q"/>
            </a:pPr>
            <a:r>
              <a:rPr lang="en-US" dirty="0"/>
              <a:t>Just three kilometers north of Vaduz at the foot of the </a:t>
            </a:r>
            <a:r>
              <a:rPr lang="en-US" dirty="0" err="1"/>
              <a:t>Drei</a:t>
            </a:r>
            <a:r>
              <a:rPr lang="en-US" dirty="0"/>
              <a:t> </a:t>
            </a:r>
            <a:r>
              <a:rPr lang="en-US" dirty="0" err="1"/>
              <a:t>Schwestern</a:t>
            </a:r>
            <a:r>
              <a:rPr lang="en-US" dirty="0"/>
              <a:t> massif is </a:t>
            </a:r>
            <a:r>
              <a:rPr lang="en-US" b="1" dirty="0" err="1"/>
              <a:t>Schaan</a:t>
            </a:r>
            <a:r>
              <a:rPr lang="en-US" dirty="0"/>
              <a:t>, a busy little industrial town notable for its old Roman fort foundations. In a beautiful location perched above the town is the 18th-century pilgrimage church of Maria </a:t>
            </a:r>
            <a:r>
              <a:rPr lang="en-US" dirty="0" err="1"/>
              <a:t>zum</a:t>
            </a:r>
            <a:r>
              <a:rPr lang="en-US" dirty="0"/>
              <a:t> </a:t>
            </a:r>
            <a:r>
              <a:rPr lang="en-US" dirty="0" err="1"/>
              <a:t>Trost</a:t>
            </a:r>
            <a:r>
              <a:rPr lang="en-US" dirty="0"/>
              <a:t>, notable for its fine views. One of the oldest towns in Liechtenstein, </a:t>
            </a:r>
            <a:r>
              <a:rPr lang="en-US" dirty="0" err="1"/>
              <a:t>Schaan</a:t>
            </a:r>
            <a:r>
              <a:rPr lang="en-US" dirty="0"/>
              <a:t> is home to the </a:t>
            </a:r>
            <a:r>
              <a:rPr lang="en-US" b="1" dirty="0" err="1"/>
              <a:t>DoMuS</a:t>
            </a:r>
            <a:r>
              <a:rPr lang="en-US" b="1" dirty="0"/>
              <a:t> </a:t>
            </a:r>
            <a:r>
              <a:rPr lang="en-US" dirty="0"/>
              <a:t>center with its exhibits of local history and art, an interesting coppersmith's workshop, as well as the nearby </a:t>
            </a:r>
            <a:r>
              <a:rPr lang="en-US" b="1" dirty="0"/>
              <a:t>Calculator and Typewriter </a:t>
            </a:r>
            <a:r>
              <a:rPr lang="en-US" b="1" dirty="0" smtClean="0"/>
              <a:t>Museum</a:t>
            </a:r>
            <a:r>
              <a:rPr lang="cs-CZ" b="1" dirty="0" smtClean="0"/>
              <a:t>.</a:t>
            </a:r>
          </a:p>
        </p:txBody>
      </p:sp>
    </p:spTree>
    <p:extLst>
      <p:ext uri="{BB962C8B-B14F-4D97-AF65-F5344CB8AC3E}">
        <p14:creationId xmlns:p14="http://schemas.microsoft.com/office/powerpoint/2010/main" val="195048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3911</TotalTime>
  <Words>6593</Words>
  <Application>Microsoft Office PowerPoint</Application>
  <PresentationFormat>Předvádění na obrazovce (16:9)</PresentationFormat>
  <Paragraphs>197</Paragraphs>
  <Slides>37</Slides>
  <Notes>37</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37</vt:i4>
      </vt:variant>
    </vt:vector>
  </HeadingPairs>
  <TitlesOfParts>
    <vt:vector size="42" baseType="lpstr">
      <vt:lpstr>Arial</vt:lpstr>
      <vt:lpstr>Calibri</vt:lpstr>
      <vt:lpstr>Times New Roman</vt:lpstr>
      <vt:lpstr>Wingdings</vt:lpstr>
      <vt:lpstr>SLU</vt:lpstr>
      <vt:lpstr>4. Tourist attractions in Central European Countries     </vt:lpstr>
      <vt:lpstr>Geography of Switzerland </vt:lpstr>
      <vt:lpstr>The main tourist attractions in Switzerland </vt:lpstr>
      <vt:lpstr>The main tourist attractions in Switzerland </vt:lpstr>
      <vt:lpstr>The main tourist attractions in Switzerland </vt:lpstr>
      <vt:lpstr>The main tourist attractions in Switzerland </vt:lpstr>
      <vt:lpstr>Geography of Liechtenstein </vt:lpstr>
      <vt:lpstr>The main tourist attractions in Liechtenstein </vt:lpstr>
      <vt:lpstr>The main tourist attractions in Liechtenstein </vt:lpstr>
      <vt:lpstr>Geography of Austria </vt:lpstr>
      <vt:lpstr>Geography of Austria </vt:lpstr>
      <vt:lpstr>The main tourist attractions in Austria </vt:lpstr>
      <vt:lpstr>The main tourist attractions in Austria </vt:lpstr>
      <vt:lpstr>The main tourist attractions in Austria </vt:lpstr>
      <vt:lpstr>The main tourist attractions in Austria </vt:lpstr>
      <vt:lpstr>Geography of Germany </vt:lpstr>
      <vt:lpstr>Geography of Germany </vt:lpstr>
      <vt:lpstr>The main tourist attractions in Germany </vt:lpstr>
      <vt:lpstr>The main tourist attractions in Germany </vt:lpstr>
      <vt:lpstr>The main tourist attractions in Germany </vt:lpstr>
      <vt:lpstr>The main tourist attractions in Germany </vt:lpstr>
      <vt:lpstr>Geography of Poland </vt:lpstr>
      <vt:lpstr>Geography of Poland </vt:lpstr>
      <vt:lpstr>The main tourist attractions in Poland </vt:lpstr>
      <vt:lpstr>The main tourist attractions in Poland </vt:lpstr>
      <vt:lpstr>The main tourist attractions in Poland </vt:lpstr>
      <vt:lpstr>Geography of Slovak Republic </vt:lpstr>
      <vt:lpstr>The main tourist attractions in Slovak Republic </vt:lpstr>
      <vt:lpstr>The main tourist attractions in Slovak Republic </vt:lpstr>
      <vt:lpstr>The main tourist attractions in Slovak Republic </vt:lpstr>
      <vt:lpstr>Geography of Hungary </vt:lpstr>
      <vt:lpstr>The main tourist attractions in Hungary </vt:lpstr>
      <vt:lpstr>The main tourist attractions in Hungary </vt:lpstr>
      <vt:lpstr>The main tourist attractions in Hungary </vt:lpstr>
      <vt:lpstr>The main tourist attractions in Hungary </vt:lpstr>
      <vt:lpstr>Selected sources: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kajzar</cp:lastModifiedBy>
  <cp:revision>215</cp:revision>
  <dcterms:created xsi:type="dcterms:W3CDTF">2016-07-06T15:42:34Z</dcterms:created>
  <dcterms:modified xsi:type="dcterms:W3CDTF">2018-03-05T15:21:00Z</dcterms:modified>
</cp:coreProperties>
</file>