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3"/>
  </p:notesMasterIdLst>
  <p:sldIdLst>
    <p:sldId id="256" r:id="rId2"/>
    <p:sldId id="518" r:id="rId3"/>
    <p:sldId id="522" r:id="rId4"/>
    <p:sldId id="521" r:id="rId5"/>
    <p:sldId id="523" r:id="rId6"/>
    <p:sldId id="524" r:id="rId7"/>
    <p:sldId id="525" r:id="rId8"/>
    <p:sldId id="526" r:id="rId9"/>
    <p:sldId id="527" r:id="rId10"/>
    <p:sldId id="528" r:id="rId11"/>
    <p:sldId id="529" r:id="rId12"/>
    <p:sldId id="530" r:id="rId13"/>
    <p:sldId id="531" r:id="rId14"/>
    <p:sldId id="532" r:id="rId15"/>
    <p:sldId id="533" r:id="rId16"/>
    <p:sldId id="534" r:id="rId17"/>
    <p:sldId id="535" r:id="rId18"/>
    <p:sldId id="536" r:id="rId19"/>
    <p:sldId id="537" r:id="rId20"/>
    <p:sldId id="538" r:id="rId21"/>
    <p:sldId id="539" r:id="rId22"/>
    <p:sldId id="540" r:id="rId23"/>
    <p:sldId id="541" r:id="rId24"/>
    <p:sldId id="542" r:id="rId25"/>
    <p:sldId id="543" r:id="rId26"/>
    <p:sldId id="544" r:id="rId27"/>
    <p:sldId id="545" r:id="rId28"/>
    <p:sldId id="546" r:id="rId29"/>
    <p:sldId id="547" r:id="rId30"/>
    <p:sldId id="548" r:id="rId31"/>
    <p:sldId id="549" r:id="rId32"/>
    <p:sldId id="550" r:id="rId33"/>
    <p:sldId id="551" r:id="rId34"/>
    <p:sldId id="552" r:id="rId35"/>
    <p:sldId id="553" r:id="rId36"/>
    <p:sldId id="554" r:id="rId37"/>
    <p:sldId id="555" r:id="rId38"/>
    <p:sldId id="556" r:id="rId39"/>
    <p:sldId id="557" r:id="rId40"/>
    <p:sldId id="480" r:id="rId41"/>
    <p:sldId id="293" r:id="rId42"/>
  </p:sldIdLst>
  <p:sldSz cx="9144000" cy="5143500" type="screen16x9"/>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7871"/>
    <a:srgbClr val="000000"/>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533" autoAdjust="0"/>
  </p:normalViewPr>
  <p:slideViewPr>
    <p:cSldViewPr>
      <p:cViewPr varScale="1">
        <p:scale>
          <a:sx n="78" d="100"/>
          <a:sy n="78" d="100"/>
        </p:scale>
        <p:origin x="1176" y="8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097986-0C26-47DE-8982-7AD2B6842259}" type="datetimeFigureOut">
              <a:rPr lang="cs-CZ" smtClean="0"/>
              <a:t>5.3.2018</a:t>
            </a:fld>
            <a:endParaRPr lang="cs-CZ"/>
          </a:p>
        </p:txBody>
      </p:sp>
      <p:sp>
        <p:nvSpPr>
          <p:cNvPr id="4" name="Zástupný symbol pro obrázek snímk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D4000A-37E1-4D72-B31A-77993FD77D47}" type="slidenum">
              <a:rPr lang="cs-CZ" smtClean="0"/>
              <a:t>‹#›</a:t>
            </a:fld>
            <a:endParaRPr lang="cs-CZ"/>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a:t>
            </a:fld>
            <a:endParaRPr lang="cs-CZ"/>
          </a:p>
        </p:txBody>
      </p:sp>
    </p:spTree>
    <p:extLst>
      <p:ext uri="{BB962C8B-B14F-4D97-AF65-F5344CB8AC3E}">
        <p14:creationId xmlns:p14="http://schemas.microsoft.com/office/powerpoint/2010/main" val="3000865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10</a:t>
            </a:fld>
            <a:endParaRPr lang="cs-CZ"/>
          </a:p>
        </p:txBody>
      </p:sp>
    </p:spTree>
    <p:extLst>
      <p:ext uri="{BB962C8B-B14F-4D97-AF65-F5344CB8AC3E}">
        <p14:creationId xmlns:p14="http://schemas.microsoft.com/office/powerpoint/2010/main" val="18188277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11</a:t>
            </a:fld>
            <a:endParaRPr lang="cs-CZ"/>
          </a:p>
        </p:txBody>
      </p:sp>
    </p:spTree>
    <p:extLst>
      <p:ext uri="{BB962C8B-B14F-4D97-AF65-F5344CB8AC3E}">
        <p14:creationId xmlns:p14="http://schemas.microsoft.com/office/powerpoint/2010/main" val="30637433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12</a:t>
            </a:fld>
            <a:endParaRPr lang="cs-CZ"/>
          </a:p>
        </p:txBody>
      </p:sp>
    </p:spTree>
    <p:extLst>
      <p:ext uri="{BB962C8B-B14F-4D97-AF65-F5344CB8AC3E}">
        <p14:creationId xmlns:p14="http://schemas.microsoft.com/office/powerpoint/2010/main" val="41450993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13</a:t>
            </a:fld>
            <a:endParaRPr lang="cs-CZ"/>
          </a:p>
        </p:txBody>
      </p:sp>
    </p:spTree>
    <p:extLst>
      <p:ext uri="{BB962C8B-B14F-4D97-AF65-F5344CB8AC3E}">
        <p14:creationId xmlns:p14="http://schemas.microsoft.com/office/powerpoint/2010/main" val="18163525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14</a:t>
            </a:fld>
            <a:endParaRPr lang="cs-CZ"/>
          </a:p>
        </p:txBody>
      </p:sp>
    </p:spTree>
    <p:extLst>
      <p:ext uri="{BB962C8B-B14F-4D97-AF65-F5344CB8AC3E}">
        <p14:creationId xmlns:p14="http://schemas.microsoft.com/office/powerpoint/2010/main" val="36869000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15</a:t>
            </a:fld>
            <a:endParaRPr lang="cs-CZ"/>
          </a:p>
        </p:txBody>
      </p:sp>
    </p:spTree>
    <p:extLst>
      <p:ext uri="{BB962C8B-B14F-4D97-AF65-F5344CB8AC3E}">
        <p14:creationId xmlns:p14="http://schemas.microsoft.com/office/powerpoint/2010/main" val="425148329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16</a:t>
            </a:fld>
            <a:endParaRPr lang="cs-CZ"/>
          </a:p>
        </p:txBody>
      </p:sp>
    </p:spTree>
    <p:extLst>
      <p:ext uri="{BB962C8B-B14F-4D97-AF65-F5344CB8AC3E}">
        <p14:creationId xmlns:p14="http://schemas.microsoft.com/office/powerpoint/2010/main" val="150961748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17</a:t>
            </a:fld>
            <a:endParaRPr lang="cs-CZ"/>
          </a:p>
        </p:txBody>
      </p:sp>
    </p:spTree>
    <p:extLst>
      <p:ext uri="{BB962C8B-B14F-4D97-AF65-F5344CB8AC3E}">
        <p14:creationId xmlns:p14="http://schemas.microsoft.com/office/powerpoint/2010/main" val="146852777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18</a:t>
            </a:fld>
            <a:endParaRPr lang="cs-CZ"/>
          </a:p>
        </p:txBody>
      </p:sp>
    </p:spTree>
    <p:extLst>
      <p:ext uri="{BB962C8B-B14F-4D97-AF65-F5344CB8AC3E}">
        <p14:creationId xmlns:p14="http://schemas.microsoft.com/office/powerpoint/2010/main" val="41535222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19</a:t>
            </a:fld>
            <a:endParaRPr lang="cs-CZ"/>
          </a:p>
        </p:txBody>
      </p:sp>
    </p:spTree>
    <p:extLst>
      <p:ext uri="{BB962C8B-B14F-4D97-AF65-F5344CB8AC3E}">
        <p14:creationId xmlns:p14="http://schemas.microsoft.com/office/powerpoint/2010/main" val="18932564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a:t>
            </a:fld>
            <a:endParaRPr lang="cs-CZ"/>
          </a:p>
        </p:txBody>
      </p:sp>
    </p:spTree>
    <p:extLst>
      <p:ext uri="{BB962C8B-B14F-4D97-AF65-F5344CB8AC3E}">
        <p14:creationId xmlns:p14="http://schemas.microsoft.com/office/powerpoint/2010/main" val="291992644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20</a:t>
            </a:fld>
            <a:endParaRPr lang="cs-CZ"/>
          </a:p>
        </p:txBody>
      </p:sp>
    </p:spTree>
    <p:extLst>
      <p:ext uri="{BB962C8B-B14F-4D97-AF65-F5344CB8AC3E}">
        <p14:creationId xmlns:p14="http://schemas.microsoft.com/office/powerpoint/2010/main" val="177147316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21</a:t>
            </a:fld>
            <a:endParaRPr lang="cs-CZ"/>
          </a:p>
        </p:txBody>
      </p:sp>
    </p:spTree>
    <p:extLst>
      <p:ext uri="{BB962C8B-B14F-4D97-AF65-F5344CB8AC3E}">
        <p14:creationId xmlns:p14="http://schemas.microsoft.com/office/powerpoint/2010/main" val="311067593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22</a:t>
            </a:fld>
            <a:endParaRPr lang="cs-CZ"/>
          </a:p>
        </p:txBody>
      </p:sp>
    </p:spTree>
    <p:extLst>
      <p:ext uri="{BB962C8B-B14F-4D97-AF65-F5344CB8AC3E}">
        <p14:creationId xmlns:p14="http://schemas.microsoft.com/office/powerpoint/2010/main" val="206813672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23</a:t>
            </a:fld>
            <a:endParaRPr lang="cs-CZ"/>
          </a:p>
        </p:txBody>
      </p:sp>
    </p:spTree>
    <p:extLst>
      <p:ext uri="{BB962C8B-B14F-4D97-AF65-F5344CB8AC3E}">
        <p14:creationId xmlns:p14="http://schemas.microsoft.com/office/powerpoint/2010/main" val="404873060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24</a:t>
            </a:fld>
            <a:endParaRPr lang="cs-CZ"/>
          </a:p>
        </p:txBody>
      </p:sp>
    </p:spTree>
    <p:extLst>
      <p:ext uri="{BB962C8B-B14F-4D97-AF65-F5344CB8AC3E}">
        <p14:creationId xmlns:p14="http://schemas.microsoft.com/office/powerpoint/2010/main" val="50790455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25</a:t>
            </a:fld>
            <a:endParaRPr lang="cs-CZ"/>
          </a:p>
        </p:txBody>
      </p:sp>
    </p:spTree>
    <p:extLst>
      <p:ext uri="{BB962C8B-B14F-4D97-AF65-F5344CB8AC3E}">
        <p14:creationId xmlns:p14="http://schemas.microsoft.com/office/powerpoint/2010/main" val="82738617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26</a:t>
            </a:fld>
            <a:endParaRPr lang="cs-CZ"/>
          </a:p>
        </p:txBody>
      </p:sp>
    </p:spTree>
    <p:extLst>
      <p:ext uri="{BB962C8B-B14F-4D97-AF65-F5344CB8AC3E}">
        <p14:creationId xmlns:p14="http://schemas.microsoft.com/office/powerpoint/2010/main" val="19147778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27</a:t>
            </a:fld>
            <a:endParaRPr lang="cs-CZ"/>
          </a:p>
        </p:txBody>
      </p:sp>
    </p:spTree>
    <p:extLst>
      <p:ext uri="{BB962C8B-B14F-4D97-AF65-F5344CB8AC3E}">
        <p14:creationId xmlns:p14="http://schemas.microsoft.com/office/powerpoint/2010/main" val="4501416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28</a:t>
            </a:fld>
            <a:endParaRPr lang="cs-CZ"/>
          </a:p>
        </p:txBody>
      </p:sp>
    </p:spTree>
    <p:extLst>
      <p:ext uri="{BB962C8B-B14F-4D97-AF65-F5344CB8AC3E}">
        <p14:creationId xmlns:p14="http://schemas.microsoft.com/office/powerpoint/2010/main" val="201173527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29</a:t>
            </a:fld>
            <a:endParaRPr lang="cs-CZ"/>
          </a:p>
        </p:txBody>
      </p:sp>
    </p:spTree>
    <p:extLst>
      <p:ext uri="{BB962C8B-B14F-4D97-AF65-F5344CB8AC3E}">
        <p14:creationId xmlns:p14="http://schemas.microsoft.com/office/powerpoint/2010/main" val="38513219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a:t>
            </a:fld>
            <a:endParaRPr lang="cs-CZ"/>
          </a:p>
        </p:txBody>
      </p:sp>
    </p:spTree>
    <p:extLst>
      <p:ext uri="{BB962C8B-B14F-4D97-AF65-F5344CB8AC3E}">
        <p14:creationId xmlns:p14="http://schemas.microsoft.com/office/powerpoint/2010/main" val="370139529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30</a:t>
            </a:fld>
            <a:endParaRPr lang="cs-CZ"/>
          </a:p>
        </p:txBody>
      </p:sp>
    </p:spTree>
    <p:extLst>
      <p:ext uri="{BB962C8B-B14F-4D97-AF65-F5344CB8AC3E}">
        <p14:creationId xmlns:p14="http://schemas.microsoft.com/office/powerpoint/2010/main" val="347312861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31</a:t>
            </a:fld>
            <a:endParaRPr lang="cs-CZ"/>
          </a:p>
        </p:txBody>
      </p:sp>
    </p:spTree>
    <p:extLst>
      <p:ext uri="{BB962C8B-B14F-4D97-AF65-F5344CB8AC3E}">
        <p14:creationId xmlns:p14="http://schemas.microsoft.com/office/powerpoint/2010/main" val="192819645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32</a:t>
            </a:fld>
            <a:endParaRPr lang="cs-CZ"/>
          </a:p>
        </p:txBody>
      </p:sp>
    </p:spTree>
    <p:extLst>
      <p:ext uri="{BB962C8B-B14F-4D97-AF65-F5344CB8AC3E}">
        <p14:creationId xmlns:p14="http://schemas.microsoft.com/office/powerpoint/2010/main" val="88497480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33</a:t>
            </a:fld>
            <a:endParaRPr lang="cs-CZ"/>
          </a:p>
        </p:txBody>
      </p:sp>
    </p:spTree>
    <p:extLst>
      <p:ext uri="{BB962C8B-B14F-4D97-AF65-F5344CB8AC3E}">
        <p14:creationId xmlns:p14="http://schemas.microsoft.com/office/powerpoint/2010/main" val="106691400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34</a:t>
            </a:fld>
            <a:endParaRPr lang="cs-CZ"/>
          </a:p>
        </p:txBody>
      </p:sp>
    </p:spTree>
    <p:extLst>
      <p:ext uri="{BB962C8B-B14F-4D97-AF65-F5344CB8AC3E}">
        <p14:creationId xmlns:p14="http://schemas.microsoft.com/office/powerpoint/2010/main" val="151850933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35</a:t>
            </a:fld>
            <a:endParaRPr lang="cs-CZ"/>
          </a:p>
        </p:txBody>
      </p:sp>
    </p:spTree>
    <p:extLst>
      <p:ext uri="{BB962C8B-B14F-4D97-AF65-F5344CB8AC3E}">
        <p14:creationId xmlns:p14="http://schemas.microsoft.com/office/powerpoint/2010/main" val="345054468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36</a:t>
            </a:fld>
            <a:endParaRPr lang="cs-CZ"/>
          </a:p>
        </p:txBody>
      </p:sp>
    </p:spTree>
    <p:extLst>
      <p:ext uri="{BB962C8B-B14F-4D97-AF65-F5344CB8AC3E}">
        <p14:creationId xmlns:p14="http://schemas.microsoft.com/office/powerpoint/2010/main" val="376197006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37</a:t>
            </a:fld>
            <a:endParaRPr lang="cs-CZ"/>
          </a:p>
        </p:txBody>
      </p:sp>
    </p:spTree>
    <p:extLst>
      <p:ext uri="{BB962C8B-B14F-4D97-AF65-F5344CB8AC3E}">
        <p14:creationId xmlns:p14="http://schemas.microsoft.com/office/powerpoint/2010/main" val="108639816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38</a:t>
            </a:fld>
            <a:endParaRPr lang="cs-CZ"/>
          </a:p>
        </p:txBody>
      </p:sp>
    </p:spTree>
    <p:extLst>
      <p:ext uri="{BB962C8B-B14F-4D97-AF65-F5344CB8AC3E}">
        <p14:creationId xmlns:p14="http://schemas.microsoft.com/office/powerpoint/2010/main" val="236808177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39</a:t>
            </a:fld>
            <a:endParaRPr lang="cs-CZ"/>
          </a:p>
        </p:txBody>
      </p:sp>
    </p:spTree>
    <p:extLst>
      <p:ext uri="{BB962C8B-B14F-4D97-AF65-F5344CB8AC3E}">
        <p14:creationId xmlns:p14="http://schemas.microsoft.com/office/powerpoint/2010/main" val="39153480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a:t>
            </a:fld>
            <a:endParaRPr lang="cs-CZ"/>
          </a:p>
        </p:txBody>
      </p:sp>
    </p:spTree>
    <p:extLst>
      <p:ext uri="{BB962C8B-B14F-4D97-AF65-F5344CB8AC3E}">
        <p14:creationId xmlns:p14="http://schemas.microsoft.com/office/powerpoint/2010/main" val="241444879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40</a:t>
            </a:fld>
            <a:endParaRPr lang="cs-CZ"/>
          </a:p>
        </p:txBody>
      </p:sp>
    </p:spTree>
    <p:extLst>
      <p:ext uri="{BB962C8B-B14F-4D97-AF65-F5344CB8AC3E}">
        <p14:creationId xmlns:p14="http://schemas.microsoft.com/office/powerpoint/2010/main" val="302786102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41</a:t>
            </a:fld>
            <a:endParaRPr lang="cs-CZ"/>
          </a:p>
        </p:txBody>
      </p:sp>
    </p:spTree>
    <p:extLst>
      <p:ext uri="{BB962C8B-B14F-4D97-AF65-F5344CB8AC3E}">
        <p14:creationId xmlns:p14="http://schemas.microsoft.com/office/powerpoint/2010/main" val="8142484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5</a:t>
            </a:fld>
            <a:endParaRPr lang="cs-CZ"/>
          </a:p>
        </p:txBody>
      </p:sp>
    </p:spTree>
    <p:extLst>
      <p:ext uri="{BB962C8B-B14F-4D97-AF65-F5344CB8AC3E}">
        <p14:creationId xmlns:p14="http://schemas.microsoft.com/office/powerpoint/2010/main" val="5982323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6</a:t>
            </a:fld>
            <a:endParaRPr lang="cs-CZ"/>
          </a:p>
        </p:txBody>
      </p:sp>
    </p:spTree>
    <p:extLst>
      <p:ext uri="{BB962C8B-B14F-4D97-AF65-F5344CB8AC3E}">
        <p14:creationId xmlns:p14="http://schemas.microsoft.com/office/powerpoint/2010/main" val="41854974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7</a:t>
            </a:fld>
            <a:endParaRPr lang="cs-CZ"/>
          </a:p>
        </p:txBody>
      </p:sp>
    </p:spTree>
    <p:extLst>
      <p:ext uri="{BB962C8B-B14F-4D97-AF65-F5344CB8AC3E}">
        <p14:creationId xmlns:p14="http://schemas.microsoft.com/office/powerpoint/2010/main" val="38870246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8</a:t>
            </a:fld>
            <a:endParaRPr lang="cs-CZ"/>
          </a:p>
        </p:txBody>
      </p:sp>
    </p:spTree>
    <p:extLst>
      <p:ext uri="{BB962C8B-B14F-4D97-AF65-F5344CB8AC3E}">
        <p14:creationId xmlns:p14="http://schemas.microsoft.com/office/powerpoint/2010/main" val="4699652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9</a:t>
            </a:fld>
            <a:endParaRPr lang="cs-CZ"/>
          </a:p>
        </p:txBody>
      </p:sp>
    </p:spTree>
    <p:extLst>
      <p:ext uri="{BB962C8B-B14F-4D97-AF65-F5344CB8AC3E}">
        <p14:creationId xmlns:p14="http://schemas.microsoft.com/office/powerpoint/2010/main" val="17159875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smtClean="0">
                <a:solidFill>
                  <a:srgbClr val="981E3A"/>
                </a:solidFill>
                <a:latin typeface="Times New Roman" panose="02020603050405020304" pitchFamily="18" charset="0"/>
                <a:cs typeface="Times New Roman" panose="02020603050405020304" pitchFamily="18" charset="0"/>
              </a:rPr>
              <a:t>Název listu</a:t>
            </a:r>
            <a:endParaRPr lang="cs-CZ" sz="2400" dirty="0">
              <a:solidFill>
                <a:srgbClr val="981E3A"/>
              </a:solidFill>
              <a:latin typeface="Times New Roman" panose="02020603050405020304" pitchFamily="18" charset="0"/>
              <a:cs typeface="Times New Roman" panose="02020603050405020304" pitchFamily="18" charset="0"/>
            </a:endParaRP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smtClean="0">
                <a:cs typeface="Times New Roman" panose="02020603050405020304" pitchFamily="18" charset="0"/>
              </a:rPr>
              <a:t>Prostor pro doplňující informace, poznámky</a:t>
            </a:r>
            <a:endParaRPr lang="cs-CZ" altLang="cs-CZ" dirty="0" smtClean="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9990" y="195486"/>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59074" y="555525"/>
            <a:ext cx="5400600" cy="2160240"/>
          </a:xfrm>
          <a:prstGeom prst="rect">
            <a:avLst/>
          </a:prstGeom>
        </p:spPr>
        <p:txBody>
          <a:bodyPr anchor="t">
            <a:normAutofit fontScale="90000"/>
          </a:bodyPr>
          <a:lstStyle/>
          <a:p>
            <a:r>
              <a:rPr lang="pl-PL" sz="3100" b="1" dirty="0">
                <a:solidFill>
                  <a:schemeClr val="bg1"/>
                </a:solidFill>
                <a:latin typeface="Times New Roman" panose="02020603050405020304" pitchFamily="18" charset="0"/>
                <a:cs typeface="Times New Roman" panose="02020603050405020304" pitchFamily="18" charset="0"/>
              </a:rPr>
              <a:t>5</a:t>
            </a:r>
            <a:r>
              <a:rPr lang="pl-PL" sz="3100" b="1" smtClean="0">
                <a:solidFill>
                  <a:schemeClr val="bg1"/>
                </a:solidFill>
                <a:latin typeface="Times New Roman" panose="02020603050405020304" pitchFamily="18" charset="0"/>
                <a:cs typeface="Times New Roman" panose="02020603050405020304" pitchFamily="18" charset="0"/>
              </a:rPr>
              <a:t>. </a:t>
            </a:r>
            <a:r>
              <a:rPr lang="pl-PL" sz="3100" b="1" dirty="0">
                <a:solidFill>
                  <a:schemeClr val="bg1"/>
                </a:solidFill>
                <a:latin typeface="Times New Roman" panose="02020603050405020304" pitchFamily="18" charset="0"/>
                <a:cs typeface="Times New Roman" panose="02020603050405020304" pitchFamily="18" charset="0"/>
              </a:rPr>
              <a:t>Tourist attractions </a:t>
            </a:r>
            <a:r>
              <a:rPr lang="pl-PL" sz="3100" b="1" dirty="0" smtClean="0">
                <a:solidFill>
                  <a:schemeClr val="bg1"/>
                </a:solidFill>
                <a:latin typeface="Times New Roman" panose="02020603050405020304" pitchFamily="18" charset="0"/>
                <a:cs typeface="Times New Roman" panose="02020603050405020304" pitchFamily="18" charset="0"/>
              </a:rPr>
              <a:t>in</a:t>
            </a:r>
            <a:r>
              <a:rPr lang="en-US" sz="3100" b="1" dirty="0" smtClean="0">
                <a:solidFill>
                  <a:schemeClr val="bg1"/>
                </a:solidFill>
                <a:latin typeface="Times New Roman" panose="02020603050405020304" pitchFamily="18" charset="0"/>
                <a:cs typeface="Times New Roman" panose="02020603050405020304" pitchFamily="18" charset="0"/>
              </a:rPr>
              <a:t> </a:t>
            </a:r>
            <a:r>
              <a:rPr lang="en-US" sz="3100" b="1" dirty="0">
                <a:solidFill>
                  <a:schemeClr val="bg1"/>
                </a:solidFill>
                <a:latin typeface="Times New Roman" panose="02020603050405020304" pitchFamily="18" charset="0"/>
                <a:cs typeface="Times New Roman" panose="02020603050405020304" pitchFamily="18" charset="0"/>
              </a:rPr>
              <a:t>the countries of Eastern Europe</a:t>
            </a:r>
            <a:r>
              <a:rPr lang="pl-PL" sz="3100" b="1" dirty="0" smtClean="0">
                <a:solidFill>
                  <a:schemeClr val="bg1"/>
                </a:solidFill>
                <a:latin typeface="Times New Roman" panose="02020603050405020304" pitchFamily="18" charset="0"/>
                <a:cs typeface="Times New Roman" panose="02020603050405020304" pitchFamily="18" charset="0"/>
              </a:rPr>
              <a:t> </a:t>
            </a:r>
            <a:r>
              <a:rPr lang="pl-PL" sz="3100" b="1" dirty="0">
                <a:solidFill>
                  <a:schemeClr val="bg1"/>
                </a:solidFill>
                <a:latin typeface="Times New Roman" panose="02020603050405020304" pitchFamily="18" charset="0"/>
                <a:cs typeface="Times New Roman" panose="02020603050405020304" pitchFamily="18" charset="0"/>
              </a:rPr>
              <a:t/>
            </a:r>
            <a:br>
              <a:rPr lang="pl-PL" sz="3100" b="1" dirty="0">
                <a:solidFill>
                  <a:schemeClr val="bg1"/>
                </a:solidFill>
                <a:latin typeface="Times New Roman" panose="02020603050405020304" pitchFamily="18" charset="0"/>
                <a:cs typeface="Times New Roman" panose="02020603050405020304" pitchFamily="18" charset="0"/>
              </a:rPr>
            </a:br>
            <a:r>
              <a:rPr lang="cs-CZ" sz="3100" b="1" dirty="0">
                <a:solidFill>
                  <a:schemeClr val="bg1"/>
                </a:solidFill>
                <a:latin typeface="Times New Roman" panose="02020603050405020304" pitchFamily="18" charset="0"/>
                <a:cs typeface="Times New Roman" panose="02020603050405020304" pitchFamily="18" charset="0"/>
              </a:rPr>
              <a:t/>
            </a:r>
            <a:br>
              <a:rPr lang="cs-CZ" sz="3100" b="1" dirty="0">
                <a:solidFill>
                  <a:schemeClr val="bg1"/>
                </a:solidFill>
                <a:latin typeface="Times New Roman" panose="02020603050405020304" pitchFamily="18" charset="0"/>
                <a:cs typeface="Times New Roman" panose="02020603050405020304" pitchFamily="18" charset="0"/>
              </a:rPr>
            </a:br>
            <a:r>
              <a:rPr lang="cs-CZ" sz="4000" b="1" dirty="0">
                <a:solidFill>
                  <a:schemeClr val="bg1"/>
                </a:solidFill>
                <a:latin typeface="Times New Roman" panose="02020603050405020304" pitchFamily="18" charset="0"/>
                <a:cs typeface="Times New Roman" panose="02020603050405020304" pitchFamily="18" charset="0"/>
              </a:rPr>
              <a:t/>
            </a:r>
            <a:br>
              <a:rPr lang="cs-CZ" sz="4000" b="1" dirty="0">
                <a:solidFill>
                  <a:schemeClr val="bg1"/>
                </a:solidFill>
                <a:latin typeface="Times New Roman" panose="02020603050405020304" pitchFamily="18" charset="0"/>
                <a:cs typeface="Times New Roman" panose="02020603050405020304" pitchFamily="18" charset="0"/>
              </a:rPr>
            </a:br>
            <a:r>
              <a:rPr lang="cs-CZ" sz="4000" b="1" dirty="0">
                <a:solidFill>
                  <a:schemeClr val="bg1"/>
                </a:solidFill>
                <a:latin typeface="Times New Roman" panose="02020603050405020304" pitchFamily="18" charset="0"/>
                <a:cs typeface="Times New Roman" panose="02020603050405020304" pitchFamily="18" charset="0"/>
              </a:rPr>
              <a:t/>
            </a:r>
            <a:br>
              <a:rPr lang="cs-CZ" sz="4000" b="1" dirty="0">
                <a:solidFill>
                  <a:schemeClr val="bg1"/>
                </a:solidFill>
                <a:latin typeface="Times New Roman" panose="02020603050405020304" pitchFamily="18" charset="0"/>
                <a:cs typeface="Times New Roman" panose="02020603050405020304" pitchFamily="18" charset="0"/>
              </a:rPr>
            </a:br>
            <a:r>
              <a:rPr lang="cs-CZ" sz="4000" b="1" dirty="0">
                <a:solidFill>
                  <a:schemeClr val="bg1"/>
                </a:solidFill>
                <a:latin typeface="Times New Roman" panose="02020603050405020304" pitchFamily="18" charset="0"/>
                <a:cs typeface="Times New Roman" panose="02020603050405020304" pitchFamily="18" charset="0"/>
              </a:rPr>
              <a:t/>
            </a:r>
            <a:br>
              <a:rPr lang="cs-CZ" sz="4000" b="1" dirty="0">
                <a:solidFill>
                  <a:schemeClr val="bg1"/>
                </a:solidFill>
                <a:latin typeface="Times New Roman" panose="02020603050405020304" pitchFamily="18" charset="0"/>
                <a:cs typeface="Times New Roman" panose="02020603050405020304" pitchFamily="18" charset="0"/>
              </a:rPr>
            </a:br>
            <a:endParaRPr lang="cs-CZ" sz="2700" b="1"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5847257" y="2651800"/>
            <a:ext cx="3032806" cy="1152128"/>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1800" dirty="0" smtClean="0">
                <a:solidFill>
                  <a:srgbClr val="307871"/>
                </a:solidFill>
                <a:latin typeface="Times New Roman" panose="02020603050405020304" pitchFamily="18" charset="0"/>
                <a:cs typeface="Times New Roman" panose="02020603050405020304" pitchFamily="18" charset="0"/>
              </a:rPr>
              <a:t>Předmět: </a:t>
            </a:r>
          </a:p>
          <a:p>
            <a:pPr algn="r"/>
            <a:r>
              <a:rPr lang="cs-CZ" altLang="cs-CZ" sz="1800" b="1" dirty="0" err="1" smtClean="0">
                <a:solidFill>
                  <a:srgbClr val="307871"/>
                </a:solidFill>
                <a:latin typeface="Times New Roman" panose="02020603050405020304" pitchFamily="18" charset="0"/>
                <a:cs typeface="Times New Roman" panose="02020603050405020304" pitchFamily="18" charset="0"/>
              </a:rPr>
              <a:t>The</a:t>
            </a:r>
            <a:r>
              <a:rPr lang="cs-CZ" altLang="cs-CZ" sz="1800" b="1" dirty="0" smtClean="0">
                <a:solidFill>
                  <a:srgbClr val="307871"/>
                </a:solidFill>
                <a:latin typeface="Times New Roman" panose="02020603050405020304" pitchFamily="18" charset="0"/>
                <a:cs typeface="Times New Roman" panose="02020603050405020304" pitchFamily="18" charset="0"/>
              </a:rPr>
              <a:t> </a:t>
            </a:r>
            <a:r>
              <a:rPr lang="cs-CZ" altLang="cs-CZ" sz="1800" b="1" dirty="0" err="1" smtClean="0">
                <a:solidFill>
                  <a:srgbClr val="307871"/>
                </a:solidFill>
                <a:latin typeface="Times New Roman" panose="02020603050405020304" pitchFamily="18" charset="0"/>
                <a:cs typeface="Times New Roman" panose="02020603050405020304" pitchFamily="18" charset="0"/>
              </a:rPr>
              <a:t>Tourist</a:t>
            </a:r>
            <a:r>
              <a:rPr lang="cs-CZ" altLang="cs-CZ" sz="1800" b="1" dirty="0" smtClean="0">
                <a:solidFill>
                  <a:srgbClr val="307871"/>
                </a:solidFill>
                <a:latin typeface="Times New Roman" panose="02020603050405020304" pitchFamily="18" charset="0"/>
                <a:cs typeface="Times New Roman" panose="02020603050405020304" pitchFamily="18" charset="0"/>
              </a:rPr>
              <a:t> </a:t>
            </a:r>
            <a:r>
              <a:rPr lang="cs-CZ" altLang="cs-CZ" sz="1800" b="1" dirty="0" err="1" smtClean="0">
                <a:solidFill>
                  <a:srgbClr val="307871"/>
                </a:solidFill>
                <a:latin typeface="Times New Roman" panose="02020603050405020304" pitchFamily="18" charset="0"/>
                <a:cs typeface="Times New Roman" panose="02020603050405020304" pitchFamily="18" charset="0"/>
              </a:rPr>
              <a:t>Attractions</a:t>
            </a:r>
            <a:r>
              <a:rPr lang="cs-CZ" altLang="cs-CZ" sz="1800" b="1" dirty="0" smtClean="0">
                <a:solidFill>
                  <a:srgbClr val="307871"/>
                </a:solidFill>
                <a:latin typeface="Times New Roman" panose="02020603050405020304" pitchFamily="18" charset="0"/>
                <a:cs typeface="Times New Roman" panose="02020603050405020304" pitchFamily="18" charset="0"/>
              </a:rPr>
              <a:t> in </a:t>
            </a:r>
            <a:r>
              <a:rPr lang="cs-CZ" altLang="cs-CZ" sz="1800" b="1" dirty="0" err="1" smtClean="0">
                <a:solidFill>
                  <a:srgbClr val="307871"/>
                </a:solidFill>
                <a:latin typeface="Times New Roman" panose="02020603050405020304" pitchFamily="18" charset="0"/>
                <a:cs typeface="Times New Roman" panose="02020603050405020304" pitchFamily="18" charset="0"/>
              </a:rPr>
              <a:t>the</a:t>
            </a:r>
            <a:r>
              <a:rPr lang="cs-CZ" altLang="cs-CZ" sz="1800" b="1" dirty="0" smtClean="0">
                <a:solidFill>
                  <a:srgbClr val="307871"/>
                </a:solidFill>
                <a:latin typeface="Times New Roman" panose="02020603050405020304" pitchFamily="18" charset="0"/>
                <a:cs typeface="Times New Roman" panose="02020603050405020304" pitchFamily="18" charset="0"/>
              </a:rPr>
              <a:t> Czech Republic and in </a:t>
            </a:r>
            <a:r>
              <a:rPr lang="cs-CZ" altLang="cs-CZ" sz="1800" b="1" dirty="0" err="1" smtClean="0">
                <a:solidFill>
                  <a:srgbClr val="307871"/>
                </a:solidFill>
                <a:latin typeface="Times New Roman" panose="02020603050405020304" pitchFamily="18" charset="0"/>
                <a:cs typeface="Times New Roman" panose="02020603050405020304" pitchFamily="18" charset="0"/>
              </a:rPr>
              <a:t>the</a:t>
            </a:r>
            <a:r>
              <a:rPr lang="cs-CZ" altLang="cs-CZ" sz="1800" b="1" dirty="0" smtClean="0">
                <a:solidFill>
                  <a:srgbClr val="307871"/>
                </a:solidFill>
                <a:latin typeface="Times New Roman" panose="02020603050405020304" pitchFamily="18" charset="0"/>
                <a:cs typeface="Times New Roman" panose="02020603050405020304" pitchFamily="18" charset="0"/>
              </a:rPr>
              <a:t> </a:t>
            </a:r>
            <a:r>
              <a:rPr lang="cs-CZ" altLang="cs-CZ" sz="1800" b="1" dirty="0" err="1" smtClean="0">
                <a:solidFill>
                  <a:srgbClr val="307871"/>
                </a:solidFill>
                <a:latin typeface="Times New Roman" panose="02020603050405020304" pitchFamily="18" charset="0"/>
                <a:cs typeface="Times New Roman" panose="02020603050405020304" pitchFamily="18" charset="0"/>
              </a:rPr>
              <a:t>World</a:t>
            </a: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11" name="Nadpis 1"/>
          <p:cNvSpPr txBox="1">
            <a:spLocks/>
          </p:cNvSpPr>
          <p:nvPr/>
        </p:nvSpPr>
        <p:spPr>
          <a:xfrm>
            <a:off x="259990" y="707925"/>
            <a:ext cx="5599684" cy="2160240"/>
          </a:xfrm>
          <a:prstGeom prst="rect">
            <a:avLst/>
          </a:prstGeom>
        </p:spPr>
        <p:txBody>
          <a:bodyPr anchor="t">
            <a:normAutofit fontScale="6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l-PL" sz="4000" b="1" smtClean="0">
                <a:solidFill>
                  <a:schemeClr val="bg1"/>
                </a:solidFill>
                <a:latin typeface="Times New Roman" panose="02020603050405020304" pitchFamily="18" charset="0"/>
                <a:cs typeface="Times New Roman" panose="02020603050405020304" pitchFamily="18" charset="0"/>
              </a:rPr>
              <a:t/>
            </a:r>
            <a:br>
              <a:rPr lang="pl-PL" sz="4000" b="1" smtClean="0">
                <a:solidFill>
                  <a:schemeClr val="bg1"/>
                </a:solidFill>
                <a:latin typeface="Times New Roman" panose="02020603050405020304" pitchFamily="18" charset="0"/>
                <a:cs typeface="Times New Roman" panose="02020603050405020304" pitchFamily="18" charset="0"/>
              </a:rPr>
            </a:br>
            <a:r>
              <a:rPr lang="pl-PL" sz="4000" b="1" smtClean="0">
                <a:solidFill>
                  <a:schemeClr val="bg1"/>
                </a:solidFill>
                <a:latin typeface="Times New Roman" panose="02020603050405020304" pitchFamily="18" charset="0"/>
                <a:cs typeface="Times New Roman" panose="02020603050405020304" pitchFamily="18" charset="0"/>
              </a:rPr>
              <a:t/>
            </a:r>
            <a:br>
              <a:rPr lang="pl-PL" sz="4000" b="1" smtClean="0">
                <a:solidFill>
                  <a:schemeClr val="bg1"/>
                </a:solidFill>
                <a:latin typeface="Times New Roman" panose="02020603050405020304" pitchFamily="18" charset="0"/>
                <a:cs typeface="Times New Roman" panose="02020603050405020304" pitchFamily="18" charset="0"/>
              </a:rPr>
            </a:br>
            <a:r>
              <a:rPr lang="cs-CZ" sz="4000" b="1" smtClean="0">
                <a:solidFill>
                  <a:schemeClr val="bg1"/>
                </a:solidFill>
                <a:latin typeface="Times New Roman" panose="02020603050405020304" pitchFamily="18" charset="0"/>
                <a:cs typeface="Times New Roman" panose="02020603050405020304" pitchFamily="18" charset="0"/>
              </a:rPr>
              <a:t/>
            </a:r>
            <a:br>
              <a:rPr lang="cs-CZ" sz="4000" b="1" smtClean="0">
                <a:solidFill>
                  <a:schemeClr val="bg1"/>
                </a:solidFill>
                <a:latin typeface="Times New Roman" panose="02020603050405020304" pitchFamily="18" charset="0"/>
                <a:cs typeface="Times New Roman" panose="02020603050405020304" pitchFamily="18" charset="0"/>
              </a:rPr>
            </a:br>
            <a:r>
              <a:rPr lang="cs-CZ" sz="4000" b="1" smtClean="0">
                <a:solidFill>
                  <a:schemeClr val="bg1"/>
                </a:solidFill>
                <a:latin typeface="Times New Roman" panose="02020603050405020304" pitchFamily="18" charset="0"/>
                <a:cs typeface="Times New Roman" panose="02020603050405020304" pitchFamily="18" charset="0"/>
              </a:rPr>
              <a:t/>
            </a:r>
            <a:br>
              <a:rPr lang="cs-CZ" sz="4000" b="1" smtClean="0">
                <a:solidFill>
                  <a:schemeClr val="bg1"/>
                </a:solidFill>
                <a:latin typeface="Times New Roman" panose="02020603050405020304" pitchFamily="18" charset="0"/>
                <a:cs typeface="Times New Roman" panose="02020603050405020304" pitchFamily="18" charset="0"/>
              </a:rPr>
            </a:br>
            <a:r>
              <a:rPr lang="cs-CZ" sz="4000" b="1" smtClean="0">
                <a:solidFill>
                  <a:schemeClr val="bg1"/>
                </a:solidFill>
                <a:latin typeface="Times New Roman" panose="02020603050405020304" pitchFamily="18" charset="0"/>
                <a:cs typeface="Times New Roman" panose="02020603050405020304" pitchFamily="18" charset="0"/>
              </a:rPr>
              <a:t/>
            </a:r>
            <a:br>
              <a:rPr lang="cs-CZ" sz="4000" b="1" smtClean="0">
                <a:solidFill>
                  <a:schemeClr val="bg1"/>
                </a:solidFill>
                <a:latin typeface="Times New Roman" panose="02020603050405020304" pitchFamily="18" charset="0"/>
                <a:cs typeface="Times New Roman" panose="02020603050405020304" pitchFamily="18" charset="0"/>
              </a:rPr>
            </a:br>
            <a:r>
              <a:rPr lang="cs-CZ" sz="4000" b="1" smtClean="0">
                <a:solidFill>
                  <a:schemeClr val="bg1"/>
                </a:solidFill>
                <a:latin typeface="Times New Roman" panose="02020603050405020304" pitchFamily="18" charset="0"/>
                <a:cs typeface="Times New Roman" panose="02020603050405020304" pitchFamily="18" charset="0"/>
              </a:rPr>
              <a:t/>
            </a:r>
            <a:br>
              <a:rPr lang="cs-CZ" sz="4000" b="1" smtClean="0">
                <a:solidFill>
                  <a:schemeClr val="bg1"/>
                </a:solidFill>
                <a:latin typeface="Times New Roman" panose="02020603050405020304" pitchFamily="18" charset="0"/>
                <a:cs typeface="Times New Roman" panose="02020603050405020304" pitchFamily="18" charset="0"/>
              </a:rPr>
            </a:br>
            <a:endParaRPr lang="cs-CZ" sz="2700" b="1" dirty="0">
              <a:solidFill>
                <a:schemeClr val="bg1"/>
              </a:solidFill>
              <a:latin typeface="Times New Roman" panose="02020603050405020304" pitchFamily="18" charset="0"/>
              <a:cs typeface="Times New Roman" panose="02020603050405020304" pitchFamily="18" charset="0"/>
            </a:endParaRPr>
          </a:p>
        </p:txBody>
      </p:sp>
      <p:sp>
        <p:nvSpPr>
          <p:cNvPr id="3" name="Obdélník 2"/>
          <p:cNvSpPr/>
          <p:nvPr/>
        </p:nvSpPr>
        <p:spPr>
          <a:xfrm>
            <a:off x="259990" y="4062493"/>
            <a:ext cx="5608154" cy="369332"/>
          </a:xfrm>
          <a:prstGeom prst="rect">
            <a:avLst/>
          </a:prstGeom>
        </p:spPr>
        <p:txBody>
          <a:bodyPr wrap="square">
            <a:spAutoFit/>
          </a:bodyPr>
          <a:lstStyle/>
          <a:p>
            <a:pPr algn="ctr"/>
            <a:endParaRPr lang="cs-CZ" dirty="0"/>
          </a:p>
        </p:txBody>
      </p:sp>
      <p:sp>
        <p:nvSpPr>
          <p:cNvPr id="12" name="Obdélník 11"/>
          <p:cNvSpPr/>
          <p:nvPr/>
        </p:nvSpPr>
        <p:spPr>
          <a:xfrm>
            <a:off x="259990" y="761114"/>
            <a:ext cx="5608154" cy="646331"/>
          </a:xfrm>
          <a:prstGeom prst="rect">
            <a:avLst/>
          </a:prstGeom>
        </p:spPr>
        <p:txBody>
          <a:bodyPr wrap="square">
            <a:spAutoFit/>
          </a:bodyPr>
          <a:lstStyle/>
          <a:p>
            <a:pPr algn="ctr"/>
            <a:r>
              <a:rPr lang="pl-PL" sz="3600" b="1" dirty="0" smtClean="0">
                <a:solidFill>
                  <a:schemeClr val="bg1"/>
                </a:solidFill>
              </a:rPr>
              <a:t>. </a:t>
            </a:r>
            <a:endParaRPr lang="cs-CZ" sz="3600" b="1" dirty="0"/>
          </a:p>
        </p:txBody>
      </p:sp>
      <p:pic>
        <p:nvPicPr>
          <p:cNvPr id="4" name="Obrázek 3"/>
          <p:cNvPicPr>
            <a:picLocks noChangeAspect="1"/>
          </p:cNvPicPr>
          <p:nvPr/>
        </p:nvPicPr>
        <p:blipFill>
          <a:blip r:embed="rId4"/>
          <a:stretch>
            <a:fillRect/>
          </a:stretch>
        </p:blipFill>
        <p:spPr>
          <a:xfrm>
            <a:off x="910694" y="1537275"/>
            <a:ext cx="4285859" cy="2395936"/>
          </a:xfrm>
          <a:prstGeom prst="rect">
            <a:avLst/>
          </a:prstGeom>
        </p:spPr>
      </p:pic>
    </p:spTree>
    <p:extLst>
      <p:ext uri="{BB962C8B-B14F-4D97-AF65-F5344CB8AC3E}">
        <p14:creationId xmlns:p14="http://schemas.microsoft.com/office/powerpoint/2010/main" val="2806334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The </a:t>
            </a:r>
            <a:r>
              <a:rPr lang="cs-CZ" dirty="0" err="1" smtClean="0"/>
              <a:t>main</a:t>
            </a:r>
            <a:r>
              <a:rPr lang="cs-CZ" dirty="0" smtClean="0"/>
              <a:t> </a:t>
            </a:r>
            <a:r>
              <a:rPr lang="cs-CZ" dirty="0" err="1" smtClean="0"/>
              <a:t>tourist</a:t>
            </a:r>
            <a:r>
              <a:rPr lang="cs-CZ" dirty="0" smtClean="0"/>
              <a:t> </a:t>
            </a:r>
            <a:r>
              <a:rPr lang="cs-CZ" dirty="0" err="1" smtClean="0"/>
              <a:t>attractions</a:t>
            </a:r>
            <a:r>
              <a:rPr lang="cs-CZ" dirty="0" smtClean="0"/>
              <a:t> in </a:t>
            </a:r>
            <a:r>
              <a:rPr lang="cs-CZ" dirty="0" err="1" smtClean="0"/>
              <a:t>Lithuania</a:t>
            </a:r>
            <a:r>
              <a:rPr lang="cs-CZ" dirty="0"/>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139321"/>
          </a:xfrm>
          <a:prstGeom prst="rect">
            <a:avLst/>
          </a:prstGeom>
        </p:spPr>
        <p:txBody>
          <a:bodyPr wrap="square">
            <a:spAutoFit/>
          </a:bodyPr>
          <a:lstStyle/>
          <a:p>
            <a:pPr marL="285750" indent="-285750" algn="just">
              <a:buFont typeface="Wingdings" panose="05000000000000000000" pitchFamily="2" charset="2"/>
              <a:buChar char="q"/>
            </a:pPr>
            <a:r>
              <a:rPr lang="en-US" b="1" dirty="0" err="1" smtClean="0"/>
              <a:t>Plokštinė</a:t>
            </a:r>
            <a:r>
              <a:rPr lang="en-US" b="1" dirty="0" smtClean="0"/>
              <a:t> </a:t>
            </a:r>
            <a:r>
              <a:rPr lang="en-US" b="1" dirty="0"/>
              <a:t>Soviet missile base, </a:t>
            </a:r>
            <a:r>
              <a:rPr lang="en-US" dirty="0"/>
              <a:t>a unique opportunity to enter the shafts where nuclear missiles once waited to be launched</a:t>
            </a:r>
            <a:r>
              <a:rPr lang="en-US" dirty="0" smtClean="0"/>
              <a:t>.</a:t>
            </a:r>
            <a:endParaRPr lang="cs-CZ" dirty="0" smtClean="0"/>
          </a:p>
          <a:p>
            <a:pPr marL="285750" indent="-285750" algn="just">
              <a:buFont typeface="Wingdings" panose="05000000000000000000" pitchFamily="2" charset="2"/>
              <a:buChar char="q"/>
            </a:pPr>
            <a:r>
              <a:rPr lang="en-US" b="1" dirty="0" err="1" smtClean="0"/>
              <a:t>Druskininkai</a:t>
            </a:r>
            <a:r>
              <a:rPr lang="en-US" dirty="0" smtClean="0"/>
              <a:t> </a:t>
            </a:r>
            <a:r>
              <a:rPr lang="en-US" dirty="0"/>
              <a:t>19th century mineral springs resort, </a:t>
            </a:r>
            <a:r>
              <a:rPr lang="en-US" dirty="0" err="1"/>
              <a:t>revitalised</a:t>
            </a:r>
            <a:r>
              <a:rPr lang="en-US" dirty="0"/>
              <a:t> by a large indoor alpine skiing arena and a water entertainment park. </a:t>
            </a:r>
            <a:r>
              <a:rPr lang="en-US" dirty="0" err="1"/>
              <a:t>Grūtas</a:t>
            </a:r>
            <a:r>
              <a:rPr lang="en-US" dirty="0"/>
              <a:t> park, where all the demolished Soviet statues ended up, is not far away.</a:t>
            </a:r>
          </a:p>
          <a:p>
            <a:pPr marL="285750" indent="-285750" algn="just">
              <a:buFont typeface="Wingdings" panose="05000000000000000000" pitchFamily="2" charset="2"/>
              <a:buChar char="q"/>
            </a:pPr>
            <a:r>
              <a:rPr lang="en-US" b="1" dirty="0" err="1" smtClean="0"/>
              <a:t>Palanga</a:t>
            </a:r>
            <a:r>
              <a:rPr lang="en-US" b="1" dirty="0" smtClean="0"/>
              <a:t> </a:t>
            </a:r>
            <a:r>
              <a:rPr lang="en-US" b="1" dirty="0"/>
              <a:t>seaside resort </a:t>
            </a:r>
            <a:r>
              <a:rPr lang="en-US" dirty="0"/>
              <a:t>with its lively </a:t>
            </a:r>
            <a:r>
              <a:rPr lang="en-US" dirty="0" err="1"/>
              <a:t>Basanavičiaus</a:t>
            </a:r>
            <a:r>
              <a:rPr lang="en-US" dirty="0"/>
              <a:t> street. But the calmness is never far away in a large manor park, centered at a palace that now houses a major amber museum.</a:t>
            </a:r>
          </a:p>
          <a:p>
            <a:pPr marL="285750" indent="-285750" algn="just">
              <a:buFont typeface="Wingdings" panose="05000000000000000000" pitchFamily="2" charset="2"/>
              <a:buChar char="q"/>
            </a:pPr>
            <a:r>
              <a:rPr lang="en-US" b="1" dirty="0" err="1" smtClean="0"/>
              <a:t>Visaginas</a:t>
            </a:r>
            <a:r>
              <a:rPr lang="en-US" b="1" dirty="0" smtClean="0"/>
              <a:t> </a:t>
            </a:r>
            <a:r>
              <a:rPr lang="en-US" b="1" dirty="0"/>
              <a:t>town </a:t>
            </a:r>
            <a:r>
              <a:rPr lang="en-US" dirty="0"/>
              <a:t>built by Soviets in 1980s for nuclear power plant workers - but the plant has since closed down. This somewhat eerie town is what Pripyat (near Chernobyl) would have looked if not for the disaster.</a:t>
            </a:r>
            <a:endParaRPr lang="cs-CZ" dirty="0"/>
          </a:p>
          <a:p>
            <a:pPr marL="285750" indent="-285750" algn="just">
              <a:buFont typeface="Wingdings" panose="05000000000000000000" pitchFamily="2" charset="2"/>
              <a:buChar char="q"/>
            </a:pPr>
            <a:endParaRPr lang="cs-CZ" dirty="0" smtClean="0"/>
          </a:p>
        </p:txBody>
      </p:sp>
    </p:spTree>
    <p:extLst>
      <p:ext uri="{BB962C8B-B14F-4D97-AF65-F5344CB8AC3E}">
        <p14:creationId xmlns:p14="http://schemas.microsoft.com/office/powerpoint/2010/main" val="13147823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Geography </a:t>
            </a:r>
            <a:r>
              <a:rPr lang="cs-CZ" dirty="0" err="1"/>
              <a:t>of</a:t>
            </a:r>
            <a:r>
              <a:rPr lang="cs-CZ" dirty="0"/>
              <a:t> </a:t>
            </a:r>
            <a:r>
              <a:rPr lang="cs-CZ" dirty="0" err="1" smtClean="0"/>
              <a:t>Latvia</a:t>
            </a:r>
            <a:r>
              <a:rPr lang="cs-CZ" dirty="0"/>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2246769"/>
          </a:xfrm>
          <a:prstGeom prst="rect">
            <a:avLst/>
          </a:prstGeom>
        </p:spPr>
        <p:txBody>
          <a:bodyPr wrap="square">
            <a:spAutoFit/>
          </a:bodyPr>
          <a:lstStyle/>
          <a:p>
            <a:pPr marL="285750" indent="-285750" algn="just">
              <a:buFont typeface="Wingdings" panose="05000000000000000000" pitchFamily="2" charset="2"/>
              <a:buChar char="q"/>
            </a:pPr>
            <a:r>
              <a:rPr lang="en-US" sz="2000" dirty="0"/>
              <a:t>Latvia is generally a very flat country of low-lying plains, largely covered by forest. There are some low </a:t>
            </a:r>
            <a:r>
              <a:rPr lang="en-US" sz="2000" dirty="0" err="1"/>
              <a:t>hils</a:t>
            </a:r>
            <a:r>
              <a:rPr lang="en-US" sz="2000" dirty="0"/>
              <a:t> in the west and far southeast</a:t>
            </a:r>
            <a:r>
              <a:rPr lang="en-US" sz="2000" dirty="0" smtClean="0"/>
              <a:t>.</a:t>
            </a:r>
            <a:endParaRPr lang="en-US" sz="2000" dirty="0"/>
          </a:p>
          <a:p>
            <a:pPr marL="285750" indent="-285750" algn="just">
              <a:buFont typeface="Wingdings" panose="05000000000000000000" pitchFamily="2" charset="2"/>
              <a:buChar char="q"/>
            </a:pPr>
            <a:r>
              <a:rPr lang="en-US" sz="2000" dirty="0"/>
              <a:t>A few high hills are found to the east of Riga, with the highest point being the </a:t>
            </a:r>
            <a:r>
              <a:rPr lang="en-US" sz="2000" dirty="0" err="1"/>
              <a:t>Gaizinkalns</a:t>
            </a:r>
            <a:r>
              <a:rPr lang="en-US" sz="2000" dirty="0"/>
              <a:t> at 311.6 </a:t>
            </a:r>
            <a:r>
              <a:rPr lang="en-US" sz="2000" dirty="0" smtClean="0"/>
              <a:t>m</a:t>
            </a:r>
            <a:r>
              <a:rPr lang="cs-CZ" sz="2000" dirty="0" smtClean="0"/>
              <a:t>.</a:t>
            </a:r>
            <a:endParaRPr lang="en-US" sz="2000" dirty="0"/>
          </a:p>
          <a:p>
            <a:pPr marL="285750" indent="-285750" algn="just">
              <a:buFont typeface="Wingdings" panose="05000000000000000000" pitchFamily="2" charset="2"/>
              <a:buChar char="q"/>
            </a:pPr>
            <a:r>
              <a:rPr lang="en-US" sz="2000" dirty="0"/>
              <a:t>Small lakes and swamps dot the countryside. Important rivers include the Daugava, </a:t>
            </a:r>
            <a:r>
              <a:rPr lang="en-US" sz="2000" dirty="0" err="1"/>
              <a:t>Gauja</a:t>
            </a:r>
            <a:r>
              <a:rPr lang="en-US" sz="2000" dirty="0"/>
              <a:t>, </a:t>
            </a:r>
            <a:r>
              <a:rPr lang="en-US" sz="2000" dirty="0" err="1"/>
              <a:t>Lielupe</a:t>
            </a:r>
            <a:r>
              <a:rPr lang="en-US" sz="2000" dirty="0"/>
              <a:t>, </a:t>
            </a:r>
            <a:r>
              <a:rPr lang="en-US" sz="2000" dirty="0" err="1"/>
              <a:t>Venta</a:t>
            </a:r>
            <a:r>
              <a:rPr lang="en-US" sz="2000" dirty="0"/>
              <a:t> and </a:t>
            </a:r>
            <a:r>
              <a:rPr lang="en-US" sz="2000" dirty="0" err="1"/>
              <a:t>Salaca</a:t>
            </a:r>
            <a:r>
              <a:rPr lang="en-US" sz="2000" dirty="0"/>
              <a:t>. </a:t>
            </a:r>
            <a:endParaRPr lang="cs-CZ" sz="2000" dirty="0" smtClean="0"/>
          </a:p>
          <a:p>
            <a:pPr marL="285750" indent="-285750" algn="just">
              <a:buFont typeface="Wingdings" panose="05000000000000000000" pitchFamily="2" charset="2"/>
              <a:buChar char="q"/>
            </a:pPr>
            <a:endParaRPr lang="en-US" sz="2000" dirty="0"/>
          </a:p>
        </p:txBody>
      </p:sp>
    </p:spTree>
    <p:extLst>
      <p:ext uri="{BB962C8B-B14F-4D97-AF65-F5344CB8AC3E}">
        <p14:creationId xmlns:p14="http://schemas.microsoft.com/office/powerpoint/2010/main" val="39816451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The </a:t>
            </a:r>
            <a:r>
              <a:rPr lang="cs-CZ" dirty="0" err="1" smtClean="0"/>
              <a:t>main</a:t>
            </a:r>
            <a:r>
              <a:rPr lang="cs-CZ" dirty="0" smtClean="0"/>
              <a:t> </a:t>
            </a:r>
            <a:r>
              <a:rPr lang="cs-CZ" dirty="0" err="1" smtClean="0"/>
              <a:t>tourist</a:t>
            </a:r>
            <a:r>
              <a:rPr lang="cs-CZ" dirty="0" smtClean="0"/>
              <a:t> </a:t>
            </a:r>
            <a:r>
              <a:rPr lang="cs-CZ" dirty="0" err="1" smtClean="0"/>
              <a:t>attractions</a:t>
            </a:r>
            <a:r>
              <a:rPr lang="cs-CZ" dirty="0" smtClean="0"/>
              <a:t> in </a:t>
            </a:r>
            <a:r>
              <a:rPr lang="cs-CZ" dirty="0" err="1" smtClean="0"/>
              <a:t>Latvia</a:t>
            </a:r>
            <a:r>
              <a:rPr lang="cs-CZ" dirty="0"/>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693319"/>
          </a:xfrm>
          <a:prstGeom prst="rect">
            <a:avLst/>
          </a:prstGeom>
        </p:spPr>
        <p:txBody>
          <a:bodyPr wrap="square">
            <a:spAutoFit/>
          </a:bodyPr>
          <a:lstStyle/>
          <a:p>
            <a:pPr marL="285750" indent="-285750" algn="just">
              <a:buFont typeface="Wingdings" panose="05000000000000000000" pitchFamily="2" charset="2"/>
              <a:buChar char="q"/>
            </a:pPr>
            <a:r>
              <a:rPr lang="en-US" b="1" dirty="0" smtClean="0"/>
              <a:t>Riga</a:t>
            </a:r>
            <a:r>
              <a:rPr lang="cs-CZ" dirty="0" smtClean="0"/>
              <a:t> - </a:t>
            </a:r>
            <a:r>
              <a:rPr lang="en-US" dirty="0" smtClean="0"/>
              <a:t>The </a:t>
            </a:r>
            <a:r>
              <a:rPr lang="en-US" dirty="0"/>
              <a:t>largest and most exciting metropolis in the Baltics, Riga will inspire </a:t>
            </a:r>
            <a:r>
              <a:rPr lang="en-US" dirty="0" smtClean="0"/>
              <a:t>you.</a:t>
            </a:r>
            <a:r>
              <a:rPr lang="cs-CZ" dirty="0" smtClean="0"/>
              <a:t> </a:t>
            </a:r>
            <a:r>
              <a:rPr lang="en-US" dirty="0" smtClean="0"/>
              <a:t>Architecture </a:t>
            </a:r>
            <a:r>
              <a:rPr lang="en-US" dirty="0"/>
              <a:t>from Gothic cathedrals to world-class Art Nouveau, buzzing cafes and bars and delicious dining from haute cuisine to local market produce are all yours for a price tag that will add to the </a:t>
            </a:r>
            <a:r>
              <a:rPr lang="en-US" dirty="0" smtClean="0"/>
              <a:t>pleasure</a:t>
            </a:r>
            <a:r>
              <a:rPr lang="cs-CZ" dirty="0" smtClean="0"/>
              <a:t>.</a:t>
            </a:r>
          </a:p>
          <a:p>
            <a:pPr marL="285750" indent="-285750" algn="just">
              <a:buFont typeface="Wingdings" panose="05000000000000000000" pitchFamily="2" charset="2"/>
              <a:buChar char="q"/>
            </a:pPr>
            <a:r>
              <a:rPr lang="en-US" dirty="0"/>
              <a:t>Nicknamed the Baltic Versailles, </a:t>
            </a:r>
            <a:r>
              <a:rPr lang="en-US" b="1" dirty="0" err="1"/>
              <a:t>Rundale</a:t>
            </a:r>
            <a:r>
              <a:rPr lang="en-US" b="1" dirty="0"/>
              <a:t> Palace </a:t>
            </a:r>
            <a:r>
              <a:rPr lang="en-US" dirty="0"/>
              <a:t>(</a:t>
            </a:r>
            <a:r>
              <a:rPr lang="en-US" dirty="0" err="1"/>
              <a:t>Rundāles</a:t>
            </a:r>
            <a:r>
              <a:rPr lang="en-US" dirty="0"/>
              <a:t> </a:t>
            </a:r>
            <a:r>
              <a:rPr lang="en-US" dirty="0" err="1"/>
              <a:t>pils</a:t>
            </a:r>
            <a:r>
              <a:rPr lang="en-US" dirty="0"/>
              <a:t>) will transport you to an age of </a:t>
            </a:r>
            <a:r>
              <a:rPr lang="en-US" dirty="0" err="1" smtClean="0"/>
              <a:t>splendour</a:t>
            </a:r>
            <a:r>
              <a:rPr lang="en-US" dirty="0" smtClean="0"/>
              <a:t>.</a:t>
            </a:r>
            <a:r>
              <a:rPr lang="cs-CZ" dirty="0" smtClean="0"/>
              <a:t> </a:t>
            </a:r>
            <a:r>
              <a:rPr lang="en-US" dirty="0" smtClean="0"/>
              <a:t>Designed </a:t>
            </a:r>
            <a:r>
              <a:rPr lang="en-US" dirty="0"/>
              <a:t>by Francesco </a:t>
            </a:r>
            <a:r>
              <a:rPr lang="en-US" dirty="0" err="1"/>
              <a:t>Rastrelli</a:t>
            </a:r>
            <a:r>
              <a:rPr lang="en-US" dirty="0"/>
              <a:t>, the architect who also created St. Petersburg’s Hermitage, </a:t>
            </a:r>
            <a:r>
              <a:rPr lang="en-US" dirty="0" err="1"/>
              <a:t>Rundale</a:t>
            </a:r>
            <a:r>
              <a:rPr lang="en-US" dirty="0"/>
              <a:t> is a superbly restored Baroque and Rococo masterpiece packed with art treasures and surrounded by a delightful rose </a:t>
            </a:r>
            <a:r>
              <a:rPr lang="en-US" dirty="0" smtClean="0"/>
              <a:t>garden</a:t>
            </a:r>
            <a:r>
              <a:rPr lang="cs-CZ" dirty="0" smtClean="0"/>
              <a:t>.</a:t>
            </a:r>
          </a:p>
          <a:p>
            <a:pPr marL="285750" indent="-285750" algn="just">
              <a:buFont typeface="Wingdings" panose="05000000000000000000" pitchFamily="2" charset="2"/>
              <a:buChar char="q"/>
            </a:pPr>
            <a:r>
              <a:rPr lang="en-US" dirty="0"/>
              <a:t>Just 20 minutes’ drive from Riga, </a:t>
            </a:r>
            <a:r>
              <a:rPr lang="en-US" b="1" dirty="0" err="1"/>
              <a:t>Jurmala</a:t>
            </a:r>
            <a:r>
              <a:rPr lang="en-US" b="1" dirty="0"/>
              <a:t> </a:t>
            </a:r>
            <a:r>
              <a:rPr lang="en-US" dirty="0"/>
              <a:t>(</a:t>
            </a:r>
            <a:r>
              <a:rPr lang="en-US" dirty="0" err="1"/>
              <a:t>Jūrmala</a:t>
            </a:r>
            <a:r>
              <a:rPr lang="en-US" dirty="0"/>
              <a:t>) is a seaside resort like no other. If you’re looking for fun, there’s vibrant life on the beach and in the unique spas, offering a tempting menu of mud packs and </a:t>
            </a:r>
            <a:r>
              <a:rPr lang="en-US" dirty="0" smtClean="0"/>
              <a:t>massages.</a:t>
            </a:r>
            <a:r>
              <a:rPr lang="cs-CZ" dirty="0" smtClean="0"/>
              <a:t> </a:t>
            </a:r>
            <a:r>
              <a:rPr lang="en-US" dirty="0" smtClean="0"/>
              <a:t>But </a:t>
            </a:r>
            <a:r>
              <a:rPr lang="en-US" dirty="0" err="1"/>
              <a:t>Jurmala</a:t>
            </a:r>
            <a:r>
              <a:rPr lang="en-US" dirty="0"/>
              <a:t> is also a great place to get back to nature, strolling the miles of pine-fringed shore or admiring beautiful timber summer </a:t>
            </a:r>
            <a:r>
              <a:rPr lang="en-US" dirty="0" smtClean="0"/>
              <a:t>cottages</a:t>
            </a:r>
            <a:r>
              <a:rPr lang="cs-CZ" dirty="0" smtClean="0"/>
              <a:t>.</a:t>
            </a:r>
          </a:p>
        </p:txBody>
      </p:sp>
    </p:spTree>
    <p:extLst>
      <p:ext uri="{BB962C8B-B14F-4D97-AF65-F5344CB8AC3E}">
        <p14:creationId xmlns:p14="http://schemas.microsoft.com/office/powerpoint/2010/main" val="19042693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The </a:t>
            </a:r>
            <a:r>
              <a:rPr lang="cs-CZ" dirty="0" err="1" smtClean="0"/>
              <a:t>main</a:t>
            </a:r>
            <a:r>
              <a:rPr lang="cs-CZ" dirty="0" smtClean="0"/>
              <a:t> </a:t>
            </a:r>
            <a:r>
              <a:rPr lang="cs-CZ" dirty="0" err="1" smtClean="0"/>
              <a:t>tourist</a:t>
            </a:r>
            <a:r>
              <a:rPr lang="cs-CZ" dirty="0" smtClean="0"/>
              <a:t> </a:t>
            </a:r>
            <a:r>
              <a:rPr lang="cs-CZ" dirty="0" err="1" smtClean="0"/>
              <a:t>attractions</a:t>
            </a:r>
            <a:r>
              <a:rPr lang="cs-CZ" dirty="0" smtClean="0"/>
              <a:t> in </a:t>
            </a:r>
            <a:r>
              <a:rPr lang="cs-CZ" dirty="0" err="1" smtClean="0"/>
              <a:t>Latvia</a:t>
            </a:r>
            <a:r>
              <a:rPr lang="cs-CZ" dirty="0"/>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b="1" dirty="0"/>
              <a:t>The </a:t>
            </a:r>
            <a:r>
              <a:rPr lang="en-US" b="1" dirty="0" err="1"/>
              <a:t>Gauja</a:t>
            </a:r>
            <a:r>
              <a:rPr lang="en-US" b="1" dirty="0"/>
              <a:t> National Park </a:t>
            </a:r>
            <a:r>
              <a:rPr lang="en-US" dirty="0"/>
              <a:t>is the perfect place to </a:t>
            </a:r>
            <a:r>
              <a:rPr lang="en-US" dirty="0" err="1"/>
              <a:t>destress</a:t>
            </a:r>
            <a:r>
              <a:rPr lang="en-US" dirty="0"/>
              <a:t>. Wander miles of stunning hiking trails, explore fascinating medieval castles or thrill to bungee jumping, bobsleighing and other adventurous </a:t>
            </a:r>
            <a:r>
              <a:rPr lang="en-US" dirty="0" smtClean="0"/>
              <a:t>activities</a:t>
            </a:r>
            <a:r>
              <a:rPr lang="cs-CZ" dirty="0" smtClean="0"/>
              <a:t>.</a:t>
            </a:r>
          </a:p>
          <a:p>
            <a:pPr marL="285750" indent="-285750" algn="just">
              <a:buFont typeface="Wingdings" panose="05000000000000000000" pitchFamily="2" charset="2"/>
              <a:buChar char="q"/>
            </a:pPr>
            <a:r>
              <a:rPr lang="en-US" dirty="0"/>
              <a:t>Drift back to a gentler age in </a:t>
            </a:r>
            <a:r>
              <a:rPr lang="en-US" b="1" dirty="0" err="1"/>
              <a:t>Kuldiga</a:t>
            </a:r>
            <a:r>
              <a:rPr lang="en-US" dirty="0"/>
              <a:t> (</a:t>
            </a:r>
            <a:r>
              <a:rPr lang="en-US" dirty="0" err="1"/>
              <a:t>Kuldīga</a:t>
            </a:r>
            <a:r>
              <a:rPr lang="en-US" dirty="0"/>
              <a:t>), an ideal destination for a romantic weekend or family </a:t>
            </a:r>
            <a:r>
              <a:rPr lang="en-US" dirty="0" smtClean="0"/>
              <a:t>vacation.</a:t>
            </a:r>
            <a:r>
              <a:rPr lang="cs-CZ" dirty="0" smtClean="0"/>
              <a:t> </a:t>
            </a:r>
            <a:r>
              <a:rPr lang="en-US" dirty="0" smtClean="0"/>
              <a:t>This </a:t>
            </a:r>
            <a:r>
              <a:rPr lang="en-US" dirty="0"/>
              <a:t>beautiful town offers a mixture of Baroque </a:t>
            </a:r>
            <a:r>
              <a:rPr lang="en-US" dirty="0" err="1"/>
              <a:t>splendour</a:t>
            </a:r>
            <a:r>
              <a:rPr lang="en-US" dirty="0"/>
              <a:t> and soulful timber houses, Europe’s widest waterfall and enchanting restaurants and guesthouses to ensure a magical stay</a:t>
            </a:r>
            <a:r>
              <a:rPr lang="en-US" dirty="0" smtClean="0"/>
              <a:t>.</a:t>
            </a:r>
            <a:endParaRPr lang="cs-CZ" dirty="0" smtClean="0"/>
          </a:p>
          <a:p>
            <a:pPr marL="285750" indent="-285750" algn="just">
              <a:buFont typeface="Wingdings" panose="05000000000000000000" pitchFamily="2" charset="2"/>
              <a:buChar char="q"/>
            </a:pPr>
            <a:r>
              <a:rPr lang="cs-CZ" dirty="0" smtClean="0"/>
              <a:t>L</a:t>
            </a:r>
            <a:r>
              <a:rPr lang="en-US" dirty="0" err="1" smtClean="0"/>
              <a:t>atvia</a:t>
            </a:r>
            <a:r>
              <a:rPr lang="en-US" dirty="0" smtClean="0"/>
              <a:t> </a:t>
            </a:r>
            <a:r>
              <a:rPr lang="en-US" dirty="0"/>
              <a:t>is a land of ancient traditions, and the best place to experience them is the </a:t>
            </a:r>
            <a:r>
              <a:rPr lang="en-US" b="1" dirty="0" err="1"/>
              <a:t>Turaida</a:t>
            </a:r>
            <a:r>
              <a:rPr lang="en-US" b="1" dirty="0"/>
              <a:t> Museum Reserve </a:t>
            </a:r>
            <a:r>
              <a:rPr lang="en-US" dirty="0"/>
              <a:t>near </a:t>
            </a:r>
            <a:r>
              <a:rPr lang="en-US" dirty="0" err="1" smtClean="0"/>
              <a:t>Sigulda</a:t>
            </a:r>
            <a:r>
              <a:rPr lang="en-US" dirty="0" smtClean="0"/>
              <a:t>.</a:t>
            </a:r>
            <a:r>
              <a:rPr lang="cs-CZ" dirty="0" smtClean="0"/>
              <a:t> </a:t>
            </a:r>
            <a:r>
              <a:rPr lang="en-US" dirty="0" smtClean="0"/>
              <a:t>Explore </a:t>
            </a:r>
            <a:r>
              <a:rPr lang="en-US" dirty="0"/>
              <a:t>the medieval castle and its intriguing museum, connect with Latvia’s musical heritage on Folk Song Hill and take in sweeping views of the lovely </a:t>
            </a:r>
            <a:r>
              <a:rPr lang="en-US" dirty="0" err="1"/>
              <a:t>Gauja</a:t>
            </a:r>
            <a:r>
              <a:rPr lang="en-US" dirty="0"/>
              <a:t> River </a:t>
            </a:r>
            <a:r>
              <a:rPr lang="en-US" dirty="0" smtClean="0"/>
              <a:t>Valley</a:t>
            </a:r>
            <a:r>
              <a:rPr lang="cs-CZ" dirty="0" smtClean="0"/>
              <a:t>.</a:t>
            </a:r>
          </a:p>
          <a:p>
            <a:pPr marL="285750" indent="-285750" algn="just">
              <a:buFont typeface="Wingdings" panose="05000000000000000000" pitchFamily="2" charset="2"/>
              <a:buChar char="q"/>
            </a:pPr>
            <a:r>
              <a:rPr lang="en-US" b="1" dirty="0" err="1"/>
              <a:t>Cesis</a:t>
            </a:r>
            <a:r>
              <a:rPr lang="en-US" dirty="0"/>
              <a:t> (</a:t>
            </a:r>
            <a:r>
              <a:rPr lang="en-US" dirty="0" err="1"/>
              <a:t>Cēsis</a:t>
            </a:r>
            <a:r>
              <a:rPr lang="en-US" dirty="0"/>
              <a:t>) is a town with an intriguing mixture of hipness and </a:t>
            </a:r>
            <a:r>
              <a:rPr lang="en-US" dirty="0" smtClean="0"/>
              <a:t>history.</a:t>
            </a:r>
            <a:r>
              <a:rPr lang="cs-CZ" dirty="0" smtClean="0"/>
              <a:t> </a:t>
            </a:r>
            <a:r>
              <a:rPr lang="en-US" dirty="0" err="1" smtClean="0"/>
              <a:t>Savour</a:t>
            </a:r>
            <a:r>
              <a:rPr lang="en-US" dirty="0" smtClean="0"/>
              <a:t> </a:t>
            </a:r>
            <a:r>
              <a:rPr lang="en-US" dirty="0"/>
              <a:t>the timeless ambience of the old town, get into medieval life at the ancient castle, enjoy cute cafes and soak up diverse artistic and musical events.</a:t>
            </a:r>
            <a:endParaRPr lang="cs-CZ" dirty="0" smtClean="0"/>
          </a:p>
        </p:txBody>
      </p:sp>
    </p:spTree>
    <p:extLst>
      <p:ext uri="{BB962C8B-B14F-4D97-AF65-F5344CB8AC3E}">
        <p14:creationId xmlns:p14="http://schemas.microsoft.com/office/powerpoint/2010/main" val="127403681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Geography </a:t>
            </a:r>
            <a:r>
              <a:rPr lang="cs-CZ" dirty="0" err="1"/>
              <a:t>of</a:t>
            </a:r>
            <a:r>
              <a:rPr lang="cs-CZ" dirty="0"/>
              <a:t> </a:t>
            </a:r>
            <a:r>
              <a:rPr lang="cs-CZ" dirty="0" err="1" smtClean="0"/>
              <a:t>Estonia</a:t>
            </a:r>
            <a:r>
              <a:rPr lang="cs-CZ" dirty="0"/>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170099"/>
          </a:xfrm>
          <a:prstGeom prst="rect">
            <a:avLst/>
          </a:prstGeom>
        </p:spPr>
        <p:txBody>
          <a:bodyPr wrap="square">
            <a:spAutoFit/>
          </a:bodyPr>
          <a:lstStyle/>
          <a:p>
            <a:pPr marL="285750" indent="-285750" algn="just">
              <a:buFont typeface="Wingdings" panose="05000000000000000000" pitchFamily="2" charset="2"/>
              <a:buChar char="q"/>
            </a:pPr>
            <a:r>
              <a:rPr lang="cs-CZ" sz="2000" dirty="0" smtClean="0"/>
              <a:t>A</a:t>
            </a:r>
            <a:r>
              <a:rPr lang="en-US" sz="2000" dirty="0" err="1" smtClean="0"/>
              <a:t>lmost</a:t>
            </a:r>
            <a:r>
              <a:rPr lang="en-US" sz="2000" dirty="0" smtClean="0"/>
              <a:t> </a:t>
            </a:r>
            <a:r>
              <a:rPr lang="en-US" sz="2000" dirty="0"/>
              <a:t>completely surrounded by water, much of Estonia's land is low and flat (close to sea level</a:t>
            </a:r>
            <a:r>
              <a:rPr lang="en-US" sz="2000" dirty="0" smtClean="0"/>
              <a:t>).</a:t>
            </a:r>
            <a:endParaRPr lang="en-US" sz="2000" dirty="0"/>
          </a:p>
          <a:p>
            <a:pPr marL="285750" indent="-285750" algn="just">
              <a:buFont typeface="Wingdings" panose="05000000000000000000" pitchFamily="2" charset="2"/>
              <a:buChar char="q"/>
            </a:pPr>
            <a:r>
              <a:rPr lang="en-US" sz="2000" dirty="0"/>
              <a:t>Estonia has 3,794 km </a:t>
            </a:r>
            <a:r>
              <a:rPr lang="en-US" sz="2000" dirty="0" smtClean="0"/>
              <a:t>of </a:t>
            </a:r>
            <a:r>
              <a:rPr lang="en-US" sz="2000" dirty="0"/>
              <a:t>coastline indented by numerous bays, straits, and inlets. The number of islands and islets is estimated at some 1,500; most are small with a few large islands off the western coastline</a:t>
            </a:r>
            <a:r>
              <a:rPr lang="en-US" sz="2000" dirty="0" smtClean="0"/>
              <a:t>.</a:t>
            </a:r>
            <a:endParaRPr lang="en-US" sz="2000" dirty="0"/>
          </a:p>
          <a:p>
            <a:pPr marL="285750" indent="-285750" algn="just">
              <a:buFont typeface="Wingdings" panose="05000000000000000000" pitchFamily="2" charset="2"/>
              <a:buChar char="q"/>
            </a:pPr>
            <a:r>
              <a:rPr lang="en-US" sz="2000" dirty="0"/>
              <a:t>Central and south, the land is hillier, rising to its highest point - the </a:t>
            </a:r>
            <a:r>
              <a:rPr lang="en-US" sz="2000" dirty="0" err="1"/>
              <a:t>Munamagi</a:t>
            </a:r>
            <a:r>
              <a:rPr lang="en-US" sz="2000" dirty="0"/>
              <a:t> - at </a:t>
            </a:r>
            <a:r>
              <a:rPr lang="en-US" sz="2000" dirty="0" smtClean="0"/>
              <a:t>(</a:t>
            </a:r>
            <a:r>
              <a:rPr lang="en-US" sz="2000" dirty="0"/>
              <a:t>318m). The country's average elevation reaches only 50 meters (164 </a:t>
            </a:r>
            <a:r>
              <a:rPr lang="en-US" sz="2000" dirty="0" err="1"/>
              <a:t>ft</a:t>
            </a:r>
            <a:r>
              <a:rPr lang="en-US" sz="2000" dirty="0" smtClean="0"/>
              <a:t>).</a:t>
            </a:r>
            <a:endParaRPr lang="en-US" sz="2000" dirty="0"/>
          </a:p>
          <a:p>
            <a:pPr marL="285750" indent="-285750" algn="just">
              <a:buFont typeface="Wingdings" panose="05000000000000000000" pitchFamily="2" charset="2"/>
              <a:buChar char="q"/>
            </a:pPr>
            <a:r>
              <a:rPr lang="en-US" sz="2000" dirty="0"/>
              <a:t>Over 1,400 small lakes dot the western parts of the country. The largest lakes includes Peipus and Pskov, (shared with Russia) and Lake </a:t>
            </a:r>
            <a:r>
              <a:rPr lang="en-US" sz="2000" dirty="0" err="1"/>
              <a:t>Vorts-Jarv</a:t>
            </a:r>
            <a:r>
              <a:rPr lang="en-US" sz="2000" dirty="0" smtClean="0"/>
              <a:t>.</a:t>
            </a:r>
            <a:endParaRPr lang="en-US" sz="2000" dirty="0"/>
          </a:p>
          <a:p>
            <a:pPr marL="285750" indent="-285750" algn="just">
              <a:buFont typeface="Wingdings" panose="05000000000000000000" pitchFamily="2" charset="2"/>
              <a:buChar char="q"/>
            </a:pPr>
            <a:r>
              <a:rPr lang="en-US" sz="2000" dirty="0"/>
              <a:t>Rivers of size include the </a:t>
            </a:r>
            <a:r>
              <a:rPr lang="en-US" sz="2000" dirty="0" err="1"/>
              <a:t>Emojogi</a:t>
            </a:r>
            <a:r>
              <a:rPr lang="en-US" sz="2000" dirty="0"/>
              <a:t>, </a:t>
            </a:r>
            <a:r>
              <a:rPr lang="en-US" sz="2000" dirty="0" err="1"/>
              <a:t>Manamagi</a:t>
            </a:r>
            <a:r>
              <a:rPr lang="en-US" sz="2000" dirty="0"/>
              <a:t> and </a:t>
            </a:r>
            <a:r>
              <a:rPr lang="en-US" sz="2000" dirty="0" err="1"/>
              <a:t>Parnu</a:t>
            </a:r>
            <a:r>
              <a:rPr lang="en-US" sz="2000" dirty="0"/>
              <a:t>. </a:t>
            </a:r>
          </a:p>
        </p:txBody>
      </p:sp>
    </p:spTree>
    <p:extLst>
      <p:ext uri="{BB962C8B-B14F-4D97-AF65-F5344CB8AC3E}">
        <p14:creationId xmlns:p14="http://schemas.microsoft.com/office/powerpoint/2010/main" val="15960513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The </a:t>
            </a:r>
            <a:r>
              <a:rPr lang="cs-CZ" dirty="0" err="1" smtClean="0"/>
              <a:t>main</a:t>
            </a:r>
            <a:r>
              <a:rPr lang="cs-CZ" dirty="0" smtClean="0"/>
              <a:t> </a:t>
            </a:r>
            <a:r>
              <a:rPr lang="cs-CZ" dirty="0" err="1" smtClean="0"/>
              <a:t>tourist</a:t>
            </a:r>
            <a:r>
              <a:rPr lang="cs-CZ" dirty="0" smtClean="0"/>
              <a:t> </a:t>
            </a:r>
            <a:r>
              <a:rPr lang="cs-CZ" dirty="0" err="1" smtClean="0"/>
              <a:t>attractions</a:t>
            </a:r>
            <a:r>
              <a:rPr lang="cs-CZ" dirty="0" smtClean="0"/>
              <a:t> in </a:t>
            </a:r>
            <a:r>
              <a:rPr lang="cs-CZ" dirty="0" err="1" smtClean="0"/>
              <a:t>Estonia</a:t>
            </a:r>
            <a:r>
              <a:rPr lang="cs-CZ" dirty="0"/>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416320"/>
          </a:xfrm>
          <a:prstGeom prst="rect">
            <a:avLst/>
          </a:prstGeom>
        </p:spPr>
        <p:txBody>
          <a:bodyPr wrap="square">
            <a:spAutoFit/>
          </a:bodyPr>
          <a:lstStyle/>
          <a:p>
            <a:pPr marL="285750" indent="-285750" algn="just">
              <a:buFont typeface="Wingdings" panose="05000000000000000000" pitchFamily="2" charset="2"/>
              <a:buChar char="q"/>
            </a:pPr>
            <a:r>
              <a:rPr lang="en-US" dirty="0"/>
              <a:t>The most popular place to visit in Estonia is </a:t>
            </a:r>
            <a:r>
              <a:rPr lang="en-US" b="1" dirty="0"/>
              <a:t>Tallinn, </a:t>
            </a:r>
            <a:r>
              <a:rPr lang="en-US" dirty="0"/>
              <a:t>the capital and the hub of medieval architecture. The heart of the city is called </a:t>
            </a:r>
            <a:r>
              <a:rPr lang="en-US" dirty="0" err="1"/>
              <a:t>Toompea</a:t>
            </a:r>
            <a:r>
              <a:rPr lang="en-US" dirty="0"/>
              <a:t>, a hill that retains a historic atmosphere thanks to cobblestone streets and 15th century buildings. The area is amazingly preserved and accessible on foot. From the top of </a:t>
            </a:r>
            <a:r>
              <a:rPr lang="en-US" dirty="0" err="1"/>
              <a:t>Toompea</a:t>
            </a:r>
            <a:r>
              <a:rPr lang="en-US" dirty="0"/>
              <a:t>, you can look out over much of the Old City. Some highlights of the Old City include the bustling shops on </a:t>
            </a:r>
            <a:r>
              <a:rPr lang="en-US" dirty="0" err="1"/>
              <a:t>Viru</a:t>
            </a:r>
            <a:r>
              <a:rPr lang="en-US" dirty="0"/>
              <a:t> Street, the 14th century Town Hall and the opulent 19th century Alexander </a:t>
            </a:r>
            <a:r>
              <a:rPr lang="en-US" dirty="0" err="1"/>
              <a:t>Nevsky</a:t>
            </a:r>
            <a:r>
              <a:rPr lang="en-US" dirty="0"/>
              <a:t> Cathedral</a:t>
            </a:r>
            <a:r>
              <a:rPr lang="en-US" dirty="0" smtClean="0"/>
              <a:t>.</a:t>
            </a:r>
            <a:endParaRPr lang="cs-CZ" dirty="0" smtClean="0"/>
          </a:p>
          <a:p>
            <a:pPr marL="285750" indent="-285750" algn="just">
              <a:buFont typeface="Wingdings" panose="05000000000000000000" pitchFamily="2" charset="2"/>
              <a:buChar char="q"/>
            </a:pPr>
            <a:r>
              <a:rPr lang="en-US" dirty="0"/>
              <a:t>The city of </a:t>
            </a:r>
            <a:r>
              <a:rPr lang="en-US" b="1" dirty="0"/>
              <a:t>Tartu</a:t>
            </a:r>
            <a:r>
              <a:rPr lang="en-US" dirty="0"/>
              <a:t> is considered the intellectual hub of the country, thanks to the impressive and well-known University of Tartu. Between the university and the fact that Tartu is the oldest city in the nation, this city is clearly an interesting destination. Its handsome </a:t>
            </a:r>
            <a:r>
              <a:rPr lang="en-US" dirty="0" err="1"/>
              <a:t>centre</a:t>
            </a:r>
            <a:r>
              <a:rPr lang="en-US" dirty="0"/>
              <a:t> is lined with classically designed 18th-century buildings, many of which have been put to innovative uses. One of the coolest attractions in Tartu is the soup neighborhood. In the soup neighborhood, every street is named after soup ingredients like potatoes, beans and peas.</a:t>
            </a:r>
            <a:endParaRPr lang="cs-CZ" dirty="0" smtClean="0"/>
          </a:p>
        </p:txBody>
      </p:sp>
    </p:spTree>
    <p:extLst>
      <p:ext uri="{BB962C8B-B14F-4D97-AF65-F5344CB8AC3E}">
        <p14:creationId xmlns:p14="http://schemas.microsoft.com/office/powerpoint/2010/main" val="323479708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The </a:t>
            </a:r>
            <a:r>
              <a:rPr lang="cs-CZ" dirty="0" err="1" smtClean="0"/>
              <a:t>main</a:t>
            </a:r>
            <a:r>
              <a:rPr lang="cs-CZ" dirty="0" smtClean="0"/>
              <a:t> </a:t>
            </a:r>
            <a:r>
              <a:rPr lang="cs-CZ" dirty="0" err="1" smtClean="0"/>
              <a:t>tourist</a:t>
            </a:r>
            <a:r>
              <a:rPr lang="cs-CZ" dirty="0" smtClean="0"/>
              <a:t> </a:t>
            </a:r>
            <a:r>
              <a:rPr lang="cs-CZ" dirty="0" err="1" smtClean="0"/>
              <a:t>attractions</a:t>
            </a:r>
            <a:r>
              <a:rPr lang="cs-CZ" dirty="0" smtClean="0"/>
              <a:t> in </a:t>
            </a:r>
            <a:r>
              <a:rPr lang="cs-CZ" dirty="0" err="1" smtClean="0"/>
              <a:t>Estonia</a:t>
            </a:r>
            <a:r>
              <a:rPr lang="cs-CZ" dirty="0"/>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4247317"/>
          </a:xfrm>
          <a:prstGeom prst="rect">
            <a:avLst/>
          </a:prstGeom>
        </p:spPr>
        <p:txBody>
          <a:bodyPr wrap="square">
            <a:spAutoFit/>
          </a:bodyPr>
          <a:lstStyle/>
          <a:p>
            <a:pPr marL="285750" indent="-285750" algn="just">
              <a:buFont typeface="Wingdings" panose="05000000000000000000" pitchFamily="2" charset="2"/>
              <a:buChar char="q"/>
            </a:pPr>
            <a:r>
              <a:rPr lang="en-US" dirty="0"/>
              <a:t>One of the most popular national parks in Estonia is </a:t>
            </a:r>
            <a:r>
              <a:rPr lang="en-US" b="1" dirty="0" err="1"/>
              <a:t>Lahemaa</a:t>
            </a:r>
            <a:r>
              <a:rPr lang="en-US" dirty="0"/>
              <a:t>. Since it is just an hour’s drive from the capital, it is the ideal day trip. </a:t>
            </a:r>
            <a:r>
              <a:rPr lang="en-US" dirty="0" err="1"/>
              <a:t>Viru</a:t>
            </a:r>
            <a:r>
              <a:rPr lang="en-US" dirty="0"/>
              <a:t> Raba, or </a:t>
            </a:r>
            <a:r>
              <a:rPr lang="en-US" dirty="0" err="1"/>
              <a:t>Viru</a:t>
            </a:r>
            <a:r>
              <a:rPr lang="en-US" dirty="0"/>
              <a:t> Bog, is a must-see part of the park. Trees poke from the swampy ground, and there is a definite ethereal quality. To make it easy to explore </a:t>
            </a:r>
            <a:r>
              <a:rPr lang="en-US" dirty="0" err="1"/>
              <a:t>Viru</a:t>
            </a:r>
            <a:r>
              <a:rPr lang="en-US" dirty="0"/>
              <a:t> Bog, there is a 5-km </a:t>
            </a:r>
            <a:r>
              <a:rPr lang="en-US" dirty="0" smtClean="0"/>
              <a:t>boardwalk </a:t>
            </a:r>
            <a:r>
              <a:rPr lang="en-US" dirty="0"/>
              <a:t>that is usually dry, keeping you out of the water but close enough to admire the scenery</a:t>
            </a:r>
            <a:r>
              <a:rPr lang="en-US" dirty="0" smtClean="0"/>
              <a:t>.</a:t>
            </a:r>
            <a:endParaRPr lang="cs-CZ" dirty="0" smtClean="0"/>
          </a:p>
          <a:p>
            <a:pPr marL="285750" indent="-285750" algn="just">
              <a:buFont typeface="Wingdings" panose="05000000000000000000" pitchFamily="2" charset="2"/>
              <a:buChar char="q"/>
            </a:pPr>
            <a:r>
              <a:rPr lang="en-US" dirty="0"/>
              <a:t>The largest Estonian island is called </a:t>
            </a:r>
            <a:r>
              <a:rPr lang="en-US" b="1" dirty="0"/>
              <a:t>Saaremaa, </a:t>
            </a:r>
            <a:r>
              <a:rPr lang="en-US" dirty="0"/>
              <a:t>and it is located in the Baltic Sea. The island has an 8,000-year-old history, and was ruled by Danes, Swedes, Germans and Russians in that time. Today, most visitors spend their time in the island’s capital city of </a:t>
            </a:r>
            <a:r>
              <a:rPr lang="en-US" dirty="0" err="1"/>
              <a:t>Kuressaare</a:t>
            </a:r>
            <a:r>
              <a:rPr lang="en-US" dirty="0"/>
              <a:t>. In </a:t>
            </a:r>
            <a:r>
              <a:rPr lang="en-US" dirty="0" err="1"/>
              <a:t>Kuressaare</a:t>
            </a:r>
            <a:r>
              <a:rPr lang="en-US" dirty="0"/>
              <a:t>, you can explore the completely intact medieval castle. You can tour the castle and the grounds, which now serve as home to the Regional Museum of </a:t>
            </a:r>
            <a:r>
              <a:rPr lang="en-US" dirty="0" smtClean="0"/>
              <a:t>Saaremaa</a:t>
            </a:r>
            <a:r>
              <a:rPr lang="cs-CZ" dirty="0" smtClean="0"/>
              <a:t>.</a:t>
            </a:r>
          </a:p>
          <a:p>
            <a:pPr marL="285750" indent="-285750" algn="just">
              <a:buFont typeface="Wingdings" panose="05000000000000000000" pitchFamily="2" charset="2"/>
              <a:buChar char="q"/>
            </a:pPr>
            <a:r>
              <a:rPr lang="en-US" dirty="0"/>
              <a:t>Where the </a:t>
            </a:r>
            <a:r>
              <a:rPr lang="en-US" dirty="0" err="1"/>
              <a:t>Parnu</a:t>
            </a:r>
            <a:r>
              <a:rPr lang="en-US" dirty="0"/>
              <a:t> River meets the Gulf of Riga, you’ll find the coastal resort city of </a:t>
            </a:r>
            <a:r>
              <a:rPr lang="en-US" b="1" dirty="0" err="1"/>
              <a:t>Parnu</a:t>
            </a:r>
            <a:r>
              <a:rPr lang="en-US" dirty="0"/>
              <a:t>. </a:t>
            </a:r>
            <a:r>
              <a:rPr lang="en-US" dirty="0" err="1"/>
              <a:t>Parnu</a:t>
            </a:r>
            <a:r>
              <a:rPr lang="en-US" dirty="0"/>
              <a:t> is known as the summer capital, because it is where so many Estonians choose to take their summer vacations. The biggest reason to come to </a:t>
            </a:r>
            <a:r>
              <a:rPr lang="en-US" dirty="0" err="1"/>
              <a:t>Parnu</a:t>
            </a:r>
            <a:r>
              <a:rPr lang="en-US" dirty="0"/>
              <a:t> is the beach, which boasts fine, white sand and gorgeous dunes.</a:t>
            </a:r>
            <a:endParaRPr lang="cs-CZ" dirty="0" smtClean="0"/>
          </a:p>
          <a:p>
            <a:pPr marL="285750" indent="-285750" algn="just">
              <a:buFont typeface="Wingdings" panose="05000000000000000000" pitchFamily="2" charset="2"/>
              <a:buChar char="q"/>
            </a:pPr>
            <a:endParaRPr lang="cs-CZ" dirty="0" smtClean="0"/>
          </a:p>
        </p:txBody>
      </p:sp>
    </p:spTree>
    <p:extLst>
      <p:ext uri="{BB962C8B-B14F-4D97-AF65-F5344CB8AC3E}">
        <p14:creationId xmlns:p14="http://schemas.microsoft.com/office/powerpoint/2010/main" val="131657738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Geography </a:t>
            </a:r>
            <a:r>
              <a:rPr lang="cs-CZ" dirty="0" err="1"/>
              <a:t>of</a:t>
            </a:r>
            <a:r>
              <a:rPr lang="cs-CZ" dirty="0"/>
              <a:t> </a:t>
            </a:r>
            <a:r>
              <a:rPr lang="cs-CZ" dirty="0" smtClean="0"/>
              <a:t>Moldova</a:t>
            </a:r>
            <a:r>
              <a:rPr lang="cs-CZ" dirty="0"/>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2862322"/>
          </a:xfrm>
          <a:prstGeom prst="rect">
            <a:avLst/>
          </a:prstGeom>
        </p:spPr>
        <p:txBody>
          <a:bodyPr wrap="square">
            <a:spAutoFit/>
          </a:bodyPr>
          <a:lstStyle/>
          <a:p>
            <a:pPr marL="285750" indent="-285750" algn="just">
              <a:buFont typeface="Wingdings" panose="05000000000000000000" pitchFamily="2" charset="2"/>
              <a:buChar char="q"/>
            </a:pPr>
            <a:r>
              <a:rPr lang="en-US" sz="2000" dirty="0"/>
              <a:t>Moldova is hilly with a subtle slope south toward the Black Sea. Moldova has a relatively rugged topography, however elevations never reach beyond 430 m </a:t>
            </a:r>
            <a:r>
              <a:rPr lang="en-US" sz="2000" dirty="0" smtClean="0"/>
              <a:t> </a:t>
            </a:r>
            <a:r>
              <a:rPr lang="en-US" sz="2000" dirty="0"/>
              <a:t>- which is the country's highest point, </a:t>
            </a:r>
            <a:r>
              <a:rPr lang="en-US" sz="2000" dirty="0" err="1"/>
              <a:t>Balanesti</a:t>
            </a:r>
            <a:r>
              <a:rPr lang="en-US" sz="2000" dirty="0"/>
              <a:t> Hill</a:t>
            </a:r>
            <a:r>
              <a:rPr lang="en-US" sz="2000" dirty="0" smtClean="0"/>
              <a:t>.</a:t>
            </a:r>
            <a:endParaRPr lang="en-US" sz="2000" dirty="0"/>
          </a:p>
          <a:p>
            <a:pPr marL="285750" indent="-285750" algn="just">
              <a:buFont typeface="Wingdings" panose="05000000000000000000" pitchFamily="2" charset="2"/>
              <a:buChar char="q"/>
            </a:pPr>
            <a:r>
              <a:rPr lang="en-US" sz="2000" dirty="0"/>
              <a:t>These hilly regions are part of the Moldavian Plateau, a part of the Carpathian Mountains. Accounting for much of the terrain along that plateau are steep forested slopes interlaced by valleys and ravines</a:t>
            </a:r>
            <a:r>
              <a:rPr lang="en-US" sz="2000" dirty="0" smtClean="0"/>
              <a:t>.</a:t>
            </a:r>
            <a:endParaRPr lang="en-US" sz="2000" dirty="0"/>
          </a:p>
          <a:p>
            <a:pPr marL="285750" indent="-285750" algn="just">
              <a:buFont typeface="Wingdings" panose="05000000000000000000" pitchFamily="2" charset="2"/>
              <a:buChar char="q"/>
            </a:pPr>
            <a:r>
              <a:rPr lang="en-US" sz="2000" dirty="0"/>
              <a:t>While the Dniester river forms only a small part of Moldova's border with the Ukraine, the Prut completely makes up the entire western border with Romania</a:t>
            </a:r>
            <a:r>
              <a:rPr lang="en-US" sz="2000" dirty="0" smtClean="0"/>
              <a:t>.</a:t>
            </a:r>
            <a:endParaRPr lang="en-US" sz="2000" dirty="0"/>
          </a:p>
          <a:p>
            <a:pPr marL="285750" indent="-285750" algn="just">
              <a:buFont typeface="Wingdings" panose="05000000000000000000" pitchFamily="2" charset="2"/>
              <a:buChar char="q"/>
            </a:pPr>
            <a:r>
              <a:rPr lang="en-US" sz="2000" dirty="0"/>
              <a:t>Other important rivers of note include the </a:t>
            </a:r>
            <a:r>
              <a:rPr lang="en-US" sz="2000" dirty="0" err="1"/>
              <a:t>Nistru</a:t>
            </a:r>
            <a:r>
              <a:rPr lang="en-US" sz="2000" dirty="0"/>
              <a:t> and </a:t>
            </a:r>
            <a:r>
              <a:rPr lang="en-US" sz="2000" dirty="0" err="1"/>
              <a:t>Byk</a:t>
            </a:r>
            <a:r>
              <a:rPr lang="en-US" sz="2000" dirty="0"/>
              <a:t>. </a:t>
            </a:r>
          </a:p>
        </p:txBody>
      </p:sp>
    </p:spTree>
    <p:extLst>
      <p:ext uri="{BB962C8B-B14F-4D97-AF65-F5344CB8AC3E}">
        <p14:creationId xmlns:p14="http://schemas.microsoft.com/office/powerpoint/2010/main" val="310108509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The </a:t>
            </a:r>
            <a:r>
              <a:rPr lang="cs-CZ" dirty="0" err="1" smtClean="0"/>
              <a:t>main</a:t>
            </a:r>
            <a:r>
              <a:rPr lang="cs-CZ" dirty="0" smtClean="0"/>
              <a:t> </a:t>
            </a:r>
            <a:r>
              <a:rPr lang="cs-CZ" dirty="0" err="1" smtClean="0"/>
              <a:t>tourist</a:t>
            </a:r>
            <a:r>
              <a:rPr lang="cs-CZ" dirty="0" smtClean="0"/>
              <a:t> </a:t>
            </a:r>
            <a:r>
              <a:rPr lang="cs-CZ" dirty="0" err="1" smtClean="0"/>
              <a:t>attractions</a:t>
            </a:r>
            <a:r>
              <a:rPr lang="cs-CZ" dirty="0" smtClean="0"/>
              <a:t> in Moldova</a:t>
            </a:r>
            <a:r>
              <a:rPr lang="cs-CZ" dirty="0"/>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416320"/>
          </a:xfrm>
          <a:prstGeom prst="rect">
            <a:avLst/>
          </a:prstGeom>
        </p:spPr>
        <p:txBody>
          <a:bodyPr wrap="square">
            <a:spAutoFit/>
          </a:bodyPr>
          <a:lstStyle/>
          <a:p>
            <a:pPr marL="285750" indent="-285750" algn="just">
              <a:buFont typeface="Wingdings" panose="05000000000000000000" pitchFamily="2" charset="2"/>
              <a:buChar char="q"/>
            </a:pPr>
            <a:r>
              <a:rPr lang="en-US" b="1" dirty="0" err="1" smtClean="0"/>
              <a:t>Soroca</a:t>
            </a:r>
            <a:r>
              <a:rPr lang="cs-CZ" b="1" dirty="0" smtClean="0"/>
              <a:t> </a:t>
            </a:r>
            <a:r>
              <a:rPr lang="cs-CZ" dirty="0" smtClean="0"/>
              <a:t>- </a:t>
            </a:r>
            <a:r>
              <a:rPr lang="en-US" dirty="0" smtClean="0"/>
              <a:t>This </a:t>
            </a:r>
            <a:r>
              <a:rPr lang="en-US" dirty="0"/>
              <a:t>medieval town is known as a fortified city. Due to its magnificent and strong walls, </a:t>
            </a:r>
            <a:r>
              <a:rPr lang="en-US" dirty="0" err="1"/>
              <a:t>Soroca</a:t>
            </a:r>
            <a:r>
              <a:rPr lang="en-US" dirty="0"/>
              <a:t> plaid a huge role in protecting Moldova from invasions like Tartars, </a:t>
            </a:r>
            <a:r>
              <a:rPr lang="en-US" dirty="0" err="1"/>
              <a:t>Polyaks</a:t>
            </a:r>
            <a:r>
              <a:rPr lang="en-US" dirty="0"/>
              <a:t>, Cossacks, Ottomans and Slavs. The town is also known as being home of the largest </a:t>
            </a:r>
            <a:r>
              <a:rPr lang="en-US" dirty="0" err="1"/>
              <a:t>Gipsys</a:t>
            </a:r>
            <a:r>
              <a:rPr lang="en-US" dirty="0"/>
              <a:t> community in Moldova. </a:t>
            </a:r>
            <a:endParaRPr lang="cs-CZ" dirty="0" smtClean="0"/>
          </a:p>
          <a:p>
            <a:pPr marL="285750" indent="-285750" algn="just">
              <a:buFont typeface="Wingdings" panose="05000000000000000000" pitchFamily="2" charset="2"/>
              <a:buChar char="q"/>
            </a:pPr>
            <a:r>
              <a:rPr lang="en-US" b="1" dirty="0" err="1"/>
              <a:t>Orheiul</a:t>
            </a:r>
            <a:r>
              <a:rPr lang="en-US" b="1" dirty="0"/>
              <a:t> </a:t>
            </a:r>
            <a:r>
              <a:rPr lang="en-US" b="1" dirty="0" err="1"/>
              <a:t>Vechi</a:t>
            </a:r>
            <a:r>
              <a:rPr lang="en-US" b="1" dirty="0"/>
              <a:t> </a:t>
            </a:r>
            <a:r>
              <a:rPr lang="en-US" b="1" dirty="0" smtClean="0"/>
              <a:t>settlement</a:t>
            </a:r>
            <a:r>
              <a:rPr lang="cs-CZ" b="1" dirty="0" smtClean="0"/>
              <a:t> </a:t>
            </a:r>
            <a:r>
              <a:rPr lang="cs-CZ" dirty="0" smtClean="0"/>
              <a:t>- </a:t>
            </a:r>
            <a:r>
              <a:rPr lang="en-US" dirty="0" smtClean="0"/>
              <a:t>The </a:t>
            </a:r>
            <a:r>
              <a:rPr lang="en-US" dirty="0"/>
              <a:t>town of </a:t>
            </a:r>
            <a:r>
              <a:rPr lang="en-US" dirty="0" err="1"/>
              <a:t>Orhei</a:t>
            </a:r>
            <a:r>
              <a:rPr lang="en-US" dirty="0"/>
              <a:t> was established in 15th-16th Century. The excavations showed that the ancient town of </a:t>
            </a:r>
            <a:r>
              <a:rPr lang="en-US" dirty="0" err="1"/>
              <a:t>Orhei</a:t>
            </a:r>
            <a:r>
              <a:rPr lang="en-US" dirty="0"/>
              <a:t> was rich with a mosque, two mausoleums and a bath. </a:t>
            </a:r>
            <a:r>
              <a:rPr lang="en-US" dirty="0" err="1"/>
              <a:t>Ortodox</a:t>
            </a:r>
            <a:r>
              <a:rPr lang="en-US" dirty="0"/>
              <a:t> church from 17th Century, still stands on the top of the rock, having splendid views over the vineyards. The road, which goes to </a:t>
            </a:r>
            <a:r>
              <a:rPr lang="en-US" dirty="0" err="1"/>
              <a:t>Orhei</a:t>
            </a:r>
            <a:r>
              <a:rPr lang="en-US" dirty="0"/>
              <a:t>, passes some of the most beautiful and picturesque Moldovan villages, showing a true image of Moldova daily life</a:t>
            </a:r>
            <a:r>
              <a:rPr lang="en-US" dirty="0" smtClean="0"/>
              <a:t>.</a:t>
            </a:r>
            <a:endParaRPr lang="cs-CZ" dirty="0" smtClean="0"/>
          </a:p>
          <a:p>
            <a:pPr marL="285750" indent="-285750" algn="just">
              <a:buFont typeface="Wingdings" panose="05000000000000000000" pitchFamily="2" charset="2"/>
              <a:buChar char="q"/>
            </a:pPr>
            <a:r>
              <a:rPr lang="en-US" b="1" dirty="0" err="1"/>
              <a:t>Saharna</a:t>
            </a:r>
            <a:r>
              <a:rPr lang="en-US" b="1" dirty="0"/>
              <a:t> </a:t>
            </a:r>
            <a:r>
              <a:rPr lang="en-US" b="1" dirty="0" smtClean="0"/>
              <a:t>Monastery</a:t>
            </a:r>
            <a:r>
              <a:rPr lang="cs-CZ" b="1" dirty="0" smtClean="0"/>
              <a:t> </a:t>
            </a:r>
            <a:r>
              <a:rPr lang="cs-CZ" dirty="0" smtClean="0"/>
              <a:t>- </a:t>
            </a:r>
            <a:r>
              <a:rPr lang="en-US" dirty="0" smtClean="0"/>
              <a:t>The </a:t>
            </a:r>
            <a:r>
              <a:rPr lang="en-US" dirty="0"/>
              <a:t>monastery lies in one of the most beautiful gorges of the river Dniester in Moldova. From the top of the Orthodox church leads a path to the very bottom and ends by the river.</a:t>
            </a:r>
            <a:endParaRPr lang="cs-CZ" dirty="0" smtClean="0"/>
          </a:p>
        </p:txBody>
      </p:sp>
    </p:spTree>
    <p:extLst>
      <p:ext uri="{BB962C8B-B14F-4D97-AF65-F5344CB8AC3E}">
        <p14:creationId xmlns:p14="http://schemas.microsoft.com/office/powerpoint/2010/main" val="9786147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The </a:t>
            </a:r>
            <a:r>
              <a:rPr lang="cs-CZ" dirty="0" err="1" smtClean="0"/>
              <a:t>main</a:t>
            </a:r>
            <a:r>
              <a:rPr lang="cs-CZ" dirty="0" smtClean="0"/>
              <a:t> </a:t>
            </a:r>
            <a:r>
              <a:rPr lang="cs-CZ" dirty="0" err="1" smtClean="0"/>
              <a:t>tourist</a:t>
            </a:r>
            <a:r>
              <a:rPr lang="cs-CZ" dirty="0" smtClean="0"/>
              <a:t> </a:t>
            </a:r>
            <a:r>
              <a:rPr lang="cs-CZ" dirty="0" err="1" smtClean="0"/>
              <a:t>attractions</a:t>
            </a:r>
            <a:r>
              <a:rPr lang="cs-CZ" dirty="0" smtClean="0"/>
              <a:t> in Moldova</a:t>
            </a:r>
            <a:r>
              <a:rPr lang="cs-CZ" dirty="0"/>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b="1" dirty="0" err="1"/>
              <a:t>Milestii</a:t>
            </a:r>
            <a:r>
              <a:rPr lang="en-US" b="1" dirty="0"/>
              <a:t> </a:t>
            </a:r>
            <a:r>
              <a:rPr lang="en-US" b="1" dirty="0" err="1"/>
              <a:t>Mici</a:t>
            </a:r>
            <a:r>
              <a:rPr lang="en-US" b="1" dirty="0"/>
              <a:t> wine </a:t>
            </a:r>
            <a:r>
              <a:rPr lang="en-US" b="1" dirty="0" smtClean="0"/>
              <a:t>cellar</a:t>
            </a:r>
            <a:r>
              <a:rPr lang="cs-CZ" b="1" dirty="0" smtClean="0"/>
              <a:t> </a:t>
            </a:r>
            <a:r>
              <a:rPr lang="cs-CZ" dirty="0" smtClean="0"/>
              <a:t>- </a:t>
            </a:r>
            <a:r>
              <a:rPr lang="en-US" dirty="0" smtClean="0"/>
              <a:t>The </a:t>
            </a:r>
            <a:r>
              <a:rPr lang="en-US" dirty="0"/>
              <a:t>fact that we can drive with a car around this wine cellar says it all. The </a:t>
            </a:r>
            <a:r>
              <a:rPr lang="en-US" dirty="0" err="1"/>
              <a:t>Milestii</a:t>
            </a:r>
            <a:r>
              <a:rPr lang="en-US" dirty="0"/>
              <a:t> </a:t>
            </a:r>
            <a:r>
              <a:rPr lang="en-US" dirty="0" err="1"/>
              <a:t>Mici</a:t>
            </a:r>
            <a:r>
              <a:rPr lang="en-US" dirty="0"/>
              <a:t> wine cellar has few more surprises in its sleeve – it is known after the largest wine collection in the world, which even got a place in the Guinness Book of Records</a:t>
            </a:r>
            <a:r>
              <a:rPr lang="en-US" dirty="0" smtClean="0"/>
              <a:t>.</a:t>
            </a:r>
            <a:endParaRPr lang="cs-CZ" dirty="0" smtClean="0"/>
          </a:p>
          <a:p>
            <a:pPr marL="285750" indent="-285750" algn="just">
              <a:buFont typeface="Wingdings" panose="05000000000000000000" pitchFamily="2" charset="2"/>
              <a:buChar char="q"/>
            </a:pPr>
            <a:r>
              <a:rPr lang="en-US" b="1" dirty="0" smtClean="0"/>
              <a:t>Chisinau</a:t>
            </a:r>
            <a:r>
              <a:rPr lang="cs-CZ" dirty="0" smtClean="0"/>
              <a:t> - </a:t>
            </a:r>
            <a:r>
              <a:rPr lang="en-US" dirty="0" smtClean="0"/>
              <a:t>The </a:t>
            </a:r>
            <a:r>
              <a:rPr lang="en-US" dirty="0"/>
              <a:t>capital of Moldova is interesting for its vibe. You can easily spot two worlds here – rich and poor, mixing together. The modern architecture and lifestyle want to cover the communism era, but it will take a while to really succeed. When visiting Chisinau, do as the locals do and start your day with a coffee and a glass of local </a:t>
            </a:r>
            <a:r>
              <a:rPr lang="en-US" dirty="0" err="1"/>
              <a:t>Kvint</a:t>
            </a:r>
            <a:r>
              <a:rPr lang="en-US" dirty="0"/>
              <a:t> cognac</a:t>
            </a:r>
            <a:r>
              <a:rPr lang="en-US" dirty="0" smtClean="0"/>
              <a:t>.</a:t>
            </a:r>
            <a:endParaRPr lang="cs-CZ" dirty="0" smtClean="0"/>
          </a:p>
          <a:p>
            <a:pPr marL="285750" indent="-285750" algn="just">
              <a:buFont typeface="Wingdings" panose="05000000000000000000" pitchFamily="2" charset="2"/>
              <a:buChar char="q"/>
            </a:pPr>
            <a:r>
              <a:rPr lang="en-US" b="1" dirty="0"/>
              <a:t>Republic of </a:t>
            </a:r>
            <a:r>
              <a:rPr lang="en-US" b="1" dirty="0" err="1"/>
              <a:t>Transnistria</a:t>
            </a:r>
            <a:r>
              <a:rPr lang="en-US" b="1" dirty="0"/>
              <a:t> and </a:t>
            </a:r>
            <a:r>
              <a:rPr lang="en-US" b="1" dirty="0" smtClean="0"/>
              <a:t>Tiraspol</a:t>
            </a:r>
            <a:r>
              <a:rPr lang="cs-CZ" b="1" dirty="0" smtClean="0"/>
              <a:t> </a:t>
            </a:r>
            <a:r>
              <a:rPr lang="cs-CZ" dirty="0" smtClean="0"/>
              <a:t>- </a:t>
            </a:r>
            <a:r>
              <a:rPr lang="en-US" dirty="0" smtClean="0"/>
              <a:t>The </a:t>
            </a:r>
            <a:r>
              <a:rPr lang="en-US" dirty="0"/>
              <a:t>self-proclaimed </a:t>
            </a:r>
            <a:r>
              <a:rPr lang="en-US" dirty="0" err="1"/>
              <a:t>Transnistrian</a:t>
            </a:r>
            <a:r>
              <a:rPr lang="en-US" dirty="0"/>
              <a:t> Republic is an adventure of its own. Just crossing its boarders is something you will not forget. Visit its capital Tiraspol and be amazed over the so called open-air museum of soviet times</a:t>
            </a:r>
            <a:r>
              <a:rPr lang="en-US" dirty="0" smtClean="0"/>
              <a:t>.</a:t>
            </a:r>
            <a:endParaRPr lang="cs-CZ" dirty="0" smtClean="0"/>
          </a:p>
          <a:p>
            <a:pPr marL="285750" indent="-285750" algn="just">
              <a:buFont typeface="Wingdings" panose="05000000000000000000" pitchFamily="2" charset="2"/>
              <a:buChar char="q"/>
            </a:pPr>
            <a:r>
              <a:rPr lang="en-US" dirty="0"/>
              <a:t>This impressive Ottoman fortress, outside the </a:t>
            </a:r>
            <a:r>
              <a:rPr lang="en-US" dirty="0" err="1"/>
              <a:t>centre</a:t>
            </a:r>
            <a:r>
              <a:rPr lang="en-US" dirty="0"/>
              <a:t> near the </a:t>
            </a:r>
            <a:r>
              <a:rPr lang="en-US" b="1" dirty="0"/>
              <a:t>Bendery–Tiraspol bridge, </a:t>
            </a:r>
            <a:r>
              <a:rPr lang="en-US" dirty="0"/>
              <a:t>was built in the 16th century and saw keen fighting between Turkish and Russian forces before falling to Tsarist Russia permanently in the early 19th century. </a:t>
            </a:r>
            <a:endParaRPr lang="cs-CZ" dirty="0" smtClean="0"/>
          </a:p>
        </p:txBody>
      </p:sp>
    </p:spTree>
    <p:extLst>
      <p:ext uri="{BB962C8B-B14F-4D97-AF65-F5344CB8AC3E}">
        <p14:creationId xmlns:p14="http://schemas.microsoft.com/office/powerpoint/2010/main" val="32561164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Geography </a:t>
            </a:r>
            <a:r>
              <a:rPr lang="cs-CZ" dirty="0" err="1"/>
              <a:t>of</a:t>
            </a:r>
            <a:r>
              <a:rPr lang="cs-CZ" dirty="0"/>
              <a:t> </a:t>
            </a:r>
            <a:r>
              <a:rPr lang="cs-CZ" dirty="0" err="1" smtClean="0"/>
              <a:t>Bulgaria</a:t>
            </a:r>
            <a:r>
              <a:rPr lang="cs-CZ" dirty="0"/>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139321"/>
          </a:xfrm>
          <a:prstGeom prst="rect">
            <a:avLst/>
          </a:prstGeom>
        </p:spPr>
        <p:txBody>
          <a:bodyPr wrap="square">
            <a:spAutoFit/>
          </a:bodyPr>
          <a:lstStyle/>
          <a:p>
            <a:pPr marL="285750" indent="-285750" algn="just">
              <a:buFont typeface="Wingdings" panose="05000000000000000000" pitchFamily="2" charset="2"/>
              <a:buChar char="q"/>
            </a:pPr>
            <a:r>
              <a:rPr lang="en-US" dirty="0"/>
              <a:t>Noted for its diversity, Bulgaria's landscape ranges from mountainous peaks covered in snow to valleys and lowlands giving way to the coast of the Black Sea</a:t>
            </a:r>
            <a:r>
              <a:rPr lang="en-US" dirty="0" smtClean="0"/>
              <a:t>.</a:t>
            </a:r>
            <a:endParaRPr lang="en-US" dirty="0"/>
          </a:p>
          <a:p>
            <a:pPr marL="285750" indent="-285750" algn="just">
              <a:buFont typeface="Wingdings" panose="05000000000000000000" pitchFamily="2" charset="2"/>
              <a:buChar char="q"/>
            </a:pPr>
            <a:r>
              <a:rPr lang="en-US" dirty="0"/>
              <a:t>The Balkan Mountains cut across the central part of the country, while the Rhodope Mountains run through southern Bulgaria, along its border with Greece. </a:t>
            </a:r>
            <a:endParaRPr lang="cs-CZ" dirty="0" smtClean="0"/>
          </a:p>
          <a:p>
            <a:pPr marL="285750" indent="-285750" algn="just">
              <a:buFont typeface="Wingdings" panose="05000000000000000000" pitchFamily="2" charset="2"/>
              <a:buChar char="q"/>
            </a:pPr>
            <a:r>
              <a:rPr lang="en-US" dirty="0"/>
              <a:t>The highest point in the country, located in the </a:t>
            </a:r>
            <a:r>
              <a:rPr lang="en-US" dirty="0" err="1"/>
              <a:t>Rila</a:t>
            </a:r>
            <a:r>
              <a:rPr lang="en-US" dirty="0"/>
              <a:t> Mountains, is </a:t>
            </a:r>
            <a:r>
              <a:rPr lang="en-US" dirty="0" err="1"/>
              <a:t>Musala</a:t>
            </a:r>
            <a:r>
              <a:rPr lang="en-US" dirty="0"/>
              <a:t> Mt., at </a:t>
            </a:r>
            <a:r>
              <a:rPr lang="en-US" dirty="0" smtClean="0"/>
              <a:t>(</a:t>
            </a:r>
            <a:r>
              <a:rPr lang="en-US" dirty="0"/>
              <a:t>2,925 m</a:t>
            </a:r>
            <a:r>
              <a:rPr lang="en-US" dirty="0" smtClean="0"/>
              <a:t>).</a:t>
            </a:r>
            <a:endParaRPr lang="en-US" dirty="0"/>
          </a:p>
          <a:p>
            <a:pPr marL="285750" indent="-285750" algn="just">
              <a:buFont typeface="Wingdings" panose="05000000000000000000" pitchFamily="2" charset="2"/>
              <a:buChar char="q"/>
            </a:pPr>
            <a:r>
              <a:rPr lang="en-US" dirty="0"/>
              <a:t>Moving on north of the Balkan Mountains the fertile lowlands of the </a:t>
            </a:r>
            <a:r>
              <a:rPr lang="en-US" dirty="0" err="1"/>
              <a:t>Danubian</a:t>
            </a:r>
            <a:r>
              <a:rPr lang="en-US" dirty="0"/>
              <a:t> Plain slope gradually down to the Danube River</a:t>
            </a:r>
            <a:r>
              <a:rPr lang="en-US" dirty="0" smtClean="0"/>
              <a:t>.</a:t>
            </a:r>
            <a:endParaRPr lang="en-US" dirty="0"/>
          </a:p>
          <a:p>
            <a:pPr marL="285750" indent="-285750" algn="just">
              <a:buFont typeface="Wingdings" panose="05000000000000000000" pitchFamily="2" charset="2"/>
              <a:buChar char="q"/>
            </a:pPr>
            <a:r>
              <a:rPr lang="en-US" dirty="0"/>
              <a:t>The south-eastern lowlands (Maritsa Basin), drained by a series of small rivers, slope to the Black Sea</a:t>
            </a:r>
            <a:r>
              <a:rPr lang="en-US" dirty="0" smtClean="0"/>
              <a:t>.</a:t>
            </a:r>
            <a:endParaRPr lang="en-US" dirty="0"/>
          </a:p>
          <a:p>
            <a:pPr marL="285750" indent="-285750" algn="just">
              <a:buFont typeface="Wingdings" panose="05000000000000000000" pitchFamily="2" charset="2"/>
              <a:buChar char="q"/>
            </a:pPr>
            <a:r>
              <a:rPr lang="en-US" dirty="0"/>
              <a:t>Major rivers include the Danube River, as it forms the northern border with Romania, and the Iskur, Maritsa, Struma, </a:t>
            </a:r>
            <a:r>
              <a:rPr lang="en-US" dirty="0" err="1"/>
              <a:t>Tundzha</a:t>
            </a:r>
            <a:r>
              <a:rPr lang="en-US" dirty="0"/>
              <a:t> and </a:t>
            </a:r>
            <a:r>
              <a:rPr lang="en-US" dirty="0" err="1"/>
              <a:t>Yantra</a:t>
            </a:r>
            <a:r>
              <a:rPr lang="en-US" dirty="0"/>
              <a:t> rivers.</a:t>
            </a:r>
          </a:p>
        </p:txBody>
      </p:sp>
    </p:spTree>
    <p:extLst>
      <p:ext uri="{BB962C8B-B14F-4D97-AF65-F5344CB8AC3E}">
        <p14:creationId xmlns:p14="http://schemas.microsoft.com/office/powerpoint/2010/main" val="340945526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Geography </a:t>
            </a:r>
            <a:r>
              <a:rPr lang="cs-CZ" dirty="0" err="1"/>
              <a:t>of</a:t>
            </a:r>
            <a:r>
              <a:rPr lang="cs-CZ" dirty="0"/>
              <a:t> </a:t>
            </a:r>
            <a:r>
              <a:rPr lang="cs-CZ" dirty="0" err="1" smtClean="0"/>
              <a:t>Ukraine</a:t>
            </a:r>
            <a:r>
              <a:rPr lang="cs-CZ" dirty="0"/>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693319"/>
          </a:xfrm>
          <a:prstGeom prst="rect">
            <a:avLst/>
          </a:prstGeom>
        </p:spPr>
        <p:txBody>
          <a:bodyPr wrap="square">
            <a:spAutoFit/>
          </a:bodyPr>
          <a:lstStyle/>
          <a:p>
            <a:pPr marL="285750" indent="-285750" algn="just">
              <a:buFont typeface="Wingdings" panose="05000000000000000000" pitchFamily="2" charset="2"/>
              <a:buChar char="q"/>
            </a:pPr>
            <a:r>
              <a:rPr lang="en-US" dirty="0"/>
              <a:t>Ukraine, the largest country totally in Europe, has many diverse and interesting geographic features</a:t>
            </a:r>
            <a:r>
              <a:rPr lang="en-US" dirty="0" smtClean="0"/>
              <a:t>.</a:t>
            </a:r>
            <a:endParaRPr lang="en-US" dirty="0"/>
          </a:p>
          <a:p>
            <a:pPr marL="285750" indent="-285750" algn="just">
              <a:buFont typeface="Wingdings" panose="05000000000000000000" pitchFamily="2" charset="2"/>
              <a:buChar char="q"/>
            </a:pPr>
            <a:r>
              <a:rPr lang="en-US" dirty="0"/>
              <a:t>As for mountains, the northern reaches of the Carpathian Mountains stretch across western Ukraine. The country's highest point is located there; </a:t>
            </a:r>
            <a:r>
              <a:rPr lang="en-US" dirty="0" err="1"/>
              <a:t>Hoverla</a:t>
            </a:r>
            <a:r>
              <a:rPr lang="en-US" dirty="0"/>
              <a:t> Mountain, at 2061 m (6762 </a:t>
            </a:r>
            <a:r>
              <a:rPr lang="en-US" dirty="0" err="1"/>
              <a:t>ft</a:t>
            </a:r>
            <a:r>
              <a:rPr lang="en-US" dirty="0"/>
              <a:t>) tall</a:t>
            </a:r>
            <a:r>
              <a:rPr lang="en-US" dirty="0" smtClean="0"/>
              <a:t>.</a:t>
            </a:r>
            <a:endParaRPr lang="en-US" dirty="0"/>
          </a:p>
          <a:p>
            <a:pPr marL="285750" indent="-285750" algn="just">
              <a:buFont typeface="Wingdings" panose="05000000000000000000" pitchFamily="2" charset="2"/>
              <a:buChar char="q"/>
            </a:pPr>
            <a:r>
              <a:rPr lang="en-US" dirty="0"/>
              <a:t>The Crimean Mountains front the southern edges of the Crimean Peninsula, and some lower, heavily-eroded mountains extend into Russia just north of the Sea of Azov. </a:t>
            </a:r>
            <a:endParaRPr lang="cs-CZ" dirty="0" smtClean="0"/>
          </a:p>
          <a:p>
            <a:pPr marL="285750" indent="-285750" algn="just">
              <a:buFont typeface="Wingdings" panose="05000000000000000000" pitchFamily="2" charset="2"/>
              <a:buChar char="q"/>
            </a:pPr>
            <a:r>
              <a:rPr lang="en-US" dirty="0" smtClean="0"/>
              <a:t>Much </a:t>
            </a:r>
            <a:r>
              <a:rPr lang="en-US" dirty="0"/>
              <a:t>of central Ukraine is covered by plateaus, and fertile plains (steppes), somewhat hilly areas of grasslands and shrub lands. The Black Sea Coastal Lowlands cover the southern edges of the country</a:t>
            </a:r>
            <a:r>
              <a:rPr lang="en-US" dirty="0" smtClean="0"/>
              <a:t>.</a:t>
            </a:r>
            <a:endParaRPr lang="en-US" dirty="0"/>
          </a:p>
          <a:p>
            <a:pPr marL="285750" indent="-285750" algn="just">
              <a:buFont typeface="Wingdings" panose="05000000000000000000" pitchFamily="2" charset="2"/>
              <a:buChar char="q"/>
            </a:pPr>
            <a:r>
              <a:rPr lang="en-US" dirty="0"/>
              <a:t>Ukraine is bordered by the waters of the Black Sea and the Sea of Azov. Major rivers include the Desna, Dnieper, Dniester, Donets and the Southern Bug. Numerous waterfalls are found in both the Carpathian and Crimean Mountains. </a:t>
            </a:r>
          </a:p>
        </p:txBody>
      </p:sp>
    </p:spTree>
    <p:extLst>
      <p:ext uri="{BB962C8B-B14F-4D97-AF65-F5344CB8AC3E}">
        <p14:creationId xmlns:p14="http://schemas.microsoft.com/office/powerpoint/2010/main" val="328380394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The </a:t>
            </a:r>
            <a:r>
              <a:rPr lang="cs-CZ" dirty="0" err="1" smtClean="0"/>
              <a:t>main</a:t>
            </a:r>
            <a:r>
              <a:rPr lang="cs-CZ" dirty="0" smtClean="0"/>
              <a:t> </a:t>
            </a:r>
            <a:r>
              <a:rPr lang="cs-CZ" dirty="0" err="1" smtClean="0"/>
              <a:t>tourist</a:t>
            </a:r>
            <a:r>
              <a:rPr lang="cs-CZ" dirty="0" smtClean="0"/>
              <a:t> </a:t>
            </a:r>
            <a:r>
              <a:rPr lang="cs-CZ" dirty="0" err="1" smtClean="0"/>
              <a:t>attractions</a:t>
            </a:r>
            <a:r>
              <a:rPr lang="cs-CZ" dirty="0" smtClean="0"/>
              <a:t> in </a:t>
            </a:r>
            <a:r>
              <a:rPr lang="cs-CZ" dirty="0" err="1" smtClean="0"/>
              <a:t>Ukraine</a:t>
            </a:r>
            <a:r>
              <a:rPr lang="cs-CZ" dirty="0"/>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693319"/>
          </a:xfrm>
          <a:prstGeom prst="rect">
            <a:avLst/>
          </a:prstGeom>
        </p:spPr>
        <p:txBody>
          <a:bodyPr wrap="square">
            <a:spAutoFit/>
          </a:bodyPr>
          <a:lstStyle/>
          <a:p>
            <a:pPr marL="285750" indent="-285750" algn="just">
              <a:buFont typeface="Wingdings" panose="05000000000000000000" pitchFamily="2" charset="2"/>
              <a:buChar char="q"/>
            </a:pPr>
            <a:r>
              <a:rPr lang="en-US" b="1" dirty="0" smtClean="0"/>
              <a:t>Crimea</a:t>
            </a:r>
            <a:r>
              <a:rPr lang="cs-CZ" b="1" dirty="0" smtClean="0"/>
              <a:t> </a:t>
            </a:r>
            <a:r>
              <a:rPr lang="en-US" b="1" dirty="0" smtClean="0"/>
              <a:t>RESORTS</a:t>
            </a:r>
            <a:r>
              <a:rPr lang="cs-CZ" b="1" dirty="0" smtClean="0"/>
              <a:t> </a:t>
            </a:r>
            <a:r>
              <a:rPr lang="cs-CZ" dirty="0" smtClean="0"/>
              <a:t>- </a:t>
            </a:r>
            <a:r>
              <a:rPr lang="en-US" dirty="0" smtClean="0"/>
              <a:t>Crimea </a:t>
            </a:r>
            <a:r>
              <a:rPr lang="en-US" dirty="0"/>
              <a:t>is a fascinating region to explore, as well as a great place to spend a vacation. Across the centuries it has attracted settlers such as the Greeks, the Venetians and the Genoese - all of whom founded cities along the coast and inter-married with the local </a:t>
            </a:r>
            <a:r>
              <a:rPr lang="en-US" dirty="0" smtClean="0"/>
              <a:t>people</a:t>
            </a:r>
            <a:r>
              <a:rPr lang="cs-CZ" dirty="0" smtClean="0"/>
              <a:t>.</a:t>
            </a:r>
          </a:p>
          <a:p>
            <a:pPr marL="285750" indent="-285750" algn="just">
              <a:buFont typeface="Wingdings" panose="05000000000000000000" pitchFamily="2" charset="2"/>
              <a:buChar char="q"/>
            </a:pPr>
            <a:r>
              <a:rPr lang="en-US" b="1" dirty="0"/>
              <a:t>Carpathian Mountains </a:t>
            </a:r>
            <a:r>
              <a:rPr lang="en-US" dirty="0"/>
              <a:t>are considered to be the Green Pearl of Ukraine. It is one of the most popular resorts and tourist centers of the country. A beautiful mix of natural areas, forests, meadows, shepherds and humans living in harmony with nature is what makes the mountains so </a:t>
            </a:r>
            <a:r>
              <a:rPr lang="en-US" dirty="0" err="1"/>
              <a:t>sttractive</a:t>
            </a:r>
            <a:r>
              <a:rPr lang="en-US" dirty="0"/>
              <a:t> to </a:t>
            </a:r>
            <a:r>
              <a:rPr lang="en-US" dirty="0" smtClean="0"/>
              <a:t>tourists</a:t>
            </a:r>
            <a:r>
              <a:rPr lang="cs-CZ" dirty="0" smtClean="0"/>
              <a:t>.</a:t>
            </a:r>
          </a:p>
          <a:p>
            <a:pPr marL="285750" indent="-285750" algn="just">
              <a:buFont typeface="Wingdings" panose="05000000000000000000" pitchFamily="2" charset="2"/>
              <a:buChar char="q"/>
            </a:pPr>
            <a:r>
              <a:rPr lang="en-US" b="1" dirty="0"/>
              <a:t>Kyiv</a:t>
            </a:r>
            <a:r>
              <a:rPr lang="en-US" dirty="0"/>
              <a:t> (also known as Kiev), a scenic city of close to 3 million people situated on the Dnieper River, is the bustling capital of Ukraine. Ancient </a:t>
            </a:r>
            <a:r>
              <a:rPr lang="en-US" dirty="0" err="1"/>
              <a:t>Kievan</a:t>
            </a:r>
            <a:r>
              <a:rPr lang="en-US" dirty="0"/>
              <a:t> </a:t>
            </a:r>
            <a:r>
              <a:rPr lang="en-US" dirty="0" err="1"/>
              <a:t>Rus</a:t>
            </a:r>
            <a:r>
              <a:rPr lang="en-US" dirty="0"/>
              <a:t>, which reached its greatest period of ascendancy during the 11th and 12th centuries, was a center of trade routes between the Baltic and the Mediterranean. The art and architecture of Kyiv are world treasures</a:t>
            </a:r>
            <a:r>
              <a:rPr lang="en-US" dirty="0" smtClean="0"/>
              <a:t>.</a:t>
            </a:r>
            <a:endParaRPr lang="cs-CZ" dirty="0" smtClean="0"/>
          </a:p>
          <a:p>
            <a:pPr marL="285750" indent="-285750" algn="just">
              <a:buFont typeface="Wingdings" panose="05000000000000000000" pitchFamily="2" charset="2"/>
              <a:buChar char="q"/>
            </a:pPr>
            <a:endParaRPr lang="cs-CZ" dirty="0" smtClean="0"/>
          </a:p>
        </p:txBody>
      </p:sp>
    </p:spTree>
    <p:extLst>
      <p:ext uri="{BB962C8B-B14F-4D97-AF65-F5344CB8AC3E}">
        <p14:creationId xmlns:p14="http://schemas.microsoft.com/office/powerpoint/2010/main" val="197989722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The </a:t>
            </a:r>
            <a:r>
              <a:rPr lang="cs-CZ" dirty="0" err="1" smtClean="0"/>
              <a:t>main</a:t>
            </a:r>
            <a:r>
              <a:rPr lang="cs-CZ" dirty="0" smtClean="0"/>
              <a:t> </a:t>
            </a:r>
            <a:r>
              <a:rPr lang="cs-CZ" dirty="0" err="1" smtClean="0"/>
              <a:t>tourist</a:t>
            </a:r>
            <a:r>
              <a:rPr lang="cs-CZ" dirty="0" smtClean="0"/>
              <a:t> </a:t>
            </a:r>
            <a:r>
              <a:rPr lang="cs-CZ" dirty="0" err="1" smtClean="0"/>
              <a:t>attractions</a:t>
            </a:r>
            <a:r>
              <a:rPr lang="cs-CZ" dirty="0" smtClean="0"/>
              <a:t> in </a:t>
            </a:r>
            <a:r>
              <a:rPr lang="cs-CZ" dirty="0" err="1" smtClean="0"/>
              <a:t>Ukraine</a:t>
            </a:r>
            <a:r>
              <a:rPr lang="cs-CZ" dirty="0"/>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693319"/>
          </a:xfrm>
          <a:prstGeom prst="rect">
            <a:avLst/>
          </a:prstGeom>
        </p:spPr>
        <p:txBody>
          <a:bodyPr wrap="square">
            <a:spAutoFit/>
          </a:bodyPr>
          <a:lstStyle/>
          <a:p>
            <a:pPr marL="285750" indent="-285750" algn="just">
              <a:buFont typeface="Wingdings" panose="05000000000000000000" pitchFamily="2" charset="2"/>
              <a:buChar char="q"/>
            </a:pPr>
            <a:r>
              <a:rPr lang="en-US" b="1" dirty="0" err="1"/>
              <a:t>Lviv</a:t>
            </a:r>
            <a:r>
              <a:rPr lang="en-US" dirty="0"/>
              <a:t> is a very poetic city steeped in legends both ancient and relatively new. Narrow medieval streets paved with stones, architectural decoration done in different </a:t>
            </a:r>
            <a:r>
              <a:rPr lang="en-US" dirty="0" smtClean="0"/>
              <a:t>styles. </a:t>
            </a:r>
            <a:r>
              <a:rPr lang="en-US" dirty="0"/>
              <a:t>In ancient times </a:t>
            </a:r>
            <a:endParaRPr lang="cs-CZ" dirty="0" smtClean="0"/>
          </a:p>
          <a:p>
            <a:pPr marL="285750" indent="-285750" algn="just">
              <a:buFont typeface="Wingdings" panose="05000000000000000000" pitchFamily="2" charset="2"/>
              <a:buChar char="q"/>
            </a:pPr>
            <a:r>
              <a:rPr lang="en-US" b="1" dirty="0" smtClean="0"/>
              <a:t>Odessa </a:t>
            </a:r>
            <a:r>
              <a:rPr lang="en-US" dirty="0"/>
              <a:t>is referred to as the "Pearl of the Black Sea" is the 3rd largest city in Ukraine, the largest city along the Black Sea, and the most important city of Ukraine for trade. Odessa's mild climate, warm waters and sunlit beaches attract hundreds of thousands of people year around</a:t>
            </a:r>
            <a:r>
              <a:rPr lang="en-US" dirty="0" smtClean="0"/>
              <a:t>.</a:t>
            </a:r>
            <a:r>
              <a:rPr lang="cs-CZ" dirty="0" smtClean="0"/>
              <a:t>.</a:t>
            </a:r>
          </a:p>
          <a:p>
            <a:pPr marL="285750" indent="-285750" algn="just">
              <a:buFont typeface="Wingdings" panose="05000000000000000000" pitchFamily="2" charset="2"/>
              <a:buChar char="q"/>
            </a:pPr>
            <a:r>
              <a:rPr lang="en-US" b="1" dirty="0" err="1"/>
              <a:t>Kamyanets-Podilsky</a:t>
            </a:r>
            <a:r>
              <a:rPr lang="en-US" b="1" dirty="0"/>
              <a:t>, </a:t>
            </a:r>
            <a:r>
              <a:rPr lang="en-US" dirty="0"/>
              <a:t>one of the oldest cities in Ukraine, is considered a phenomenon of great cultural importance. A rocky island skirted by the tight loop of the </a:t>
            </a:r>
            <a:r>
              <a:rPr lang="en-US" dirty="0" err="1"/>
              <a:t>Smotrich</a:t>
            </a:r>
            <a:r>
              <a:rPr lang="en-US" dirty="0"/>
              <a:t> River flowing in a picturesque canyon, served as a unique pedestal on which over more than a thousand years both well-known and anonymous masters created a miracle in </a:t>
            </a:r>
            <a:r>
              <a:rPr lang="en-US" dirty="0" smtClean="0"/>
              <a:t>stone</a:t>
            </a:r>
            <a:r>
              <a:rPr lang="cs-CZ" dirty="0" smtClean="0"/>
              <a:t>.</a:t>
            </a:r>
          </a:p>
          <a:p>
            <a:pPr marL="285750" indent="-285750" algn="just">
              <a:buFont typeface="Wingdings" panose="05000000000000000000" pitchFamily="2" charset="2"/>
              <a:buChar char="q"/>
            </a:pPr>
            <a:r>
              <a:rPr lang="en-US" b="1" dirty="0"/>
              <a:t>SOPHIEVKA PARK, </a:t>
            </a:r>
            <a:r>
              <a:rPr lang="en-US" b="1" dirty="0" smtClean="0"/>
              <a:t>UMAN</a:t>
            </a:r>
            <a:r>
              <a:rPr lang="cs-CZ" b="1" dirty="0" smtClean="0"/>
              <a:t> </a:t>
            </a:r>
            <a:r>
              <a:rPr lang="cs-CZ" dirty="0" smtClean="0"/>
              <a:t>- </a:t>
            </a:r>
            <a:r>
              <a:rPr lang="en-US" dirty="0" err="1" smtClean="0"/>
              <a:t>Uman</a:t>
            </a:r>
            <a:r>
              <a:rPr lang="en-US" dirty="0" smtClean="0"/>
              <a:t> </a:t>
            </a:r>
            <a:r>
              <a:rPr lang="en-US" dirty="0" err="1"/>
              <a:t>dendro</a:t>
            </a:r>
            <a:r>
              <a:rPr lang="en-US" dirty="0"/>
              <a:t> park </a:t>
            </a:r>
            <a:r>
              <a:rPr lang="en-US" dirty="0" err="1"/>
              <a:t>Sophievka</a:t>
            </a:r>
            <a:r>
              <a:rPr lang="en-US" dirty="0"/>
              <a:t> is the real world landscape architecture masterpiece of the end of the XVIII-</a:t>
            </a:r>
            <a:r>
              <a:rPr lang="en-US" dirty="0" err="1"/>
              <a:t>th</a:t>
            </a:r>
            <a:r>
              <a:rPr lang="en-US" dirty="0"/>
              <a:t> century and the beginning of the XIX-</a:t>
            </a:r>
            <a:r>
              <a:rPr lang="en-US" dirty="0" err="1"/>
              <a:t>th</a:t>
            </a:r>
            <a:r>
              <a:rPr lang="en-US" dirty="0" err="1" smtClean="0"/>
              <a:t>.</a:t>
            </a:r>
            <a:r>
              <a:rPr lang="en-US" dirty="0" smtClean="0"/>
              <a:t>.</a:t>
            </a:r>
            <a:endParaRPr lang="cs-CZ" dirty="0" smtClean="0"/>
          </a:p>
        </p:txBody>
      </p:sp>
    </p:spTree>
    <p:extLst>
      <p:ext uri="{BB962C8B-B14F-4D97-AF65-F5344CB8AC3E}">
        <p14:creationId xmlns:p14="http://schemas.microsoft.com/office/powerpoint/2010/main" val="201197052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Geography </a:t>
            </a:r>
            <a:r>
              <a:rPr lang="cs-CZ" dirty="0" err="1"/>
              <a:t>of</a:t>
            </a:r>
            <a:r>
              <a:rPr lang="cs-CZ" dirty="0"/>
              <a:t> </a:t>
            </a:r>
            <a:r>
              <a:rPr lang="cs-CZ" dirty="0" err="1" smtClean="0"/>
              <a:t>Belarus</a:t>
            </a:r>
            <a:r>
              <a:rPr lang="cs-CZ" dirty="0"/>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2862322"/>
          </a:xfrm>
          <a:prstGeom prst="rect">
            <a:avLst/>
          </a:prstGeom>
        </p:spPr>
        <p:txBody>
          <a:bodyPr wrap="square">
            <a:spAutoFit/>
          </a:bodyPr>
          <a:lstStyle/>
          <a:p>
            <a:pPr marL="285750" indent="-285750" algn="just">
              <a:buFont typeface="Wingdings" panose="05000000000000000000" pitchFamily="2" charset="2"/>
              <a:buChar char="q"/>
            </a:pPr>
            <a:r>
              <a:rPr lang="en-US" sz="2000" dirty="0"/>
              <a:t>Belarus is a heavily forested, flat, low-lying country that includes the </a:t>
            </a:r>
            <a:r>
              <a:rPr lang="en-US" sz="2000" dirty="0" err="1"/>
              <a:t>Poltsk</a:t>
            </a:r>
            <a:r>
              <a:rPr lang="en-US" sz="2000" dirty="0"/>
              <a:t> Lowland (north) and the Dnieper Lowland (south</a:t>
            </a:r>
            <a:r>
              <a:rPr lang="en-US" sz="2000" dirty="0" smtClean="0"/>
              <a:t>).</a:t>
            </a:r>
            <a:endParaRPr lang="en-US" sz="2000" dirty="0"/>
          </a:p>
          <a:p>
            <a:pPr marL="285750" indent="-285750" algn="just">
              <a:buFont typeface="Wingdings" panose="05000000000000000000" pitchFamily="2" charset="2"/>
              <a:buChar char="q"/>
            </a:pPr>
            <a:r>
              <a:rPr lang="en-US" sz="2000" dirty="0"/>
              <a:t>A few areas of rolling hills in the west blend into the lowlands. The extensive Pripyat marshes cover the southern reaches of the country</a:t>
            </a:r>
            <a:r>
              <a:rPr lang="en-US" sz="2000" dirty="0" smtClean="0"/>
              <a:t>.</a:t>
            </a:r>
            <a:endParaRPr lang="en-US" sz="2000" dirty="0"/>
          </a:p>
          <a:p>
            <a:pPr marL="285750" indent="-285750" algn="just">
              <a:buFont typeface="Wingdings" panose="05000000000000000000" pitchFamily="2" charset="2"/>
              <a:buChar char="q"/>
            </a:pPr>
            <a:r>
              <a:rPr lang="en-US" sz="2000" dirty="0"/>
              <a:t>The country's highest point, the Dzerzhinsky Hill, stands at </a:t>
            </a:r>
            <a:r>
              <a:rPr lang="en-US" sz="2000" dirty="0" smtClean="0"/>
              <a:t>(</a:t>
            </a:r>
            <a:r>
              <a:rPr lang="en-US" sz="2000" dirty="0"/>
              <a:t>346m). Its lowest point is on the Neman River at 90 </a:t>
            </a:r>
            <a:r>
              <a:rPr lang="en-US" sz="2000" dirty="0" err="1" smtClean="0"/>
              <a:t>metres</a:t>
            </a:r>
            <a:r>
              <a:rPr lang="cs-CZ" sz="2000" dirty="0" smtClean="0"/>
              <a:t>.</a:t>
            </a:r>
          </a:p>
          <a:p>
            <a:pPr marL="285750" indent="-285750" algn="just">
              <a:buFont typeface="Wingdings" panose="05000000000000000000" pitchFamily="2" charset="2"/>
              <a:buChar char="q"/>
            </a:pPr>
            <a:r>
              <a:rPr lang="en-US" sz="2000" dirty="0" smtClean="0"/>
              <a:t>And </a:t>
            </a:r>
            <a:r>
              <a:rPr lang="en-US" sz="2000" dirty="0"/>
              <a:t>as for rivers, the Dnieper is the most significant. Others of importance include the </a:t>
            </a:r>
            <a:r>
              <a:rPr lang="en-US" sz="2000" dirty="0" err="1"/>
              <a:t>Dvinar</a:t>
            </a:r>
            <a:r>
              <a:rPr lang="en-US" sz="2000" dirty="0"/>
              <a:t>, Neman and Pripyat. Many streams and over 10,000 small lakes are scattered about. </a:t>
            </a:r>
          </a:p>
        </p:txBody>
      </p:sp>
    </p:spTree>
    <p:extLst>
      <p:ext uri="{BB962C8B-B14F-4D97-AF65-F5344CB8AC3E}">
        <p14:creationId xmlns:p14="http://schemas.microsoft.com/office/powerpoint/2010/main" val="153944858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The </a:t>
            </a:r>
            <a:r>
              <a:rPr lang="cs-CZ" dirty="0" err="1" smtClean="0"/>
              <a:t>main</a:t>
            </a:r>
            <a:r>
              <a:rPr lang="cs-CZ" dirty="0" smtClean="0"/>
              <a:t> </a:t>
            </a:r>
            <a:r>
              <a:rPr lang="cs-CZ" dirty="0" err="1" smtClean="0"/>
              <a:t>tourist</a:t>
            </a:r>
            <a:r>
              <a:rPr lang="cs-CZ" dirty="0" smtClean="0"/>
              <a:t> </a:t>
            </a:r>
            <a:r>
              <a:rPr lang="cs-CZ" dirty="0" err="1" smtClean="0"/>
              <a:t>attractions</a:t>
            </a:r>
            <a:r>
              <a:rPr lang="cs-CZ" dirty="0" smtClean="0"/>
              <a:t> in </a:t>
            </a:r>
            <a:r>
              <a:rPr lang="cs-CZ" dirty="0" err="1" smtClean="0"/>
              <a:t>Belarus</a:t>
            </a:r>
            <a:r>
              <a:rPr lang="cs-CZ" dirty="0"/>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b="1" dirty="0" err="1"/>
              <a:t>Nyasvizh</a:t>
            </a:r>
            <a:r>
              <a:rPr lang="en-US" b="1" dirty="0"/>
              <a:t> </a:t>
            </a:r>
            <a:r>
              <a:rPr lang="en-US" b="1" dirty="0" smtClean="0"/>
              <a:t>Castle</a:t>
            </a:r>
            <a:r>
              <a:rPr lang="cs-CZ" b="1" dirty="0" smtClean="0"/>
              <a:t> </a:t>
            </a:r>
            <a:r>
              <a:rPr lang="cs-CZ" dirty="0" smtClean="0"/>
              <a:t>- </a:t>
            </a:r>
            <a:r>
              <a:rPr lang="en-US" dirty="0" smtClean="0"/>
              <a:t>Over </a:t>
            </a:r>
            <a:r>
              <a:rPr lang="en-US" dirty="0"/>
              <a:t>a causeway leading away from the town with lovely lakes on either side lies this palace-like castle and park complex</a:t>
            </a:r>
            <a:r>
              <a:rPr lang="en-US" dirty="0" smtClean="0"/>
              <a:t>.</a:t>
            </a:r>
            <a:endParaRPr lang="cs-CZ" dirty="0" smtClean="0"/>
          </a:p>
          <a:p>
            <a:pPr marL="285750" indent="-285750" algn="just">
              <a:buFont typeface="Wingdings" panose="05000000000000000000" pitchFamily="2" charset="2"/>
              <a:buChar char="q"/>
            </a:pPr>
            <a:r>
              <a:rPr lang="en-US" b="1" dirty="0"/>
              <a:t>Marc Chagall Art </a:t>
            </a:r>
            <a:r>
              <a:rPr lang="en-US" b="1" dirty="0" smtClean="0"/>
              <a:t>Center</a:t>
            </a:r>
            <a:r>
              <a:rPr lang="cs-CZ" dirty="0" smtClean="0"/>
              <a:t>- </a:t>
            </a:r>
            <a:r>
              <a:rPr lang="en-US" dirty="0" smtClean="0"/>
              <a:t>The </a:t>
            </a:r>
            <a:r>
              <a:rPr lang="en-US" dirty="0"/>
              <a:t>first museum on every itinerary should be the excellent Chagall Art Center, which was established in 1992 and has about 300 of Chagall's works, of which less than one-third are on display at any given time</a:t>
            </a:r>
            <a:r>
              <a:rPr lang="en-US" dirty="0" smtClean="0"/>
              <a:t>.</a:t>
            </a:r>
            <a:endParaRPr lang="cs-CZ" dirty="0" smtClean="0"/>
          </a:p>
          <a:p>
            <a:pPr marL="285750" indent="-285750" algn="just">
              <a:buFont typeface="Wingdings" panose="05000000000000000000" pitchFamily="2" charset="2"/>
              <a:buChar char="q"/>
            </a:pPr>
            <a:r>
              <a:rPr lang="cs-CZ" b="1" dirty="0"/>
              <a:t>Mir </a:t>
            </a:r>
            <a:r>
              <a:rPr lang="cs-CZ" b="1" dirty="0" err="1" smtClean="0"/>
              <a:t>Castle</a:t>
            </a:r>
            <a:r>
              <a:rPr lang="cs-CZ" b="1" dirty="0" smtClean="0"/>
              <a:t> </a:t>
            </a:r>
            <a:r>
              <a:rPr lang="cs-CZ" dirty="0" smtClean="0"/>
              <a:t>- </a:t>
            </a:r>
            <a:r>
              <a:rPr lang="en-US" dirty="0"/>
              <a:t>Rising majestically above the town, the 16th-century Mir Castle overlooks a postcard-perfect lake and resembles something straight out of Disney. </a:t>
            </a:r>
            <a:endParaRPr lang="cs-CZ" dirty="0" smtClean="0"/>
          </a:p>
          <a:p>
            <a:pPr marL="285750" indent="-285750" algn="just">
              <a:buFont typeface="Wingdings" panose="05000000000000000000" pitchFamily="2" charset="2"/>
              <a:buChar char="q"/>
            </a:pPr>
            <a:r>
              <a:rPr lang="en-US" dirty="0" err="1"/>
              <a:t>Unesco</a:t>
            </a:r>
            <a:r>
              <a:rPr lang="en-US" dirty="0"/>
              <a:t> World Heritage Site </a:t>
            </a:r>
            <a:r>
              <a:rPr lang="en-US" b="1" dirty="0" err="1"/>
              <a:t>Belavezhskaya</a:t>
            </a:r>
            <a:r>
              <a:rPr lang="en-US" b="1" dirty="0"/>
              <a:t> </a:t>
            </a:r>
            <a:r>
              <a:rPr lang="en-US" b="1" dirty="0" err="1"/>
              <a:t>Pushcha</a:t>
            </a:r>
            <a:r>
              <a:rPr lang="en-US" b="1" dirty="0"/>
              <a:t> National Park </a:t>
            </a:r>
            <a:r>
              <a:rPr lang="en-US" dirty="0"/>
              <a:t>is the oldest wildlife refuge in Europe and the pride of Belarus. At the National Park headquarters in </a:t>
            </a:r>
            <a:r>
              <a:rPr lang="en-US" dirty="0" err="1"/>
              <a:t>Kamyanyuki</a:t>
            </a:r>
            <a:r>
              <a:rPr lang="en-US" dirty="0"/>
              <a:t>, 55km north of Brest, you can arrange to tour the park by bus, bicycle or private car, and you can spend the night at one of several comfortable hotels near the park entrance</a:t>
            </a:r>
            <a:r>
              <a:rPr lang="en-US" dirty="0" smtClean="0"/>
              <a:t>.</a:t>
            </a:r>
            <a:endParaRPr lang="cs-CZ" dirty="0" smtClean="0"/>
          </a:p>
          <a:p>
            <a:pPr marL="285750" indent="-285750" algn="just">
              <a:buFont typeface="Wingdings" panose="05000000000000000000" pitchFamily="2" charset="2"/>
              <a:buChar char="q"/>
            </a:pPr>
            <a:r>
              <a:rPr lang="en-US" dirty="0"/>
              <a:t>The hamlet of </a:t>
            </a:r>
            <a:r>
              <a:rPr lang="en-US" b="1" dirty="0" err="1"/>
              <a:t>Khatyn</a:t>
            </a:r>
            <a:r>
              <a:rPr lang="en-US" b="1" dirty="0"/>
              <a:t>, </a:t>
            </a:r>
            <a:r>
              <a:rPr lang="en-US" dirty="0"/>
              <a:t>60km north of Minsk, was burned to the ground by the Nazis on 22 March 1943. Of a population of 149 (including 85 children), only one man, </a:t>
            </a:r>
            <a:r>
              <a:rPr lang="en-US" dirty="0" err="1"/>
              <a:t>Yuzif</a:t>
            </a:r>
            <a:r>
              <a:rPr lang="en-US" dirty="0"/>
              <a:t> </a:t>
            </a:r>
            <a:r>
              <a:rPr lang="en-US" dirty="0" err="1"/>
              <a:t>Kaminsky</a:t>
            </a:r>
            <a:r>
              <a:rPr lang="en-US" dirty="0"/>
              <a:t>, survived. </a:t>
            </a:r>
            <a:endParaRPr lang="cs-CZ" dirty="0" smtClean="0"/>
          </a:p>
        </p:txBody>
      </p:sp>
    </p:spTree>
    <p:extLst>
      <p:ext uri="{BB962C8B-B14F-4D97-AF65-F5344CB8AC3E}">
        <p14:creationId xmlns:p14="http://schemas.microsoft.com/office/powerpoint/2010/main" val="354269299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Geography </a:t>
            </a:r>
            <a:r>
              <a:rPr lang="cs-CZ" dirty="0" err="1"/>
              <a:t>of</a:t>
            </a:r>
            <a:r>
              <a:rPr lang="cs-CZ" dirty="0"/>
              <a:t> </a:t>
            </a:r>
            <a:r>
              <a:rPr lang="cs-CZ" dirty="0" err="1" smtClean="0"/>
              <a:t>Russia</a:t>
            </a:r>
            <a:r>
              <a:rPr lang="cs-CZ" dirty="0"/>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2862322"/>
          </a:xfrm>
          <a:prstGeom prst="rect">
            <a:avLst/>
          </a:prstGeom>
        </p:spPr>
        <p:txBody>
          <a:bodyPr wrap="square">
            <a:spAutoFit/>
          </a:bodyPr>
          <a:lstStyle/>
          <a:p>
            <a:pPr marL="285750" indent="-285750" algn="just">
              <a:buFont typeface="Wingdings" panose="05000000000000000000" pitchFamily="2" charset="2"/>
              <a:buChar char="q"/>
            </a:pPr>
            <a:r>
              <a:rPr lang="en-US" dirty="0"/>
              <a:t>Making up the natural border between European Russia and Asia, the Ural Mountains extend from the Arctic Ocean to Kazakhstan's northern border. </a:t>
            </a:r>
            <a:endParaRPr lang="cs-CZ" dirty="0"/>
          </a:p>
          <a:p>
            <a:pPr marL="285750" indent="-285750" algn="just">
              <a:buFont typeface="Wingdings" panose="05000000000000000000" pitchFamily="2" charset="2"/>
              <a:buChar char="q"/>
            </a:pPr>
            <a:r>
              <a:rPr lang="en-US" dirty="0" smtClean="0"/>
              <a:t>Russia </a:t>
            </a:r>
            <a:r>
              <a:rPr lang="en-US" dirty="0"/>
              <a:t>has more than 100,000 rivers with a length of 7 miles, or greater. Some of the world's longest rivers flow through the vast lowland plains that dominate the Russian landscape. </a:t>
            </a:r>
            <a:endParaRPr lang="cs-CZ" dirty="0" smtClean="0"/>
          </a:p>
          <a:p>
            <a:pPr marL="285750" indent="-285750" algn="just">
              <a:buFont typeface="Wingdings" panose="05000000000000000000" pitchFamily="2" charset="2"/>
              <a:buChar char="q"/>
            </a:pPr>
            <a:r>
              <a:rPr lang="en-US" dirty="0" smtClean="0"/>
              <a:t>Significant </a:t>
            </a:r>
            <a:r>
              <a:rPr lang="en-US" dirty="0"/>
              <a:t>rivers include the Volga, Dnieper and Dvina (west), the Lena, Ob, and </a:t>
            </a:r>
            <a:r>
              <a:rPr lang="en-US" dirty="0" err="1"/>
              <a:t>Yenisey</a:t>
            </a:r>
            <a:r>
              <a:rPr lang="en-US" dirty="0"/>
              <a:t> (central) and the Amur in the far east. </a:t>
            </a:r>
            <a:endParaRPr lang="cs-CZ" dirty="0" smtClean="0"/>
          </a:p>
          <a:p>
            <a:pPr marL="285750" indent="-285750" algn="just">
              <a:buFont typeface="Wingdings" panose="05000000000000000000" pitchFamily="2" charset="2"/>
              <a:buChar char="q"/>
            </a:pPr>
            <a:r>
              <a:rPr lang="en-US" dirty="0"/>
              <a:t>At 1,642 </a:t>
            </a:r>
            <a:r>
              <a:rPr lang="en-US" dirty="0" smtClean="0"/>
              <a:t>m</a:t>
            </a:r>
            <a:r>
              <a:rPr lang="cs-CZ" dirty="0" smtClean="0"/>
              <a:t>, </a:t>
            </a:r>
            <a:r>
              <a:rPr lang="en-US" dirty="0" smtClean="0"/>
              <a:t>Lake </a:t>
            </a:r>
            <a:r>
              <a:rPr lang="en-US" dirty="0"/>
              <a:t>Baikal is the deepest and among the clearest of all lakes in the world. Baikal is home to more than 1,700 species of plants and animals, two thirds of which can be found nowhere else in the world. </a:t>
            </a:r>
          </a:p>
          <a:p>
            <a:pPr marL="285750" indent="-285750" algn="just">
              <a:buFont typeface="Wingdings" panose="05000000000000000000" pitchFamily="2" charset="2"/>
              <a:buChar char="q"/>
            </a:pPr>
            <a:endParaRPr lang="en-US" dirty="0"/>
          </a:p>
        </p:txBody>
      </p:sp>
    </p:spTree>
    <p:extLst>
      <p:ext uri="{BB962C8B-B14F-4D97-AF65-F5344CB8AC3E}">
        <p14:creationId xmlns:p14="http://schemas.microsoft.com/office/powerpoint/2010/main" val="50160812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Geography </a:t>
            </a:r>
            <a:r>
              <a:rPr lang="cs-CZ" dirty="0" err="1"/>
              <a:t>of</a:t>
            </a:r>
            <a:r>
              <a:rPr lang="cs-CZ" dirty="0"/>
              <a:t> </a:t>
            </a:r>
            <a:r>
              <a:rPr lang="cs-CZ" dirty="0" err="1" smtClean="0"/>
              <a:t>Russia</a:t>
            </a:r>
            <a:r>
              <a:rPr lang="cs-CZ" dirty="0"/>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416320"/>
          </a:xfrm>
          <a:prstGeom prst="rect">
            <a:avLst/>
          </a:prstGeom>
        </p:spPr>
        <p:txBody>
          <a:bodyPr wrap="square">
            <a:spAutoFit/>
          </a:bodyPr>
          <a:lstStyle/>
          <a:p>
            <a:pPr marL="285750" indent="-285750" algn="just">
              <a:buFont typeface="Wingdings" panose="05000000000000000000" pitchFamily="2" charset="2"/>
              <a:buChar char="q"/>
            </a:pPr>
            <a:r>
              <a:rPr lang="en-US" dirty="0"/>
              <a:t>As the world's largest country in total area, Russia showcases a wide diversity of landforms. In general terms, it is divided into some very specific geographical zones</a:t>
            </a:r>
            <a:r>
              <a:rPr lang="en-US" dirty="0" smtClean="0"/>
              <a:t>.</a:t>
            </a:r>
            <a:endParaRPr lang="cs-CZ" dirty="0" smtClean="0"/>
          </a:p>
          <a:p>
            <a:pPr marL="285750" indent="-285750" algn="just">
              <a:buFont typeface="Wingdings" panose="05000000000000000000" pitchFamily="2" charset="2"/>
              <a:buChar char="q"/>
            </a:pPr>
            <a:r>
              <a:rPr lang="en-US" dirty="0"/>
              <a:t>The broad European Plain, or Volga River Plain extends from the Ural Mountains to its western borders with Europe</a:t>
            </a:r>
            <a:r>
              <a:rPr lang="en-US" dirty="0" smtClean="0"/>
              <a:t>.</a:t>
            </a:r>
            <a:endParaRPr lang="en-US" dirty="0"/>
          </a:p>
          <a:p>
            <a:pPr marL="285750" indent="-285750" algn="just">
              <a:buFont typeface="Wingdings" panose="05000000000000000000" pitchFamily="2" charset="2"/>
              <a:buChar char="q"/>
            </a:pPr>
            <a:r>
              <a:rPr lang="en-US" dirty="0"/>
              <a:t>The central and southern areas of Russia include large fertile areas, marsh, steppes (plains without trees) and massive coniferous forests</a:t>
            </a:r>
            <a:r>
              <a:rPr lang="en-US" dirty="0" smtClean="0"/>
              <a:t>.</a:t>
            </a:r>
            <a:endParaRPr lang="en-US" dirty="0"/>
          </a:p>
          <a:p>
            <a:pPr marL="285750" indent="-285750" algn="just">
              <a:buFont typeface="Wingdings" panose="05000000000000000000" pitchFamily="2" charset="2"/>
              <a:buChar char="q"/>
            </a:pPr>
            <a:r>
              <a:rPr lang="en-US" dirty="0"/>
              <a:t>Siberia is a combination of frozen tundra, with rolling hills rising to plateaus, punctuated by scattered mountain ranges</a:t>
            </a:r>
            <a:r>
              <a:rPr lang="en-US" dirty="0" smtClean="0"/>
              <a:t>.</a:t>
            </a:r>
            <a:endParaRPr lang="cs-CZ" dirty="0" smtClean="0"/>
          </a:p>
          <a:p>
            <a:pPr marL="285750" indent="-285750" algn="just">
              <a:buFont typeface="Wingdings" panose="05000000000000000000" pitchFamily="2" charset="2"/>
              <a:buChar char="q"/>
            </a:pPr>
            <a:r>
              <a:rPr lang="en-US" dirty="0" smtClean="0"/>
              <a:t>Mountain </a:t>
            </a:r>
            <a:r>
              <a:rPr lang="en-US" dirty="0"/>
              <a:t>ranges are found across Russia, with many of the major ones stretching along its southwestern, southeastern and eastern </a:t>
            </a:r>
            <a:r>
              <a:rPr lang="en-US" dirty="0" smtClean="0"/>
              <a:t>borders</a:t>
            </a:r>
            <a:endParaRPr lang="en-US" dirty="0"/>
          </a:p>
          <a:p>
            <a:pPr marL="285750" indent="-285750" algn="just">
              <a:buFont typeface="Wingdings" panose="05000000000000000000" pitchFamily="2" charset="2"/>
              <a:buChar char="q"/>
            </a:pPr>
            <a:r>
              <a:rPr lang="en-US" dirty="0"/>
              <a:t>In the far southwest the Caucasus Mountains slice across the land. The country's highest point, Mt. Elbrus at </a:t>
            </a:r>
            <a:r>
              <a:rPr lang="en-US" dirty="0" smtClean="0"/>
              <a:t>(</a:t>
            </a:r>
            <a:r>
              <a:rPr lang="en-US" dirty="0"/>
              <a:t>5,633 m), is located </a:t>
            </a:r>
            <a:r>
              <a:rPr lang="en-US" dirty="0" smtClean="0"/>
              <a:t>there</a:t>
            </a:r>
            <a:r>
              <a:rPr lang="cs-CZ" dirty="0" smtClean="0"/>
              <a:t>.</a:t>
            </a:r>
            <a:endParaRPr lang="en-US" dirty="0"/>
          </a:p>
        </p:txBody>
      </p:sp>
    </p:spTree>
    <p:extLst>
      <p:ext uri="{BB962C8B-B14F-4D97-AF65-F5344CB8AC3E}">
        <p14:creationId xmlns:p14="http://schemas.microsoft.com/office/powerpoint/2010/main" val="75107870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The </a:t>
            </a:r>
            <a:r>
              <a:rPr lang="cs-CZ" dirty="0" err="1" smtClean="0"/>
              <a:t>main</a:t>
            </a:r>
            <a:r>
              <a:rPr lang="cs-CZ" dirty="0" smtClean="0"/>
              <a:t> </a:t>
            </a:r>
            <a:r>
              <a:rPr lang="cs-CZ" dirty="0" err="1" smtClean="0"/>
              <a:t>tourist</a:t>
            </a:r>
            <a:r>
              <a:rPr lang="cs-CZ" dirty="0" smtClean="0"/>
              <a:t> </a:t>
            </a:r>
            <a:r>
              <a:rPr lang="cs-CZ" dirty="0" err="1" smtClean="0"/>
              <a:t>attractions</a:t>
            </a:r>
            <a:r>
              <a:rPr lang="cs-CZ" dirty="0" smtClean="0"/>
              <a:t> in </a:t>
            </a:r>
            <a:r>
              <a:rPr lang="cs-CZ" dirty="0" err="1" smtClean="0"/>
              <a:t>Russia</a:t>
            </a:r>
            <a:r>
              <a:rPr lang="cs-CZ" dirty="0"/>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693319"/>
          </a:xfrm>
          <a:prstGeom prst="rect">
            <a:avLst/>
          </a:prstGeom>
        </p:spPr>
        <p:txBody>
          <a:bodyPr wrap="square">
            <a:spAutoFit/>
          </a:bodyPr>
          <a:lstStyle/>
          <a:p>
            <a:pPr marL="285750" indent="-285750" algn="just">
              <a:buFont typeface="Wingdings" panose="05000000000000000000" pitchFamily="2" charset="2"/>
              <a:buChar char="q"/>
            </a:pPr>
            <a:r>
              <a:rPr lang="en-US" dirty="0"/>
              <a:t>Built between 1554 and 1561 and situated in the heart of Moscow, </a:t>
            </a:r>
            <a:r>
              <a:rPr lang="en-US" b="1" dirty="0"/>
              <a:t>St. Basil’s Cathedral </a:t>
            </a:r>
            <a:r>
              <a:rPr lang="en-US" dirty="0"/>
              <a:t>has been among the top tourist attractions in Russia. It is not the building’s interior artifacts that attract visitors, but rather the cathedral’s distinctive architecture. Designed to resemble the shape of a bonfire in full flame, the architecture is not only unique to the period in which it was built but to any subsequent period. There is no other structure on earth quite like St. Basil’s </a:t>
            </a:r>
            <a:r>
              <a:rPr lang="en-US" dirty="0" smtClean="0"/>
              <a:t>Cathedral</a:t>
            </a:r>
            <a:r>
              <a:rPr lang="cs-CZ" dirty="0" smtClean="0"/>
              <a:t>.</a:t>
            </a:r>
          </a:p>
          <a:p>
            <a:pPr marL="285750" indent="-285750" algn="just">
              <a:buFont typeface="Wingdings" panose="05000000000000000000" pitchFamily="2" charset="2"/>
              <a:buChar char="q"/>
            </a:pPr>
            <a:r>
              <a:rPr lang="en-US" dirty="0"/>
              <a:t>Founded in 1764 by Catherine the Great,</a:t>
            </a:r>
            <a:r>
              <a:rPr lang="en-US" b="1" dirty="0"/>
              <a:t> the Hermitage Museum </a:t>
            </a:r>
            <a:r>
              <a:rPr lang="en-US" dirty="0"/>
              <a:t>in Saint Petersburg, Russia is a massive museum of art and culture showing the highlights of a collection of over 3 million items spanning the globe. The collections occupy a large complex of six historic buildings including the Winter Palace, a former residence of Russian </a:t>
            </a:r>
            <a:r>
              <a:rPr lang="en-US" dirty="0" smtClean="0"/>
              <a:t>emperors</a:t>
            </a:r>
            <a:r>
              <a:rPr lang="cs-CZ" dirty="0" smtClean="0"/>
              <a:t>.</a:t>
            </a:r>
          </a:p>
          <a:p>
            <a:pPr marL="285750" indent="-285750" algn="just">
              <a:buFont typeface="Wingdings" panose="05000000000000000000" pitchFamily="2" charset="2"/>
              <a:buChar char="q"/>
            </a:pPr>
            <a:r>
              <a:rPr lang="en-US" b="1" dirty="0"/>
              <a:t>The Kremlin </a:t>
            </a:r>
            <a:r>
              <a:rPr lang="en-US" dirty="0"/>
              <a:t>is a must-see attraction for anyone visiting Moscow. Home to the nation’s top governmental offices, the walled enclosure also houses four cathedrals built in the 15th and 16th century as well as several notable museums. </a:t>
            </a:r>
            <a:endParaRPr lang="cs-CZ" dirty="0" smtClean="0"/>
          </a:p>
        </p:txBody>
      </p:sp>
    </p:spTree>
    <p:extLst>
      <p:ext uri="{BB962C8B-B14F-4D97-AF65-F5344CB8AC3E}">
        <p14:creationId xmlns:p14="http://schemas.microsoft.com/office/powerpoint/2010/main" val="116237756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The </a:t>
            </a:r>
            <a:r>
              <a:rPr lang="cs-CZ" dirty="0" err="1" smtClean="0"/>
              <a:t>main</a:t>
            </a:r>
            <a:r>
              <a:rPr lang="cs-CZ" dirty="0" smtClean="0"/>
              <a:t> </a:t>
            </a:r>
            <a:r>
              <a:rPr lang="cs-CZ" dirty="0" err="1" smtClean="0"/>
              <a:t>tourist</a:t>
            </a:r>
            <a:r>
              <a:rPr lang="cs-CZ" dirty="0" smtClean="0"/>
              <a:t> </a:t>
            </a:r>
            <a:r>
              <a:rPr lang="cs-CZ" dirty="0" err="1" smtClean="0"/>
              <a:t>attractions</a:t>
            </a:r>
            <a:r>
              <a:rPr lang="cs-CZ" dirty="0" smtClean="0"/>
              <a:t> in </a:t>
            </a:r>
            <a:r>
              <a:rPr lang="cs-CZ" dirty="0" err="1" smtClean="0"/>
              <a:t>Russia</a:t>
            </a:r>
            <a:r>
              <a:rPr lang="cs-CZ" dirty="0"/>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693319"/>
          </a:xfrm>
          <a:prstGeom prst="rect">
            <a:avLst/>
          </a:prstGeom>
        </p:spPr>
        <p:txBody>
          <a:bodyPr wrap="square">
            <a:spAutoFit/>
          </a:bodyPr>
          <a:lstStyle/>
          <a:p>
            <a:pPr marL="285750" indent="-285750" algn="just">
              <a:buFont typeface="Wingdings" panose="05000000000000000000" pitchFamily="2" charset="2"/>
              <a:buChar char="q"/>
            </a:pPr>
            <a:r>
              <a:rPr lang="en-US" dirty="0"/>
              <a:t>Once the capital of several Russian principalities,</a:t>
            </a:r>
            <a:r>
              <a:rPr lang="en-US" b="1" dirty="0"/>
              <a:t> </a:t>
            </a:r>
            <a:r>
              <a:rPr lang="en-US" b="1" dirty="0" err="1"/>
              <a:t>Suzdal</a:t>
            </a:r>
            <a:r>
              <a:rPr lang="en-US" b="1" dirty="0"/>
              <a:t> </a:t>
            </a:r>
            <a:r>
              <a:rPr lang="en-US" dirty="0"/>
              <a:t>is the jewel of Russia’s “Golden Ring,” ancient cities that the country has preserved as living museums of Russia’s cultural past. Those who wish to experience the best of Russia’s historic architecture, full of onion-dome topped kremlins, cathedrals and monasteries, will find it in </a:t>
            </a:r>
            <a:r>
              <a:rPr lang="en-US" dirty="0" err="1"/>
              <a:t>Suzdal</a:t>
            </a:r>
            <a:r>
              <a:rPr lang="en-US" dirty="0"/>
              <a:t>. Dating back to 1024, the entire city is like a large open-air museum that transports visitors back in time</a:t>
            </a:r>
            <a:r>
              <a:rPr lang="en-US" dirty="0" smtClean="0"/>
              <a:t>.</a:t>
            </a:r>
            <a:endParaRPr lang="cs-CZ" dirty="0" smtClean="0"/>
          </a:p>
          <a:p>
            <a:pPr marL="285750" indent="-285750" algn="just">
              <a:buFont typeface="Wingdings" panose="05000000000000000000" pitchFamily="2" charset="2"/>
              <a:buChar char="q"/>
            </a:pPr>
            <a:r>
              <a:rPr lang="en-US" dirty="0"/>
              <a:t>Many travelers on the Trans-Siberian railway make plans to stop at </a:t>
            </a:r>
            <a:r>
              <a:rPr lang="en-US" b="1" dirty="0"/>
              <a:t>Lake Baikal, </a:t>
            </a:r>
            <a:r>
              <a:rPr lang="en-US" dirty="0"/>
              <a:t>the deepest and oldest lake on Earth. Lake Baikal holds around 20 percent of the world’s fresh water. Located in Siberia, the 25-million-year-old lake is surrounded by mountain ranges. The lake is considered one of the clearest lakes in the world. Known as the Pearl of Siberia, Lake Baikal is home to several resorts, making the area a popular vacation destination</a:t>
            </a:r>
            <a:r>
              <a:rPr lang="en-US" dirty="0" smtClean="0"/>
              <a:t>.</a:t>
            </a:r>
            <a:endParaRPr lang="cs-CZ" dirty="0" smtClean="0"/>
          </a:p>
          <a:p>
            <a:pPr marL="285750" indent="-285750" algn="just">
              <a:buFont typeface="Wingdings" panose="05000000000000000000" pitchFamily="2" charset="2"/>
              <a:buChar char="q"/>
            </a:pPr>
            <a:r>
              <a:rPr lang="en-US" dirty="0"/>
              <a:t>Located in Novgorod, Russia’s oldest city, </a:t>
            </a:r>
            <a:r>
              <a:rPr lang="en-US" b="1" dirty="0"/>
              <a:t>Saint Sophia Cathedral </a:t>
            </a:r>
            <a:r>
              <a:rPr lang="en-US" dirty="0"/>
              <a:t>is situated within the grounds of the city’s Kremlin. Standing 125 feet high and adorned with five spectacular domes, the cathedral is the oldest church building in Russia. </a:t>
            </a:r>
            <a:endParaRPr lang="cs-CZ" dirty="0" smtClean="0"/>
          </a:p>
        </p:txBody>
      </p:sp>
    </p:spTree>
    <p:extLst>
      <p:ext uri="{BB962C8B-B14F-4D97-AF65-F5344CB8AC3E}">
        <p14:creationId xmlns:p14="http://schemas.microsoft.com/office/powerpoint/2010/main" val="70760198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The </a:t>
            </a:r>
            <a:r>
              <a:rPr lang="cs-CZ" dirty="0" err="1" smtClean="0"/>
              <a:t>main</a:t>
            </a:r>
            <a:r>
              <a:rPr lang="cs-CZ" dirty="0" smtClean="0"/>
              <a:t> </a:t>
            </a:r>
            <a:r>
              <a:rPr lang="cs-CZ" dirty="0" err="1" smtClean="0"/>
              <a:t>tourist</a:t>
            </a:r>
            <a:r>
              <a:rPr lang="cs-CZ" dirty="0" smtClean="0"/>
              <a:t> </a:t>
            </a:r>
            <a:r>
              <a:rPr lang="cs-CZ" dirty="0" err="1" smtClean="0"/>
              <a:t>attractions</a:t>
            </a:r>
            <a:r>
              <a:rPr lang="cs-CZ" dirty="0" smtClean="0"/>
              <a:t> in </a:t>
            </a:r>
            <a:r>
              <a:rPr lang="cs-CZ" dirty="0" err="1" smtClean="0"/>
              <a:t>Russia</a:t>
            </a:r>
            <a:r>
              <a:rPr lang="cs-CZ" dirty="0"/>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416320"/>
          </a:xfrm>
          <a:prstGeom prst="rect">
            <a:avLst/>
          </a:prstGeom>
        </p:spPr>
        <p:txBody>
          <a:bodyPr wrap="square">
            <a:spAutoFit/>
          </a:bodyPr>
          <a:lstStyle/>
          <a:p>
            <a:pPr marL="285750" indent="-285750" algn="just">
              <a:buFont typeface="Wingdings" panose="05000000000000000000" pitchFamily="2" charset="2"/>
              <a:buChar char="q"/>
            </a:pPr>
            <a:r>
              <a:rPr lang="en-US" dirty="0"/>
              <a:t>Located in Karelia, a region in Northwestern Russia that borders Finland and the White Sea, </a:t>
            </a:r>
            <a:r>
              <a:rPr lang="en-US" b="1" dirty="0" err="1"/>
              <a:t>Kizhi</a:t>
            </a:r>
            <a:r>
              <a:rPr lang="en-US" b="1" dirty="0"/>
              <a:t> Island </a:t>
            </a:r>
            <a:r>
              <a:rPr lang="en-US" dirty="0"/>
              <a:t>is best known for its incredible open-air museum. </a:t>
            </a:r>
            <a:r>
              <a:rPr lang="en-US" dirty="0" err="1"/>
              <a:t>Karelians</a:t>
            </a:r>
            <a:r>
              <a:rPr lang="en-US" dirty="0"/>
              <a:t> have lived in the region since the 13th century, torn between the cultures of the East and the West. </a:t>
            </a:r>
            <a:endParaRPr lang="cs-CZ" dirty="0" smtClean="0"/>
          </a:p>
          <a:p>
            <a:pPr marL="285750" indent="-285750" algn="just">
              <a:buFont typeface="Wingdings" panose="05000000000000000000" pitchFamily="2" charset="2"/>
              <a:buChar char="q"/>
            </a:pPr>
            <a:r>
              <a:rPr lang="en-US" dirty="0" smtClean="0"/>
              <a:t>Situated </a:t>
            </a:r>
            <a:r>
              <a:rPr lang="en-US" dirty="0"/>
              <a:t>on the Kamchatka Peninsula in the Russian Far East, the </a:t>
            </a:r>
            <a:r>
              <a:rPr lang="en-US" b="1" dirty="0"/>
              <a:t>Valley of Geysers </a:t>
            </a:r>
            <a:r>
              <a:rPr lang="en-US" dirty="0"/>
              <a:t>is the second largest geyser field in the world. The Valley of Geysers was discovered in 1941 by local scientist Tatyana </a:t>
            </a:r>
            <a:r>
              <a:rPr lang="en-US" dirty="0" err="1"/>
              <a:t>Ustinova</a:t>
            </a:r>
            <a:r>
              <a:rPr lang="en-US" dirty="0" smtClean="0"/>
              <a:t>..</a:t>
            </a:r>
            <a:endParaRPr lang="cs-CZ" dirty="0" smtClean="0"/>
          </a:p>
          <a:p>
            <a:pPr marL="285750" indent="-285750" algn="just">
              <a:buFont typeface="Wingdings" panose="05000000000000000000" pitchFamily="2" charset="2"/>
              <a:buChar char="q"/>
            </a:pPr>
            <a:r>
              <a:rPr lang="en-US" b="1" dirty="0"/>
              <a:t>Mount Elbrus </a:t>
            </a:r>
            <a:r>
              <a:rPr lang="en-US" dirty="0"/>
              <a:t>is located in the Caucasus Mountain Range in Southern Russia. At 5,642 meters (18,510 </a:t>
            </a:r>
            <a:r>
              <a:rPr lang="en-US" dirty="0" err="1"/>
              <a:t>ft</a:t>
            </a:r>
            <a:r>
              <a:rPr lang="en-US" dirty="0"/>
              <a:t>), Elbrus is included as one of the Seven Summits, the highest summits on each of the planet’s seven continents, attracting both experienced and novice mountain climbers. </a:t>
            </a:r>
            <a:endParaRPr lang="cs-CZ" dirty="0" smtClean="0"/>
          </a:p>
          <a:p>
            <a:pPr marL="285750" indent="-285750" algn="just">
              <a:buFont typeface="Wingdings" panose="05000000000000000000" pitchFamily="2" charset="2"/>
              <a:buChar char="q"/>
            </a:pPr>
            <a:r>
              <a:rPr lang="en-US" dirty="0" smtClean="0"/>
              <a:t>Part </a:t>
            </a:r>
            <a:r>
              <a:rPr lang="en-US" dirty="0"/>
              <a:t>of the longest railway system in the world, the classic </a:t>
            </a:r>
            <a:r>
              <a:rPr lang="en-US" b="1" dirty="0"/>
              <a:t>Trans-Siberian railway </a:t>
            </a:r>
            <a:r>
              <a:rPr lang="en-US" dirty="0"/>
              <a:t>runs from Moscow to Vladivostok, a city near Russia’s borders with China and North </a:t>
            </a:r>
            <a:r>
              <a:rPr lang="en-US" dirty="0" smtClean="0"/>
              <a:t>Korea</a:t>
            </a:r>
            <a:r>
              <a:rPr lang="cs-CZ" dirty="0" smtClean="0"/>
              <a:t>.</a:t>
            </a:r>
          </a:p>
        </p:txBody>
      </p:sp>
    </p:spTree>
    <p:extLst>
      <p:ext uri="{BB962C8B-B14F-4D97-AF65-F5344CB8AC3E}">
        <p14:creationId xmlns:p14="http://schemas.microsoft.com/office/powerpoint/2010/main" val="10317173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The </a:t>
            </a:r>
            <a:r>
              <a:rPr lang="cs-CZ" dirty="0" err="1" smtClean="0"/>
              <a:t>main</a:t>
            </a:r>
            <a:r>
              <a:rPr lang="cs-CZ" dirty="0" smtClean="0"/>
              <a:t> </a:t>
            </a:r>
            <a:r>
              <a:rPr lang="cs-CZ" dirty="0" err="1" smtClean="0"/>
              <a:t>tourist</a:t>
            </a:r>
            <a:r>
              <a:rPr lang="cs-CZ" dirty="0" smtClean="0"/>
              <a:t> </a:t>
            </a:r>
            <a:r>
              <a:rPr lang="cs-CZ" dirty="0" err="1" smtClean="0"/>
              <a:t>attractions</a:t>
            </a:r>
            <a:r>
              <a:rPr lang="cs-CZ" dirty="0" smtClean="0"/>
              <a:t> in </a:t>
            </a:r>
            <a:r>
              <a:rPr lang="cs-CZ" dirty="0" err="1" smtClean="0"/>
              <a:t>Bulgaria</a:t>
            </a:r>
            <a:r>
              <a:rPr lang="cs-CZ" dirty="0"/>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b="1" dirty="0"/>
              <a:t>The </a:t>
            </a:r>
            <a:r>
              <a:rPr lang="en-US" b="1" dirty="0" err="1"/>
              <a:t>Rila</a:t>
            </a:r>
            <a:r>
              <a:rPr lang="en-US" b="1" dirty="0"/>
              <a:t> Monastery </a:t>
            </a:r>
            <a:r>
              <a:rPr lang="en-US" dirty="0"/>
              <a:t>is one of the most important religious and cultural sites in Bulgaria and is one of the most popular places to visit in the country. With its stunning location in the forested valley of the </a:t>
            </a:r>
            <a:r>
              <a:rPr lang="en-US" dirty="0" err="1"/>
              <a:t>Rila</a:t>
            </a:r>
            <a:r>
              <a:rPr lang="en-US" dirty="0"/>
              <a:t> </a:t>
            </a:r>
            <a:r>
              <a:rPr lang="en-US" dirty="0" err="1"/>
              <a:t>Mountrains</a:t>
            </a:r>
            <a:r>
              <a:rPr lang="en-US" dirty="0"/>
              <a:t>, the </a:t>
            </a:r>
            <a:r>
              <a:rPr lang="en-US" dirty="0" err="1"/>
              <a:t>Rila</a:t>
            </a:r>
            <a:r>
              <a:rPr lang="en-US" dirty="0"/>
              <a:t> Monastery - Bulgaria’s largest and most famous monastery – ranks among the most famous Bulgarian tourist attractions. On top of its epic size and surrounds, the Monastery models a </a:t>
            </a:r>
            <a:r>
              <a:rPr lang="en-US" dirty="0" err="1"/>
              <a:t>colourful</a:t>
            </a:r>
            <a:r>
              <a:rPr lang="en-US" dirty="0"/>
              <a:t>, almost kitsch exterior alongside vibrant wall paintings in its striking interior. The site dates back to the 10th century, though most of what’s displayed today is from the 19th century, when the site was rebuilt following a devastating fire. It was designated as a UNESCO World Heritage site in 1983 and we can definitely see why. It’s a visual feast</a:t>
            </a:r>
            <a:r>
              <a:rPr lang="en-US" dirty="0" smtClean="0"/>
              <a:t>.</a:t>
            </a:r>
            <a:endParaRPr lang="cs-CZ" dirty="0" smtClean="0"/>
          </a:p>
          <a:p>
            <a:pPr marL="285750" indent="-285750" algn="just">
              <a:buFont typeface="Wingdings" panose="05000000000000000000" pitchFamily="2" charset="2"/>
              <a:buChar char="q"/>
            </a:pPr>
            <a:r>
              <a:rPr lang="en-US" b="1" dirty="0"/>
              <a:t>Belogradchik Fortress</a:t>
            </a:r>
            <a:r>
              <a:rPr lang="en-US" dirty="0"/>
              <a:t>, also known as Belogradchik Kale or as </a:t>
            </a:r>
            <a:r>
              <a:rPr lang="en-US" dirty="0" err="1"/>
              <a:t>Kaleto</a:t>
            </a:r>
            <a:r>
              <a:rPr lang="en-US" dirty="0"/>
              <a:t>, is an impressively well-preserved fortification in north-western Bulgaria. Situated amid a cluster of strange shaped rocks, and almost blending in with them, the Belogradchik Fortress is one of Bulgaria’s top visitor attractions and among the most famous. Originally built by the Romans, it was later expanded by the Byzantines, Bulgarians and Turks. </a:t>
            </a:r>
          </a:p>
        </p:txBody>
      </p:sp>
    </p:spTree>
    <p:extLst>
      <p:ext uri="{BB962C8B-B14F-4D97-AF65-F5344CB8AC3E}">
        <p14:creationId xmlns:p14="http://schemas.microsoft.com/office/powerpoint/2010/main" val="366019852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Geography </a:t>
            </a:r>
            <a:r>
              <a:rPr lang="cs-CZ" dirty="0" err="1"/>
              <a:t>of</a:t>
            </a:r>
            <a:r>
              <a:rPr lang="cs-CZ" dirty="0"/>
              <a:t> </a:t>
            </a:r>
            <a:r>
              <a:rPr lang="cs-CZ" dirty="0" smtClean="0"/>
              <a:t>Georgia</a:t>
            </a:r>
            <a:r>
              <a:rPr lang="cs-CZ" dirty="0"/>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785652"/>
          </a:xfrm>
          <a:prstGeom prst="rect">
            <a:avLst/>
          </a:prstGeom>
        </p:spPr>
        <p:txBody>
          <a:bodyPr wrap="square">
            <a:spAutoFit/>
          </a:bodyPr>
          <a:lstStyle/>
          <a:p>
            <a:pPr marL="285750" indent="-285750" algn="just">
              <a:buFont typeface="Wingdings" panose="05000000000000000000" pitchFamily="2" charset="2"/>
              <a:buChar char="q"/>
            </a:pPr>
            <a:r>
              <a:rPr lang="en-US" sz="2000" dirty="0"/>
              <a:t>Georgia is a very mountainous country, with the rugged Caucasus Mountains stretching across the northern third, and the Lesser Caucasus Mountains dominating the central and southern landscape</a:t>
            </a:r>
            <a:r>
              <a:rPr lang="en-US" sz="2000" dirty="0" smtClean="0"/>
              <a:t>.</a:t>
            </a:r>
            <a:endParaRPr lang="en-US" sz="2000" dirty="0"/>
          </a:p>
          <a:p>
            <a:pPr marL="285750" indent="-285750" algn="just">
              <a:buFont typeface="Wingdings" panose="05000000000000000000" pitchFamily="2" charset="2"/>
              <a:buChar char="q"/>
            </a:pPr>
            <a:r>
              <a:rPr lang="en-US" sz="2000" dirty="0"/>
              <a:t>The country's highest point, (100% within its borders) is Mt. Kazbek, rising </a:t>
            </a:r>
            <a:r>
              <a:rPr lang="en-US" sz="2000" dirty="0" smtClean="0"/>
              <a:t>to </a:t>
            </a:r>
            <a:r>
              <a:rPr lang="en-US" sz="2000" dirty="0"/>
              <a:t>(5,047 m</a:t>
            </a:r>
            <a:r>
              <a:rPr lang="en-US" sz="2000" dirty="0" smtClean="0"/>
              <a:t>).</a:t>
            </a:r>
            <a:endParaRPr lang="en-US" sz="2000" dirty="0"/>
          </a:p>
          <a:p>
            <a:pPr marL="285750" indent="-285750" algn="just">
              <a:buFont typeface="Wingdings" panose="05000000000000000000" pitchFamily="2" charset="2"/>
              <a:buChar char="q"/>
            </a:pPr>
            <a:r>
              <a:rPr lang="en-US" sz="2000" dirty="0"/>
              <a:t>Mt. </a:t>
            </a:r>
            <a:r>
              <a:rPr lang="en-US" sz="2000" dirty="0" err="1"/>
              <a:t>Shkhara</a:t>
            </a:r>
            <a:r>
              <a:rPr lang="en-US" sz="2000" dirty="0"/>
              <a:t>, is a few meters higher, and its southern slopes front Georgia, but it's mostly located in Russia, just to the southeast of Mt. Elbrus. It rises to 16,627 ft. (5,068m</a:t>
            </a:r>
            <a:r>
              <a:rPr lang="en-US" sz="2000" dirty="0" smtClean="0"/>
              <a:t>).</a:t>
            </a:r>
            <a:endParaRPr lang="en-US" sz="2000" dirty="0"/>
          </a:p>
          <a:p>
            <a:pPr marL="285750" indent="-285750" algn="just">
              <a:buFont typeface="Wingdings" panose="05000000000000000000" pitchFamily="2" charset="2"/>
              <a:buChar char="q"/>
            </a:pPr>
            <a:r>
              <a:rPr lang="en-US" sz="2000" dirty="0"/>
              <a:t>Europe's highest point, (Mt. Elbrus) is located just over Georgia's northern border, and reaches </a:t>
            </a:r>
            <a:r>
              <a:rPr lang="en-US" sz="2000" dirty="0" smtClean="0"/>
              <a:t>(</a:t>
            </a:r>
            <a:r>
              <a:rPr lang="en-US" sz="2000" dirty="0"/>
              <a:t>5,633m</a:t>
            </a:r>
            <a:r>
              <a:rPr lang="en-US" sz="2000" dirty="0" smtClean="0"/>
              <a:t>).</a:t>
            </a:r>
            <a:endParaRPr lang="en-US" sz="2000" dirty="0"/>
          </a:p>
          <a:p>
            <a:pPr marL="285750" indent="-285750" algn="just">
              <a:buFont typeface="Wingdings" panose="05000000000000000000" pitchFamily="2" charset="2"/>
              <a:buChar char="q"/>
            </a:pPr>
            <a:r>
              <a:rPr lang="en-US" sz="2000" dirty="0"/>
              <a:t>The </a:t>
            </a:r>
            <a:r>
              <a:rPr lang="en-US" sz="2000" dirty="0" err="1"/>
              <a:t>Kolkhida</a:t>
            </a:r>
            <a:r>
              <a:rPr lang="en-US" sz="2000" dirty="0"/>
              <a:t> Lowlands front the Black Sea in the west, and numerous small rivers drain the area. The most significant rivers include the Kura and </a:t>
            </a:r>
            <a:r>
              <a:rPr lang="en-US" sz="2000" dirty="0" err="1"/>
              <a:t>Rioni</a:t>
            </a:r>
            <a:r>
              <a:rPr lang="en-US" sz="2000" dirty="0"/>
              <a:t>. </a:t>
            </a:r>
          </a:p>
        </p:txBody>
      </p:sp>
    </p:spTree>
    <p:extLst>
      <p:ext uri="{BB962C8B-B14F-4D97-AF65-F5344CB8AC3E}">
        <p14:creationId xmlns:p14="http://schemas.microsoft.com/office/powerpoint/2010/main" val="239413926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The </a:t>
            </a:r>
            <a:r>
              <a:rPr lang="cs-CZ" dirty="0" err="1" smtClean="0"/>
              <a:t>main</a:t>
            </a:r>
            <a:r>
              <a:rPr lang="cs-CZ" dirty="0" smtClean="0"/>
              <a:t> </a:t>
            </a:r>
            <a:r>
              <a:rPr lang="cs-CZ" dirty="0" err="1" smtClean="0"/>
              <a:t>tourist</a:t>
            </a:r>
            <a:r>
              <a:rPr lang="cs-CZ" dirty="0" smtClean="0"/>
              <a:t> </a:t>
            </a:r>
            <a:r>
              <a:rPr lang="cs-CZ" dirty="0" err="1" smtClean="0"/>
              <a:t>attractions</a:t>
            </a:r>
            <a:r>
              <a:rPr lang="cs-CZ" dirty="0" smtClean="0"/>
              <a:t> in Georgia</a:t>
            </a:r>
            <a:r>
              <a:rPr lang="cs-CZ" dirty="0"/>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dirty="0"/>
              <a:t>Georgia’s summer city reminds me of what would happen if you mixed Singapore with Atlantic City, shrunk it down ten sizes and plopped in onto the Black Sea’s pebble beaches. </a:t>
            </a:r>
            <a:r>
              <a:rPr lang="en-US" b="1" dirty="0"/>
              <a:t>Batumi, </a:t>
            </a:r>
            <a:r>
              <a:rPr lang="en-US" dirty="0"/>
              <a:t>Georgia offers modern architecture (Donald Trump once had plans to build a skyscraper here), an enormous and gorgeous botanical garden, and access to the pebble beaches of the Black Sea. In summer, Russian, Georgian, and international visitors descend on the city, with its beaches crowded by day and its nightclubs throbbing through the night. </a:t>
            </a:r>
            <a:endParaRPr lang="cs-CZ" dirty="0" smtClean="0"/>
          </a:p>
          <a:p>
            <a:pPr marL="285750" indent="-285750" algn="just">
              <a:buFont typeface="Wingdings" panose="05000000000000000000" pitchFamily="2" charset="2"/>
              <a:buChar char="q"/>
            </a:pPr>
            <a:r>
              <a:rPr lang="en-US" b="1" dirty="0" err="1"/>
              <a:t>Mestia</a:t>
            </a:r>
            <a:r>
              <a:rPr lang="en-US" dirty="0"/>
              <a:t> is the main town in the mountainous region of </a:t>
            </a:r>
            <a:r>
              <a:rPr lang="en-US" dirty="0" err="1"/>
              <a:t>Svaneti</a:t>
            </a:r>
            <a:r>
              <a:rPr lang="en-US" dirty="0"/>
              <a:t>. </a:t>
            </a:r>
            <a:r>
              <a:rPr lang="en-US" dirty="0" err="1"/>
              <a:t>Svaneti</a:t>
            </a:r>
            <a:r>
              <a:rPr lang="en-US" dirty="0"/>
              <a:t> isn’t easy to get to (unless you can snag one of the few flights from Tbilisi to </a:t>
            </a:r>
            <a:r>
              <a:rPr lang="en-US" dirty="0" err="1"/>
              <a:t>Mestia</a:t>
            </a:r>
            <a:r>
              <a:rPr lang="en-US" dirty="0"/>
              <a:t>), but it’s well worth a visit to this stunning but isolated mountain region. There you’ll find a unique but fierce culture that has managed to ward off invaders ranging from the Mongols to the Persians to the Ottomans. With the government of Georgia heavily promoting tourism to </a:t>
            </a:r>
            <a:r>
              <a:rPr lang="en-US" dirty="0" err="1" smtClean="0"/>
              <a:t>Svaneti</a:t>
            </a:r>
            <a:r>
              <a:rPr lang="cs-CZ" dirty="0" smtClean="0"/>
              <a:t>.</a:t>
            </a:r>
          </a:p>
          <a:p>
            <a:pPr marL="285750" indent="-285750" algn="just">
              <a:buFont typeface="Wingdings" panose="05000000000000000000" pitchFamily="2" charset="2"/>
              <a:buChar char="q"/>
            </a:pPr>
            <a:r>
              <a:rPr lang="en-US" b="1" dirty="0" err="1"/>
              <a:t>Ushguli</a:t>
            </a:r>
            <a:r>
              <a:rPr lang="en-US" dirty="0"/>
              <a:t> is a tiny collection of villages high in the Caucasian mountains. You can only access it via a single dirt road from </a:t>
            </a:r>
            <a:r>
              <a:rPr lang="en-US" dirty="0" err="1"/>
              <a:t>Mestia</a:t>
            </a:r>
            <a:r>
              <a:rPr lang="en-US" dirty="0"/>
              <a:t>, or via a four day trek on foot, but it’s well worth the journey. </a:t>
            </a:r>
            <a:endParaRPr lang="cs-CZ" dirty="0" smtClean="0"/>
          </a:p>
        </p:txBody>
      </p:sp>
    </p:spTree>
    <p:extLst>
      <p:ext uri="{BB962C8B-B14F-4D97-AF65-F5344CB8AC3E}">
        <p14:creationId xmlns:p14="http://schemas.microsoft.com/office/powerpoint/2010/main" val="341136123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The </a:t>
            </a:r>
            <a:r>
              <a:rPr lang="cs-CZ" dirty="0" err="1" smtClean="0"/>
              <a:t>main</a:t>
            </a:r>
            <a:r>
              <a:rPr lang="cs-CZ" dirty="0" smtClean="0"/>
              <a:t> </a:t>
            </a:r>
            <a:r>
              <a:rPr lang="cs-CZ" dirty="0" err="1" smtClean="0"/>
              <a:t>tourist</a:t>
            </a:r>
            <a:r>
              <a:rPr lang="cs-CZ" dirty="0" smtClean="0"/>
              <a:t> </a:t>
            </a:r>
            <a:r>
              <a:rPr lang="cs-CZ" dirty="0" err="1" smtClean="0"/>
              <a:t>attractions</a:t>
            </a:r>
            <a:r>
              <a:rPr lang="cs-CZ" dirty="0" smtClean="0"/>
              <a:t> in Georgia</a:t>
            </a:r>
            <a:r>
              <a:rPr lang="cs-CZ" dirty="0"/>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113208" cy="3970318"/>
          </a:xfrm>
          <a:prstGeom prst="rect">
            <a:avLst/>
          </a:prstGeom>
        </p:spPr>
        <p:txBody>
          <a:bodyPr wrap="square">
            <a:spAutoFit/>
          </a:bodyPr>
          <a:lstStyle/>
          <a:p>
            <a:pPr marL="285750" indent="-285750" algn="just">
              <a:buFont typeface="Wingdings" panose="05000000000000000000" pitchFamily="2" charset="2"/>
              <a:buChar char="q"/>
            </a:pPr>
            <a:r>
              <a:rPr lang="en-US" dirty="0"/>
              <a:t>Almost every tourist traveling to Georgia will make a visit to </a:t>
            </a:r>
            <a:r>
              <a:rPr lang="en-US" b="1" dirty="0"/>
              <a:t>Tbilisi </a:t>
            </a:r>
            <a:r>
              <a:rPr lang="en-US" dirty="0"/>
              <a:t>at some point — and the city, despite being a popular tourist place, won’t disappoint. This incredible city contains a charming old town situated on a dramatic cliff-side. It offers first-class dining options at cut-rate prices (at least by European standards), vibrant nightlife, affordable accommodation, and easy access to day trips through large parts of the country</a:t>
            </a:r>
            <a:r>
              <a:rPr lang="en-US" dirty="0" smtClean="0"/>
              <a:t>.</a:t>
            </a:r>
            <a:endParaRPr lang="cs-CZ" dirty="0" smtClean="0"/>
          </a:p>
          <a:p>
            <a:pPr marL="285750" indent="-285750" algn="just">
              <a:buFont typeface="Wingdings" panose="05000000000000000000" pitchFamily="2" charset="2"/>
              <a:buChar char="q"/>
            </a:pPr>
            <a:r>
              <a:rPr lang="en-US" dirty="0"/>
              <a:t>Perhaps the most recognizable icon of Georgia, the </a:t>
            </a:r>
            <a:r>
              <a:rPr lang="en-US" dirty="0" err="1"/>
              <a:t>Gergeti</a:t>
            </a:r>
            <a:r>
              <a:rPr lang="en-US" dirty="0"/>
              <a:t> Trinity Church stands guard over the </a:t>
            </a:r>
            <a:r>
              <a:rPr lang="en-US" b="1" dirty="0" err="1"/>
              <a:t>Kazbegi</a:t>
            </a:r>
            <a:r>
              <a:rPr lang="en-US" dirty="0"/>
              <a:t> region from its perch on a hillside just under Mount </a:t>
            </a:r>
            <a:r>
              <a:rPr lang="en-US" dirty="0" err="1" smtClean="0"/>
              <a:t>Kazbegi</a:t>
            </a:r>
            <a:r>
              <a:rPr lang="cs-CZ" dirty="0" smtClean="0"/>
              <a:t>.</a:t>
            </a:r>
          </a:p>
          <a:p>
            <a:pPr marL="285750" indent="-285750" algn="just">
              <a:buFont typeface="Wingdings" panose="05000000000000000000" pitchFamily="2" charset="2"/>
              <a:buChar char="q"/>
            </a:pPr>
            <a:r>
              <a:rPr lang="en-US" dirty="0"/>
              <a:t>Georgia is unusual in that it technically has two capital cities, with its legislature sitting the central </a:t>
            </a:r>
            <a:r>
              <a:rPr lang="en-US" b="1" dirty="0"/>
              <a:t>city of Kutaisi.</a:t>
            </a:r>
            <a:r>
              <a:rPr lang="en-US" dirty="0"/>
              <a:t> The town of Kutaisi is much smaller than Tbilisi, but is still charming and offers enough to do – monasteries, churches, and </a:t>
            </a:r>
            <a:r>
              <a:rPr lang="en-US" dirty="0" smtClean="0"/>
              <a:t>restaurants</a:t>
            </a:r>
            <a:r>
              <a:rPr lang="cs-CZ" dirty="0" smtClean="0"/>
              <a:t>.</a:t>
            </a:r>
          </a:p>
          <a:p>
            <a:pPr marL="285750" indent="-285750" algn="just">
              <a:buFont typeface="Wingdings" panose="05000000000000000000" pitchFamily="2" charset="2"/>
              <a:buChar char="q"/>
            </a:pPr>
            <a:r>
              <a:rPr lang="en-US" dirty="0"/>
              <a:t>This one is going to be a bit controversial as an inclusion on a list of places to visit in Georgia Europe. That’s because </a:t>
            </a:r>
            <a:r>
              <a:rPr lang="en-US" b="1" dirty="0"/>
              <a:t>Lake </a:t>
            </a:r>
            <a:r>
              <a:rPr lang="en-US" b="1" dirty="0" err="1"/>
              <a:t>Ritsa</a:t>
            </a:r>
            <a:r>
              <a:rPr lang="en-US" b="1" dirty="0"/>
              <a:t> </a:t>
            </a:r>
            <a:r>
              <a:rPr lang="en-US" dirty="0"/>
              <a:t>is located in Abkhazia – an area that is </a:t>
            </a:r>
            <a:r>
              <a:rPr lang="en-US" dirty="0" err="1"/>
              <a:t>is</a:t>
            </a:r>
            <a:r>
              <a:rPr lang="en-US" dirty="0"/>
              <a:t> a self-proclaimed independent nation whose borders are largely controlled by Russia</a:t>
            </a:r>
            <a:r>
              <a:rPr lang="en-US" dirty="0" smtClean="0"/>
              <a:t>.</a:t>
            </a:r>
            <a:endParaRPr lang="cs-CZ" dirty="0" smtClean="0"/>
          </a:p>
          <a:p>
            <a:pPr marL="285750" indent="-285750" algn="just">
              <a:buFont typeface="Wingdings" panose="05000000000000000000" pitchFamily="2" charset="2"/>
              <a:buChar char="q"/>
            </a:pPr>
            <a:r>
              <a:rPr lang="en-US" dirty="0"/>
              <a:t>About 70 kilometers north of Tbilisi lies the unbelievable </a:t>
            </a:r>
            <a:r>
              <a:rPr lang="en-US" b="1" dirty="0" err="1"/>
              <a:t>Ananuri</a:t>
            </a:r>
            <a:r>
              <a:rPr lang="en-US" b="1" dirty="0"/>
              <a:t> castle </a:t>
            </a:r>
            <a:r>
              <a:rPr lang="en-US" b="1" dirty="0" smtClean="0"/>
              <a:t>complex</a:t>
            </a:r>
            <a:r>
              <a:rPr lang="cs-CZ" b="1" dirty="0" smtClean="0"/>
              <a:t>.</a:t>
            </a:r>
            <a:endParaRPr lang="cs-CZ" dirty="0" smtClean="0"/>
          </a:p>
        </p:txBody>
      </p:sp>
    </p:spTree>
    <p:extLst>
      <p:ext uri="{BB962C8B-B14F-4D97-AF65-F5344CB8AC3E}">
        <p14:creationId xmlns:p14="http://schemas.microsoft.com/office/powerpoint/2010/main" val="408758892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Geography </a:t>
            </a:r>
            <a:r>
              <a:rPr lang="cs-CZ" dirty="0" err="1"/>
              <a:t>of</a:t>
            </a:r>
            <a:r>
              <a:rPr lang="cs-CZ" dirty="0"/>
              <a:t> </a:t>
            </a:r>
            <a:r>
              <a:rPr lang="cs-CZ" dirty="0" err="1" smtClean="0"/>
              <a:t>Armenia</a:t>
            </a:r>
            <a:r>
              <a:rPr lang="cs-CZ" dirty="0"/>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2554545"/>
          </a:xfrm>
          <a:prstGeom prst="rect">
            <a:avLst/>
          </a:prstGeom>
        </p:spPr>
        <p:txBody>
          <a:bodyPr wrap="square">
            <a:spAutoFit/>
          </a:bodyPr>
          <a:lstStyle/>
          <a:p>
            <a:pPr marL="285750" indent="-285750" algn="just">
              <a:buFont typeface="Wingdings" panose="05000000000000000000" pitchFamily="2" charset="2"/>
              <a:buChar char="q"/>
            </a:pPr>
            <a:r>
              <a:rPr lang="en-US" sz="2000" dirty="0"/>
              <a:t>Armenia is a very mountainous country, almost totally covered by the Lesser (or Little) Caucasus Mountains</a:t>
            </a:r>
            <a:r>
              <a:rPr lang="en-US" sz="2000" dirty="0" smtClean="0"/>
              <a:t>.</a:t>
            </a:r>
            <a:endParaRPr lang="en-US" sz="2000" dirty="0"/>
          </a:p>
          <a:p>
            <a:pPr marL="285750" indent="-285750" algn="just">
              <a:buFont typeface="Wingdings" panose="05000000000000000000" pitchFamily="2" charset="2"/>
              <a:buChar char="q"/>
            </a:pPr>
            <a:r>
              <a:rPr lang="en-US" sz="2000" dirty="0"/>
              <a:t>The highest point is Mt. </a:t>
            </a:r>
            <a:r>
              <a:rPr lang="en-US" sz="2000" dirty="0" err="1"/>
              <a:t>Aragats</a:t>
            </a:r>
            <a:r>
              <a:rPr lang="en-US" sz="2000" dirty="0"/>
              <a:t> at </a:t>
            </a:r>
            <a:r>
              <a:rPr lang="en-US" sz="2000" dirty="0" smtClean="0"/>
              <a:t>(</a:t>
            </a:r>
            <a:r>
              <a:rPr lang="en-US" sz="2000" dirty="0"/>
              <a:t>4,090m</a:t>
            </a:r>
            <a:r>
              <a:rPr lang="en-US" sz="2000" dirty="0" smtClean="0"/>
              <a:t>).</a:t>
            </a:r>
            <a:endParaRPr lang="en-US" sz="2000" dirty="0"/>
          </a:p>
          <a:p>
            <a:pPr marL="285750" indent="-285750" algn="just">
              <a:buFont typeface="Wingdings" panose="05000000000000000000" pitchFamily="2" charset="2"/>
              <a:buChar char="q"/>
            </a:pPr>
            <a:r>
              <a:rPr lang="en-US" sz="2000" dirty="0"/>
              <a:t>Rivers flow fast down through the mountains, and although much of Armenia's land remains at or above </a:t>
            </a:r>
            <a:r>
              <a:rPr lang="en-US" sz="2000" dirty="0" smtClean="0"/>
              <a:t>(</a:t>
            </a:r>
            <a:r>
              <a:rPr lang="en-US" sz="2000" dirty="0"/>
              <a:t>2,000 m) at least 3% form the valleys of the </a:t>
            </a:r>
            <a:r>
              <a:rPr lang="en-US" sz="2000" dirty="0" err="1"/>
              <a:t>Araks</a:t>
            </a:r>
            <a:r>
              <a:rPr lang="en-US" sz="2000" dirty="0"/>
              <a:t> and </a:t>
            </a:r>
            <a:r>
              <a:rPr lang="en-US" sz="2000" dirty="0" err="1"/>
              <a:t>Debet</a:t>
            </a:r>
            <a:r>
              <a:rPr lang="en-US" sz="2000" dirty="0"/>
              <a:t> rivers</a:t>
            </a:r>
            <a:r>
              <a:rPr lang="en-US" sz="2000" dirty="0" smtClean="0"/>
              <a:t>.</a:t>
            </a:r>
            <a:endParaRPr lang="en-US" sz="2000" dirty="0"/>
          </a:p>
          <a:p>
            <a:pPr marL="285750" indent="-285750" algn="just">
              <a:buFont typeface="Wingdings" panose="05000000000000000000" pitchFamily="2" charset="2"/>
              <a:buChar char="q"/>
            </a:pPr>
            <a:r>
              <a:rPr lang="en-US" sz="2000" dirty="0"/>
              <a:t>Lake Sevan is the largest lake and it sits </a:t>
            </a:r>
            <a:r>
              <a:rPr lang="en-US" sz="2000" dirty="0" smtClean="0"/>
              <a:t>(</a:t>
            </a:r>
            <a:r>
              <a:rPr lang="en-US" sz="2000" dirty="0"/>
              <a:t>2,000 m</a:t>
            </a:r>
            <a:r>
              <a:rPr lang="en-US" sz="2000" dirty="0" smtClean="0"/>
              <a:t>)</a:t>
            </a:r>
            <a:r>
              <a:rPr lang="cs-CZ" sz="2000" dirty="0" smtClean="0"/>
              <a:t>,</a:t>
            </a:r>
            <a:r>
              <a:rPr lang="en-US" sz="2000" dirty="0" smtClean="0"/>
              <a:t> </a:t>
            </a:r>
            <a:r>
              <a:rPr lang="en-US" sz="2000" dirty="0"/>
              <a:t>above sea level. Significant rivers include the Aras, </a:t>
            </a:r>
            <a:r>
              <a:rPr lang="en-US" sz="2000" dirty="0" err="1"/>
              <a:t>Debet</a:t>
            </a:r>
            <a:r>
              <a:rPr lang="en-US" sz="2000" dirty="0"/>
              <a:t> and </a:t>
            </a:r>
            <a:r>
              <a:rPr lang="en-US" sz="2000" dirty="0" err="1"/>
              <a:t>Razdan</a:t>
            </a:r>
            <a:r>
              <a:rPr lang="en-US" sz="2000" dirty="0"/>
              <a:t>. </a:t>
            </a:r>
          </a:p>
        </p:txBody>
      </p:sp>
    </p:spTree>
    <p:extLst>
      <p:ext uri="{BB962C8B-B14F-4D97-AF65-F5344CB8AC3E}">
        <p14:creationId xmlns:p14="http://schemas.microsoft.com/office/powerpoint/2010/main" val="185061282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The </a:t>
            </a:r>
            <a:r>
              <a:rPr lang="cs-CZ" dirty="0" err="1" smtClean="0"/>
              <a:t>main</a:t>
            </a:r>
            <a:r>
              <a:rPr lang="cs-CZ" dirty="0" smtClean="0"/>
              <a:t> </a:t>
            </a:r>
            <a:r>
              <a:rPr lang="cs-CZ" dirty="0" err="1" smtClean="0"/>
              <a:t>tourist</a:t>
            </a:r>
            <a:r>
              <a:rPr lang="cs-CZ" dirty="0" smtClean="0"/>
              <a:t> </a:t>
            </a:r>
            <a:r>
              <a:rPr lang="cs-CZ" dirty="0" err="1" smtClean="0"/>
              <a:t>attractions</a:t>
            </a:r>
            <a:r>
              <a:rPr lang="cs-CZ" dirty="0" smtClean="0"/>
              <a:t> in </a:t>
            </a:r>
            <a:r>
              <a:rPr lang="cs-CZ" dirty="0" err="1" smtClean="0"/>
              <a:t>Armenia</a:t>
            </a:r>
            <a:r>
              <a:rPr lang="cs-CZ" dirty="0"/>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113208" cy="3416320"/>
          </a:xfrm>
          <a:prstGeom prst="rect">
            <a:avLst/>
          </a:prstGeom>
        </p:spPr>
        <p:txBody>
          <a:bodyPr wrap="square">
            <a:spAutoFit/>
          </a:bodyPr>
          <a:lstStyle/>
          <a:p>
            <a:pPr marL="285750" indent="-285750" algn="just">
              <a:buFont typeface="Wingdings" panose="05000000000000000000" pitchFamily="2" charset="2"/>
              <a:buChar char="q"/>
            </a:pPr>
            <a:r>
              <a:rPr lang="en-US" dirty="0"/>
              <a:t>By far the largest city in Armenia, the capital </a:t>
            </a:r>
            <a:r>
              <a:rPr lang="en-US" b="1" dirty="0"/>
              <a:t>Yerevan</a:t>
            </a:r>
            <a:r>
              <a:rPr lang="en-US" dirty="0"/>
              <a:t> is a great place to start for anyone wishing to explore Armenia. The city is home to the grand Republic Square, while climbing the Cascade to see the city’s monument to Soviet victory in the Second World War is a must. Yerevan is a deeply historic city and visiting the Armenian Genocide Memorial is a must to learn more about the nation’s troubled past. </a:t>
            </a:r>
            <a:r>
              <a:rPr lang="en-US" dirty="0" err="1"/>
              <a:t>Vernissage</a:t>
            </a:r>
            <a:r>
              <a:rPr lang="en-US" dirty="0"/>
              <a:t> flea market is worth visiting too – it is open at the weekend – while a walk through the </a:t>
            </a:r>
            <a:r>
              <a:rPr lang="en-US" dirty="0" err="1"/>
              <a:t>Hrazdan</a:t>
            </a:r>
            <a:r>
              <a:rPr lang="en-US" dirty="0"/>
              <a:t> gorge is also highly recommended. </a:t>
            </a:r>
            <a:endParaRPr lang="cs-CZ" dirty="0" smtClean="0"/>
          </a:p>
          <a:p>
            <a:pPr marL="285750" indent="-285750" algn="just">
              <a:buFont typeface="Wingdings" panose="05000000000000000000" pitchFamily="2" charset="2"/>
              <a:buChar char="q"/>
            </a:pPr>
            <a:r>
              <a:rPr lang="en-US" b="1" dirty="0" err="1" smtClean="0"/>
              <a:t>Matenadaran</a:t>
            </a:r>
            <a:r>
              <a:rPr lang="cs-CZ" dirty="0" smtClean="0"/>
              <a:t> - </a:t>
            </a:r>
            <a:r>
              <a:rPr lang="en-US" dirty="0" smtClean="0"/>
              <a:t>This </a:t>
            </a:r>
            <a:r>
              <a:rPr lang="en-US" dirty="0"/>
              <a:t>is an amazing museum which is steeped in history and culture. It is a virtual treasure-house of ancient Armenian manuscripts and books covering a variety of subjects such as art, literature, history, medicine and much more! There is also a fantastic collection of historical documents in Arabic, Hebrew, Persian, Russian and other languages. It is believed that </a:t>
            </a:r>
            <a:r>
              <a:rPr lang="en-US" dirty="0" err="1"/>
              <a:t>Matenadaran</a:t>
            </a:r>
            <a:r>
              <a:rPr lang="en-US" dirty="0"/>
              <a:t> has close to 17,000 manuscripts and 30,000 other documents in its collection.</a:t>
            </a:r>
            <a:endParaRPr lang="cs-CZ" dirty="0" smtClean="0"/>
          </a:p>
        </p:txBody>
      </p:sp>
    </p:spTree>
    <p:extLst>
      <p:ext uri="{BB962C8B-B14F-4D97-AF65-F5344CB8AC3E}">
        <p14:creationId xmlns:p14="http://schemas.microsoft.com/office/powerpoint/2010/main" val="223724418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The </a:t>
            </a:r>
            <a:r>
              <a:rPr lang="cs-CZ" dirty="0" err="1" smtClean="0"/>
              <a:t>main</a:t>
            </a:r>
            <a:r>
              <a:rPr lang="cs-CZ" dirty="0" smtClean="0"/>
              <a:t> </a:t>
            </a:r>
            <a:r>
              <a:rPr lang="cs-CZ" dirty="0" err="1" smtClean="0"/>
              <a:t>tourist</a:t>
            </a:r>
            <a:r>
              <a:rPr lang="cs-CZ" dirty="0" smtClean="0"/>
              <a:t> </a:t>
            </a:r>
            <a:r>
              <a:rPr lang="cs-CZ" dirty="0" err="1" smtClean="0"/>
              <a:t>attractions</a:t>
            </a:r>
            <a:r>
              <a:rPr lang="cs-CZ" dirty="0" smtClean="0"/>
              <a:t> in </a:t>
            </a:r>
            <a:r>
              <a:rPr lang="cs-CZ" dirty="0" err="1" smtClean="0"/>
              <a:t>Armenia</a:t>
            </a:r>
            <a:r>
              <a:rPr lang="cs-CZ" dirty="0"/>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113208" cy="3970318"/>
          </a:xfrm>
          <a:prstGeom prst="rect">
            <a:avLst/>
          </a:prstGeom>
        </p:spPr>
        <p:txBody>
          <a:bodyPr wrap="square">
            <a:spAutoFit/>
          </a:bodyPr>
          <a:lstStyle/>
          <a:p>
            <a:pPr marL="285750" indent="-285750" algn="just">
              <a:buFont typeface="Wingdings" panose="05000000000000000000" pitchFamily="2" charset="2"/>
              <a:buChar char="q"/>
            </a:pPr>
            <a:r>
              <a:rPr lang="en-US" b="1" dirty="0"/>
              <a:t>The History museum on Republic Square </a:t>
            </a:r>
            <a:r>
              <a:rPr lang="en-US" dirty="0"/>
              <a:t>is considered as the national museum of Armenia. It is a huge museum with separate departments dedicated to archaeology, numismatics and ethnography etc. The museum was set up in 1920 and now has an astounding collection of some 400,000 objects. It is actively involved in the preservation and restoration work of ancient relics as well.</a:t>
            </a:r>
          </a:p>
          <a:p>
            <a:pPr marL="285750" indent="-285750" algn="just">
              <a:buFont typeface="Wingdings" panose="05000000000000000000" pitchFamily="2" charset="2"/>
              <a:buChar char="q"/>
            </a:pPr>
            <a:r>
              <a:rPr lang="en-US" b="1" dirty="0"/>
              <a:t>Lover’s </a:t>
            </a:r>
            <a:r>
              <a:rPr lang="en-US" b="1" dirty="0" smtClean="0"/>
              <a:t>Park</a:t>
            </a:r>
            <a:r>
              <a:rPr lang="cs-CZ" b="1" dirty="0" smtClean="0"/>
              <a:t> </a:t>
            </a:r>
            <a:r>
              <a:rPr lang="cs-CZ" dirty="0" smtClean="0"/>
              <a:t>- </a:t>
            </a:r>
            <a:r>
              <a:rPr lang="en-US" dirty="0" smtClean="0"/>
              <a:t>This </a:t>
            </a:r>
            <a:r>
              <a:rPr lang="en-US" dirty="0"/>
              <a:t>park has been given many different names from time to time, which are closely related to its history. Originally called the </a:t>
            </a:r>
            <a:r>
              <a:rPr lang="en-US" dirty="0" err="1"/>
              <a:t>Kozem</a:t>
            </a:r>
            <a:r>
              <a:rPr lang="en-US" dirty="0"/>
              <a:t> Park, way back in the 18th century, it was basically known for its chapel and cemetery. </a:t>
            </a:r>
            <a:endParaRPr lang="cs-CZ" dirty="0" smtClean="0"/>
          </a:p>
          <a:p>
            <a:pPr marL="285750" indent="-285750" algn="just">
              <a:buFont typeface="Wingdings" panose="05000000000000000000" pitchFamily="2" charset="2"/>
              <a:buChar char="q"/>
            </a:pPr>
            <a:r>
              <a:rPr lang="en-US" b="1" dirty="0" err="1"/>
              <a:t>Katoghike</a:t>
            </a:r>
            <a:r>
              <a:rPr lang="en-US" b="1" dirty="0"/>
              <a:t> or Church of the Holy Mother of God </a:t>
            </a:r>
            <a:r>
              <a:rPr lang="en-US" dirty="0"/>
              <a:t>is the only surviving medieval church in Yerevan. It dates back to the 13th century. Although the church itself was demolished in 1936, during the Soviet regime, miraculously the ancient chapel within the basilica complex was unearthed intact, having withstood the onslaught of the demolition</a:t>
            </a:r>
            <a:r>
              <a:rPr lang="en-US" dirty="0" smtClean="0"/>
              <a:t>.</a:t>
            </a:r>
            <a:endParaRPr lang="cs-CZ" dirty="0" smtClean="0"/>
          </a:p>
          <a:p>
            <a:pPr marL="285750" indent="-285750" algn="just">
              <a:buFont typeface="Wingdings" panose="05000000000000000000" pitchFamily="2" charset="2"/>
              <a:buChar char="q"/>
            </a:pPr>
            <a:r>
              <a:rPr lang="en-US" dirty="0"/>
              <a:t>Named after its founder Gerard </a:t>
            </a:r>
            <a:r>
              <a:rPr lang="en-US" dirty="0" err="1"/>
              <a:t>Cafesjian</a:t>
            </a:r>
            <a:r>
              <a:rPr lang="en-US" dirty="0"/>
              <a:t>, </a:t>
            </a:r>
            <a:r>
              <a:rPr lang="en-US" b="1" dirty="0" err="1"/>
              <a:t>Cafesjian</a:t>
            </a:r>
            <a:r>
              <a:rPr lang="en-US" b="1" dirty="0"/>
              <a:t> Centre for Arts </a:t>
            </a:r>
            <a:r>
              <a:rPr lang="en-US" dirty="0"/>
              <a:t>is also known as the </a:t>
            </a:r>
            <a:r>
              <a:rPr lang="en-US" dirty="0" err="1"/>
              <a:t>Cafesjian</a:t>
            </a:r>
            <a:r>
              <a:rPr lang="en-US" dirty="0"/>
              <a:t> Museum. It is the hub of culture and art in Armenia. </a:t>
            </a:r>
          </a:p>
        </p:txBody>
      </p:sp>
    </p:spTree>
    <p:extLst>
      <p:ext uri="{BB962C8B-B14F-4D97-AF65-F5344CB8AC3E}">
        <p14:creationId xmlns:p14="http://schemas.microsoft.com/office/powerpoint/2010/main" val="262841268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Geography </a:t>
            </a:r>
            <a:r>
              <a:rPr lang="cs-CZ" dirty="0" err="1"/>
              <a:t>of</a:t>
            </a:r>
            <a:r>
              <a:rPr lang="cs-CZ" dirty="0"/>
              <a:t> </a:t>
            </a:r>
            <a:r>
              <a:rPr lang="cs-CZ" dirty="0" err="1" smtClean="0"/>
              <a:t>Azerbaijan</a:t>
            </a:r>
            <a:r>
              <a:rPr lang="cs-CZ" dirty="0"/>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785652"/>
          </a:xfrm>
          <a:prstGeom prst="rect">
            <a:avLst/>
          </a:prstGeom>
        </p:spPr>
        <p:txBody>
          <a:bodyPr wrap="square">
            <a:spAutoFit/>
          </a:bodyPr>
          <a:lstStyle/>
          <a:p>
            <a:pPr marL="285750" indent="-285750" algn="just">
              <a:buFont typeface="Wingdings" panose="05000000000000000000" pitchFamily="2" charset="2"/>
              <a:buChar char="q"/>
            </a:pPr>
            <a:r>
              <a:rPr lang="en-US" sz="2000" dirty="0"/>
              <a:t>Azerbaijan is a mountainous country, with the Caucasus Mountains covering the north and central regions</a:t>
            </a:r>
            <a:r>
              <a:rPr lang="en-US" sz="2000" dirty="0" smtClean="0"/>
              <a:t>.</a:t>
            </a:r>
            <a:endParaRPr lang="en-US" sz="2000" dirty="0"/>
          </a:p>
          <a:p>
            <a:pPr marL="285750" indent="-285750" algn="just">
              <a:buFont typeface="Wingdings" panose="05000000000000000000" pitchFamily="2" charset="2"/>
              <a:buChar char="q"/>
            </a:pPr>
            <a:r>
              <a:rPr lang="en-US" sz="2000" dirty="0"/>
              <a:t>Many snow-capped peaks exceed 12,000 ft., with </a:t>
            </a:r>
            <a:r>
              <a:rPr lang="en-US" sz="2000" dirty="0" err="1"/>
              <a:t>Baza-Dyuzi</a:t>
            </a:r>
            <a:r>
              <a:rPr lang="en-US" sz="2000" dirty="0"/>
              <a:t> the highest point, at </a:t>
            </a:r>
            <a:r>
              <a:rPr lang="en-US" sz="2000" dirty="0" smtClean="0"/>
              <a:t>(</a:t>
            </a:r>
            <a:r>
              <a:rPr lang="en-US" sz="2000" dirty="0"/>
              <a:t>4,480m</a:t>
            </a:r>
            <a:r>
              <a:rPr lang="en-US" sz="2000" dirty="0" smtClean="0"/>
              <a:t>).</a:t>
            </a:r>
            <a:endParaRPr lang="en-US" sz="2000" dirty="0"/>
          </a:p>
          <a:p>
            <a:pPr marL="285750" indent="-285750" algn="just">
              <a:buFont typeface="Wingdings" panose="05000000000000000000" pitchFamily="2" charset="2"/>
              <a:buChar char="q"/>
            </a:pPr>
            <a:r>
              <a:rPr lang="en-US" sz="2000" dirty="0"/>
              <a:t>Moving southwest, the Lesser Caucasus cross the land, stretching on into Armenia, and in the far-south, the </a:t>
            </a:r>
            <a:r>
              <a:rPr lang="en-US" sz="2000" dirty="0" err="1"/>
              <a:t>Talish</a:t>
            </a:r>
            <a:r>
              <a:rPr lang="en-US" sz="2000" dirty="0"/>
              <a:t> Mountains help form its border with Iran</a:t>
            </a:r>
            <a:r>
              <a:rPr lang="en-US" sz="2000" dirty="0" smtClean="0"/>
              <a:t>.</a:t>
            </a:r>
            <a:endParaRPr lang="en-US" sz="2000" dirty="0"/>
          </a:p>
          <a:p>
            <a:pPr marL="285750" indent="-285750" algn="just">
              <a:buFont typeface="Wingdings" panose="05000000000000000000" pitchFamily="2" charset="2"/>
              <a:buChar char="q"/>
            </a:pPr>
            <a:r>
              <a:rPr lang="en-US" sz="2000" dirty="0"/>
              <a:t>A low flood plain covers the south-central and east, ending at the Caspian Sea; much of it below sea level</a:t>
            </a:r>
            <a:r>
              <a:rPr lang="en-US" sz="2000" dirty="0" smtClean="0"/>
              <a:t>.</a:t>
            </a:r>
            <a:endParaRPr lang="en-US" sz="2000" dirty="0"/>
          </a:p>
          <a:p>
            <a:pPr marL="285750" indent="-285750" algn="just">
              <a:buFont typeface="Wingdings" panose="05000000000000000000" pitchFamily="2" charset="2"/>
              <a:buChar char="q"/>
            </a:pPr>
            <a:r>
              <a:rPr lang="en-US" sz="2000" dirty="0"/>
              <a:t>Baku, the capital city, sits on the </a:t>
            </a:r>
            <a:r>
              <a:rPr lang="en-US" sz="2000" dirty="0" err="1"/>
              <a:t>Abseron</a:t>
            </a:r>
            <a:r>
              <a:rPr lang="en-US" sz="2000" dirty="0"/>
              <a:t> </a:t>
            </a:r>
            <a:r>
              <a:rPr lang="en-US" sz="2000" dirty="0" err="1"/>
              <a:t>Yasaqligi</a:t>
            </a:r>
            <a:r>
              <a:rPr lang="en-US" sz="2000" dirty="0"/>
              <a:t> (or </a:t>
            </a:r>
            <a:r>
              <a:rPr lang="en-US" sz="2000" dirty="0" err="1"/>
              <a:t>Apsheron</a:t>
            </a:r>
            <a:r>
              <a:rPr lang="en-US" sz="2000" dirty="0"/>
              <a:t> Peninsula), that juts hook-line into the Caspian </a:t>
            </a:r>
            <a:r>
              <a:rPr lang="en-US" sz="2000" dirty="0" smtClean="0"/>
              <a:t>Sea</a:t>
            </a:r>
            <a:endParaRPr lang="en-US" sz="2000" dirty="0"/>
          </a:p>
          <a:p>
            <a:pPr marL="285750" indent="-285750" algn="just">
              <a:buFont typeface="Wingdings" panose="05000000000000000000" pitchFamily="2" charset="2"/>
              <a:buChar char="q"/>
            </a:pPr>
            <a:r>
              <a:rPr lang="en-US" sz="2000" dirty="0"/>
              <a:t>Significant rivers include the Alazani, Aras and Kura, and the </a:t>
            </a:r>
            <a:r>
              <a:rPr lang="en-US" sz="2000" dirty="0" err="1"/>
              <a:t>Mangachevir</a:t>
            </a:r>
            <a:r>
              <a:rPr lang="en-US" sz="2000" dirty="0"/>
              <a:t> Reservoir is the largest inland body of water. </a:t>
            </a:r>
          </a:p>
        </p:txBody>
      </p:sp>
    </p:spTree>
    <p:extLst>
      <p:ext uri="{BB962C8B-B14F-4D97-AF65-F5344CB8AC3E}">
        <p14:creationId xmlns:p14="http://schemas.microsoft.com/office/powerpoint/2010/main" val="360855975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The </a:t>
            </a:r>
            <a:r>
              <a:rPr lang="cs-CZ" dirty="0" err="1" smtClean="0"/>
              <a:t>main</a:t>
            </a:r>
            <a:r>
              <a:rPr lang="cs-CZ" dirty="0" smtClean="0"/>
              <a:t> </a:t>
            </a:r>
            <a:r>
              <a:rPr lang="cs-CZ" dirty="0" err="1" smtClean="0"/>
              <a:t>tourist</a:t>
            </a:r>
            <a:r>
              <a:rPr lang="cs-CZ" dirty="0" smtClean="0"/>
              <a:t> </a:t>
            </a:r>
            <a:r>
              <a:rPr lang="cs-CZ" dirty="0" err="1" smtClean="0"/>
              <a:t>attractions</a:t>
            </a:r>
            <a:r>
              <a:rPr lang="cs-CZ" dirty="0" smtClean="0"/>
              <a:t> in </a:t>
            </a:r>
            <a:r>
              <a:rPr lang="cs-CZ" dirty="0" err="1" smtClean="0"/>
              <a:t>Azerbaijan</a:t>
            </a:r>
            <a:r>
              <a:rPr lang="cs-CZ" dirty="0"/>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113208" cy="3693319"/>
          </a:xfrm>
          <a:prstGeom prst="rect">
            <a:avLst/>
          </a:prstGeom>
        </p:spPr>
        <p:txBody>
          <a:bodyPr wrap="square">
            <a:spAutoFit/>
          </a:bodyPr>
          <a:lstStyle/>
          <a:p>
            <a:pPr marL="285750" indent="-285750" algn="just">
              <a:buFont typeface="Wingdings" panose="05000000000000000000" pitchFamily="2" charset="2"/>
              <a:buChar char="q"/>
            </a:pPr>
            <a:r>
              <a:rPr lang="en-US" b="1" dirty="0"/>
              <a:t>Gobustan National Park, </a:t>
            </a:r>
            <a:r>
              <a:rPr lang="en-US" dirty="0"/>
              <a:t>officially Gobustan Rock Art Cultural Landscape, is a hill and mountain site occupying the southeast end of the Greater Caucasus mountain ridge in Azerbaijan, mainly in the basin of </a:t>
            </a:r>
            <a:r>
              <a:rPr lang="en-US" dirty="0" err="1"/>
              <a:t>Jeyrankechmaz</a:t>
            </a:r>
            <a:r>
              <a:rPr lang="en-US" dirty="0"/>
              <a:t> River, between the rivers </a:t>
            </a:r>
            <a:r>
              <a:rPr lang="en-US" dirty="0" err="1"/>
              <a:t>Pirsagat</a:t>
            </a:r>
            <a:r>
              <a:rPr lang="en-US" dirty="0"/>
              <a:t> and Sumgait. </a:t>
            </a:r>
            <a:r>
              <a:rPr lang="en-US" b="1" dirty="0" err="1" smtClean="0"/>
              <a:t>Dadivank</a:t>
            </a:r>
            <a:r>
              <a:rPr lang="en-US" b="1" dirty="0" smtClean="0"/>
              <a:t> </a:t>
            </a:r>
            <a:r>
              <a:rPr lang="en-US" b="1" dirty="0"/>
              <a:t>also </a:t>
            </a:r>
            <a:r>
              <a:rPr lang="en-US" b="1" dirty="0" err="1"/>
              <a:t>Khutavank</a:t>
            </a:r>
            <a:r>
              <a:rPr lang="en-US" b="1" dirty="0"/>
              <a:t> </a:t>
            </a:r>
            <a:r>
              <a:rPr lang="en-US" dirty="0"/>
              <a:t>is an Armenian monastery in the </a:t>
            </a:r>
            <a:r>
              <a:rPr lang="en-US" dirty="0" err="1"/>
              <a:t>Shahumian</a:t>
            </a:r>
            <a:r>
              <a:rPr lang="en-US" dirty="0"/>
              <a:t> Region of the Nagorno-Karabakh Republic, de jure </a:t>
            </a:r>
            <a:r>
              <a:rPr lang="en-US" dirty="0" err="1"/>
              <a:t>Kalbajar</a:t>
            </a:r>
            <a:r>
              <a:rPr lang="en-US" dirty="0"/>
              <a:t> District in Azerbaijan. It was built between the 9th and 13th century</a:t>
            </a:r>
            <a:r>
              <a:rPr lang="en-US" dirty="0" smtClean="0"/>
              <a:t>.</a:t>
            </a:r>
            <a:endParaRPr lang="cs-CZ" dirty="0" smtClean="0"/>
          </a:p>
          <a:p>
            <a:pPr marL="285750" indent="-285750" algn="just">
              <a:buFont typeface="Wingdings" panose="05000000000000000000" pitchFamily="2" charset="2"/>
              <a:buChar char="q"/>
            </a:pPr>
            <a:r>
              <a:rPr lang="en-US" b="1" dirty="0" err="1"/>
              <a:t>Gandzasar</a:t>
            </a:r>
            <a:r>
              <a:rPr lang="en-US" b="1" dirty="0"/>
              <a:t> monastery </a:t>
            </a:r>
            <a:r>
              <a:rPr lang="en-US" dirty="0"/>
              <a:t>is a 10th to 13th century Armenian monastery situated in the </a:t>
            </a:r>
            <a:r>
              <a:rPr lang="en-US" dirty="0" err="1"/>
              <a:t>Mardakert</a:t>
            </a:r>
            <a:r>
              <a:rPr lang="en-US" dirty="0"/>
              <a:t> district of de facto Nagorno-Karabakh Republic. "</a:t>
            </a:r>
            <a:r>
              <a:rPr lang="en-US" dirty="0" err="1"/>
              <a:t>Gandzasar</a:t>
            </a:r>
            <a:r>
              <a:rPr lang="en-US" dirty="0"/>
              <a:t>" means treasure mountain or hilltop treasure in Armenian. The monastery holds relics believed to belong to St. John the Baptist and his father St Zechariah</a:t>
            </a:r>
            <a:r>
              <a:rPr lang="en-US" dirty="0" smtClean="0"/>
              <a:t>.</a:t>
            </a:r>
            <a:endParaRPr lang="cs-CZ" dirty="0" smtClean="0"/>
          </a:p>
          <a:p>
            <a:pPr marL="285750" indent="-285750" algn="just">
              <a:buFont typeface="Wingdings" panose="05000000000000000000" pitchFamily="2" charset="2"/>
              <a:buChar char="q"/>
            </a:pPr>
            <a:r>
              <a:rPr lang="en-US" b="1" dirty="0" err="1"/>
              <a:t>Tigranakert</a:t>
            </a:r>
            <a:r>
              <a:rPr lang="en-US" dirty="0"/>
              <a:t> is a ruined Armenian city dating back to the Hellenistic period. It is one of several former cities in the Armenian plateau with the same name, named in honor of the Armenian king </a:t>
            </a:r>
            <a:r>
              <a:rPr lang="en-US" dirty="0" err="1"/>
              <a:t>Tigranes</a:t>
            </a:r>
            <a:r>
              <a:rPr lang="en-US" dirty="0"/>
              <a:t> the </a:t>
            </a:r>
            <a:r>
              <a:rPr lang="en-US" dirty="0" smtClean="0"/>
              <a:t>Great</a:t>
            </a:r>
            <a:r>
              <a:rPr lang="cs-CZ" dirty="0"/>
              <a:t>.</a:t>
            </a:r>
            <a:endParaRPr lang="en-US" dirty="0"/>
          </a:p>
        </p:txBody>
      </p:sp>
    </p:spTree>
    <p:extLst>
      <p:ext uri="{BB962C8B-B14F-4D97-AF65-F5344CB8AC3E}">
        <p14:creationId xmlns:p14="http://schemas.microsoft.com/office/powerpoint/2010/main" val="291130342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The </a:t>
            </a:r>
            <a:r>
              <a:rPr lang="cs-CZ" dirty="0" err="1" smtClean="0"/>
              <a:t>main</a:t>
            </a:r>
            <a:r>
              <a:rPr lang="cs-CZ" dirty="0" smtClean="0"/>
              <a:t> </a:t>
            </a:r>
            <a:r>
              <a:rPr lang="cs-CZ" dirty="0" err="1" smtClean="0"/>
              <a:t>tourist</a:t>
            </a:r>
            <a:r>
              <a:rPr lang="cs-CZ" dirty="0" smtClean="0"/>
              <a:t> </a:t>
            </a:r>
            <a:r>
              <a:rPr lang="cs-CZ" dirty="0" err="1" smtClean="0"/>
              <a:t>attractions</a:t>
            </a:r>
            <a:r>
              <a:rPr lang="cs-CZ" dirty="0" smtClean="0"/>
              <a:t> in </a:t>
            </a:r>
            <a:r>
              <a:rPr lang="cs-CZ" dirty="0" err="1" smtClean="0"/>
              <a:t>Azerbaijan</a:t>
            </a:r>
            <a:r>
              <a:rPr lang="cs-CZ" dirty="0"/>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113208" cy="4247317"/>
          </a:xfrm>
          <a:prstGeom prst="rect">
            <a:avLst/>
          </a:prstGeom>
        </p:spPr>
        <p:txBody>
          <a:bodyPr wrap="square">
            <a:spAutoFit/>
          </a:bodyPr>
          <a:lstStyle/>
          <a:p>
            <a:pPr marL="285750" indent="-285750" algn="just">
              <a:buFont typeface="Wingdings" panose="05000000000000000000" pitchFamily="2" charset="2"/>
              <a:buChar char="q"/>
            </a:pPr>
            <a:r>
              <a:rPr lang="en-US" b="1" dirty="0"/>
              <a:t>Plane Tree of </a:t>
            </a:r>
            <a:r>
              <a:rPr lang="en-US" b="1" dirty="0" err="1" smtClean="0"/>
              <a:t>Skhtorashen</a:t>
            </a:r>
            <a:r>
              <a:rPr lang="cs-CZ" dirty="0" smtClean="0"/>
              <a:t>- </a:t>
            </a:r>
            <a:r>
              <a:rPr lang="en-US" dirty="0" err="1" smtClean="0"/>
              <a:t>Tnjri</a:t>
            </a:r>
            <a:r>
              <a:rPr lang="en-US" dirty="0" smtClean="0"/>
              <a:t> </a:t>
            </a:r>
            <a:r>
              <a:rPr lang="en-US" dirty="0"/>
              <a:t>is a 2033 years old giant Oriental plane tree situated nearby the village </a:t>
            </a:r>
            <a:r>
              <a:rPr lang="en-US" dirty="0" err="1"/>
              <a:t>Skhtorashen</a:t>
            </a:r>
            <a:r>
              <a:rPr lang="en-US" dirty="0"/>
              <a:t>, </a:t>
            </a:r>
            <a:r>
              <a:rPr lang="en-US" dirty="0" err="1"/>
              <a:t>Martuni</a:t>
            </a:r>
            <a:r>
              <a:rPr lang="en-US" dirty="0"/>
              <a:t> Region of </a:t>
            </a:r>
            <a:r>
              <a:rPr lang="en-US" dirty="0" err="1"/>
              <a:t>Artsakh</a:t>
            </a:r>
            <a:r>
              <a:rPr lang="en-US" dirty="0"/>
              <a:t>. The hollow of the tree is 44 </a:t>
            </a:r>
            <a:r>
              <a:rPr lang="en-US" dirty="0" err="1"/>
              <a:t>sq.m</a:t>
            </a:r>
            <a:r>
              <a:rPr lang="en-US" dirty="0"/>
              <a:t>., where more than 40 people can stand. The area covered by the foliage of the tree is 1400 </a:t>
            </a:r>
            <a:r>
              <a:rPr lang="en-US" dirty="0" err="1"/>
              <a:t>sq.m</a:t>
            </a:r>
            <a:r>
              <a:rPr lang="en-US" dirty="0" smtClean="0"/>
              <a:t>.</a:t>
            </a:r>
            <a:endParaRPr lang="cs-CZ" dirty="0" smtClean="0"/>
          </a:p>
          <a:p>
            <a:pPr marL="285750" indent="-285750" algn="just">
              <a:buFont typeface="Wingdings" panose="05000000000000000000" pitchFamily="2" charset="2"/>
              <a:buChar char="q"/>
            </a:pPr>
            <a:r>
              <a:rPr lang="en-US" dirty="0"/>
              <a:t>Something of a misnomer, the </a:t>
            </a:r>
            <a:r>
              <a:rPr lang="en-US" b="1" dirty="0"/>
              <a:t>Caspian Sea </a:t>
            </a:r>
            <a:r>
              <a:rPr lang="en-US" dirty="0"/>
              <a:t>is actually the largest lake in the world, and measures a whopping 371,000 square </a:t>
            </a:r>
            <a:r>
              <a:rPr lang="en-US" dirty="0" err="1"/>
              <a:t>kilometres</a:t>
            </a:r>
            <a:r>
              <a:rPr lang="en-US" dirty="0"/>
              <a:t>.</a:t>
            </a:r>
            <a:endParaRPr lang="cs-CZ" dirty="0"/>
          </a:p>
          <a:p>
            <a:pPr marL="285750" indent="-285750" algn="just">
              <a:buFont typeface="Wingdings" panose="05000000000000000000" pitchFamily="2" charset="2"/>
              <a:buChar char="q"/>
            </a:pPr>
            <a:r>
              <a:rPr lang="en-US" b="1" dirty="0" smtClean="0"/>
              <a:t>Baku</a:t>
            </a:r>
            <a:r>
              <a:rPr lang="en-US" b="1" dirty="0"/>
              <a:t>, </a:t>
            </a:r>
            <a:r>
              <a:rPr lang="en-US" dirty="0"/>
              <a:t>the capital city of Azerbaijan, lies along the Caspian Sea, and is a somewhat curious mix of the old walled city of </a:t>
            </a:r>
            <a:r>
              <a:rPr lang="en-US" dirty="0" err="1"/>
              <a:t>Icheri</a:t>
            </a:r>
            <a:r>
              <a:rPr lang="en-US" dirty="0"/>
              <a:t> </a:t>
            </a:r>
            <a:r>
              <a:rPr lang="en-US" dirty="0" err="1"/>
              <a:t>Seher</a:t>
            </a:r>
            <a:r>
              <a:rPr lang="en-US" dirty="0"/>
              <a:t>, and a modern building craze that has led a boom in skyscrapers, many of which are studded with LCD screens. Of all of these, make sure that you don’t miss the Flame Towers, three towers built to resemble fire that cast a bronzed glow over the city at night</a:t>
            </a:r>
            <a:r>
              <a:rPr lang="en-US" dirty="0" smtClean="0"/>
              <a:t>.</a:t>
            </a:r>
            <a:endParaRPr lang="cs-CZ" dirty="0" smtClean="0"/>
          </a:p>
          <a:p>
            <a:pPr marL="285750" indent="-285750" algn="just">
              <a:buFont typeface="Wingdings" panose="05000000000000000000" pitchFamily="2" charset="2"/>
              <a:buChar char="q"/>
            </a:pPr>
            <a:r>
              <a:rPr lang="en-US" dirty="0"/>
              <a:t>Known as “Old City” and “Fortress”, </a:t>
            </a:r>
            <a:r>
              <a:rPr lang="en-US" b="1" dirty="0" err="1"/>
              <a:t>Icheri</a:t>
            </a:r>
            <a:r>
              <a:rPr lang="en-US" b="1" dirty="0"/>
              <a:t> </a:t>
            </a:r>
            <a:r>
              <a:rPr lang="en-US" b="1" dirty="0" err="1"/>
              <a:t>Seher</a:t>
            </a:r>
            <a:r>
              <a:rPr lang="en-US" b="1" dirty="0"/>
              <a:t> </a:t>
            </a:r>
            <a:r>
              <a:rPr lang="en-US" dirty="0"/>
              <a:t>is a UNESCO World Heritage Site in the </a:t>
            </a:r>
            <a:r>
              <a:rPr lang="en-US" dirty="0" err="1"/>
              <a:t>centre</a:t>
            </a:r>
            <a:r>
              <a:rPr lang="en-US" dirty="0"/>
              <a:t> of Baku, and you will find amazing architectural feats all over this protected quarter of the city.</a:t>
            </a:r>
            <a:endParaRPr lang="cs-CZ" dirty="0" smtClean="0"/>
          </a:p>
          <a:p>
            <a:pPr marL="285750" indent="-285750" algn="just">
              <a:buFont typeface="Wingdings" panose="05000000000000000000" pitchFamily="2" charset="2"/>
              <a:buChar char="q"/>
            </a:pPr>
            <a:endParaRPr lang="en-US" dirty="0"/>
          </a:p>
        </p:txBody>
      </p:sp>
    </p:spTree>
    <p:extLst>
      <p:ext uri="{BB962C8B-B14F-4D97-AF65-F5344CB8AC3E}">
        <p14:creationId xmlns:p14="http://schemas.microsoft.com/office/powerpoint/2010/main" val="241648986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The </a:t>
            </a:r>
            <a:r>
              <a:rPr lang="cs-CZ" dirty="0" err="1" smtClean="0"/>
              <a:t>main</a:t>
            </a:r>
            <a:r>
              <a:rPr lang="cs-CZ" dirty="0" smtClean="0"/>
              <a:t> </a:t>
            </a:r>
            <a:r>
              <a:rPr lang="cs-CZ" dirty="0" err="1" smtClean="0"/>
              <a:t>tourist</a:t>
            </a:r>
            <a:r>
              <a:rPr lang="cs-CZ" dirty="0" smtClean="0"/>
              <a:t> </a:t>
            </a:r>
            <a:r>
              <a:rPr lang="cs-CZ" dirty="0" err="1" smtClean="0"/>
              <a:t>attractions</a:t>
            </a:r>
            <a:r>
              <a:rPr lang="cs-CZ" dirty="0" smtClean="0"/>
              <a:t> in </a:t>
            </a:r>
            <a:r>
              <a:rPr lang="cs-CZ" dirty="0" err="1" smtClean="0"/>
              <a:t>Azerbaijan</a:t>
            </a:r>
            <a:r>
              <a:rPr lang="cs-CZ" dirty="0"/>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113208" cy="2585323"/>
          </a:xfrm>
          <a:prstGeom prst="rect">
            <a:avLst/>
          </a:prstGeom>
        </p:spPr>
        <p:txBody>
          <a:bodyPr wrap="square">
            <a:spAutoFit/>
          </a:bodyPr>
          <a:lstStyle/>
          <a:p>
            <a:pPr marL="285750" indent="-285750" algn="just">
              <a:buFont typeface="Wingdings" panose="05000000000000000000" pitchFamily="2" charset="2"/>
              <a:buChar char="q"/>
            </a:pPr>
            <a:r>
              <a:rPr lang="en-US" dirty="0"/>
              <a:t>Sitting in the </a:t>
            </a:r>
            <a:r>
              <a:rPr lang="en-US" dirty="0" err="1"/>
              <a:t>Azizbeyov</a:t>
            </a:r>
            <a:r>
              <a:rPr lang="en-US" dirty="0"/>
              <a:t> region of the city of Baku, </a:t>
            </a:r>
            <a:r>
              <a:rPr lang="en-US" b="1" dirty="0" err="1"/>
              <a:t>Absheron</a:t>
            </a:r>
            <a:r>
              <a:rPr lang="en-US" b="1" dirty="0"/>
              <a:t> National Park </a:t>
            </a:r>
            <a:r>
              <a:rPr lang="en-US" dirty="0"/>
              <a:t>spans 783 hectares of protected land and is the perfect place to come to witness the stunning flora and fauna of </a:t>
            </a:r>
            <a:r>
              <a:rPr lang="en-US" dirty="0" smtClean="0"/>
              <a:t>Azerbaijan</a:t>
            </a:r>
            <a:r>
              <a:rPr lang="cs-CZ" dirty="0" smtClean="0"/>
              <a:t>.</a:t>
            </a:r>
          </a:p>
          <a:p>
            <a:pPr marL="285750" indent="-285750" algn="just">
              <a:buFont typeface="Wingdings" panose="05000000000000000000" pitchFamily="2" charset="2"/>
              <a:buChar char="q"/>
            </a:pPr>
            <a:r>
              <a:rPr lang="en-US" dirty="0"/>
              <a:t>Many visitors to Azerbaijan may not know that the country has the highest number of mud volcanoes in the world. 350 to be exact! One of the best known is </a:t>
            </a:r>
            <a:r>
              <a:rPr lang="en-US" i="1" dirty="0" err="1"/>
              <a:t>Garasu</a:t>
            </a:r>
            <a:r>
              <a:rPr lang="en-US" i="1" dirty="0"/>
              <a:t> Volcano, </a:t>
            </a:r>
            <a:r>
              <a:rPr lang="en-US" dirty="0"/>
              <a:t>that has been known to spew mud over 1,000 </a:t>
            </a:r>
            <a:r>
              <a:rPr lang="en-US" dirty="0" err="1"/>
              <a:t>metres</a:t>
            </a:r>
            <a:r>
              <a:rPr lang="en-US" dirty="0"/>
              <a:t> into the air. </a:t>
            </a:r>
            <a:endParaRPr lang="cs-CZ" dirty="0" smtClean="0"/>
          </a:p>
          <a:p>
            <a:pPr marL="285750" indent="-285750" algn="just">
              <a:buFont typeface="Wingdings" panose="05000000000000000000" pitchFamily="2" charset="2"/>
              <a:buChar char="q"/>
            </a:pPr>
            <a:r>
              <a:rPr lang="cs-CZ" b="1" dirty="0" smtClean="0"/>
              <a:t>N</a:t>
            </a:r>
            <a:r>
              <a:rPr lang="en-US" b="1" dirty="0" err="1" smtClean="0"/>
              <a:t>aftalan</a:t>
            </a:r>
            <a:r>
              <a:rPr lang="en-US" b="1" dirty="0" smtClean="0"/>
              <a:t> </a:t>
            </a:r>
            <a:r>
              <a:rPr lang="en-US" b="1" dirty="0"/>
              <a:t>resort </a:t>
            </a:r>
            <a:r>
              <a:rPr lang="en-US" dirty="0"/>
              <a:t>is famous due to the </a:t>
            </a:r>
            <a:r>
              <a:rPr lang="en-US" dirty="0" err="1"/>
              <a:t>Naftalan</a:t>
            </a:r>
            <a:r>
              <a:rPr lang="en-US" dirty="0"/>
              <a:t> crude oil found here that is said to have healing properties, and has sparked a boom in medical tourism to the </a:t>
            </a:r>
            <a:r>
              <a:rPr lang="en-US" dirty="0" smtClean="0"/>
              <a:t>region</a:t>
            </a:r>
            <a:r>
              <a:rPr lang="cs-CZ" dirty="0" smtClean="0"/>
              <a:t>.</a:t>
            </a:r>
          </a:p>
          <a:p>
            <a:pPr marL="285750" indent="-285750" algn="just">
              <a:buFont typeface="Wingdings" panose="05000000000000000000" pitchFamily="2" charset="2"/>
              <a:buChar char="q"/>
            </a:pPr>
            <a:endParaRPr lang="en-US" dirty="0"/>
          </a:p>
        </p:txBody>
      </p:sp>
    </p:spTree>
    <p:extLst>
      <p:ext uri="{BB962C8B-B14F-4D97-AF65-F5344CB8AC3E}">
        <p14:creationId xmlns:p14="http://schemas.microsoft.com/office/powerpoint/2010/main" val="14857602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The </a:t>
            </a:r>
            <a:r>
              <a:rPr lang="cs-CZ" dirty="0" err="1" smtClean="0"/>
              <a:t>main</a:t>
            </a:r>
            <a:r>
              <a:rPr lang="cs-CZ" dirty="0" smtClean="0"/>
              <a:t> </a:t>
            </a:r>
            <a:r>
              <a:rPr lang="cs-CZ" dirty="0" err="1" smtClean="0"/>
              <a:t>tourist</a:t>
            </a:r>
            <a:r>
              <a:rPr lang="cs-CZ" dirty="0" smtClean="0"/>
              <a:t> </a:t>
            </a:r>
            <a:r>
              <a:rPr lang="cs-CZ" dirty="0" err="1" smtClean="0"/>
              <a:t>attractions</a:t>
            </a:r>
            <a:r>
              <a:rPr lang="cs-CZ" dirty="0" smtClean="0"/>
              <a:t> in </a:t>
            </a:r>
            <a:r>
              <a:rPr lang="cs-CZ" dirty="0" err="1" smtClean="0"/>
              <a:t>Bulgaria</a:t>
            </a:r>
            <a:r>
              <a:rPr lang="cs-CZ" dirty="0"/>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4247317"/>
          </a:xfrm>
          <a:prstGeom prst="rect">
            <a:avLst/>
          </a:prstGeom>
        </p:spPr>
        <p:txBody>
          <a:bodyPr wrap="square">
            <a:spAutoFit/>
          </a:bodyPr>
          <a:lstStyle/>
          <a:p>
            <a:pPr marL="285750" indent="-285750" algn="just">
              <a:buFont typeface="Wingdings" panose="05000000000000000000" pitchFamily="2" charset="2"/>
              <a:buChar char="q"/>
            </a:pPr>
            <a:r>
              <a:rPr lang="en-US" dirty="0"/>
              <a:t>One of Bulgaria’s most fascinating places and UNESCO-listed, </a:t>
            </a:r>
            <a:r>
              <a:rPr lang="en-US" b="1" dirty="0" err="1"/>
              <a:t>Boyana</a:t>
            </a:r>
            <a:r>
              <a:rPr lang="en-US" b="1" dirty="0"/>
              <a:t> Church </a:t>
            </a:r>
            <a:r>
              <a:rPr lang="en-US" dirty="0"/>
              <a:t>definitely highlights that it’s what’s inside that counts. A relatively dark, </a:t>
            </a:r>
            <a:r>
              <a:rPr lang="en-US" dirty="0" err="1"/>
              <a:t>lacklustre</a:t>
            </a:r>
            <a:r>
              <a:rPr lang="en-US" dirty="0"/>
              <a:t> church hides some of the most spectacular medieval frescoes in the whole of Europe. They’re an historical treasure and a brilliant example of the art of the </a:t>
            </a:r>
            <a:r>
              <a:rPr lang="en-US" dirty="0" smtClean="0"/>
              <a:t>period</a:t>
            </a:r>
            <a:r>
              <a:rPr lang="cs-CZ" dirty="0" smtClean="0"/>
              <a:t>.</a:t>
            </a:r>
          </a:p>
          <a:p>
            <a:pPr marL="285750" indent="-285750" algn="just">
              <a:buFont typeface="Wingdings" panose="05000000000000000000" pitchFamily="2" charset="2"/>
              <a:buChar char="q"/>
            </a:pPr>
            <a:r>
              <a:rPr lang="en-US" dirty="0"/>
              <a:t>An imposing fortification, </a:t>
            </a:r>
            <a:r>
              <a:rPr lang="en-US" b="1" dirty="0"/>
              <a:t>the Baba Vida Fortress </a:t>
            </a:r>
            <a:r>
              <a:rPr lang="en-US" dirty="0"/>
              <a:t>is probably the best-preserved Medieval castle in Bulgaria. It only needs some real-life knights and our medieval fantasy would be complete. It was first built in the 10th century and has withstood a variety of attacks and sieges over its lifetime</a:t>
            </a:r>
            <a:r>
              <a:rPr lang="en-US" dirty="0" smtClean="0"/>
              <a:t>.</a:t>
            </a:r>
            <a:endParaRPr lang="cs-CZ" dirty="0" smtClean="0"/>
          </a:p>
          <a:p>
            <a:pPr marL="285750" indent="-285750" algn="just">
              <a:buFont typeface="Wingdings" panose="05000000000000000000" pitchFamily="2" charset="2"/>
              <a:buChar char="q"/>
            </a:pPr>
            <a:r>
              <a:rPr lang="en-US" dirty="0"/>
              <a:t>With stunning views that will live long in the memory, the medieval </a:t>
            </a:r>
            <a:r>
              <a:rPr lang="en-US" dirty="0" err="1"/>
              <a:t>Rozhen</a:t>
            </a:r>
            <a:r>
              <a:rPr lang="en-US" dirty="0"/>
              <a:t> Monastery - whose history stretches all the way back to the 9th century AD - is arguably one of Bulgaria’s best tourist </a:t>
            </a:r>
            <a:r>
              <a:rPr lang="en-US" dirty="0" smtClean="0"/>
              <a:t>attractions</a:t>
            </a:r>
            <a:r>
              <a:rPr lang="cs-CZ" dirty="0" smtClean="0"/>
              <a:t>.</a:t>
            </a:r>
          </a:p>
          <a:p>
            <a:pPr marL="285750" indent="-285750" algn="just">
              <a:buFont typeface="Wingdings" panose="05000000000000000000" pitchFamily="2" charset="2"/>
              <a:buChar char="q"/>
            </a:pPr>
            <a:r>
              <a:rPr lang="en-US" b="1" dirty="0" err="1"/>
              <a:t>Tsarevets</a:t>
            </a:r>
            <a:r>
              <a:rPr lang="en-US" b="1" dirty="0"/>
              <a:t> Castle </a:t>
            </a:r>
            <a:r>
              <a:rPr lang="en-US" dirty="0"/>
              <a:t>is one of Bulgaria’s most interesting tourist destinations. Located in the city of </a:t>
            </a:r>
            <a:r>
              <a:rPr lang="en-US" dirty="0" err="1"/>
              <a:t>Veliko</a:t>
            </a:r>
            <a:r>
              <a:rPr lang="en-US" dirty="0"/>
              <a:t> </a:t>
            </a:r>
            <a:r>
              <a:rPr lang="en-US" dirty="0" err="1"/>
              <a:t>Tarnovo</a:t>
            </a:r>
            <a:r>
              <a:rPr lang="en-US" dirty="0"/>
              <a:t>, this medieval fortress was the </a:t>
            </a:r>
            <a:r>
              <a:rPr lang="en-US" dirty="0" err="1"/>
              <a:t>centre</a:t>
            </a:r>
            <a:r>
              <a:rPr lang="en-US" dirty="0"/>
              <a:t> of the Second Bulgarian Empire from the 12th century </a:t>
            </a:r>
            <a:r>
              <a:rPr lang="en-US" dirty="0" smtClean="0"/>
              <a:t>AD</a:t>
            </a:r>
            <a:r>
              <a:rPr lang="cs-CZ" dirty="0" smtClean="0"/>
              <a:t>.</a:t>
            </a:r>
          </a:p>
          <a:p>
            <a:pPr marL="285750" indent="-285750" algn="just">
              <a:buFont typeface="Wingdings" panose="05000000000000000000" pitchFamily="2" charset="2"/>
              <a:buChar char="q"/>
            </a:pPr>
            <a:endParaRPr lang="en-US" dirty="0"/>
          </a:p>
        </p:txBody>
      </p:sp>
    </p:spTree>
    <p:extLst>
      <p:ext uri="{BB962C8B-B14F-4D97-AF65-F5344CB8AC3E}">
        <p14:creationId xmlns:p14="http://schemas.microsoft.com/office/powerpoint/2010/main" val="27807616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3528" y="123478"/>
            <a:ext cx="7704856" cy="507703"/>
          </a:xfrm>
        </p:spPr>
        <p:txBody>
          <a:bodyPr/>
          <a:lstStyle/>
          <a:p>
            <a:r>
              <a:rPr lang="cs-CZ" dirty="0" err="1" smtClean="0"/>
              <a:t>Selected</a:t>
            </a:r>
            <a:r>
              <a:rPr lang="cs-CZ" dirty="0" smtClean="0"/>
              <a:t> </a:t>
            </a:r>
            <a:r>
              <a:rPr lang="cs-CZ" dirty="0" err="1"/>
              <a:t>s</a:t>
            </a:r>
            <a:r>
              <a:rPr lang="cs-CZ" dirty="0" err="1" smtClean="0"/>
              <a:t>ources</a:t>
            </a:r>
            <a:r>
              <a:rPr lang="cs-CZ" dirty="0" smtClean="0"/>
              <a:t>:</a:t>
            </a:r>
            <a:r>
              <a:rPr lang="cs-CZ" dirty="0"/>
              <a:t/>
            </a:r>
            <a:br>
              <a:rPr lang="cs-CZ" dirty="0"/>
            </a:br>
            <a:endParaRPr lang="cs-CZ" dirty="0"/>
          </a:p>
        </p:txBody>
      </p:sp>
      <p:sp>
        <p:nvSpPr>
          <p:cNvPr id="3" name="Obdélník 2"/>
          <p:cNvSpPr/>
          <p:nvPr/>
        </p:nvSpPr>
        <p:spPr>
          <a:xfrm>
            <a:off x="0" y="915566"/>
            <a:ext cx="9144000" cy="4832092"/>
          </a:xfrm>
          <a:prstGeom prst="rect">
            <a:avLst/>
          </a:prstGeom>
        </p:spPr>
        <p:txBody>
          <a:bodyPr wrap="square">
            <a:spAutoFit/>
          </a:bodyPr>
          <a:lstStyle/>
          <a:p>
            <a:pPr marL="285750" indent="-285750" algn="just">
              <a:buFont typeface="Wingdings" panose="05000000000000000000" pitchFamily="2" charset="2"/>
              <a:buChar char="q"/>
            </a:pPr>
            <a:r>
              <a:rPr lang="cs-CZ" sz="2200" dirty="0"/>
              <a:t>HAMARNEH, I., 2008. Geografie cestovního ruchu. Evropa. Plzeň: Vydavatelství a nakladatelství Aleš Čeněk, s.r.o. ISBN 978–80-7380-093-2</a:t>
            </a:r>
          </a:p>
          <a:p>
            <a:pPr marL="285750" indent="-285750" algn="just">
              <a:buFont typeface="Wingdings" panose="05000000000000000000" pitchFamily="2" charset="2"/>
              <a:buChar char="q"/>
            </a:pPr>
            <a:r>
              <a:rPr lang="cs-CZ" sz="2200" dirty="0"/>
              <a:t>HRALA, V., 2013. Geografie cestovního ruchu. Praha: Idea servis. ISBN 978-80-859-7079-1.</a:t>
            </a:r>
          </a:p>
          <a:p>
            <a:pPr marL="285750" indent="-285750" algn="just">
              <a:buFont typeface="Wingdings" panose="05000000000000000000" pitchFamily="2" charset="2"/>
              <a:buChar char="q"/>
            </a:pPr>
            <a:r>
              <a:rPr lang="cs-CZ" sz="2200" dirty="0"/>
              <a:t>NATIONAL GEOGRAPHIC SOCIETY, 2011. 100 </a:t>
            </a:r>
            <a:r>
              <a:rPr lang="cs-CZ" sz="2200" dirty="0" err="1"/>
              <a:t>Countries</a:t>
            </a:r>
            <a:r>
              <a:rPr lang="cs-CZ" sz="2200" dirty="0"/>
              <a:t>, 5,000 </a:t>
            </a:r>
            <a:r>
              <a:rPr lang="cs-CZ" sz="2200" dirty="0" err="1"/>
              <a:t>Ideas</a:t>
            </a:r>
            <a:r>
              <a:rPr lang="cs-CZ" sz="2200" dirty="0"/>
              <a:t>: </a:t>
            </a:r>
            <a:r>
              <a:rPr lang="cs-CZ" sz="2200" dirty="0" err="1"/>
              <a:t>Where</a:t>
            </a:r>
            <a:r>
              <a:rPr lang="cs-CZ" sz="2200" dirty="0"/>
              <a:t> to Go, </a:t>
            </a:r>
            <a:r>
              <a:rPr lang="cs-CZ" sz="2200" dirty="0" err="1"/>
              <a:t>When</a:t>
            </a:r>
            <a:r>
              <a:rPr lang="cs-CZ" sz="2200" dirty="0"/>
              <a:t> to Go, </a:t>
            </a:r>
            <a:r>
              <a:rPr lang="cs-CZ" sz="2200" dirty="0" err="1"/>
              <a:t>What</a:t>
            </a:r>
            <a:r>
              <a:rPr lang="cs-CZ" sz="2200" dirty="0"/>
              <a:t> to </a:t>
            </a:r>
            <a:r>
              <a:rPr lang="cs-CZ" sz="2200" dirty="0" err="1"/>
              <a:t>See</a:t>
            </a:r>
            <a:r>
              <a:rPr lang="cs-CZ" sz="2200" dirty="0"/>
              <a:t>, </a:t>
            </a:r>
            <a:r>
              <a:rPr lang="cs-CZ" sz="2200" dirty="0" err="1"/>
              <a:t>What</a:t>
            </a:r>
            <a:r>
              <a:rPr lang="cs-CZ" sz="2200" dirty="0"/>
              <a:t> to Do. </a:t>
            </a:r>
            <a:r>
              <a:rPr lang="cs-CZ" sz="2200" dirty="0" err="1"/>
              <a:t>National</a:t>
            </a:r>
            <a:r>
              <a:rPr lang="cs-CZ" sz="2200" dirty="0"/>
              <a:t> </a:t>
            </a:r>
            <a:r>
              <a:rPr lang="cs-CZ" sz="2200" dirty="0" err="1"/>
              <a:t>Geographic</a:t>
            </a:r>
            <a:r>
              <a:rPr lang="cs-CZ" sz="2200" dirty="0"/>
              <a:t> Society. ISBN 978-14-262-075-87.</a:t>
            </a:r>
          </a:p>
          <a:p>
            <a:pPr marL="285750" indent="-285750" algn="just">
              <a:buFont typeface="Wingdings" panose="05000000000000000000" pitchFamily="2" charset="2"/>
              <a:buChar char="q"/>
            </a:pPr>
            <a:r>
              <a:rPr lang="cs-CZ" sz="2200" dirty="0" err="1"/>
              <a:t>Travel</a:t>
            </a:r>
            <a:r>
              <a:rPr lang="cs-CZ" sz="2200" dirty="0"/>
              <a:t> </a:t>
            </a:r>
            <a:r>
              <a:rPr lang="cs-CZ" sz="2200" dirty="0" err="1"/>
              <a:t>Guides</a:t>
            </a:r>
            <a:r>
              <a:rPr lang="cs-CZ" sz="2200" dirty="0"/>
              <a:t> by </a:t>
            </a:r>
            <a:r>
              <a:rPr lang="cs-CZ" sz="2200" dirty="0" err="1"/>
              <a:t>the</a:t>
            </a:r>
            <a:r>
              <a:rPr lang="cs-CZ" sz="2200" dirty="0"/>
              <a:t> </a:t>
            </a:r>
            <a:r>
              <a:rPr lang="cs-CZ" sz="2200" dirty="0" err="1"/>
              <a:t>Experts</a:t>
            </a:r>
            <a:r>
              <a:rPr lang="cs-CZ" sz="2200" dirty="0"/>
              <a:t> </a:t>
            </a:r>
            <a:r>
              <a:rPr lang="cs-CZ" sz="2200" dirty="0" err="1"/>
              <a:t>available</a:t>
            </a:r>
            <a:r>
              <a:rPr lang="cs-CZ" sz="2200" dirty="0"/>
              <a:t> </a:t>
            </a:r>
            <a:r>
              <a:rPr lang="cs-CZ" sz="2200" dirty="0" err="1"/>
              <a:t>from</a:t>
            </a:r>
            <a:r>
              <a:rPr lang="cs-CZ" sz="2200" dirty="0"/>
              <a:t> http://www.planetware.com/</a:t>
            </a:r>
          </a:p>
          <a:p>
            <a:pPr marL="285750" indent="-285750" algn="just">
              <a:buFont typeface="Wingdings" panose="05000000000000000000" pitchFamily="2" charset="2"/>
              <a:buChar char="q"/>
            </a:pPr>
            <a:r>
              <a:rPr lang="cs-CZ" sz="2200" dirty="0"/>
              <a:t>UNESCO, 2009. </a:t>
            </a:r>
            <a:r>
              <a:rPr lang="cs-CZ" sz="2200" dirty="0" err="1"/>
              <a:t>World</a:t>
            </a:r>
            <a:r>
              <a:rPr lang="cs-CZ" sz="2200" dirty="0"/>
              <a:t> </a:t>
            </a:r>
            <a:r>
              <a:rPr lang="cs-CZ" sz="2200" dirty="0" err="1"/>
              <a:t>Heritage</a:t>
            </a:r>
            <a:r>
              <a:rPr lang="cs-CZ" sz="2200" dirty="0"/>
              <a:t> </a:t>
            </a:r>
            <a:r>
              <a:rPr lang="cs-CZ" sz="2200" dirty="0" err="1"/>
              <a:t>Sites</a:t>
            </a:r>
            <a:r>
              <a:rPr lang="cs-CZ" sz="2200" dirty="0"/>
              <a:t>: A </a:t>
            </a:r>
            <a:r>
              <a:rPr lang="cs-CZ" sz="2200" dirty="0" err="1"/>
              <a:t>Complete</a:t>
            </a:r>
            <a:r>
              <a:rPr lang="cs-CZ" sz="2200" dirty="0"/>
              <a:t> </a:t>
            </a:r>
            <a:r>
              <a:rPr lang="cs-CZ" sz="2200" dirty="0" err="1"/>
              <a:t>Guide</a:t>
            </a:r>
            <a:r>
              <a:rPr lang="cs-CZ" sz="2200" dirty="0"/>
              <a:t> to 878 UNESCO </a:t>
            </a:r>
            <a:r>
              <a:rPr lang="cs-CZ" sz="2200" dirty="0" err="1"/>
              <a:t>World</a:t>
            </a:r>
            <a:r>
              <a:rPr lang="cs-CZ" sz="2200" dirty="0"/>
              <a:t> </a:t>
            </a:r>
            <a:r>
              <a:rPr lang="cs-CZ" sz="2200" dirty="0" err="1"/>
              <a:t>Heritage</a:t>
            </a:r>
            <a:r>
              <a:rPr lang="cs-CZ" sz="2200" dirty="0"/>
              <a:t> </a:t>
            </a:r>
            <a:r>
              <a:rPr lang="cs-CZ" sz="2200" dirty="0" err="1"/>
              <a:t>Sites</a:t>
            </a:r>
            <a:r>
              <a:rPr lang="cs-CZ" sz="2200" dirty="0"/>
              <a:t>. </a:t>
            </a:r>
            <a:r>
              <a:rPr lang="cs-CZ" sz="2200" dirty="0" err="1"/>
              <a:t>Firefly</a:t>
            </a:r>
            <a:r>
              <a:rPr lang="cs-CZ" sz="2200" dirty="0"/>
              <a:t> </a:t>
            </a:r>
            <a:r>
              <a:rPr lang="cs-CZ" sz="2200" dirty="0" err="1"/>
              <a:t>Books</a:t>
            </a:r>
            <a:r>
              <a:rPr lang="cs-CZ" sz="2200" dirty="0"/>
              <a:t>. ISBN 978-1-55407-463-1.</a:t>
            </a:r>
          </a:p>
          <a:p>
            <a:pPr marL="285750" indent="-285750" algn="just">
              <a:buFont typeface="Wingdings" panose="05000000000000000000" pitchFamily="2" charset="2"/>
              <a:buChar char="q"/>
            </a:pPr>
            <a:r>
              <a:rPr lang="cs-CZ" sz="2200" dirty="0" err="1"/>
              <a:t>World</a:t>
            </a:r>
            <a:r>
              <a:rPr lang="cs-CZ" sz="2200" dirty="0"/>
              <a:t> Atlas </a:t>
            </a:r>
            <a:r>
              <a:rPr lang="cs-CZ" sz="2200" dirty="0" err="1"/>
              <a:t>available</a:t>
            </a:r>
            <a:r>
              <a:rPr lang="cs-CZ" sz="2200" dirty="0"/>
              <a:t> </a:t>
            </a:r>
            <a:r>
              <a:rPr lang="cs-CZ" sz="2200" dirty="0" err="1"/>
              <a:t>from</a:t>
            </a:r>
            <a:r>
              <a:rPr lang="cs-CZ" sz="2200" dirty="0"/>
              <a:t> https://www.worldatlas.com/</a:t>
            </a:r>
          </a:p>
          <a:p>
            <a:pPr algn="just"/>
            <a:endParaRPr lang="cs-CZ" sz="2200" dirty="0" smtClean="0"/>
          </a:p>
          <a:p>
            <a:pPr marL="285750" indent="-285750" algn="just">
              <a:buFont typeface="Wingdings" panose="05000000000000000000" pitchFamily="2" charset="2"/>
              <a:buChar char="q"/>
            </a:pPr>
            <a:endParaRPr lang="en-US" sz="2200" dirty="0"/>
          </a:p>
          <a:p>
            <a:pPr marL="285750" indent="-285750" algn="just">
              <a:buFont typeface="Wingdings" panose="05000000000000000000" pitchFamily="2" charset="2"/>
              <a:buChar char="q"/>
            </a:pPr>
            <a:endParaRPr lang="cs-CZ" sz="2200" dirty="0"/>
          </a:p>
        </p:txBody>
      </p:sp>
    </p:spTree>
    <p:extLst>
      <p:ext uri="{BB962C8B-B14F-4D97-AF65-F5344CB8AC3E}">
        <p14:creationId xmlns:p14="http://schemas.microsoft.com/office/powerpoint/2010/main" val="190655247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a:xfrm>
            <a:off x="251520" y="195486"/>
            <a:ext cx="7128792" cy="507703"/>
          </a:xfrm>
        </p:spPr>
        <p:txBody>
          <a:bodyPr/>
          <a:lstStyle/>
          <a:p>
            <a:endParaRPr lang="cs-CZ" dirty="0"/>
          </a:p>
        </p:txBody>
      </p:sp>
      <p:sp>
        <p:nvSpPr>
          <p:cNvPr id="3" name="Obdélník 2"/>
          <p:cNvSpPr/>
          <p:nvPr/>
        </p:nvSpPr>
        <p:spPr>
          <a:xfrm>
            <a:off x="179512" y="703189"/>
            <a:ext cx="7704856" cy="646331"/>
          </a:xfrm>
          <a:prstGeom prst="rect">
            <a:avLst/>
          </a:prstGeom>
        </p:spPr>
        <p:txBody>
          <a:bodyPr wrap="square">
            <a:spAutoFit/>
          </a:bodyPr>
          <a:lstStyle/>
          <a:p>
            <a:endParaRPr lang="cs-CZ" dirty="0"/>
          </a:p>
          <a:p>
            <a:endParaRPr lang="cs-CZ" dirty="0"/>
          </a:p>
        </p:txBody>
      </p:sp>
      <p:sp>
        <p:nvSpPr>
          <p:cNvPr id="5" name="Obdélník 4"/>
          <p:cNvSpPr/>
          <p:nvPr/>
        </p:nvSpPr>
        <p:spPr>
          <a:xfrm>
            <a:off x="1907704" y="2067694"/>
            <a:ext cx="4924746" cy="584775"/>
          </a:xfrm>
          <a:prstGeom prst="rect">
            <a:avLst/>
          </a:prstGeom>
        </p:spPr>
        <p:txBody>
          <a:bodyPr wrap="none">
            <a:spAutoFit/>
          </a:bodyPr>
          <a:lstStyle/>
          <a:p>
            <a:r>
              <a:rPr lang="cs-CZ" sz="3200" dirty="0" smtClean="0"/>
              <a:t>T</a:t>
            </a:r>
            <a:r>
              <a:rPr lang="en-US" sz="3200" dirty="0" smtClean="0"/>
              <a:t>hank </a:t>
            </a:r>
            <a:r>
              <a:rPr lang="en-US" sz="3200" dirty="0"/>
              <a:t>you for your attention</a:t>
            </a:r>
            <a:endParaRPr lang="cs-CZ" sz="3200" dirty="0"/>
          </a:p>
        </p:txBody>
      </p:sp>
    </p:spTree>
    <p:extLst>
      <p:ext uri="{BB962C8B-B14F-4D97-AF65-F5344CB8AC3E}">
        <p14:creationId xmlns:p14="http://schemas.microsoft.com/office/powerpoint/2010/main" val="25524461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Geography </a:t>
            </a:r>
            <a:r>
              <a:rPr lang="cs-CZ" dirty="0" err="1"/>
              <a:t>of</a:t>
            </a:r>
            <a:r>
              <a:rPr lang="cs-CZ" dirty="0"/>
              <a:t> </a:t>
            </a:r>
            <a:r>
              <a:rPr lang="cs-CZ" dirty="0" err="1" smtClean="0"/>
              <a:t>Romania</a:t>
            </a:r>
            <a:r>
              <a:rPr lang="cs-CZ" dirty="0"/>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dirty="0"/>
              <a:t>Romania's natural landscape is almost evenly divided among mountains, hills and plains</a:t>
            </a:r>
            <a:r>
              <a:rPr lang="en-US" dirty="0" smtClean="0"/>
              <a:t>.</a:t>
            </a:r>
            <a:endParaRPr lang="en-US" dirty="0"/>
          </a:p>
          <a:p>
            <a:pPr marL="285750" indent="-285750" algn="just">
              <a:buFont typeface="Wingdings" panose="05000000000000000000" pitchFamily="2" charset="2"/>
              <a:buChar char="q"/>
            </a:pPr>
            <a:r>
              <a:rPr lang="en-US" dirty="0"/>
              <a:t>As for mountains, the medium-sized Carpathian's extend through the center of the country in a wide arc, and they are the source of several rivers</a:t>
            </a:r>
            <a:r>
              <a:rPr lang="en-US" dirty="0" smtClean="0"/>
              <a:t>.</a:t>
            </a:r>
            <a:endParaRPr lang="en-US" dirty="0"/>
          </a:p>
          <a:p>
            <a:pPr marL="285750" indent="-285750" algn="just">
              <a:buFont typeface="Wingdings" panose="05000000000000000000" pitchFamily="2" charset="2"/>
              <a:buChar char="q"/>
            </a:pPr>
            <a:r>
              <a:rPr lang="en-US" dirty="0"/>
              <a:t>The Transylvanian Alps, a range of the Carpathian's, divide central and southern Romania. The country's highest point, Mt. </a:t>
            </a:r>
            <a:r>
              <a:rPr lang="en-US" dirty="0" err="1"/>
              <a:t>Moldoveanu</a:t>
            </a:r>
            <a:r>
              <a:rPr lang="en-US" dirty="0"/>
              <a:t>, is located there. It stands at 2,544 </a:t>
            </a:r>
            <a:r>
              <a:rPr lang="en-US" dirty="0" smtClean="0"/>
              <a:t>m</a:t>
            </a:r>
            <a:r>
              <a:rPr lang="cs-CZ" dirty="0" smtClean="0"/>
              <a:t>.</a:t>
            </a:r>
          </a:p>
          <a:p>
            <a:pPr marL="285750" indent="-285750" algn="just">
              <a:buFont typeface="Wingdings" panose="05000000000000000000" pitchFamily="2" charset="2"/>
              <a:buChar char="q"/>
            </a:pPr>
            <a:r>
              <a:rPr lang="en-US" dirty="0"/>
              <a:t> Beyond the Carpathian foothills, the land slopes down into rolling hills and plains. The low-lying Romanian Plain, to the south of Craiova, extends east to the Black Sea</a:t>
            </a:r>
            <a:r>
              <a:rPr lang="en-US" dirty="0" smtClean="0"/>
              <a:t>.</a:t>
            </a:r>
            <a:endParaRPr lang="en-US" dirty="0"/>
          </a:p>
          <a:p>
            <a:pPr marL="285750" indent="-285750" algn="just">
              <a:buFont typeface="Wingdings" panose="05000000000000000000" pitchFamily="2" charset="2"/>
              <a:buChar char="q"/>
            </a:pPr>
            <a:r>
              <a:rPr lang="en-US" dirty="0"/>
              <a:t>The country's lowest land is found along the Danube Delta, an area of marshes, floating reed islands, and sandbanks</a:t>
            </a:r>
            <a:r>
              <a:rPr lang="en-US" dirty="0" smtClean="0"/>
              <a:t>.</a:t>
            </a:r>
            <a:endParaRPr lang="en-US" dirty="0"/>
          </a:p>
          <a:p>
            <a:pPr marL="285750" indent="-285750" algn="just">
              <a:buFont typeface="Wingdings" panose="05000000000000000000" pitchFamily="2" charset="2"/>
              <a:buChar char="q"/>
            </a:pPr>
            <a:r>
              <a:rPr lang="en-US" dirty="0"/>
              <a:t>The Danube River travels some 1,075 km through or along Romanian territory, forming much of the southern borders with Serbia and Bulgaria. </a:t>
            </a:r>
            <a:r>
              <a:rPr lang="cs-CZ" dirty="0"/>
              <a:t> </a:t>
            </a:r>
            <a:r>
              <a:rPr lang="cs-CZ" dirty="0" smtClean="0"/>
              <a:t>T</a:t>
            </a:r>
            <a:r>
              <a:rPr lang="en-US" dirty="0" smtClean="0"/>
              <a:t>he </a:t>
            </a:r>
            <a:r>
              <a:rPr lang="en-US" dirty="0"/>
              <a:t>Danube itself is Europe's second longest river after the Volga. It rises in the Black Forest in Germany, then flows southeastward for a distance of some 2850 </a:t>
            </a:r>
            <a:r>
              <a:rPr lang="en-US" dirty="0" smtClean="0"/>
              <a:t>km</a:t>
            </a:r>
            <a:r>
              <a:rPr lang="cs-CZ" dirty="0" smtClean="0"/>
              <a:t>.</a:t>
            </a:r>
          </a:p>
          <a:p>
            <a:pPr algn="just"/>
            <a:endParaRPr lang="en-US" dirty="0"/>
          </a:p>
        </p:txBody>
      </p:sp>
    </p:spTree>
    <p:extLst>
      <p:ext uri="{BB962C8B-B14F-4D97-AF65-F5344CB8AC3E}">
        <p14:creationId xmlns:p14="http://schemas.microsoft.com/office/powerpoint/2010/main" val="35750735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The </a:t>
            </a:r>
            <a:r>
              <a:rPr lang="cs-CZ" dirty="0" err="1" smtClean="0"/>
              <a:t>main</a:t>
            </a:r>
            <a:r>
              <a:rPr lang="cs-CZ" dirty="0" smtClean="0"/>
              <a:t> </a:t>
            </a:r>
            <a:r>
              <a:rPr lang="cs-CZ" dirty="0" err="1" smtClean="0"/>
              <a:t>tourist</a:t>
            </a:r>
            <a:r>
              <a:rPr lang="cs-CZ" dirty="0" smtClean="0"/>
              <a:t> </a:t>
            </a:r>
            <a:r>
              <a:rPr lang="cs-CZ" dirty="0" err="1" smtClean="0"/>
              <a:t>attractions</a:t>
            </a:r>
            <a:r>
              <a:rPr lang="cs-CZ" dirty="0" smtClean="0"/>
              <a:t> in </a:t>
            </a:r>
            <a:r>
              <a:rPr lang="cs-CZ" dirty="0" err="1" smtClean="0"/>
              <a:t>Romania</a:t>
            </a:r>
            <a:r>
              <a:rPr lang="cs-CZ" dirty="0"/>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b="1" dirty="0"/>
              <a:t>Bran Castle </a:t>
            </a:r>
            <a:r>
              <a:rPr lang="en-US" dirty="0"/>
              <a:t>is often associated with Dracula as his home, though there’s no indication that author Bram Stoker even knew of this medieval castle. The castle, a Romanian landmark, has a fairy tale quality, peeking out from forested a hillside near Brasov in Transylvania. With roots dating to the 13th century, this medieval castle today is a museum showcasing art and furniture collected by Queen Maria. It also is home to an open-air museum featuring Romanian peasant buildings from around the country</a:t>
            </a:r>
            <a:r>
              <a:rPr lang="en-US" dirty="0" smtClean="0"/>
              <a:t>.</a:t>
            </a:r>
            <a:endParaRPr lang="cs-CZ" dirty="0" smtClean="0"/>
          </a:p>
          <a:p>
            <a:pPr marL="285750" indent="-285750" algn="just">
              <a:buFont typeface="Wingdings" panose="05000000000000000000" pitchFamily="2" charset="2"/>
              <a:buChar char="q"/>
            </a:pPr>
            <a:r>
              <a:rPr lang="en-US" dirty="0"/>
              <a:t>If you have preconceived notions of what medieval life was like, </a:t>
            </a:r>
            <a:r>
              <a:rPr lang="en-US" b="1" dirty="0" err="1"/>
              <a:t>Sighisoara</a:t>
            </a:r>
            <a:r>
              <a:rPr lang="en-US" b="1" dirty="0"/>
              <a:t> Historic Center </a:t>
            </a:r>
            <a:r>
              <a:rPr lang="en-US" dirty="0"/>
              <a:t>will certainly fulfill them. Old Town </a:t>
            </a:r>
            <a:r>
              <a:rPr lang="en-US" dirty="0" err="1"/>
              <a:t>Sighisoara</a:t>
            </a:r>
            <a:r>
              <a:rPr lang="en-US" dirty="0"/>
              <a:t> is definitely medieval at its finest. Found by 12th century Transylvanian Saxons, </a:t>
            </a:r>
            <a:r>
              <a:rPr lang="en-US" dirty="0" err="1"/>
              <a:t>Sighisoara</a:t>
            </a:r>
            <a:r>
              <a:rPr lang="en-US" dirty="0"/>
              <a:t> is a great example of a fortified medieval town. </a:t>
            </a:r>
            <a:endParaRPr lang="cs-CZ" dirty="0" smtClean="0"/>
          </a:p>
          <a:p>
            <a:pPr marL="285750" indent="-285750" algn="just">
              <a:buFont typeface="Wingdings" panose="05000000000000000000" pitchFamily="2" charset="2"/>
              <a:buChar char="q"/>
            </a:pPr>
            <a:r>
              <a:rPr lang="en-US" dirty="0"/>
              <a:t>In a country where medieval buildings abound, there’s nothing medieval about the </a:t>
            </a:r>
            <a:r>
              <a:rPr lang="en-US" b="1" dirty="0"/>
              <a:t>Palace of Parliament </a:t>
            </a:r>
            <a:r>
              <a:rPr lang="en-US" dirty="0"/>
              <a:t>in the capital Bucharest. It is a thoroughly modern complex that is considered the largest administrative building in the world. It took 20,000 workers, working around the clock, 13 years to build it. </a:t>
            </a:r>
            <a:endParaRPr lang="cs-CZ" dirty="0" smtClean="0"/>
          </a:p>
        </p:txBody>
      </p:sp>
    </p:spTree>
    <p:extLst>
      <p:ext uri="{BB962C8B-B14F-4D97-AF65-F5344CB8AC3E}">
        <p14:creationId xmlns:p14="http://schemas.microsoft.com/office/powerpoint/2010/main" val="28754980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The </a:t>
            </a:r>
            <a:r>
              <a:rPr lang="cs-CZ" dirty="0" err="1" smtClean="0"/>
              <a:t>main</a:t>
            </a:r>
            <a:r>
              <a:rPr lang="cs-CZ" dirty="0" smtClean="0"/>
              <a:t> </a:t>
            </a:r>
            <a:r>
              <a:rPr lang="cs-CZ" dirty="0" err="1" smtClean="0"/>
              <a:t>tourist</a:t>
            </a:r>
            <a:r>
              <a:rPr lang="cs-CZ" dirty="0" smtClean="0"/>
              <a:t> </a:t>
            </a:r>
            <a:r>
              <a:rPr lang="cs-CZ" dirty="0" err="1" smtClean="0"/>
              <a:t>attractions</a:t>
            </a:r>
            <a:r>
              <a:rPr lang="cs-CZ" dirty="0" smtClean="0"/>
              <a:t> in </a:t>
            </a:r>
            <a:r>
              <a:rPr lang="cs-CZ" dirty="0" err="1" smtClean="0"/>
              <a:t>Romania</a:t>
            </a:r>
            <a:r>
              <a:rPr lang="cs-CZ" dirty="0"/>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b="1" dirty="0" err="1"/>
              <a:t>Peles</a:t>
            </a:r>
            <a:r>
              <a:rPr lang="en-US" b="1" dirty="0"/>
              <a:t> Castle </a:t>
            </a:r>
            <a:r>
              <a:rPr lang="en-US" dirty="0"/>
              <a:t>doesn’t have a history of sieges and warfare but it does have something other European castles don’t: spectacular beauty, sitting as it does on a Carpathian hillside. This Neo-Renaissance castle was built by King Carol I who vacationed here in the 1860s. Fairytale-like in appearance, it’s considered one of the most stunning castles in </a:t>
            </a:r>
            <a:r>
              <a:rPr lang="en-US" dirty="0" smtClean="0"/>
              <a:t>Europe</a:t>
            </a:r>
            <a:r>
              <a:rPr lang="cs-CZ" dirty="0" smtClean="0"/>
              <a:t>.</a:t>
            </a:r>
          </a:p>
          <a:p>
            <a:pPr marL="285750" indent="-285750" algn="just">
              <a:buFont typeface="Wingdings" panose="05000000000000000000" pitchFamily="2" charset="2"/>
              <a:buChar char="q"/>
            </a:pPr>
            <a:r>
              <a:rPr lang="en-US" b="1" dirty="0"/>
              <a:t>Merry Cemetery </a:t>
            </a:r>
            <a:r>
              <a:rPr lang="en-US" dirty="0"/>
              <a:t>in the town of </a:t>
            </a:r>
            <a:r>
              <a:rPr lang="en-US" dirty="0" err="1"/>
              <a:t>Sapanta</a:t>
            </a:r>
            <a:r>
              <a:rPr lang="en-US" dirty="0"/>
              <a:t> isn’t your ordinary run-of-the-mill cemetery. It’s more like a folk art gallery, with colorful tombstones, crosses and statuary celebrating the lives of the deceased. This colorful tradition began with a 14-year-old boy who began carving crosses in </a:t>
            </a:r>
            <a:r>
              <a:rPr lang="en-US" dirty="0" smtClean="0"/>
              <a:t>1908</a:t>
            </a:r>
            <a:r>
              <a:rPr lang="cs-CZ" dirty="0" smtClean="0"/>
              <a:t>.</a:t>
            </a:r>
          </a:p>
          <a:p>
            <a:pPr marL="285750" indent="-285750" algn="just">
              <a:buFont typeface="Wingdings" panose="05000000000000000000" pitchFamily="2" charset="2"/>
              <a:buChar char="q"/>
            </a:pPr>
            <a:r>
              <a:rPr lang="en-US" dirty="0"/>
              <a:t>Surrounded by medieval buildings, the </a:t>
            </a:r>
            <a:r>
              <a:rPr lang="en-US" b="1" dirty="0"/>
              <a:t>Plata Mare, </a:t>
            </a:r>
            <a:r>
              <a:rPr lang="en-US" dirty="0"/>
              <a:t>or Big Square as it’s known in English, is a must-see sight in the Transylvanian city of Sibiu</a:t>
            </a:r>
            <a:r>
              <a:rPr lang="en-US" dirty="0" smtClean="0"/>
              <a:t>.</a:t>
            </a:r>
            <a:endParaRPr lang="cs-CZ" dirty="0" smtClean="0"/>
          </a:p>
          <a:p>
            <a:pPr marL="285750" indent="-285750" algn="just">
              <a:buFont typeface="Wingdings" panose="05000000000000000000" pitchFamily="2" charset="2"/>
              <a:buChar char="q"/>
            </a:pPr>
            <a:r>
              <a:rPr lang="en-US" b="1" dirty="0" err="1"/>
              <a:t>Biertan</a:t>
            </a:r>
            <a:r>
              <a:rPr lang="en-US" b="1" dirty="0"/>
              <a:t> Fortified Church </a:t>
            </a:r>
            <a:r>
              <a:rPr lang="en-US" dirty="0"/>
              <a:t>stands head and shoulders above the other buildings in </a:t>
            </a:r>
            <a:r>
              <a:rPr lang="en-US" dirty="0" err="1"/>
              <a:t>Biertan</a:t>
            </a:r>
            <a:r>
              <a:rPr lang="en-US" dirty="0"/>
              <a:t>, It was originally a Catholic church built when the region belonged to Hungary</a:t>
            </a:r>
            <a:r>
              <a:rPr lang="en-US" dirty="0" smtClean="0"/>
              <a:t>.</a:t>
            </a:r>
            <a:endParaRPr lang="cs-CZ" dirty="0" smtClean="0"/>
          </a:p>
          <a:p>
            <a:pPr marL="285750" indent="-285750" algn="just">
              <a:buFont typeface="Wingdings" panose="05000000000000000000" pitchFamily="2" charset="2"/>
              <a:buChar char="q"/>
            </a:pPr>
            <a:r>
              <a:rPr lang="en-US" b="1" dirty="0"/>
              <a:t>The Transylvanian Alps, </a:t>
            </a:r>
            <a:r>
              <a:rPr lang="en-US" dirty="0"/>
              <a:t>also known as the Southern Carpathians, aren’t as high as the Rockies or the Himalayas, usually under 2,000 meters in elevation. </a:t>
            </a:r>
            <a:endParaRPr lang="cs-CZ" dirty="0" smtClean="0"/>
          </a:p>
        </p:txBody>
      </p:sp>
    </p:spTree>
    <p:extLst>
      <p:ext uri="{BB962C8B-B14F-4D97-AF65-F5344CB8AC3E}">
        <p14:creationId xmlns:p14="http://schemas.microsoft.com/office/powerpoint/2010/main" val="35361769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Geography </a:t>
            </a:r>
            <a:r>
              <a:rPr lang="cs-CZ" dirty="0" err="1"/>
              <a:t>of</a:t>
            </a:r>
            <a:r>
              <a:rPr lang="cs-CZ" dirty="0"/>
              <a:t> </a:t>
            </a:r>
            <a:r>
              <a:rPr lang="cs-CZ" dirty="0" err="1" smtClean="0"/>
              <a:t>Lithuania</a:t>
            </a:r>
            <a:r>
              <a:rPr lang="cs-CZ" dirty="0"/>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2246769"/>
          </a:xfrm>
          <a:prstGeom prst="rect">
            <a:avLst/>
          </a:prstGeom>
        </p:spPr>
        <p:txBody>
          <a:bodyPr wrap="square">
            <a:spAutoFit/>
          </a:bodyPr>
          <a:lstStyle/>
          <a:p>
            <a:pPr marL="285750" indent="-285750" algn="just">
              <a:buFont typeface="Wingdings" panose="05000000000000000000" pitchFamily="2" charset="2"/>
              <a:buChar char="q"/>
            </a:pPr>
            <a:r>
              <a:rPr lang="en-US" sz="2000" dirty="0"/>
              <a:t>Smoothed by glacier retreat during the last Ice Age, Lithuania is mostly flat lowlands in the west, with some low hills</a:t>
            </a:r>
            <a:r>
              <a:rPr lang="en-US" sz="2000" dirty="0" smtClean="0"/>
              <a:t>.</a:t>
            </a:r>
            <a:endParaRPr lang="en-US" sz="2000" dirty="0"/>
          </a:p>
          <a:p>
            <a:pPr marL="285750" indent="-285750" algn="just">
              <a:buFont typeface="Wingdings" panose="05000000000000000000" pitchFamily="2" charset="2"/>
              <a:buChar char="q"/>
            </a:pPr>
            <a:r>
              <a:rPr lang="en-US" sz="2000" dirty="0"/>
              <a:t>In the east and southeast, bogs, numerous small lakes, and the rolling hills of the Baltic Highlands dominate the landscape, where much of the land is covered by dense forest</a:t>
            </a:r>
            <a:r>
              <a:rPr lang="en-US" sz="2000" dirty="0" smtClean="0"/>
              <a:t>.</a:t>
            </a:r>
            <a:endParaRPr lang="en-US" sz="2000" dirty="0"/>
          </a:p>
          <a:p>
            <a:pPr marL="285750" indent="-285750" algn="just">
              <a:buFont typeface="Wingdings" panose="05000000000000000000" pitchFamily="2" charset="2"/>
              <a:buChar char="q"/>
            </a:pPr>
            <a:r>
              <a:rPr lang="en-US" sz="2000" dirty="0"/>
              <a:t>Its highest point is near the Belarus border where the </a:t>
            </a:r>
            <a:r>
              <a:rPr lang="en-US" sz="2000" dirty="0" err="1"/>
              <a:t>Juozapine</a:t>
            </a:r>
            <a:r>
              <a:rPr lang="en-US" sz="2000" dirty="0"/>
              <a:t> stands at </a:t>
            </a:r>
            <a:r>
              <a:rPr lang="en-US" sz="2000" dirty="0" smtClean="0"/>
              <a:t>(</a:t>
            </a:r>
            <a:r>
              <a:rPr lang="en-US" sz="2000" dirty="0"/>
              <a:t>294m</a:t>
            </a:r>
            <a:r>
              <a:rPr lang="en-US" sz="2000" dirty="0" smtClean="0"/>
              <a:t>).</a:t>
            </a:r>
            <a:endParaRPr lang="en-US" sz="2000" dirty="0"/>
          </a:p>
          <a:p>
            <a:pPr marL="285750" indent="-285750" algn="just">
              <a:buFont typeface="Wingdings" panose="05000000000000000000" pitchFamily="2" charset="2"/>
              <a:buChar char="q"/>
            </a:pPr>
            <a:r>
              <a:rPr lang="en-US" sz="2000" dirty="0"/>
              <a:t>Important rivers include the Neman (</a:t>
            </a:r>
            <a:r>
              <a:rPr lang="en-US" sz="2000" dirty="0" err="1"/>
              <a:t>Nemunas</a:t>
            </a:r>
            <a:r>
              <a:rPr lang="en-US" sz="2000" dirty="0"/>
              <a:t>), </a:t>
            </a:r>
            <a:r>
              <a:rPr lang="en-US" sz="2000" dirty="0" err="1"/>
              <a:t>Neris</a:t>
            </a:r>
            <a:r>
              <a:rPr lang="en-US" sz="2000" dirty="0"/>
              <a:t> and </a:t>
            </a:r>
            <a:r>
              <a:rPr lang="en-US" sz="2000" dirty="0" err="1"/>
              <a:t>Venta</a:t>
            </a:r>
            <a:r>
              <a:rPr lang="en-US" sz="2000" dirty="0" smtClean="0"/>
              <a:t>.</a:t>
            </a:r>
            <a:endParaRPr lang="en-US" sz="2000" dirty="0"/>
          </a:p>
        </p:txBody>
      </p:sp>
    </p:spTree>
    <p:extLst>
      <p:ext uri="{BB962C8B-B14F-4D97-AF65-F5344CB8AC3E}">
        <p14:creationId xmlns:p14="http://schemas.microsoft.com/office/powerpoint/2010/main" val="36916618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The </a:t>
            </a:r>
            <a:r>
              <a:rPr lang="cs-CZ" dirty="0" err="1" smtClean="0"/>
              <a:t>main</a:t>
            </a:r>
            <a:r>
              <a:rPr lang="cs-CZ" dirty="0" smtClean="0"/>
              <a:t> </a:t>
            </a:r>
            <a:r>
              <a:rPr lang="cs-CZ" dirty="0" err="1" smtClean="0"/>
              <a:t>tourist</a:t>
            </a:r>
            <a:r>
              <a:rPr lang="cs-CZ" dirty="0" smtClean="0"/>
              <a:t> </a:t>
            </a:r>
            <a:r>
              <a:rPr lang="cs-CZ" dirty="0" err="1" smtClean="0"/>
              <a:t>attractions</a:t>
            </a:r>
            <a:r>
              <a:rPr lang="cs-CZ" dirty="0" smtClean="0"/>
              <a:t> in </a:t>
            </a:r>
            <a:r>
              <a:rPr lang="cs-CZ" dirty="0" err="1" smtClean="0"/>
              <a:t>Lithuania</a:t>
            </a:r>
            <a:r>
              <a:rPr lang="cs-CZ" dirty="0"/>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smtClean="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b="1" dirty="0" smtClean="0"/>
              <a:t>Vilnius </a:t>
            </a:r>
            <a:r>
              <a:rPr lang="en-US" b="1" dirty="0"/>
              <a:t>city, </a:t>
            </a:r>
            <a:r>
              <a:rPr lang="en-US" dirty="0"/>
              <a:t>a vibrant capital with its extensive old town and countless baroque church spires.</a:t>
            </a:r>
          </a:p>
          <a:p>
            <a:pPr marL="285750" indent="-285750" algn="just">
              <a:buFont typeface="Wingdings" panose="05000000000000000000" pitchFamily="2" charset="2"/>
              <a:buChar char="q"/>
            </a:pPr>
            <a:r>
              <a:rPr lang="en-US" b="1" dirty="0" smtClean="0"/>
              <a:t>The </a:t>
            </a:r>
            <a:r>
              <a:rPr lang="en-US" b="1" dirty="0"/>
              <a:t>Curonian Spit</a:t>
            </a:r>
            <a:r>
              <a:rPr lang="en-US" dirty="0"/>
              <a:t>, a 98 km long narrow Baltic Sea peninsula covered by sandy dunes and pine forests where fishermen huts and upscale hotels exist side-by-side.</a:t>
            </a:r>
          </a:p>
          <a:p>
            <a:pPr marL="285750" indent="-285750" algn="just">
              <a:buFont typeface="Wingdings" panose="05000000000000000000" pitchFamily="2" charset="2"/>
              <a:buChar char="q"/>
            </a:pPr>
            <a:r>
              <a:rPr lang="en-US" b="1" dirty="0" smtClean="0"/>
              <a:t>Hill </a:t>
            </a:r>
            <a:r>
              <a:rPr lang="en-US" b="1" dirty="0"/>
              <a:t>of Crosses, </a:t>
            </a:r>
            <a:r>
              <a:rPr lang="en-US" dirty="0"/>
              <a:t>a unique-in-the-world place where millions of people erected millions of these Christian symbols.</a:t>
            </a:r>
          </a:p>
          <a:p>
            <a:pPr marL="285750" indent="-285750" algn="just">
              <a:buFont typeface="Wingdings" panose="05000000000000000000" pitchFamily="2" charset="2"/>
              <a:buChar char="q"/>
            </a:pPr>
            <a:r>
              <a:rPr lang="en-US" b="1" dirty="0" smtClean="0"/>
              <a:t>Kaunas </a:t>
            </a:r>
            <a:r>
              <a:rPr lang="en-US" b="1" dirty="0"/>
              <a:t>city, </a:t>
            </a:r>
            <a:r>
              <a:rPr lang="en-US" dirty="0"/>
              <a:t>a boomtown in 1880s-1930s when it served firstly as major Russian fortress and then as the seat of Lithuania's government. Kaunas medieval district is more intact than that of Vilnius and the 19th-century military buildings still surround the city center, while the Baroque </a:t>
            </a:r>
            <a:r>
              <a:rPr lang="en-US" dirty="0" err="1"/>
              <a:t>Pažaislis</a:t>
            </a:r>
            <a:r>
              <a:rPr lang="en-US" dirty="0"/>
              <a:t> monastery crowns the suburbs.</a:t>
            </a:r>
          </a:p>
          <a:p>
            <a:pPr marL="285750" indent="-285750" algn="just">
              <a:buFont typeface="Wingdings" panose="05000000000000000000" pitchFamily="2" charset="2"/>
              <a:buChar char="q"/>
            </a:pPr>
            <a:r>
              <a:rPr lang="en-US" b="1" dirty="0" err="1" smtClean="0"/>
              <a:t>Trakai</a:t>
            </a:r>
            <a:r>
              <a:rPr lang="en-US" b="1" dirty="0" smtClean="0"/>
              <a:t> </a:t>
            </a:r>
            <a:r>
              <a:rPr lang="en-US" b="1" dirty="0"/>
              <a:t>town </a:t>
            </a:r>
            <a:r>
              <a:rPr lang="en-US" dirty="0"/>
              <a:t>with its impressive island castle, many lakes and </a:t>
            </a:r>
            <a:r>
              <a:rPr lang="en-US" dirty="0" err="1"/>
              <a:t>Karaim</a:t>
            </a:r>
            <a:r>
              <a:rPr lang="en-US" dirty="0"/>
              <a:t> ethnic minority.</a:t>
            </a:r>
          </a:p>
          <a:p>
            <a:pPr marL="285750" indent="-285750" algn="just">
              <a:buFont typeface="Wingdings" panose="05000000000000000000" pitchFamily="2" charset="2"/>
              <a:buChar char="q"/>
            </a:pPr>
            <a:r>
              <a:rPr lang="en-US" b="1" dirty="0" err="1" smtClean="0"/>
              <a:t>Rumšiškės</a:t>
            </a:r>
            <a:r>
              <a:rPr lang="en-US" b="1" dirty="0" smtClean="0"/>
              <a:t> </a:t>
            </a:r>
            <a:r>
              <a:rPr lang="en-US" b="1" dirty="0"/>
              <a:t>open-air museum </a:t>
            </a:r>
            <a:r>
              <a:rPr lang="en-US" dirty="0"/>
              <a:t>inspired by Stockholm's </a:t>
            </a:r>
            <a:r>
              <a:rPr lang="en-US" dirty="0" err="1"/>
              <a:t>Skansen</a:t>
            </a:r>
            <a:r>
              <a:rPr lang="en-US" dirty="0"/>
              <a:t>. Old wooden buildings have been moved here from all over Lithuania and the main ethnic holidays are celebrated the traditional way</a:t>
            </a:r>
            <a:r>
              <a:rPr lang="en-US" dirty="0" smtClean="0"/>
              <a:t>.</a:t>
            </a:r>
            <a:endParaRPr lang="en-US" dirty="0"/>
          </a:p>
        </p:txBody>
      </p:sp>
    </p:spTree>
    <p:extLst>
      <p:ext uri="{BB962C8B-B14F-4D97-AF65-F5344CB8AC3E}">
        <p14:creationId xmlns:p14="http://schemas.microsoft.com/office/powerpoint/2010/main" val="1133610068"/>
      </p:ext>
    </p:extLst>
  </p:cSld>
  <p:clrMapOvr>
    <a:masterClrMapping/>
  </p:clrMapOvr>
  <p:timing>
    <p:tnLst>
      <p:par>
        <p:cTn id="1" dur="indefinite" restart="never" nodeType="tmRoot"/>
      </p:par>
    </p:tnLst>
  </p:timing>
</p:sld>
</file>

<file path=ppt/theme/theme1.xml><?xml version="1.0" encoding="utf-8"?>
<a:theme xmlns:a="http://schemas.openxmlformats.org/drawingml/2006/main" name="SLU">
  <a:themeElements>
    <a:clrScheme name="OPF">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3921</TotalTime>
  <Words>6811</Words>
  <Application>Microsoft Office PowerPoint</Application>
  <PresentationFormat>Předvádění na obrazovce (16:9)</PresentationFormat>
  <Paragraphs>244</Paragraphs>
  <Slides>41</Slides>
  <Notes>41</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41</vt:i4>
      </vt:variant>
    </vt:vector>
  </HeadingPairs>
  <TitlesOfParts>
    <vt:vector size="46" baseType="lpstr">
      <vt:lpstr>Arial</vt:lpstr>
      <vt:lpstr>Calibri</vt:lpstr>
      <vt:lpstr>Times New Roman</vt:lpstr>
      <vt:lpstr>Wingdings</vt:lpstr>
      <vt:lpstr>SLU</vt:lpstr>
      <vt:lpstr>5. Tourist attractions in the countries of Eastern Europe      </vt:lpstr>
      <vt:lpstr>Geography of Bulgaria </vt:lpstr>
      <vt:lpstr>The main tourist attractions in Bulgaria </vt:lpstr>
      <vt:lpstr>The main tourist attractions in Bulgaria </vt:lpstr>
      <vt:lpstr>Geography of Romania </vt:lpstr>
      <vt:lpstr>The main tourist attractions in Romania </vt:lpstr>
      <vt:lpstr>The main tourist attractions in Romania </vt:lpstr>
      <vt:lpstr>Geography of Lithuania </vt:lpstr>
      <vt:lpstr>The main tourist attractions in Lithuania </vt:lpstr>
      <vt:lpstr>The main tourist attractions in Lithuania </vt:lpstr>
      <vt:lpstr>Geography of Latvia </vt:lpstr>
      <vt:lpstr>The main tourist attractions in Latvia </vt:lpstr>
      <vt:lpstr>The main tourist attractions in Latvia </vt:lpstr>
      <vt:lpstr>Geography of Estonia </vt:lpstr>
      <vt:lpstr>The main tourist attractions in Estonia </vt:lpstr>
      <vt:lpstr>The main tourist attractions in Estonia </vt:lpstr>
      <vt:lpstr>Geography of Moldova </vt:lpstr>
      <vt:lpstr>The main tourist attractions in Moldova </vt:lpstr>
      <vt:lpstr>The main tourist attractions in Moldova </vt:lpstr>
      <vt:lpstr>Geography of Ukraine </vt:lpstr>
      <vt:lpstr>The main tourist attractions in Ukraine </vt:lpstr>
      <vt:lpstr>The main tourist attractions in Ukraine </vt:lpstr>
      <vt:lpstr>Geography of Belarus </vt:lpstr>
      <vt:lpstr>The main tourist attractions in Belarus </vt:lpstr>
      <vt:lpstr>Geography of Russia </vt:lpstr>
      <vt:lpstr>Geography of Russia </vt:lpstr>
      <vt:lpstr>The main tourist attractions in Russia </vt:lpstr>
      <vt:lpstr>The main tourist attractions in Russia </vt:lpstr>
      <vt:lpstr>The main tourist attractions in Russia </vt:lpstr>
      <vt:lpstr>Geography of Georgia </vt:lpstr>
      <vt:lpstr>The main tourist attractions in Georgia </vt:lpstr>
      <vt:lpstr>The main tourist attractions in Georgia </vt:lpstr>
      <vt:lpstr>Geography of Armenia </vt:lpstr>
      <vt:lpstr>The main tourist attractions in Armenia </vt:lpstr>
      <vt:lpstr>The main tourist attractions in Armenia </vt:lpstr>
      <vt:lpstr>Geography of Azerbaijan </vt:lpstr>
      <vt:lpstr>The main tourist attractions in Azerbaijan </vt:lpstr>
      <vt:lpstr>The main tourist attractions in Azerbaijan </vt:lpstr>
      <vt:lpstr>The main tourist attractions in Azerbaijan </vt:lpstr>
      <vt:lpstr>Selected sources: </vt:lpstr>
      <vt:lpstr>Prezentace aplikace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kajzar</cp:lastModifiedBy>
  <cp:revision>217</cp:revision>
  <dcterms:created xsi:type="dcterms:W3CDTF">2016-07-06T15:42:34Z</dcterms:created>
  <dcterms:modified xsi:type="dcterms:W3CDTF">2018-03-05T15:21:11Z</dcterms:modified>
</cp:coreProperties>
</file>