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518" r:id="rId3"/>
    <p:sldId id="521" r:id="rId4"/>
    <p:sldId id="522"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5" r:id="rId18"/>
    <p:sldId id="536" r:id="rId19"/>
    <p:sldId id="537" r:id="rId20"/>
    <p:sldId id="538" r:id="rId21"/>
    <p:sldId id="539" r:id="rId22"/>
    <p:sldId id="540" r:id="rId23"/>
    <p:sldId id="541" r:id="rId24"/>
    <p:sldId id="542" r:id="rId25"/>
    <p:sldId id="543" r:id="rId26"/>
    <p:sldId id="544" r:id="rId27"/>
    <p:sldId id="545" r:id="rId28"/>
    <p:sldId id="546" r:id="rId29"/>
    <p:sldId id="547" r:id="rId30"/>
    <p:sldId id="548" r:id="rId31"/>
    <p:sldId id="549" r:id="rId32"/>
    <p:sldId id="550" r:id="rId33"/>
    <p:sldId id="551" r:id="rId34"/>
    <p:sldId id="480" r:id="rId35"/>
    <p:sldId id="293" r:id="rId3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4009092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590106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018218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946196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223415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805287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44969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569595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421541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661144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4359123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6480073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243221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2428494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42504925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483726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7302368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0697022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4792971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854621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2114002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6416204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74333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745716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9356245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02699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998708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915291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119105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152769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45157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7</a:t>
            </a:r>
            <a:r>
              <a:rPr lang="pl-PL" sz="3100" b="1" dirty="0" smtClean="0">
                <a:solidFill>
                  <a:schemeClr val="bg1"/>
                </a:solidFill>
                <a:latin typeface="Times New Roman" panose="02020603050405020304" pitchFamily="18" charset="0"/>
                <a:cs typeface="Times New Roman" panose="02020603050405020304" pitchFamily="18" charset="0"/>
              </a:rPr>
              <a:t>. </a:t>
            </a:r>
            <a:r>
              <a:rPr lang="en-US" sz="3100" b="1" dirty="0">
                <a:solidFill>
                  <a:schemeClr val="bg1"/>
                </a:solidFill>
                <a:latin typeface="Times New Roman" panose="02020603050405020304" pitchFamily="18" charset="0"/>
                <a:cs typeface="Times New Roman" panose="02020603050405020304" pitchFamily="18" charset="0"/>
              </a:rPr>
              <a:t>Tourist attractions in the </a:t>
            </a:r>
            <a:r>
              <a:rPr lang="cs-CZ" sz="3100" b="1" smtClean="0">
                <a:solidFill>
                  <a:schemeClr val="bg1"/>
                </a:solidFill>
                <a:latin typeface="Times New Roman" panose="02020603050405020304" pitchFamily="18" charset="0"/>
                <a:cs typeface="Times New Roman" panose="02020603050405020304" pitchFamily="18" charset="0"/>
              </a:rPr>
              <a:t>S</a:t>
            </a:r>
            <a:r>
              <a:rPr lang="en-US" sz="3100" b="1" smtClean="0">
                <a:solidFill>
                  <a:schemeClr val="bg1"/>
                </a:solidFill>
                <a:latin typeface="Times New Roman" panose="02020603050405020304" pitchFamily="18" charset="0"/>
                <a:cs typeface="Times New Roman" panose="02020603050405020304" pitchFamily="18" charset="0"/>
              </a:rPr>
              <a:t>outhern</a:t>
            </a:r>
            <a:r>
              <a:rPr lang="en-US" sz="3100" b="1" dirty="0" smtClean="0">
                <a:solidFill>
                  <a:schemeClr val="bg1"/>
                </a:solidFill>
                <a:latin typeface="Times New Roman" panose="02020603050405020304" pitchFamily="18" charset="0"/>
                <a:cs typeface="Times New Roman" panose="02020603050405020304" pitchFamily="18" charset="0"/>
              </a:rPr>
              <a:t> </a:t>
            </a:r>
            <a:r>
              <a:rPr lang="en-US" sz="3100" b="1" dirty="0">
                <a:solidFill>
                  <a:schemeClr val="bg1"/>
                </a:solidFill>
                <a:latin typeface="Times New Roman" panose="02020603050405020304" pitchFamily="18" charset="0"/>
                <a:cs typeface="Times New Roman" panose="02020603050405020304" pitchFamily="18" charset="0"/>
              </a:rPr>
              <a:t>European countries</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r>
              <a:rPr lang="cs-CZ" smtClean="0"/>
              <a:t>Opavě</a:t>
            </a: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France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France, the second largest country in Europe, is partially covered central, north and west by a relatively flat plain that's punctuated by some time-worn low rolling hills and mountains</a:t>
            </a:r>
            <a:r>
              <a:rPr lang="en-US" sz="1600" dirty="0" smtClean="0"/>
              <a:t>.</a:t>
            </a:r>
            <a:endParaRPr lang="en-US" sz="1600" dirty="0"/>
          </a:p>
          <a:p>
            <a:pPr marL="285750" indent="-285750" algn="just">
              <a:buFont typeface="Wingdings" panose="05000000000000000000" pitchFamily="2" charset="2"/>
              <a:buChar char="q"/>
            </a:pPr>
            <a:r>
              <a:rPr lang="en-US" sz="1600" dirty="0"/>
              <a:t>Rugged cliffs front its coastline along the English Channel. There, to the northwest of Caen, the Cotentin Peninsula shields the Channel Islands, while a bit further to the west, the Brittany Peninsula juts into the Atlantic Ocean. Assorted coastal islands dot the western coastline south of Brest, where white-sandy beaches stretch along the Atlantic Ocean to the border with Spain</a:t>
            </a:r>
            <a:r>
              <a:rPr lang="en-US" sz="1600" dirty="0" smtClean="0"/>
              <a:t>.</a:t>
            </a:r>
            <a:endParaRPr lang="en-US" sz="1600" dirty="0"/>
          </a:p>
          <a:p>
            <a:pPr marL="285750" indent="-285750" algn="just">
              <a:buFont typeface="Wingdings" panose="05000000000000000000" pitchFamily="2" charset="2"/>
              <a:buChar char="q"/>
            </a:pPr>
            <a:r>
              <a:rPr lang="en-US" sz="1600" dirty="0"/>
              <a:t>A few scattered islands are found along the pebbled beaches of the Mediterranean coast. Corsica, a mountainous island and the country's largest island, is located 160 km (99 miles) southeast of Nice. </a:t>
            </a:r>
            <a:endParaRPr lang="cs-CZ" sz="1600" dirty="0" smtClean="0"/>
          </a:p>
          <a:p>
            <a:pPr marL="285750" indent="-285750" algn="just">
              <a:buFont typeface="Wingdings" panose="05000000000000000000" pitchFamily="2" charset="2"/>
              <a:buChar char="q"/>
            </a:pPr>
            <a:r>
              <a:rPr lang="en-US" sz="1600" dirty="0"/>
              <a:t>Mountains dominate eastern, south central and southern France, including the snowcapped Alps that stretch along its border with Italy, then on into Switzerland and across southern Europe. The country's highest point, and the second highest point in Europe is located here; Mont Blanc at </a:t>
            </a:r>
            <a:r>
              <a:rPr lang="en-US" sz="1600" dirty="0" smtClean="0"/>
              <a:t> </a:t>
            </a:r>
            <a:r>
              <a:rPr lang="en-US" sz="1600" dirty="0"/>
              <a:t>(4,807m</a:t>
            </a:r>
            <a:r>
              <a:rPr lang="en-US" sz="1600" dirty="0" smtClean="0"/>
              <a:t>)</a:t>
            </a:r>
            <a:r>
              <a:rPr lang="cs-CZ" sz="1600" dirty="0" smtClean="0"/>
              <a:t>.</a:t>
            </a:r>
          </a:p>
          <a:p>
            <a:pPr marL="285750" indent="-285750" algn="just">
              <a:buFont typeface="Wingdings" panose="05000000000000000000" pitchFamily="2" charset="2"/>
              <a:buChar char="q"/>
            </a:pPr>
            <a:r>
              <a:rPr lang="en-US" sz="1600" dirty="0"/>
              <a:t>The country is drained by dozens and dozens of rivers. The longest river in France is the Loire </a:t>
            </a:r>
            <a:r>
              <a:rPr lang="en-US" sz="1600" dirty="0" smtClean="0"/>
              <a:t>at (</a:t>
            </a:r>
            <a:r>
              <a:rPr lang="en-US" sz="1600" dirty="0"/>
              <a:t>1,020 km) in length. Other significant rivers include the Garonne, Lot, Rhine, Rhone </a:t>
            </a:r>
            <a:r>
              <a:rPr lang="en-US" sz="1600" dirty="0" smtClean="0"/>
              <a:t>Seine</a:t>
            </a:r>
            <a:r>
              <a:rPr lang="cs-CZ" sz="1600" dirty="0" smtClean="0"/>
              <a:t>..</a:t>
            </a:r>
          </a:p>
          <a:p>
            <a:pPr marL="285750" indent="-285750" algn="just">
              <a:buFont typeface="Wingdings" panose="05000000000000000000" pitchFamily="2" charset="2"/>
              <a:buChar char="q"/>
            </a:pPr>
            <a:endParaRPr lang="en-US" sz="1600" dirty="0"/>
          </a:p>
        </p:txBody>
      </p:sp>
    </p:spTree>
    <p:extLst>
      <p:ext uri="{BB962C8B-B14F-4D97-AF65-F5344CB8AC3E}">
        <p14:creationId xmlns:p14="http://schemas.microsoft.com/office/powerpoint/2010/main" val="3263789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France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616648"/>
          </a:xfrm>
          <a:prstGeom prst="rect">
            <a:avLst/>
          </a:prstGeom>
        </p:spPr>
        <p:txBody>
          <a:bodyPr wrap="square">
            <a:spAutoFit/>
          </a:bodyPr>
          <a:lstStyle/>
          <a:p>
            <a:pPr marL="285750" indent="-285750" algn="just">
              <a:buFont typeface="Wingdings" panose="05000000000000000000" pitchFamily="2" charset="2"/>
              <a:buChar char="q"/>
            </a:pPr>
            <a:r>
              <a:rPr lang="en-US" sz="1600" dirty="0" smtClean="0"/>
              <a:t>The </a:t>
            </a:r>
            <a:r>
              <a:rPr lang="en-US" sz="1600" dirty="0"/>
              <a:t>symbol of Paris, the </a:t>
            </a:r>
            <a:r>
              <a:rPr lang="en-US" sz="1600" b="1" dirty="0"/>
              <a:t>Eiffel Tower </a:t>
            </a:r>
            <a:r>
              <a:rPr lang="en-US" sz="1600" dirty="0"/>
              <a:t>is one of the world's most famous landmarks. This feat of ingenuity is a structure of 8,000 metallic parts, designed by Gustave Eiffel as a temporary exhibit for the World Fair of 1889</a:t>
            </a:r>
            <a:r>
              <a:rPr lang="en-US" sz="1600" dirty="0" smtClean="0"/>
              <a:t>.</a:t>
            </a:r>
            <a:endParaRPr lang="cs-CZ" sz="1600" dirty="0" smtClean="0"/>
          </a:p>
          <a:p>
            <a:pPr marL="285750" indent="-285750" algn="just">
              <a:buFont typeface="Wingdings" panose="05000000000000000000" pitchFamily="2" charset="2"/>
              <a:buChar char="q"/>
            </a:pPr>
            <a:r>
              <a:rPr lang="en-US" sz="1600" dirty="0"/>
              <a:t>In the former royal palace of French Kings, the </a:t>
            </a:r>
            <a:r>
              <a:rPr lang="en-US" sz="1600" b="1" dirty="0"/>
              <a:t>Louvre</a:t>
            </a:r>
            <a:r>
              <a:rPr lang="en-US" sz="1600" dirty="0"/>
              <a:t> is an incomparable museum that ranks among the top European collections of fine arts. Many of Western Civilization's most famous works are found here including the </a:t>
            </a:r>
            <a:r>
              <a:rPr lang="en-US" sz="1600" b="1" dirty="0"/>
              <a:t>Mona Lisa</a:t>
            </a:r>
            <a:r>
              <a:rPr lang="en-US" sz="1600" dirty="0"/>
              <a:t> by Leonardo </a:t>
            </a:r>
            <a:r>
              <a:rPr lang="en-US" sz="1600" dirty="0" err="1"/>
              <a:t>DaVinci</a:t>
            </a:r>
            <a:r>
              <a:rPr lang="en-US" sz="1600" dirty="0"/>
              <a:t>, the </a:t>
            </a:r>
            <a:r>
              <a:rPr lang="en-US" sz="1600" b="1" dirty="0"/>
              <a:t>Wedding Feast at Cana</a:t>
            </a:r>
            <a:r>
              <a:rPr lang="en-US" sz="1600" dirty="0"/>
              <a:t> by Veronese, and the 1st-century-BC </a:t>
            </a:r>
            <a:r>
              <a:rPr lang="en-US" sz="1600" b="1" dirty="0"/>
              <a:t>Venus de Milo</a:t>
            </a:r>
            <a:r>
              <a:rPr lang="en-US" sz="1600" dirty="0"/>
              <a:t> sculpture. </a:t>
            </a:r>
            <a:endParaRPr lang="cs-CZ" sz="1600" dirty="0" smtClean="0"/>
          </a:p>
          <a:p>
            <a:pPr marL="285750" indent="-285750" algn="just">
              <a:buFont typeface="Wingdings" panose="05000000000000000000" pitchFamily="2" charset="2"/>
              <a:buChar char="q"/>
            </a:pPr>
            <a:r>
              <a:rPr lang="en-US" sz="1600" dirty="0"/>
              <a:t>More than just a royal residence, </a:t>
            </a:r>
            <a:r>
              <a:rPr lang="en-US" sz="1600" b="1" dirty="0"/>
              <a:t>Versailles</a:t>
            </a:r>
            <a:r>
              <a:rPr lang="en-US" sz="1600" dirty="0"/>
              <a:t> was designed to show off the glory of the French monarchy. "Sun King" Louis XIV transformed his father's small hunting lodge into an opulent palace with a sumptuous Baroque interior. The palace became Louis XIV's symbol of absolute power and set the standard for princely courts in </a:t>
            </a:r>
            <a:r>
              <a:rPr lang="en-US" sz="1600" dirty="0" smtClean="0"/>
              <a:t>Europe</a:t>
            </a:r>
            <a:r>
              <a:rPr lang="cs-CZ" sz="1600" dirty="0" smtClean="0"/>
              <a:t>.</a:t>
            </a:r>
          </a:p>
          <a:p>
            <a:pPr marL="285750" indent="-285750" algn="just">
              <a:buFont typeface="Wingdings" panose="05000000000000000000" pitchFamily="2" charset="2"/>
              <a:buChar char="q"/>
            </a:pPr>
            <a:r>
              <a:rPr lang="en-US" sz="1600" dirty="0"/>
              <a:t>The most fashionable stretch of coastline in France, the </a:t>
            </a:r>
            <a:r>
              <a:rPr lang="en-US" sz="1600" b="1" dirty="0"/>
              <a:t>Côte d'Azur </a:t>
            </a:r>
            <a:r>
              <a:rPr lang="en-US" sz="1600" dirty="0"/>
              <a:t>is synonymous with glamour. The Côte d'Azur translates to "Coast of Blue," named after the mesmerizing deep blue color of the Mediterranean Sea. Also known as the French Riviera, the Côte d'Azur extends from Saint-Tropez to </a:t>
            </a:r>
            <a:r>
              <a:rPr lang="en-US" sz="1600" dirty="0" err="1"/>
              <a:t>Menton</a:t>
            </a:r>
            <a:r>
              <a:rPr lang="en-US" sz="1600" dirty="0"/>
              <a:t> near the border with </a:t>
            </a:r>
            <a:r>
              <a:rPr lang="en-US" sz="1600" dirty="0" smtClean="0"/>
              <a:t>Italy</a:t>
            </a:r>
            <a:r>
              <a:rPr lang="cs-CZ" sz="1600" dirty="0" smtClean="0"/>
              <a:t>.</a:t>
            </a:r>
            <a:endParaRPr lang="es-ES" sz="1600" dirty="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600126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France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678204"/>
          </a:xfrm>
          <a:prstGeom prst="rect">
            <a:avLst/>
          </a:prstGeom>
        </p:spPr>
        <p:txBody>
          <a:bodyPr wrap="square">
            <a:spAutoFit/>
          </a:bodyPr>
          <a:lstStyle/>
          <a:p>
            <a:pPr marL="285750" indent="-285750" algn="just">
              <a:buFont typeface="Wingdings" panose="05000000000000000000" pitchFamily="2" charset="2"/>
              <a:buChar char="q"/>
            </a:pPr>
            <a:r>
              <a:rPr lang="en-US" sz="1600" dirty="0"/>
              <a:t>Rising dramatically out of the sea on the coast of Normandy, Mont Saint-Michel is one of France's most striking landmarks. This "Pyramid of the Seas" is a mystical sight, perched on a rocky islet and surrounded by walls and bastions. At high tide, Mont-Saint-Michel is an island. At low tide, it is possible to walk across the sand to the Mont. The main tourist attraction, the </a:t>
            </a:r>
            <a:r>
              <a:rPr lang="en-US" sz="1600" b="1" dirty="0" err="1"/>
              <a:t>Abbaye</a:t>
            </a:r>
            <a:r>
              <a:rPr lang="en-US" sz="1600" b="1" dirty="0"/>
              <a:t> de Saint-Michel</a:t>
            </a:r>
            <a:r>
              <a:rPr lang="en-US" sz="1600" dirty="0"/>
              <a:t> was founded in 708 by the Archbishop Aubert of </a:t>
            </a:r>
            <a:r>
              <a:rPr lang="en-US" sz="1600" dirty="0" err="1"/>
              <a:t>Avranches</a:t>
            </a:r>
            <a:r>
              <a:rPr lang="en-US" sz="1600" dirty="0"/>
              <a:t> after the Archangel Michael appeared to him in a vision. </a:t>
            </a:r>
            <a:endParaRPr lang="cs-CZ" sz="1600" dirty="0" smtClean="0"/>
          </a:p>
          <a:p>
            <a:pPr marL="285750" indent="-285750" algn="just">
              <a:buFont typeface="Wingdings" panose="05000000000000000000" pitchFamily="2" charset="2"/>
              <a:buChar char="q"/>
            </a:pPr>
            <a:r>
              <a:rPr lang="en-US" sz="1600" dirty="0"/>
              <a:t> </a:t>
            </a:r>
            <a:r>
              <a:rPr lang="en-US" sz="1600" b="1" dirty="0"/>
              <a:t>Loire Valley </a:t>
            </a:r>
            <a:r>
              <a:rPr lang="en-US" sz="1600" b="1" dirty="0" smtClean="0"/>
              <a:t>Châteaux</a:t>
            </a:r>
            <a:r>
              <a:rPr lang="cs-CZ" sz="1600" b="1" dirty="0" smtClean="0"/>
              <a:t> </a:t>
            </a:r>
            <a:r>
              <a:rPr lang="cs-CZ" sz="1600" dirty="0" smtClean="0"/>
              <a:t>- </a:t>
            </a:r>
            <a:r>
              <a:rPr lang="en-US" sz="1600" dirty="0" smtClean="0"/>
              <a:t>Traveling </a:t>
            </a:r>
            <a:r>
              <a:rPr lang="en-US" sz="1600" dirty="0"/>
              <a:t>through the Loire Valley feels like turning the pages of a children's storybook. Throughout the enchanting countryside of woodlands and river valleys are fairy-tale castles complete with moats and turreted towers. The entire area of the Loire Valley, a lush area known as the "Garden of France," is listed as a </a:t>
            </a:r>
            <a:r>
              <a:rPr lang="en-US" sz="1600" b="1" dirty="0" smtClean="0"/>
              <a:t>UNESCO</a:t>
            </a:r>
            <a:r>
              <a:rPr lang="cs-CZ" sz="1600" b="1" dirty="0" smtClean="0"/>
              <a:t>.</a:t>
            </a:r>
          </a:p>
          <a:p>
            <a:pPr marL="285750" indent="-285750" algn="just">
              <a:buFont typeface="Wingdings" panose="05000000000000000000" pitchFamily="2" charset="2"/>
              <a:buChar char="q"/>
            </a:pPr>
            <a:r>
              <a:rPr lang="en-US" sz="1600" dirty="0"/>
              <a:t>For more than eight centuries, the magnificence of </a:t>
            </a:r>
            <a:r>
              <a:rPr lang="en-US" sz="1600" b="1" dirty="0"/>
              <a:t>Chartres Cathedral </a:t>
            </a:r>
            <a:r>
              <a:rPr lang="en-US" sz="1600" dirty="0"/>
              <a:t>has inspired the faithful. Some say this breathtaking beauty of Chartres has restored belief in the doubtful. The UNESCO-listed cathedral exemplifies the glory of medieval Gothic </a:t>
            </a:r>
            <a:r>
              <a:rPr lang="en-US" sz="1600" dirty="0" smtClean="0"/>
              <a:t>architecture</a:t>
            </a:r>
            <a:r>
              <a:rPr lang="cs-CZ" sz="1600" dirty="0" smtClean="0"/>
              <a:t>.</a:t>
            </a:r>
          </a:p>
          <a:p>
            <a:pPr marL="285750" indent="-285750" algn="just">
              <a:buFont typeface="Wingdings" panose="05000000000000000000" pitchFamily="2" charset="2"/>
              <a:buChar char="q"/>
            </a:pPr>
            <a:r>
              <a:rPr lang="en-US" sz="1600" dirty="0"/>
              <a:t>Biarritz is a fashionable beach town on the beautiful Bay of Biscay in France's Basque country. This celebrated seaside resort has an elegant and aristocratic air; it was a favorite destination of </a:t>
            </a:r>
            <a:r>
              <a:rPr lang="en-US" sz="1600" b="1" dirty="0"/>
              <a:t>Empress </a:t>
            </a:r>
            <a:r>
              <a:rPr lang="en-US" sz="1600" b="1" dirty="0" err="1"/>
              <a:t>Eugénie</a:t>
            </a:r>
            <a:r>
              <a:rPr lang="en-US" sz="1600" dirty="0"/>
              <a:t>, wife of Napoleon III.</a:t>
            </a:r>
            <a:endParaRPr lang="cs-CZ" sz="1600" dirty="0" smtClean="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172225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France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431983"/>
          </a:xfrm>
          <a:prstGeom prst="rect">
            <a:avLst/>
          </a:prstGeom>
        </p:spPr>
        <p:txBody>
          <a:bodyPr wrap="square">
            <a:spAutoFit/>
          </a:bodyPr>
          <a:lstStyle/>
          <a:p>
            <a:pPr marL="285750" indent="-285750" algn="just">
              <a:buFont typeface="Wingdings" panose="05000000000000000000" pitchFamily="2" charset="2"/>
              <a:buChar char="q"/>
            </a:pPr>
            <a:r>
              <a:rPr lang="en-US" sz="1600" b="1" dirty="0"/>
              <a:t>Provence </a:t>
            </a:r>
            <a:r>
              <a:rPr lang="en-US" sz="1600" dirty="0"/>
              <a:t>is a gorgeous landscape of olive groves, sun-drenched rolling hills, and deep purple lavender fields, with little villages nestled in the valleys and perched on rocky outcrops. The vibrant scenery has enchanted many famous artists, including Cézanne, Matisse, Chagall, and Picasso. </a:t>
            </a:r>
            <a:endParaRPr lang="cs-CZ" sz="1600" dirty="0" smtClean="0"/>
          </a:p>
          <a:p>
            <a:pPr marL="285750" indent="-285750" algn="just">
              <a:buFont typeface="Wingdings" panose="05000000000000000000" pitchFamily="2" charset="2"/>
              <a:buChar char="q"/>
            </a:pPr>
            <a:r>
              <a:rPr lang="en-US" sz="1600" dirty="0"/>
              <a:t>The awesome spectacle of </a:t>
            </a:r>
            <a:r>
              <a:rPr lang="en-US" sz="1600" b="1" dirty="0"/>
              <a:t>Mont Blanc in the French Alps </a:t>
            </a:r>
            <a:r>
              <a:rPr lang="en-US" sz="1600" dirty="0"/>
              <a:t>is an unforgettable sight. The highest mountain peak in Europe, Mont Blanc forms part of the French border with Italy. Beneath its heavenly peak is the traditional alpine village of </a:t>
            </a:r>
            <a:r>
              <a:rPr lang="en-US" sz="1600" b="1" dirty="0"/>
              <a:t>Chamonix, </a:t>
            </a:r>
            <a:r>
              <a:rPr lang="en-US" sz="1600" dirty="0"/>
              <a:t>nestled in a high-mountain valley.</a:t>
            </a:r>
            <a:endParaRPr lang="cs-CZ" sz="1600" dirty="0" smtClean="0"/>
          </a:p>
          <a:p>
            <a:pPr marL="285750" indent="-285750" algn="just">
              <a:buFont typeface="Wingdings" panose="05000000000000000000" pitchFamily="2" charset="2"/>
              <a:buChar char="q"/>
            </a:pPr>
            <a:r>
              <a:rPr lang="en-US" sz="1600" dirty="0"/>
              <a:t> Some of the prettiest villages in France are tucked away in the green, rolling hills of </a:t>
            </a:r>
            <a:r>
              <a:rPr lang="en-US" sz="1600" b="1" dirty="0"/>
              <a:t>Alsace</a:t>
            </a:r>
            <a:r>
              <a:rPr lang="en-US" sz="1600" dirty="0"/>
              <a:t>, where the Vosges Mountains border the Rhine River of </a:t>
            </a:r>
            <a:r>
              <a:rPr lang="en-US" sz="1600" dirty="0" smtClean="0"/>
              <a:t>Germany</a:t>
            </a:r>
            <a:r>
              <a:rPr lang="cs-CZ" sz="1600" dirty="0" smtClean="0"/>
              <a:t>.</a:t>
            </a:r>
            <a:r>
              <a:rPr lang="en-US" sz="1600" dirty="0"/>
              <a:t> Many of the villages have won France's "</a:t>
            </a:r>
            <a:r>
              <a:rPr lang="en-US" sz="1600" b="1" dirty="0"/>
              <a:t>Villages </a:t>
            </a:r>
            <a:r>
              <a:rPr lang="en-US" sz="1600" b="1" dirty="0" err="1"/>
              <a:t>Fleuris</a:t>
            </a:r>
            <a:r>
              <a:rPr lang="en-US" sz="1600" dirty="0"/>
              <a:t>" award for their lovely floral decorations, such as </a:t>
            </a:r>
            <a:r>
              <a:rPr lang="en-US" sz="1600" b="1" dirty="0" err="1"/>
              <a:t>Obernai</a:t>
            </a:r>
            <a:r>
              <a:rPr lang="en-US" sz="1600" dirty="0"/>
              <a:t>, with its characteristic burghers' houses; the charming little village of </a:t>
            </a:r>
            <a:r>
              <a:rPr lang="en-US" sz="1600" b="1" dirty="0" err="1"/>
              <a:t>Ribeauvillé</a:t>
            </a:r>
            <a:r>
              <a:rPr lang="en-US" sz="1600" dirty="0"/>
              <a:t>; the "town of art and history" </a:t>
            </a:r>
            <a:r>
              <a:rPr lang="en-US" sz="1600" b="1" dirty="0" err="1"/>
              <a:t>Guebwiller</a:t>
            </a:r>
            <a:r>
              <a:rPr lang="en-US" sz="1600" dirty="0"/>
              <a:t>; and the captivating medieval village of </a:t>
            </a:r>
            <a:r>
              <a:rPr lang="en-US" sz="1600" b="1" dirty="0"/>
              <a:t>Bergheim</a:t>
            </a:r>
            <a:r>
              <a:rPr lang="en-US" sz="1600" dirty="0" smtClean="0"/>
              <a:t>.</a:t>
            </a:r>
            <a:endParaRPr lang="cs-CZ" sz="1600" dirty="0" smtClean="0"/>
          </a:p>
          <a:p>
            <a:pPr marL="285750" indent="-285750" algn="just">
              <a:buFont typeface="Wingdings" panose="05000000000000000000" pitchFamily="2" charset="2"/>
              <a:buChar char="q"/>
            </a:pPr>
            <a:r>
              <a:rPr lang="en-US" sz="1600" dirty="0"/>
              <a:t>With its turreted towers and crenellated ramparts, C</a:t>
            </a:r>
            <a:r>
              <a:rPr lang="en-US" sz="1600" b="1" dirty="0"/>
              <a:t>arcassonne </a:t>
            </a:r>
            <a:r>
              <a:rPr lang="en-US" sz="1600" dirty="0"/>
              <a:t>seems straight out of a fairy-tale </a:t>
            </a:r>
            <a:r>
              <a:rPr lang="en-US" sz="1600" dirty="0" smtClean="0"/>
              <a:t>scene</a:t>
            </a:r>
            <a:r>
              <a:rPr lang="cs-CZ" sz="1600" dirty="0" smtClean="0"/>
              <a:t>.</a:t>
            </a:r>
          </a:p>
          <a:p>
            <a:pPr marL="285750" indent="-285750" algn="just">
              <a:buFont typeface="Wingdings" panose="05000000000000000000" pitchFamily="2" charset="2"/>
              <a:buChar char="q"/>
            </a:pPr>
            <a:r>
              <a:rPr lang="en-US" sz="1600" b="1" dirty="0"/>
              <a:t>Brittany</a:t>
            </a:r>
            <a:r>
              <a:rPr lang="en-US" sz="1600" dirty="0"/>
              <a:t> is a beautiful historic region on the northeastern coast of France. The quintessential Breton port is </a:t>
            </a:r>
            <a:r>
              <a:rPr lang="en-US" sz="1600" b="1" dirty="0"/>
              <a:t>Saint-Malo</a:t>
            </a:r>
            <a:r>
              <a:rPr lang="en-US" sz="1600" dirty="0"/>
              <a:t> surrounded by ancient walls. </a:t>
            </a:r>
            <a:r>
              <a:rPr lang="en-US" sz="1600" b="1" dirty="0"/>
              <a:t>Quimper</a:t>
            </a:r>
            <a:r>
              <a:rPr lang="en-US" sz="1600" dirty="0"/>
              <a:t> is a picture-postcard historic town with handsome half-timbered houses, pleasant squares, and an impressive Gothic cathedral. </a:t>
            </a:r>
            <a:r>
              <a:rPr lang="en-US" sz="1600" b="1" dirty="0"/>
              <a:t>Nantes</a:t>
            </a:r>
            <a:r>
              <a:rPr lang="en-US" sz="1600" dirty="0"/>
              <a:t> has a spectacular château</a:t>
            </a:r>
            <a:endParaRPr lang="cs-CZ" sz="1600" dirty="0" smtClean="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231874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Monaco</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1323439"/>
          </a:xfrm>
          <a:prstGeom prst="rect">
            <a:avLst/>
          </a:prstGeom>
        </p:spPr>
        <p:txBody>
          <a:bodyPr wrap="square">
            <a:spAutoFit/>
          </a:bodyPr>
          <a:lstStyle/>
          <a:p>
            <a:pPr marL="285750" indent="-285750" algn="just">
              <a:buFont typeface="Wingdings" panose="05000000000000000000" pitchFamily="2" charset="2"/>
              <a:buChar char="q"/>
            </a:pPr>
            <a:r>
              <a:rPr lang="en-US" sz="2000" dirty="0"/>
              <a:t>As the second-smallest independent state in the world, after the Vatican City, Monaco is a very hilly, rugged and rocky country</a:t>
            </a:r>
            <a:r>
              <a:rPr lang="en-US" sz="2000" dirty="0" smtClean="0"/>
              <a:t>.</a:t>
            </a:r>
            <a:endParaRPr lang="en-US" sz="2000" dirty="0"/>
          </a:p>
          <a:p>
            <a:pPr marL="285750" indent="-285750" algn="just">
              <a:buFont typeface="Wingdings" panose="05000000000000000000" pitchFamily="2" charset="2"/>
              <a:buChar char="q"/>
            </a:pPr>
            <a:r>
              <a:rPr lang="en-US" sz="2000" dirty="0"/>
              <a:t>Monaco sits on the Mediterranean Coast, and is almost entirely urban. The highest point is Mont </a:t>
            </a:r>
            <a:r>
              <a:rPr lang="en-US" sz="2000" dirty="0" err="1"/>
              <a:t>Agel</a:t>
            </a:r>
            <a:r>
              <a:rPr lang="en-US" sz="2000" dirty="0"/>
              <a:t>, which rises to </a:t>
            </a:r>
            <a:r>
              <a:rPr lang="en-US" sz="2000" dirty="0" smtClean="0"/>
              <a:t>(</a:t>
            </a:r>
            <a:r>
              <a:rPr lang="en-US" sz="2000" dirty="0"/>
              <a:t>140 m</a:t>
            </a:r>
            <a:r>
              <a:rPr lang="en-US" sz="2000" dirty="0" smtClean="0"/>
              <a:t>)</a:t>
            </a:r>
            <a:r>
              <a:rPr lang="cs-CZ" sz="2000" dirty="0" smtClean="0"/>
              <a:t>.</a:t>
            </a:r>
            <a:endParaRPr lang="en-US" sz="2000" dirty="0"/>
          </a:p>
        </p:txBody>
      </p:sp>
    </p:spTree>
    <p:extLst>
      <p:ext uri="{BB962C8B-B14F-4D97-AF65-F5344CB8AC3E}">
        <p14:creationId xmlns:p14="http://schemas.microsoft.com/office/powerpoint/2010/main" val="303359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Monaco</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1600" b="1" dirty="0" smtClean="0"/>
              <a:t>Monte-Carlo</a:t>
            </a:r>
            <a:r>
              <a:rPr lang="cs-CZ" sz="1600" b="1" dirty="0" smtClean="0"/>
              <a:t> - </a:t>
            </a:r>
            <a:r>
              <a:rPr lang="en-US" sz="1600" dirty="0" smtClean="0"/>
              <a:t>Monte </a:t>
            </a:r>
            <a:r>
              <a:rPr lang="en-US" sz="1600" dirty="0"/>
              <a:t>Carlo is the district with the most glamorous atmosphere, in a setting of stunning natural beauty. Monte-Carlo is intersected by two elegant boulevards, the </a:t>
            </a:r>
            <a:r>
              <a:rPr lang="en-US" sz="1600" b="1" dirty="0"/>
              <a:t>Boulevard </a:t>
            </a:r>
            <a:r>
              <a:rPr lang="en-US" sz="1600" b="1" dirty="0" err="1"/>
              <a:t>Princesse</a:t>
            </a:r>
            <a:r>
              <a:rPr lang="en-US" sz="1600" b="1" dirty="0"/>
              <a:t> Charlotte</a:t>
            </a:r>
            <a:r>
              <a:rPr lang="en-US" sz="1600" dirty="0"/>
              <a:t> in the west and the </a:t>
            </a:r>
            <a:r>
              <a:rPr lang="en-US" sz="1600" b="1" dirty="0"/>
              <a:t>Boulevard des </a:t>
            </a:r>
            <a:r>
              <a:rPr lang="en-US" sz="1600" b="1" dirty="0" err="1"/>
              <a:t>Moulins</a:t>
            </a:r>
            <a:r>
              <a:rPr lang="en-US" sz="1600" dirty="0"/>
              <a:t> at its southwestern end. There are many fashionable shopping streets, such as the </a:t>
            </a:r>
            <a:r>
              <a:rPr lang="en-US" sz="1600" b="1" dirty="0"/>
              <a:t>Avenue de la Costa</a:t>
            </a:r>
            <a:r>
              <a:rPr lang="en-US" sz="1600" dirty="0"/>
              <a:t> with its luxury boutiques. The Opera House is also in this district</a:t>
            </a:r>
            <a:r>
              <a:rPr lang="en-US" sz="1600" dirty="0" smtClean="0"/>
              <a:t>.</a:t>
            </a:r>
            <a:endParaRPr lang="cs-CZ" sz="1600" dirty="0" smtClean="0"/>
          </a:p>
          <a:p>
            <a:pPr marL="285750" indent="-285750" algn="just">
              <a:buFont typeface="Wingdings" panose="05000000000000000000" pitchFamily="2" charset="2"/>
              <a:buChar char="q"/>
            </a:pPr>
            <a:r>
              <a:rPr lang="en-US" sz="1600" dirty="0"/>
              <a:t>In a unique position high above the sea on the picturesque peninsula of Le </a:t>
            </a:r>
            <a:r>
              <a:rPr lang="en-US" sz="1600" dirty="0" err="1"/>
              <a:t>Rocher</a:t>
            </a:r>
            <a:r>
              <a:rPr lang="en-US" sz="1600" dirty="0"/>
              <a:t>, </a:t>
            </a:r>
            <a:r>
              <a:rPr lang="en-US" sz="1600" b="1" dirty="0"/>
              <a:t>the </a:t>
            </a:r>
            <a:r>
              <a:rPr lang="en-US" sz="1600" b="1" dirty="0" err="1"/>
              <a:t>Palais</a:t>
            </a:r>
            <a:r>
              <a:rPr lang="en-US" sz="1600" b="1" dirty="0"/>
              <a:t> du Prince </a:t>
            </a:r>
            <a:r>
              <a:rPr lang="en-US" sz="1600" dirty="0"/>
              <a:t>is home to the oldest monarchy in the world</a:t>
            </a:r>
            <a:r>
              <a:rPr lang="en-US" sz="1600" dirty="0" smtClean="0"/>
              <a:t>.</a:t>
            </a:r>
            <a:endParaRPr lang="cs-CZ" sz="1600" dirty="0" smtClean="0"/>
          </a:p>
          <a:p>
            <a:pPr marL="285750" indent="-285750" algn="just">
              <a:buFont typeface="Wingdings" panose="05000000000000000000" pitchFamily="2" charset="2"/>
              <a:buChar char="q"/>
            </a:pPr>
            <a:r>
              <a:rPr lang="cs-CZ" sz="1600" dirty="0" err="1"/>
              <a:t>The</a:t>
            </a:r>
            <a:r>
              <a:rPr lang="cs-CZ" sz="1600" dirty="0"/>
              <a:t> </a:t>
            </a:r>
            <a:r>
              <a:rPr lang="cs-CZ" sz="1600" b="1" dirty="0" err="1"/>
              <a:t>Musée</a:t>
            </a:r>
            <a:r>
              <a:rPr lang="cs-CZ" sz="1600" b="1" dirty="0"/>
              <a:t> </a:t>
            </a:r>
            <a:r>
              <a:rPr lang="cs-CZ" sz="1600" b="1" dirty="0" err="1"/>
              <a:t>Oceanographique</a:t>
            </a:r>
            <a:r>
              <a:rPr lang="cs-CZ" sz="1600" b="1" dirty="0"/>
              <a:t> </a:t>
            </a:r>
            <a:r>
              <a:rPr lang="cs-CZ" sz="1600" dirty="0" err="1"/>
              <a:t>lies</a:t>
            </a:r>
            <a:r>
              <a:rPr lang="cs-CZ" sz="1600" dirty="0"/>
              <a:t> in a </a:t>
            </a:r>
            <a:r>
              <a:rPr lang="cs-CZ" sz="1600" dirty="0" err="1"/>
              <a:t>spectacular</a:t>
            </a:r>
            <a:r>
              <a:rPr lang="cs-CZ" sz="1600" dirty="0"/>
              <a:t> </a:t>
            </a:r>
            <a:r>
              <a:rPr lang="cs-CZ" sz="1600" dirty="0" err="1"/>
              <a:t>location</a:t>
            </a:r>
            <a:r>
              <a:rPr lang="cs-CZ" sz="1600" dirty="0"/>
              <a:t> on </a:t>
            </a:r>
            <a:r>
              <a:rPr lang="cs-CZ" sz="1600" dirty="0" err="1"/>
              <a:t>Le</a:t>
            </a:r>
            <a:r>
              <a:rPr lang="cs-CZ" sz="1600" dirty="0"/>
              <a:t> </a:t>
            </a:r>
            <a:r>
              <a:rPr lang="cs-CZ" sz="1600" dirty="0" err="1"/>
              <a:t>Rocher</a:t>
            </a:r>
            <a:r>
              <a:rPr lang="cs-CZ" sz="1600" dirty="0"/>
              <a:t>, </a:t>
            </a:r>
            <a:r>
              <a:rPr lang="cs-CZ" sz="1600" dirty="0" err="1"/>
              <a:t>almost</a:t>
            </a:r>
            <a:r>
              <a:rPr lang="cs-CZ" sz="1600" dirty="0"/>
              <a:t> 90 </a:t>
            </a:r>
            <a:r>
              <a:rPr lang="cs-CZ" sz="1600" dirty="0" err="1"/>
              <a:t>meters</a:t>
            </a:r>
            <a:r>
              <a:rPr lang="cs-CZ" sz="1600" dirty="0"/>
              <a:t> </a:t>
            </a:r>
            <a:r>
              <a:rPr lang="cs-CZ" sz="1600" dirty="0" err="1"/>
              <a:t>above</a:t>
            </a:r>
            <a:r>
              <a:rPr lang="cs-CZ" sz="1600" dirty="0"/>
              <a:t> </a:t>
            </a:r>
            <a:r>
              <a:rPr lang="cs-CZ" sz="1600" dirty="0" err="1"/>
              <a:t>sea</a:t>
            </a:r>
            <a:r>
              <a:rPr lang="cs-CZ" sz="1600" dirty="0"/>
              <a:t> </a:t>
            </a:r>
            <a:r>
              <a:rPr lang="cs-CZ" sz="1600" dirty="0" err="1"/>
              <a:t>level</a:t>
            </a:r>
            <a:r>
              <a:rPr lang="cs-CZ" sz="1600" dirty="0" smtClean="0"/>
              <a:t>.</a:t>
            </a:r>
          </a:p>
          <a:p>
            <a:pPr marL="285750" indent="-285750" algn="just">
              <a:buFont typeface="Wingdings" panose="05000000000000000000" pitchFamily="2" charset="2"/>
              <a:buChar char="q"/>
            </a:pPr>
            <a:r>
              <a:rPr lang="en-US" sz="1600" dirty="0"/>
              <a:t>Delight the senses with a visit to </a:t>
            </a:r>
            <a:r>
              <a:rPr lang="en-US" sz="1600" b="1" dirty="0"/>
              <a:t>Monaco's </a:t>
            </a:r>
            <a:r>
              <a:rPr lang="en-US" sz="1600" b="1" dirty="0" err="1"/>
              <a:t>Jardin</a:t>
            </a:r>
            <a:r>
              <a:rPr lang="en-US" sz="1600" b="1" dirty="0"/>
              <a:t> </a:t>
            </a:r>
            <a:r>
              <a:rPr lang="en-US" sz="1600" b="1" dirty="0" err="1"/>
              <a:t>Exotique</a:t>
            </a:r>
            <a:r>
              <a:rPr lang="en-US" sz="1600" b="1" dirty="0"/>
              <a:t>. </a:t>
            </a:r>
            <a:r>
              <a:rPr lang="en-US" sz="1600" dirty="0"/>
              <a:t>The garden lies in the </a:t>
            </a:r>
            <a:r>
              <a:rPr lang="en-US" sz="1600" dirty="0" err="1"/>
              <a:t>Fontvieille</a:t>
            </a:r>
            <a:r>
              <a:rPr lang="en-US" sz="1600" dirty="0"/>
              <a:t> area (the more modern section) of Monaco outside of the historic center. </a:t>
            </a:r>
            <a:endParaRPr lang="cs-CZ" sz="1600" dirty="0" smtClean="0"/>
          </a:p>
          <a:p>
            <a:pPr marL="285750" indent="-285750" algn="just">
              <a:buFont typeface="Wingdings" panose="05000000000000000000" pitchFamily="2" charset="2"/>
              <a:buChar char="q"/>
            </a:pPr>
            <a:r>
              <a:rPr lang="en-US" sz="1600" dirty="0"/>
              <a:t>This Roman-Byzantine-style </a:t>
            </a:r>
            <a:r>
              <a:rPr lang="en-US" sz="1600" b="1" dirty="0"/>
              <a:t>cathedral</a:t>
            </a:r>
            <a:r>
              <a:rPr lang="en-US" sz="1600" dirty="0"/>
              <a:t> was constructed out of striking white stones from nearby La </a:t>
            </a:r>
            <a:r>
              <a:rPr lang="en-US" sz="1600" dirty="0" err="1"/>
              <a:t>Turbie</a:t>
            </a:r>
            <a:r>
              <a:rPr lang="en-US" sz="1600" dirty="0"/>
              <a:t>. </a:t>
            </a:r>
            <a:endParaRPr lang="cs-CZ" sz="1600" dirty="0" smtClean="0"/>
          </a:p>
          <a:p>
            <a:pPr marL="285750" indent="-285750" algn="just">
              <a:buFont typeface="Wingdings" panose="05000000000000000000" pitchFamily="2" charset="2"/>
              <a:buChar char="q"/>
            </a:pPr>
            <a:r>
              <a:rPr lang="en-US" sz="1600" dirty="0"/>
              <a:t>Overlooking the serene blue waters of the Mediterranean Sea, </a:t>
            </a:r>
            <a:r>
              <a:rPr lang="en-US" sz="1600" b="1" dirty="0"/>
              <a:t>Les </a:t>
            </a:r>
            <a:r>
              <a:rPr lang="en-US" sz="1600" b="1" dirty="0" err="1"/>
              <a:t>Jardins</a:t>
            </a:r>
            <a:r>
              <a:rPr lang="en-US" sz="1600" b="1" dirty="0"/>
              <a:t> Saint-Martin </a:t>
            </a:r>
            <a:r>
              <a:rPr lang="en-US" sz="1600" dirty="0"/>
              <a:t>lie near the </a:t>
            </a:r>
            <a:r>
              <a:rPr lang="en-US" sz="1600" dirty="0" err="1"/>
              <a:t>Musée</a:t>
            </a:r>
            <a:r>
              <a:rPr lang="en-US" sz="1600" dirty="0"/>
              <a:t> </a:t>
            </a:r>
            <a:r>
              <a:rPr lang="en-US" sz="1600" dirty="0" err="1"/>
              <a:t>Océanographique</a:t>
            </a:r>
            <a:r>
              <a:rPr lang="en-US" sz="1600" dirty="0"/>
              <a:t> and would be an ideal complement to visiting the museum. </a:t>
            </a:r>
            <a:endParaRPr lang="en-US" sz="1600" b="1" dirty="0"/>
          </a:p>
        </p:txBody>
      </p:sp>
    </p:spTree>
    <p:extLst>
      <p:ext uri="{BB962C8B-B14F-4D97-AF65-F5344CB8AC3E}">
        <p14:creationId xmlns:p14="http://schemas.microsoft.com/office/powerpoint/2010/main" val="2944056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Italy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1600" dirty="0"/>
              <a:t>Mainland Italy extends southward into the Mediterranean Sea as a large boot-shaped peninsula. This extension of land has forced the creation of individual bodies of water, namely the Adriatic Sea, Ionian Sea, </a:t>
            </a:r>
            <a:r>
              <a:rPr lang="en-US" sz="1600" dirty="0" err="1"/>
              <a:t>Ligurian</a:t>
            </a:r>
            <a:r>
              <a:rPr lang="en-US" sz="1600" dirty="0"/>
              <a:t> Sea and Tyrrhenian </a:t>
            </a:r>
            <a:r>
              <a:rPr lang="en-US" sz="1600" dirty="0" smtClean="0"/>
              <a:t>Sea</a:t>
            </a:r>
            <a:endParaRPr lang="en-US" sz="1600" dirty="0"/>
          </a:p>
          <a:p>
            <a:pPr marL="285750" indent="-285750" algn="just">
              <a:buFont typeface="Wingdings" panose="05000000000000000000" pitchFamily="2" charset="2"/>
              <a:buChar char="q"/>
            </a:pPr>
            <a:r>
              <a:rPr lang="en-US" sz="1600" dirty="0"/>
              <a:t>The northern reaches of the country are dominated by varied ranges of the Alps, a massive stretch of mountains that extends from France to Austria, and then south along the Adriatic Sea. Italy's highest point near the summit of Mont Blanc (or Monte Bianco), a mountain it shares with France, rises to 4,748 m. </a:t>
            </a:r>
            <a:endParaRPr lang="cs-CZ" sz="1600" dirty="0" smtClean="0"/>
          </a:p>
          <a:p>
            <a:pPr marL="285750" indent="-285750" algn="just">
              <a:buFont typeface="Wingdings" panose="05000000000000000000" pitchFamily="2" charset="2"/>
              <a:buChar char="q"/>
            </a:pPr>
            <a:r>
              <a:rPr lang="en-US" sz="1600" dirty="0"/>
              <a:t>The beautiful and rugged Lake District of northern Italy includes many mountain lakes, with the major ones being Como, Garda and </a:t>
            </a:r>
            <a:r>
              <a:rPr lang="en-US" sz="1600" dirty="0" smtClean="0"/>
              <a:t>Maggiore</a:t>
            </a:r>
            <a:r>
              <a:rPr lang="cs-CZ" sz="1600" dirty="0" smtClean="0"/>
              <a:t>.</a:t>
            </a:r>
          </a:p>
          <a:p>
            <a:pPr marL="285750" indent="-285750" algn="just">
              <a:buFont typeface="Wingdings" panose="05000000000000000000" pitchFamily="2" charset="2"/>
              <a:buChar char="q"/>
            </a:pPr>
            <a:r>
              <a:rPr lang="en-US" sz="1600" dirty="0"/>
              <a:t> Italy is renowned for its many rugged islands, most volcanic in origin. Significant ones include the large islands of Sardinia and Sicily and the smaller islands of Capri, Elba, Ischia, and the Aeolian Island group</a:t>
            </a:r>
            <a:r>
              <a:rPr lang="en-US" sz="1600" dirty="0" smtClean="0"/>
              <a:t>.</a:t>
            </a:r>
            <a:endParaRPr lang="en-US" sz="1600" dirty="0"/>
          </a:p>
          <a:p>
            <a:pPr marL="285750" indent="-285750" algn="just">
              <a:buFont typeface="Wingdings" panose="05000000000000000000" pitchFamily="2" charset="2"/>
              <a:buChar char="q"/>
            </a:pPr>
            <a:r>
              <a:rPr lang="en-US" sz="1600" dirty="0"/>
              <a:t>Much of Italy is volcanic in origin, and today a few of its many volcanoes are active, including Sicily's Mt. Etna, </a:t>
            </a:r>
            <a:r>
              <a:rPr lang="en-US" sz="1600" dirty="0" err="1"/>
              <a:t>Stomboli</a:t>
            </a:r>
            <a:r>
              <a:rPr lang="en-US" sz="1600" dirty="0"/>
              <a:t> in the Aeolian Islands, and volcanologists are constantly monitoring Mt. Vesuvius near Naples, as it has the potential to erupt at anytime.</a:t>
            </a:r>
            <a:r>
              <a:rPr lang="en-US" dirty="0"/>
              <a:t> </a:t>
            </a:r>
          </a:p>
        </p:txBody>
      </p:sp>
    </p:spTree>
    <p:extLst>
      <p:ext uri="{BB962C8B-B14F-4D97-AF65-F5344CB8AC3E}">
        <p14:creationId xmlns:p14="http://schemas.microsoft.com/office/powerpoint/2010/main" val="365593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Italy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47207"/>
          </a:xfrm>
          <a:prstGeom prst="rect">
            <a:avLst/>
          </a:prstGeom>
        </p:spPr>
        <p:txBody>
          <a:bodyPr wrap="square">
            <a:spAutoFit/>
          </a:bodyPr>
          <a:lstStyle/>
          <a:p>
            <a:pPr marL="285750" indent="-285750" algn="just">
              <a:buFont typeface="Wingdings" panose="05000000000000000000" pitchFamily="2" charset="2"/>
              <a:buChar char="q"/>
            </a:pPr>
            <a:r>
              <a:rPr lang="en-US" sz="1600" dirty="0"/>
              <a:t>For travelers making their way through Italy, the</a:t>
            </a:r>
            <a:r>
              <a:rPr lang="en-US" sz="1600" b="1" dirty="0"/>
              <a:t> Colosseum </a:t>
            </a:r>
            <a:r>
              <a:rPr lang="en-US" sz="1600" dirty="0"/>
              <a:t>is a must see. This huge Amphitheater is the largest of its kind ever built by the Roman Empire and has remained a model for sports facilities right up to modern times. </a:t>
            </a:r>
            <a:endParaRPr lang="cs-CZ" sz="1600" dirty="0" smtClean="0"/>
          </a:p>
          <a:p>
            <a:pPr marL="285750" indent="-285750" algn="just">
              <a:buFont typeface="Wingdings" panose="05000000000000000000" pitchFamily="2" charset="2"/>
              <a:buChar char="q"/>
            </a:pPr>
            <a:r>
              <a:rPr lang="en-US" sz="1600" dirty="0"/>
              <a:t>A gondola ride through the canals of </a:t>
            </a:r>
            <a:r>
              <a:rPr lang="en-US" sz="1600" b="1" dirty="0"/>
              <a:t>Venice</a:t>
            </a:r>
            <a:r>
              <a:rPr lang="en-US" sz="1600" dirty="0"/>
              <a:t> is a tradition that travelers have been participating in for centuries. Venice is a city of islands and the canals have long been, in many ways, the city's </a:t>
            </a:r>
            <a:r>
              <a:rPr lang="en-US" sz="1600" dirty="0" smtClean="0"/>
              <a:t>streets</a:t>
            </a:r>
            <a:r>
              <a:rPr lang="cs-CZ" sz="1600" dirty="0" smtClean="0"/>
              <a:t>.</a:t>
            </a:r>
          </a:p>
          <a:p>
            <a:pPr marL="285750" indent="-285750" algn="just">
              <a:buFont typeface="Wingdings" panose="05000000000000000000" pitchFamily="2" charset="2"/>
              <a:buChar char="q"/>
            </a:pPr>
            <a:r>
              <a:rPr lang="en-US" sz="1600" dirty="0"/>
              <a:t>Below the rumbling volcano of Mt Vesuvius stand the ruins of </a:t>
            </a:r>
            <a:r>
              <a:rPr lang="en-US" sz="1600" b="1" dirty="0"/>
              <a:t>Pompeii, </a:t>
            </a:r>
            <a:r>
              <a:rPr lang="en-US" sz="1600" dirty="0"/>
              <a:t>an ancient Roman city preserved in time by the eruption in A.D. 79</a:t>
            </a:r>
            <a:r>
              <a:rPr lang="en-US" sz="1600" dirty="0" smtClean="0"/>
              <a:t>.</a:t>
            </a:r>
            <a:endParaRPr lang="cs-CZ" sz="1600" dirty="0" smtClean="0"/>
          </a:p>
          <a:p>
            <a:pPr marL="285750" indent="-285750" algn="just">
              <a:buFont typeface="Wingdings" panose="05000000000000000000" pitchFamily="2" charset="2"/>
              <a:buChar char="q"/>
            </a:pPr>
            <a:r>
              <a:rPr lang="en-US" sz="1600" b="1" dirty="0"/>
              <a:t>The Leaning Tower of Pisa </a:t>
            </a:r>
            <a:r>
              <a:rPr lang="en-US" sz="1600" dirty="0"/>
              <a:t>is actually just one of many attractions in the city of Pisa, but its fame, gained from its flaw, is world renown. </a:t>
            </a:r>
            <a:endParaRPr lang="cs-CZ" sz="1600" dirty="0" smtClean="0"/>
          </a:p>
          <a:p>
            <a:pPr marL="285750" indent="-285750" algn="just">
              <a:buFont typeface="Wingdings" panose="05000000000000000000" pitchFamily="2" charset="2"/>
              <a:buChar char="q"/>
            </a:pPr>
            <a:r>
              <a:rPr lang="en-US" sz="1600" b="1" dirty="0"/>
              <a:t>Lake Como </a:t>
            </a:r>
            <a:r>
              <a:rPr lang="en-US" sz="1600" dirty="0"/>
              <a:t>is one of Italy's most scenic areas, surrounded by mountains and lined by small picturesque towns</a:t>
            </a:r>
            <a:r>
              <a:rPr lang="en-US" sz="1600" dirty="0" smtClean="0"/>
              <a:t>.</a:t>
            </a:r>
            <a:endParaRPr lang="cs-CZ" sz="1600" dirty="0" smtClean="0"/>
          </a:p>
          <a:p>
            <a:pPr marL="285750" indent="-285750" algn="just">
              <a:buFont typeface="Wingdings" panose="05000000000000000000" pitchFamily="2" charset="2"/>
              <a:buChar char="q"/>
            </a:pPr>
            <a:r>
              <a:rPr lang="en-US" sz="1600" b="1" dirty="0"/>
              <a:t>The Amalfi Coast, </a:t>
            </a:r>
            <a:r>
              <a:rPr lang="en-US" sz="1600" dirty="0"/>
              <a:t>a UNESCO World Heritage Site, is a stunning stretch of coastline along the </a:t>
            </a:r>
            <a:r>
              <a:rPr lang="en-US" sz="1600" dirty="0" err="1"/>
              <a:t>Sorrentine</a:t>
            </a:r>
            <a:r>
              <a:rPr lang="en-US" sz="1600" dirty="0"/>
              <a:t> Peninsula.  </a:t>
            </a:r>
            <a:endParaRPr lang="cs-CZ" sz="1600" dirty="0" smtClean="0"/>
          </a:p>
          <a:p>
            <a:pPr marL="285750" indent="-285750" algn="just">
              <a:buFont typeface="Wingdings" panose="05000000000000000000" pitchFamily="2" charset="2"/>
              <a:buChar char="q"/>
            </a:pPr>
            <a:r>
              <a:rPr lang="en-US" sz="1600" dirty="0"/>
              <a:t>Regarded as one of the finest cathedrals in the world, the </a:t>
            </a:r>
            <a:r>
              <a:rPr lang="en-US" sz="1600" b="1" dirty="0"/>
              <a:t>Duomo Santa Maria del Fiore, </a:t>
            </a:r>
            <a:r>
              <a:rPr lang="en-US" sz="1600" dirty="0"/>
              <a:t>or the Cathedral of Santa Maria del Fiore, dominates the Florence skyline.</a:t>
            </a:r>
          </a:p>
        </p:txBody>
      </p:sp>
    </p:spTree>
    <p:extLst>
      <p:ext uri="{BB962C8B-B14F-4D97-AF65-F5344CB8AC3E}">
        <p14:creationId xmlns:p14="http://schemas.microsoft.com/office/powerpoint/2010/main" val="2595258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Italy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08762"/>
          </a:xfrm>
          <a:prstGeom prst="rect">
            <a:avLst/>
          </a:prstGeom>
        </p:spPr>
        <p:txBody>
          <a:bodyPr wrap="square">
            <a:spAutoFit/>
          </a:bodyPr>
          <a:lstStyle/>
          <a:p>
            <a:pPr marL="285750" indent="-285750" algn="just">
              <a:buFont typeface="Wingdings" panose="05000000000000000000" pitchFamily="2" charset="2"/>
              <a:buChar char="q"/>
            </a:pPr>
            <a:r>
              <a:rPr lang="en-US" b="1" dirty="0"/>
              <a:t>Cinque Terre, </a:t>
            </a:r>
            <a:r>
              <a:rPr lang="en-US" dirty="0"/>
              <a:t>which translates as "Five Villages", is a lovely coastal region with steep </a:t>
            </a:r>
            <a:r>
              <a:rPr lang="en-US" dirty="0" err="1"/>
              <a:t>oceanside</a:t>
            </a:r>
            <a:r>
              <a:rPr lang="en-US" dirty="0"/>
              <a:t> cliffs and hills</a:t>
            </a:r>
            <a:r>
              <a:rPr lang="en-US" dirty="0" smtClean="0"/>
              <a:t>.</a:t>
            </a:r>
            <a:endParaRPr lang="cs-CZ" dirty="0" smtClean="0"/>
          </a:p>
          <a:p>
            <a:pPr marL="285750" indent="-285750" algn="just">
              <a:buFont typeface="Wingdings" panose="05000000000000000000" pitchFamily="2" charset="2"/>
              <a:buChar char="q"/>
            </a:pPr>
            <a:r>
              <a:rPr lang="en-US" b="1" dirty="0"/>
              <a:t>The Vatican </a:t>
            </a:r>
            <a:r>
              <a:rPr lang="en-US" dirty="0"/>
              <a:t>is home to some of the world's most priceless art and art collections. Beyond the obvious sites of St Peter's Basilica and St Peter's square, the Vatican is home to countless </a:t>
            </a:r>
            <a:r>
              <a:rPr lang="en-US" dirty="0" smtClean="0"/>
              <a:t>attractions</a:t>
            </a:r>
            <a:r>
              <a:rPr lang="cs-CZ" dirty="0" smtClean="0"/>
              <a:t>.</a:t>
            </a:r>
          </a:p>
          <a:p>
            <a:pPr marL="285750" indent="-285750" algn="just">
              <a:buFont typeface="Wingdings" panose="05000000000000000000" pitchFamily="2" charset="2"/>
              <a:buChar char="q"/>
            </a:pPr>
            <a:r>
              <a:rPr lang="en-US" b="1" dirty="0"/>
              <a:t>The Roman Forum </a:t>
            </a:r>
            <a:r>
              <a:rPr lang="en-US" dirty="0"/>
              <a:t>may require a little imagination to understand exactly what this area once looked like. </a:t>
            </a:r>
            <a:endParaRPr lang="cs-CZ" dirty="0" smtClean="0"/>
          </a:p>
          <a:p>
            <a:pPr marL="285750" indent="-285750" algn="just">
              <a:buFont typeface="Wingdings" panose="05000000000000000000" pitchFamily="2" charset="2"/>
              <a:buChar char="q"/>
            </a:pPr>
            <a:r>
              <a:rPr lang="en-US" dirty="0"/>
              <a:t>One of the most important tourist sites in Venice is </a:t>
            </a:r>
            <a:r>
              <a:rPr lang="en-US" b="1" dirty="0"/>
              <a:t>St Mark's Basilica. </a:t>
            </a:r>
            <a:r>
              <a:rPr lang="en-US" dirty="0"/>
              <a:t>Most visitors wandering around Venice will find themselves in the famous square, Piazza San Marco, in front of the basilica, looking at the main west facing facade. </a:t>
            </a:r>
            <a:endParaRPr lang="cs-CZ" dirty="0" smtClean="0"/>
          </a:p>
          <a:p>
            <a:pPr marL="285750" indent="-285750" algn="just">
              <a:buFont typeface="Wingdings" panose="05000000000000000000" pitchFamily="2" charset="2"/>
              <a:buChar char="q"/>
            </a:pPr>
            <a:r>
              <a:rPr lang="en-US" b="1" dirty="0"/>
              <a:t>The Pantheon, </a:t>
            </a:r>
            <a:r>
              <a:rPr lang="en-US" dirty="0"/>
              <a:t>an exceptionally well preserved remnant from Roman times, reveals the incredible architectural achievements of the Roman Empire</a:t>
            </a:r>
            <a:r>
              <a:rPr lang="en-US" dirty="0" smtClean="0"/>
              <a:t>.</a:t>
            </a:r>
            <a:endParaRPr lang="cs-CZ" dirty="0" smtClean="0"/>
          </a:p>
          <a:p>
            <a:pPr marL="285750" indent="-285750" algn="just">
              <a:buFont typeface="Wingdings" panose="05000000000000000000" pitchFamily="2" charset="2"/>
              <a:buChar char="q"/>
            </a:pPr>
            <a:endParaRPr lang="cs-CZ" sz="1600" dirty="0" smtClean="0"/>
          </a:p>
          <a:p>
            <a:pPr marL="285750" indent="-285750" algn="just">
              <a:buFont typeface="Wingdings" panose="05000000000000000000" pitchFamily="2" charset="2"/>
              <a:buChar char="q"/>
            </a:pPr>
            <a:endParaRPr lang="en-US" sz="1600" dirty="0"/>
          </a:p>
        </p:txBody>
      </p:sp>
    </p:spTree>
    <p:extLst>
      <p:ext uri="{BB962C8B-B14F-4D97-AF65-F5344CB8AC3E}">
        <p14:creationId xmlns:p14="http://schemas.microsoft.com/office/powerpoint/2010/main" val="482726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Slovenia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dirty="0"/>
              <a:t>Over 40% of Slovenia is mountains, as the Alps extend across the northern part of the country</a:t>
            </a:r>
            <a:r>
              <a:rPr lang="en-US" dirty="0" smtClean="0"/>
              <a:t>.</a:t>
            </a:r>
            <a:endParaRPr lang="en-US" dirty="0"/>
          </a:p>
          <a:p>
            <a:pPr marL="285750" indent="-285750" algn="just">
              <a:buFont typeface="Wingdings" panose="05000000000000000000" pitchFamily="2" charset="2"/>
              <a:buChar char="q"/>
            </a:pPr>
            <a:r>
              <a:rPr lang="en-US" dirty="0"/>
              <a:t>The country's highest point is </a:t>
            </a:r>
            <a:r>
              <a:rPr lang="en-US" dirty="0" err="1"/>
              <a:t>Triglav</a:t>
            </a:r>
            <a:r>
              <a:rPr lang="en-US" dirty="0"/>
              <a:t>, which rests in the Alps, and peaks at </a:t>
            </a:r>
            <a:r>
              <a:rPr lang="en-US" dirty="0" smtClean="0"/>
              <a:t>(</a:t>
            </a:r>
            <a:r>
              <a:rPr lang="en-US" dirty="0"/>
              <a:t>2,864 m</a:t>
            </a:r>
            <a:r>
              <a:rPr lang="en-US" dirty="0" smtClean="0"/>
              <a:t>).</a:t>
            </a:r>
            <a:endParaRPr lang="en-US" dirty="0"/>
          </a:p>
          <a:p>
            <a:pPr marL="285750" indent="-285750" algn="just">
              <a:buFont typeface="Wingdings" panose="05000000000000000000" pitchFamily="2" charset="2"/>
              <a:buChar char="q"/>
            </a:pPr>
            <a:r>
              <a:rPr lang="en-US" dirty="0"/>
              <a:t>The Julian and </a:t>
            </a:r>
            <a:r>
              <a:rPr lang="en-US" dirty="0" err="1"/>
              <a:t>Savinja</a:t>
            </a:r>
            <a:r>
              <a:rPr lang="en-US" dirty="0"/>
              <a:t> ranges run along its borders with Austria and Italy</a:t>
            </a:r>
            <a:r>
              <a:rPr lang="en-US" dirty="0" smtClean="0"/>
              <a:t>.</a:t>
            </a:r>
            <a:endParaRPr lang="en-US" dirty="0"/>
          </a:p>
          <a:p>
            <a:pPr marL="285750" indent="-285750" algn="just">
              <a:buFont typeface="Wingdings" panose="05000000000000000000" pitchFamily="2" charset="2"/>
              <a:buChar char="q"/>
            </a:pPr>
            <a:r>
              <a:rPr lang="en-US" dirty="0"/>
              <a:t>Located within the Julian Alps are two glacial lakes (</a:t>
            </a:r>
            <a:r>
              <a:rPr lang="en-US" dirty="0" err="1"/>
              <a:t>Bohinj</a:t>
            </a:r>
            <a:r>
              <a:rPr lang="en-US" dirty="0"/>
              <a:t> and Bled), and major rivers include the Drava and Sava</a:t>
            </a:r>
            <a:r>
              <a:rPr lang="en-US" dirty="0" smtClean="0"/>
              <a:t>.</a:t>
            </a:r>
            <a:endParaRPr lang="en-US" dirty="0"/>
          </a:p>
          <a:p>
            <a:pPr marL="285750" indent="-285750" algn="just">
              <a:buFont typeface="Wingdings" panose="05000000000000000000" pitchFamily="2" charset="2"/>
              <a:buChar char="q"/>
            </a:pPr>
            <a:r>
              <a:rPr lang="en-US" dirty="0"/>
              <a:t>Moving towards the central and south, the balance of land is a mixture of high hills and valleys, covered by green forests</a:t>
            </a:r>
            <a:r>
              <a:rPr lang="en-US" dirty="0" smtClean="0"/>
              <a:t>.</a:t>
            </a:r>
            <a:endParaRPr lang="en-US" dirty="0"/>
          </a:p>
          <a:p>
            <a:pPr marL="285750" indent="-285750" algn="just">
              <a:buFont typeface="Wingdings" panose="05000000000000000000" pitchFamily="2" charset="2"/>
              <a:buChar char="q"/>
            </a:pPr>
            <a:r>
              <a:rPr lang="en-US" dirty="0"/>
              <a:t>Slovenia, as a matter of fact, is ranked third in Europe for being the most forested country, with over half of its land covered. </a:t>
            </a:r>
          </a:p>
        </p:txBody>
      </p:sp>
    </p:spTree>
    <p:extLst>
      <p:ext uri="{BB962C8B-B14F-4D97-AF65-F5344CB8AC3E}">
        <p14:creationId xmlns:p14="http://schemas.microsoft.com/office/powerpoint/2010/main" val="1607927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Portugal</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Mountains and high hills cover the northern third of Portugal, including an extension of the Cantabrian Mountains from Spain</a:t>
            </a:r>
            <a:r>
              <a:rPr lang="en-US" dirty="0" smtClean="0"/>
              <a:t>.</a:t>
            </a:r>
            <a:endParaRPr lang="en-US" dirty="0"/>
          </a:p>
          <a:p>
            <a:pPr marL="285750" indent="-285750" algn="just">
              <a:buFont typeface="Wingdings" panose="05000000000000000000" pitchFamily="2" charset="2"/>
              <a:buChar char="q"/>
            </a:pPr>
            <a:r>
              <a:rPr lang="en-US" dirty="0"/>
              <a:t>The mainland's highest point is a peak in the Serra da Estrela, at 6,532 ft. (1,991m). Portugal's lowest point is along the Atlantic Ocean coastline</a:t>
            </a:r>
            <a:r>
              <a:rPr lang="en-US" dirty="0" smtClean="0"/>
              <a:t>.</a:t>
            </a:r>
            <a:endParaRPr lang="en-US" dirty="0"/>
          </a:p>
          <a:p>
            <a:pPr marL="285750" indent="-285750" algn="just">
              <a:buFont typeface="Wingdings" panose="05000000000000000000" pitchFamily="2" charset="2"/>
              <a:buChar char="q"/>
            </a:pPr>
            <a:r>
              <a:rPr lang="en-US" dirty="0" smtClean="0"/>
              <a:t>Portugal's </a:t>
            </a:r>
            <a:r>
              <a:rPr lang="en-US" dirty="0"/>
              <a:t>overall highest point (Pico Volcano ) is located in the Azores (an autonomous region) on the island of Pico. It stands at </a:t>
            </a:r>
            <a:r>
              <a:rPr lang="en-US" dirty="0" smtClean="0"/>
              <a:t>(</a:t>
            </a:r>
            <a:r>
              <a:rPr lang="en-US" dirty="0"/>
              <a:t>2,351 m). </a:t>
            </a:r>
            <a:endParaRPr lang="cs-CZ" dirty="0" smtClean="0"/>
          </a:p>
          <a:p>
            <a:pPr marL="285750" indent="-285750" algn="just">
              <a:buFont typeface="Wingdings" panose="05000000000000000000" pitchFamily="2" charset="2"/>
              <a:buChar char="q"/>
            </a:pPr>
            <a:r>
              <a:rPr lang="en-US" dirty="0"/>
              <a:t> Further south and west, the land slopes to rolling hills and lowlands, and a broad coastal plain</a:t>
            </a:r>
            <a:r>
              <a:rPr lang="en-US" dirty="0" smtClean="0"/>
              <a:t>.</a:t>
            </a:r>
            <a:endParaRPr lang="en-US" dirty="0"/>
          </a:p>
          <a:p>
            <a:pPr marL="285750" indent="-285750" algn="just">
              <a:buFont typeface="Wingdings" panose="05000000000000000000" pitchFamily="2" charset="2"/>
              <a:buChar char="q"/>
            </a:pPr>
            <a:r>
              <a:rPr lang="en-US" dirty="0"/>
              <a:t>The Algarve region in the far-south features mostly rolling plains, a few scattered mountains and some islands and islets. It's coastline is notable for limestone caves and grottoes</a:t>
            </a:r>
            <a:r>
              <a:rPr lang="en-US" dirty="0" smtClean="0"/>
              <a:t>.</a:t>
            </a:r>
            <a:endParaRPr lang="en-US" dirty="0"/>
          </a:p>
          <a:p>
            <a:pPr marL="285750" indent="-285750" algn="just">
              <a:buFont typeface="Wingdings" panose="05000000000000000000" pitchFamily="2" charset="2"/>
              <a:buChar char="q"/>
            </a:pPr>
            <a:r>
              <a:rPr lang="en-US" dirty="0"/>
              <a:t>Major rivers in Portugal include the Douro, Guadiana, Mondego and the Tagus. There are no inland lakes, as water surfaces of size are dam-originated reservoirs. </a:t>
            </a:r>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Slovenia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154984"/>
          </a:xfrm>
          <a:prstGeom prst="rect">
            <a:avLst/>
          </a:prstGeom>
        </p:spPr>
        <p:txBody>
          <a:bodyPr wrap="square">
            <a:spAutoFit/>
          </a:bodyPr>
          <a:lstStyle/>
          <a:p>
            <a:pPr marL="285750" indent="-285750" algn="just">
              <a:buFont typeface="Wingdings" panose="05000000000000000000" pitchFamily="2" charset="2"/>
              <a:buChar char="q"/>
            </a:pPr>
            <a:r>
              <a:rPr lang="en-US" sz="1600" dirty="0"/>
              <a:t>Slovenia, with its diverse landscapes, is an attraction in itself. It is the first country in the world that has been, as a whole, declared a </a:t>
            </a:r>
            <a:r>
              <a:rPr lang="en-US" sz="1600" b="1" dirty="0"/>
              <a:t>green tourist destination. </a:t>
            </a:r>
            <a:r>
              <a:rPr lang="en-US" sz="1600" dirty="0"/>
              <a:t>Here, in addition to exceptional and special natural features, you can discover places that are UNESCO World Heritage </a:t>
            </a:r>
            <a:r>
              <a:rPr lang="en-US" sz="1600" dirty="0" smtClean="0"/>
              <a:t>protected</a:t>
            </a:r>
            <a:r>
              <a:rPr lang="cs-CZ" sz="1600" dirty="0" smtClean="0"/>
              <a:t>.</a:t>
            </a:r>
          </a:p>
          <a:p>
            <a:pPr marL="285750" indent="-285750" algn="just">
              <a:buFont typeface="Wingdings" panose="05000000000000000000" pitchFamily="2" charset="2"/>
              <a:buChar char="q"/>
            </a:pPr>
            <a:r>
              <a:rPr lang="en-US" sz="1600" dirty="0"/>
              <a:t>One of the best places to visit in Slovenia is its capital, </a:t>
            </a:r>
            <a:r>
              <a:rPr lang="en-US" sz="1600" b="1" dirty="0"/>
              <a:t>Ljubljana. </a:t>
            </a:r>
            <a:r>
              <a:rPr lang="en-US" sz="1600" dirty="0"/>
              <a:t>Although Ljubljana is much smaller than most European capitals, it has a unique charm that makes it worth a visit. A major attraction in the city is </a:t>
            </a:r>
            <a:r>
              <a:rPr lang="en-US" sz="1600" dirty="0" err="1"/>
              <a:t>Tromostovje</a:t>
            </a:r>
            <a:r>
              <a:rPr lang="en-US" sz="1600" dirty="0"/>
              <a:t>, also known as the Triple Bridge, where three picturesque bridges span the river right next to one another</a:t>
            </a:r>
            <a:r>
              <a:rPr lang="en-US" sz="1600" dirty="0" smtClean="0"/>
              <a:t>.</a:t>
            </a:r>
            <a:endParaRPr lang="cs-CZ" sz="1600" dirty="0" smtClean="0"/>
          </a:p>
          <a:p>
            <a:pPr marL="285750" indent="-285750" algn="just">
              <a:buFont typeface="Wingdings" panose="05000000000000000000" pitchFamily="2" charset="2"/>
              <a:buChar char="q"/>
            </a:pPr>
            <a:r>
              <a:rPr lang="en-US" sz="1600" dirty="0"/>
              <a:t>Serving as a gateway to the </a:t>
            </a:r>
            <a:r>
              <a:rPr lang="en-US" sz="1600" dirty="0" err="1"/>
              <a:t>Triglav</a:t>
            </a:r>
            <a:r>
              <a:rPr lang="en-US" sz="1600" dirty="0"/>
              <a:t> National park is </a:t>
            </a:r>
            <a:r>
              <a:rPr lang="en-US" sz="1600" b="1" dirty="0"/>
              <a:t>Lake Bled, </a:t>
            </a:r>
            <a:r>
              <a:rPr lang="en-US" sz="1600" dirty="0"/>
              <a:t>a scenic body of water surrounded by the Julian </a:t>
            </a:r>
            <a:r>
              <a:rPr lang="en-US" sz="1600" dirty="0" smtClean="0"/>
              <a:t>Alps</a:t>
            </a:r>
            <a:r>
              <a:rPr lang="cs-CZ" sz="1600" dirty="0" smtClean="0"/>
              <a:t>.</a:t>
            </a:r>
          </a:p>
          <a:p>
            <a:pPr marL="285750" indent="-285750" algn="just">
              <a:buFont typeface="Wingdings" panose="05000000000000000000" pitchFamily="2" charset="2"/>
              <a:buChar char="q"/>
            </a:pPr>
            <a:r>
              <a:rPr lang="en-US" sz="1600" dirty="0"/>
              <a:t>If you want to get outdoors and explore some of the amazing natural scenery in Slovenia, then </a:t>
            </a:r>
            <a:r>
              <a:rPr lang="en-US" sz="1600" b="1" dirty="0" err="1"/>
              <a:t>Triglav</a:t>
            </a:r>
            <a:r>
              <a:rPr lang="en-US" sz="1600" b="1" dirty="0"/>
              <a:t> National Park</a:t>
            </a:r>
            <a:r>
              <a:rPr lang="en-US" sz="1600" dirty="0"/>
              <a:t> is the ideal spot to visit</a:t>
            </a:r>
            <a:r>
              <a:rPr lang="en-US" sz="1600" dirty="0" smtClean="0"/>
              <a:t>.</a:t>
            </a:r>
            <a:endParaRPr lang="cs-CZ" sz="1600" dirty="0" smtClean="0"/>
          </a:p>
          <a:p>
            <a:pPr marL="285750" indent="-285750" algn="just">
              <a:buFont typeface="Wingdings" panose="05000000000000000000" pitchFamily="2" charset="2"/>
              <a:buChar char="q"/>
            </a:pPr>
            <a:r>
              <a:rPr lang="en-US" sz="1600" b="1" dirty="0"/>
              <a:t>Postojna </a:t>
            </a:r>
            <a:r>
              <a:rPr lang="en-US" sz="1600" dirty="0"/>
              <a:t>is a relatively small town in Southwest Slovenia, but it is a must-see destination for travelers drawn to unique attractions and natural scenery. Postojna is known for its extensive cave system, which boasts a staggering 20 km (13 miles) of chambers, hallways and galleries, some of which have ceilings nearly 50 meters (150 feet) high. </a:t>
            </a:r>
            <a:endParaRPr lang="cs-CZ" sz="1600" dirty="0" smtClean="0"/>
          </a:p>
          <a:p>
            <a:pPr marL="285750" indent="-285750" algn="just">
              <a:buFont typeface="Wingdings" panose="05000000000000000000" pitchFamily="2" charset="2"/>
              <a:buChar char="q"/>
            </a:pPr>
            <a:endParaRPr lang="en-US" sz="1600" dirty="0"/>
          </a:p>
        </p:txBody>
      </p:sp>
    </p:spTree>
    <p:extLst>
      <p:ext uri="{BB962C8B-B14F-4D97-AF65-F5344CB8AC3E}">
        <p14:creationId xmlns:p14="http://schemas.microsoft.com/office/powerpoint/2010/main" val="312145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Slovenia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00986"/>
          </a:xfrm>
          <a:prstGeom prst="rect">
            <a:avLst/>
          </a:prstGeom>
        </p:spPr>
        <p:txBody>
          <a:bodyPr wrap="square">
            <a:spAutoFit/>
          </a:bodyPr>
          <a:lstStyle/>
          <a:p>
            <a:pPr marL="285750" indent="-285750" algn="just">
              <a:buFont typeface="Wingdings" panose="05000000000000000000" pitchFamily="2" charset="2"/>
              <a:buChar char="q"/>
            </a:pPr>
            <a:r>
              <a:rPr lang="en-US" sz="1600" dirty="0"/>
              <a:t>On the tip of Southwestern Slovenia, and on the coast of the Adriatic Sea, is the resort hotspot called </a:t>
            </a:r>
            <a:r>
              <a:rPr lang="en-US" sz="1600" b="1" dirty="0" err="1"/>
              <a:t>Piran</a:t>
            </a:r>
            <a:r>
              <a:rPr lang="en-US" sz="1600" dirty="0"/>
              <a:t>. The destination is reminiscent of Italy, which makes sense since it was actually part of the Venetian Empire for more than five centuries. </a:t>
            </a:r>
            <a:r>
              <a:rPr lang="en-US" sz="1600" dirty="0" err="1"/>
              <a:t>Piran</a:t>
            </a:r>
            <a:r>
              <a:rPr lang="en-US" sz="1600" dirty="0"/>
              <a:t> is small in size, but it is quaint, historic and scenic. </a:t>
            </a:r>
            <a:endParaRPr lang="cs-CZ" sz="1600" dirty="0" smtClean="0"/>
          </a:p>
          <a:p>
            <a:pPr marL="285750" indent="-285750" algn="just">
              <a:buFont typeface="Wingdings" panose="05000000000000000000" pitchFamily="2" charset="2"/>
              <a:buChar char="q"/>
            </a:pPr>
            <a:r>
              <a:rPr lang="en-US" sz="1600" dirty="0"/>
              <a:t>On the banks of the Drava River is the city of </a:t>
            </a:r>
            <a:r>
              <a:rPr lang="en-US" sz="1600" b="1" dirty="0" err="1"/>
              <a:t>Ptuj</a:t>
            </a:r>
            <a:r>
              <a:rPr lang="en-US" sz="1600" b="1" dirty="0"/>
              <a:t>, </a:t>
            </a:r>
            <a:r>
              <a:rPr lang="en-US" sz="1600" dirty="0"/>
              <a:t>a destination in Eastern Slovenia with an impressive collection of historic architecture. </a:t>
            </a:r>
            <a:r>
              <a:rPr lang="en-US" sz="1600" dirty="0" err="1"/>
              <a:t>Ptuj</a:t>
            </a:r>
            <a:r>
              <a:rPr lang="en-US" sz="1600" dirty="0"/>
              <a:t> is widely regarded as one of the oldest cities in the nation, and it has been important in the local culture since the Stone Age</a:t>
            </a:r>
            <a:r>
              <a:rPr lang="en-US" sz="1600" dirty="0" smtClean="0"/>
              <a:t>.</a:t>
            </a:r>
            <a:endParaRPr lang="cs-CZ" sz="1600" dirty="0" smtClean="0"/>
          </a:p>
          <a:p>
            <a:pPr marL="285750" indent="-285750" algn="just">
              <a:buFont typeface="Wingdings" panose="05000000000000000000" pitchFamily="2" charset="2"/>
              <a:buChar char="q"/>
            </a:pPr>
            <a:r>
              <a:rPr lang="en-US" sz="1600" dirty="0"/>
              <a:t>One of the oldest cities in all of Slovenia is </a:t>
            </a:r>
            <a:r>
              <a:rPr lang="en-US" sz="1600" b="1" dirty="0" err="1"/>
              <a:t>Celje</a:t>
            </a:r>
            <a:r>
              <a:rPr lang="en-US" sz="1600" b="1" dirty="0"/>
              <a:t>, </a:t>
            </a:r>
            <a:r>
              <a:rPr lang="en-US" sz="1600" dirty="0"/>
              <a:t>a small city perched on the banks of the </a:t>
            </a:r>
            <a:r>
              <a:rPr lang="en-US" sz="1600" dirty="0" err="1"/>
              <a:t>Savinja</a:t>
            </a:r>
            <a:r>
              <a:rPr lang="en-US" sz="1600" dirty="0"/>
              <a:t> River. The biggest attraction in the city is the enormous castle, which was erected in the 14th century and now looks down over the city from its hilltop location</a:t>
            </a:r>
            <a:r>
              <a:rPr lang="en-US" sz="1600" dirty="0" smtClean="0"/>
              <a:t>.</a:t>
            </a:r>
            <a:endParaRPr lang="cs-CZ" sz="1600" dirty="0" smtClean="0"/>
          </a:p>
          <a:p>
            <a:pPr marL="285750" indent="-285750" algn="just">
              <a:buFont typeface="Wingdings" panose="05000000000000000000" pitchFamily="2" charset="2"/>
              <a:buChar char="q"/>
            </a:pPr>
            <a:r>
              <a:rPr lang="en-US" sz="1600" dirty="0"/>
              <a:t>Popular for winter sports enthusiasts is the destination of </a:t>
            </a:r>
            <a:r>
              <a:rPr lang="en-US" sz="1600" b="1" dirty="0" err="1"/>
              <a:t>Kranjska</a:t>
            </a:r>
            <a:r>
              <a:rPr lang="en-US" sz="1600" b="1" dirty="0"/>
              <a:t> Gora, </a:t>
            </a:r>
            <a:r>
              <a:rPr lang="en-US" sz="1600" dirty="0"/>
              <a:t>located in the northwest of Slovenia. During the winter, </a:t>
            </a:r>
            <a:r>
              <a:rPr lang="en-US" sz="1600" dirty="0" err="1"/>
              <a:t>Kranjska</a:t>
            </a:r>
            <a:r>
              <a:rPr lang="en-US" sz="1600" dirty="0"/>
              <a:t> Gora is busy with visitors who ski and snowboard in the resort of </a:t>
            </a:r>
            <a:r>
              <a:rPr lang="en-US" sz="1600" dirty="0" err="1"/>
              <a:t>Vitranc</a:t>
            </a:r>
            <a:r>
              <a:rPr lang="en-US" sz="1600" dirty="0"/>
              <a:t>, taking advantage of the frequent snowfall and the steep </a:t>
            </a:r>
            <a:r>
              <a:rPr lang="en-US" sz="1600" dirty="0" smtClean="0"/>
              <a:t>trails</a:t>
            </a:r>
            <a:r>
              <a:rPr lang="cs-CZ" sz="1600" dirty="0" smtClean="0"/>
              <a:t>.</a:t>
            </a:r>
          </a:p>
          <a:p>
            <a:pPr marL="285750" indent="-285750" algn="just">
              <a:buFont typeface="Wingdings" panose="05000000000000000000" pitchFamily="2" charset="2"/>
              <a:buChar char="q"/>
            </a:pPr>
            <a:r>
              <a:rPr lang="en-US" sz="1600" dirty="0"/>
              <a:t>As one of the oldest coastal towns in Slovenia, and a major port,</a:t>
            </a:r>
            <a:r>
              <a:rPr lang="en-US" sz="1600" b="1" dirty="0"/>
              <a:t> Koper </a:t>
            </a:r>
            <a:r>
              <a:rPr lang="en-US" sz="1600" dirty="0"/>
              <a:t>is an integral part of the country’s infrastructure. </a:t>
            </a:r>
          </a:p>
        </p:txBody>
      </p:sp>
    </p:spTree>
    <p:extLst>
      <p:ext uri="{BB962C8B-B14F-4D97-AF65-F5344CB8AC3E}">
        <p14:creationId xmlns:p14="http://schemas.microsoft.com/office/powerpoint/2010/main" val="3346188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Croatia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dirty="0"/>
              <a:t>Given the size of Croatia, the landscape is considerably diverse and made up of fertile and mostly flat plains in the north, and low mountains and highlands along the coast</a:t>
            </a:r>
            <a:r>
              <a:rPr lang="en-US" dirty="0" smtClean="0"/>
              <a:t>.</a:t>
            </a:r>
            <a:endParaRPr lang="en-US" dirty="0"/>
          </a:p>
          <a:p>
            <a:pPr marL="285750" indent="-285750" algn="just">
              <a:buFont typeface="Wingdings" panose="05000000000000000000" pitchFamily="2" charset="2"/>
              <a:buChar char="q"/>
            </a:pPr>
            <a:r>
              <a:rPr lang="en-US" dirty="0"/>
              <a:t>The Dinaric Alps and a few smaller mountain ranges (</a:t>
            </a:r>
            <a:r>
              <a:rPr lang="en-US" dirty="0" err="1"/>
              <a:t>Velebit</a:t>
            </a:r>
            <a:r>
              <a:rPr lang="en-US" dirty="0"/>
              <a:t> and </a:t>
            </a:r>
            <a:r>
              <a:rPr lang="en-US" dirty="0" err="1"/>
              <a:t>Velika</a:t>
            </a:r>
            <a:r>
              <a:rPr lang="en-US" dirty="0"/>
              <a:t> </a:t>
            </a:r>
            <a:r>
              <a:rPr lang="en-US" dirty="0" err="1"/>
              <a:t>Kapela</a:t>
            </a:r>
            <a:r>
              <a:rPr lang="en-US" dirty="0"/>
              <a:t>) slice through the country, with the highest point rising to </a:t>
            </a:r>
            <a:r>
              <a:rPr lang="en-US" dirty="0" smtClean="0"/>
              <a:t>(</a:t>
            </a:r>
            <a:r>
              <a:rPr lang="en-US" dirty="0"/>
              <a:t>1,831m). </a:t>
            </a:r>
            <a:endParaRPr lang="cs-CZ" dirty="0" smtClean="0"/>
          </a:p>
          <a:p>
            <a:pPr marL="285750" indent="-285750" algn="just">
              <a:buFont typeface="Wingdings" panose="05000000000000000000" pitchFamily="2" charset="2"/>
              <a:buChar char="q"/>
            </a:pPr>
            <a:r>
              <a:rPr lang="en-US" dirty="0"/>
              <a:t>Along the Dalmatian coast, as well as on most of Croatia's offshore islands, the land is hilly, rocky and steep</a:t>
            </a:r>
            <a:r>
              <a:rPr lang="en-US" dirty="0" smtClean="0"/>
              <a:t>.</a:t>
            </a:r>
            <a:endParaRPr lang="en-US" dirty="0"/>
          </a:p>
          <a:p>
            <a:pPr marL="285750" indent="-285750" algn="just">
              <a:buFont typeface="Wingdings" panose="05000000000000000000" pitchFamily="2" charset="2"/>
              <a:buChar char="q"/>
            </a:pPr>
            <a:r>
              <a:rPr lang="en-US" dirty="0"/>
              <a:t>Natural water sources are numerous, and the country's biggest lake, Lake </a:t>
            </a:r>
            <a:r>
              <a:rPr lang="en-US" dirty="0" err="1"/>
              <a:t>Vrana</a:t>
            </a:r>
            <a:r>
              <a:rPr lang="en-US" dirty="0"/>
              <a:t>, extends over 12 sq. </a:t>
            </a:r>
            <a:r>
              <a:rPr lang="en-US" dirty="0" smtClean="0"/>
              <a:t>miles (30 sq. km).</a:t>
            </a:r>
            <a:endParaRPr lang="en-US" dirty="0"/>
          </a:p>
          <a:p>
            <a:pPr marL="285750" indent="-285750" algn="just">
              <a:buFont typeface="Wingdings" panose="05000000000000000000" pitchFamily="2" charset="2"/>
              <a:buChar char="q"/>
            </a:pPr>
            <a:r>
              <a:rPr lang="en-US" dirty="0"/>
              <a:t>However, the Plitvice lakes are the most famous, and are composed of a group of 16 different small lakes connected by waterfalls</a:t>
            </a:r>
            <a:r>
              <a:rPr lang="en-US" dirty="0" smtClean="0"/>
              <a:t>.</a:t>
            </a:r>
            <a:endParaRPr lang="en-US" dirty="0"/>
          </a:p>
          <a:p>
            <a:pPr marL="285750" indent="-285750" algn="just">
              <a:buFont typeface="Wingdings" panose="05000000000000000000" pitchFamily="2" charset="2"/>
              <a:buChar char="q"/>
            </a:pPr>
            <a:r>
              <a:rPr lang="en-US" dirty="0"/>
              <a:t>Europe's second largest river, the Danube, forms the far northeastern border with Serbia. </a:t>
            </a:r>
          </a:p>
        </p:txBody>
      </p:sp>
    </p:spTree>
    <p:extLst>
      <p:ext uri="{BB962C8B-B14F-4D97-AF65-F5344CB8AC3E}">
        <p14:creationId xmlns:p14="http://schemas.microsoft.com/office/powerpoint/2010/main" val="3867207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Croatia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62651"/>
          </a:xfrm>
          <a:prstGeom prst="rect">
            <a:avLst/>
          </a:prstGeom>
        </p:spPr>
        <p:txBody>
          <a:bodyPr wrap="square">
            <a:spAutoFit/>
          </a:bodyPr>
          <a:lstStyle/>
          <a:p>
            <a:pPr marL="285750" indent="-285750" algn="just">
              <a:buFont typeface="Wingdings" panose="05000000000000000000" pitchFamily="2" charset="2"/>
              <a:buChar char="q"/>
            </a:pPr>
            <a:r>
              <a:rPr lang="en-US" sz="1600" b="1" dirty="0"/>
              <a:t>Dubrovnik, </a:t>
            </a:r>
            <a:r>
              <a:rPr lang="en-US" sz="1600" dirty="0"/>
              <a:t>Croatia's most glamorous tourist destination, centers on the magnificent old town, contained within sturdy medieval defensive walls and declared a </a:t>
            </a:r>
            <a:r>
              <a:rPr lang="en-US" sz="1600" dirty="0" smtClean="0"/>
              <a:t>UNESCO</a:t>
            </a:r>
            <a:r>
              <a:rPr lang="cs-CZ" sz="1600" dirty="0" smtClean="0"/>
              <a:t>.</a:t>
            </a:r>
            <a:r>
              <a:rPr lang="en-US" sz="1600" dirty="0"/>
              <a:t> Any first-time sightseeing tour of the city should begin with a walk around the ramparts (the complete circuit measures two kilometers), which incorporate fortresses, towers, and cannons along the way. </a:t>
            </a:r>
            <a:endParaRPr lang="cs-CZ" sz="1600" dirty="0" smtClean="0"/>
          </a:p>
          <a:p>
            <a:pPr marL="285750" indent="-285750" algn="just">
              <a:buFont typeface="Wingdings" panose="05000000000000000000" pitchFamily="2" charset="2"/>
              <a:buChar char="q"/>
            </a:pPr>
            <a:r>
              <a:rPr lang="en-US" sz="1600" b="1" dirty="0"/>
              <a:t>Split, </a:t>
            </a:r>
            <a:r>
              <a:rPr lang="en-US" sz="1600" dirty="0"/>
              <a:t>Croatia's second biggest city after Zagreb, grew up within the ancient Roman walls of </a:t>
            </a:r>
            <a:r>
              <a:rPr lang="en-US" sz="1600" b="1" dirty="0"/>
              <a:t>Diocletian's Palace</a:t>
            </a:r>
            <a:r>
              <a:rPr lang="en-US" sz="1600" b="1" dirty="0" smtClean="0"/>
              <a:t>.</a:t>
            </a:r>
            <a:endParaRPr lang="cs-CZ" sz="1600" b="1" dirty="0" smtClean="0"/>
          </a:p>
          <a:p>
            <a:pPr marL="285750" indent="-285750" algn="just">
              <a:buFont typeface="Wingdings" panose="05000000000000000000" pitchFamily="2" charset="2"/>
              <a:buChar char="q"/>
            </a:pPr>
            <a:r>
              <a:rPr lang="en-US" sz="1600" dirty="0"/>
              <a:t>Many tourists visit Croatia to explore the blissful </a:t>
            </a:r>
            <a:r>
              <a:rPr lang="en-US" sz="1600" b="1" dirty="0"/>
              <a:t>Dalmatian islands</a:t>
            </a:r>
            <a:r>
              <a:rPr lang="en-US" sz="1600" dirty="0"/>
              <a:t>, of which the most fashionable is </a:t>
            </a:r>
            <a:r>
              <a:rPr lang="en-US" sz="1600" b="1" dirty="0"/>
              <a:t>Hvar. </a:t>
            </a:r>
            <a:r>
              <a:rPr lang="en-US" sz="1600" dirty="0"/>
              <a:t>Here, trendy Hvar Town is home to some of the country's top hotels and best seafood restaurants</a:t>
            </a:r>
            <a:r>
              <a:rPr lang="en-US" sz="1600" dirty="0" smtClean="0"/>
              <a:t>.</a:t>
            </a:r>
            <a:endParaRPr lang="cs-CZ" sz="1600" dirty="0" smtClean="0"/>
          </a:p>
          <a:p>
            <a:pPr marL="285750" indent="-285750" algn="just">
              <a:buFont typeface="Wingdings" panose="05000000000000000000" pitchFamily="2" charset="2"/>
              <a:buChar char="q"/>
            </a:pPr>
            <a:r>
              <a:rPr lang="en-US" sz="1600" dirty="0"/>
              <a:t>Croatia's most visited inland attraction, </a:t>
            </a:r>
            <a:r>
              <a:rPr lang="en-US" sz="1600" b="1" dirty="0"/>
              <a:t>Plitvice National Park </a:t>
            </a:r>
            <a:r>
              <a:rPr lang="en-US" sz="1600" dirty="0"/>
              <a:t>encompasses steep forested hillsides surrounding 16 emerald-blue lakes connected by a succession of thundering waterfalls</a:t>
            </a:r>
            <a:r>
              <a:rPr lang="en-US" sz="1600" dirty="0" smtClean="0"/>
              <a:t>.</a:t>
            </a:r>
            <a:endParaRPr lang="cs-CZ" sz="1600" dirty="0" smtClean="0"/>
          </a:p>
          <a:p>
            <a:pPr marL="285750" indent="-285750" algn="just">
              <a:buFont typeface="Wingdings" panose="05000000000000000000" pitchFamily="2" charset="2"/>
              <a:buChar char="q"/>
            </a:pPr>
            <a:r>
              <a:rPr lang="cs-CZ" sz="1600" dirty="0" smtClean="0"/>
              <a:t>I</a:t>
            </a:r>
            <a:r>
              <a:rPr lang="en-US" sz="1600" dirty="0" smtClean="0"/>
              <a:t>n </a:t>
            </a:r>
            <a:r>
              <a:rPr lang="en-US" sz="1600" dirty="0"/>
              <a:t>the Croatian capital, Zagreb, the main sightseeing area is the medieval </a:t>
            </a:r>
            <a:r>
              <a:rPr lang="en-US" sz="1600" b="1" dirty="0" err="1"/>
              <a:t>Gornji</a:t>
            </a:r>
            <a:r>
              <a:rPr lang="en-US" sz="1600" b="1" dirty="0"/>
              <a:t> Grad</a:t>
            </a:r>
            <a:r>
              <a:rPr lang="en-US" sz="1600" dirty="0"/>
              <a:t> (Upper Town). Here, attractions include the </a:t>
            </a:r>
            <a:r>
              <a:rPr lang="en-US" sz="1600" b="1" dirty="0"/>
              <a:t>cathedral</a:t>
            </a:r>
            <a:r>
              <a:rPr lang="en-US" sz="1600" dirty="0"/>
              <a:t> with its Neo-Gothic façade and twin steeples; the Croatian </a:t>
            </a:r>
            <a:r>
              <a:rPr lang="en-US" sz="1600" dirty="0" err="1"/>
              <a:t>Sabor</a:t>
            </a:r>
            <a:r>
              <a:rPr lang="en-US" sz="1600" dirty="0"/>
              <a:t> (Parliament); the </a:t>
            </a:r>
            <a:r>
              <a:rPr lang="en-US" sz="1600" b="1" dirty="0"/>
              <a:t>Church of St. </a:t>
            </a:r>
            <a:r>
              <a:rPr lang="en-US" sz="1600" b="1" dirty="0" smtClean="0"/>
              <a:t>Mark</a:t>
            </a:r>
            <a:r>
              <a:rPr lang="cs-CZ" sz="1600" b="1" dirty="0" smtClean="0"/>
              <a:t>…</a:t>
            </a:r>
          </a:p>
          <a:p>
            <a:pPr marL="285750" indent="-285750" algn="just">
              <a:buFont typeface="Wingdings" panose="05000000000000000000" pitchFamily="2" charset="2"/>
              <a:buChar char="q"/>
            </a:pPr>
            <a:r>
              <a:rPr lang="en-US" sz="1600" b="1" dirty="0"/>
              <a:t>Sailing Around </a:t>
            </a:r>
            <a:r>
              <a:rPr lang="en-US" sz="1600" b="1" dirty="0" err="1"/>
              <a:t>Kornati</a:t>
            </a:r>
            <a:r>
              <a:rPr lang="en-US" sz="1600" b="1" dirty="0"/>
              <a:t> National Park</a:t>
            </a:r>
          </a:p>
          <a:p>
            <a:pPr algn="just"/>
            <a:endParaRPr lang="cs-CZ" sz="1600" b="1" dirty="0" smtClean="0"/>
          </a:p>
          <a:p>
            <a:pPr marL="285750" indent="-285750" algn="just">
              <a:buFont typeface="Wingdings" panose="05000000000000000000" pitchFamily="2" charset="2"/>
              <a:buChar char="q"/>
            </a:pPr>
            <a:endParaRPr lang="en-US" sz="1600" b="1" dirty="0"/>
          </a:p>
        </p:txBody>
      </p:sp>
    </p:spTree>
    <p:extLst>
      <p:ext uri="{BB962C8B-B14F-4D97-AF65-F5344CB8AC3E}">
        <p14:creationId xmlns:p14="http://schemas.microsoft.com/office/powerpoint/2010/main" val="26587600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Croatia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31873"/>
          </a:xfrm>
          <a:prstGeom prst="rect">
            <a:avLst/>
          </a:prstGeom>
        </p:spPr>
        <p:txBody>
          <a:bodyPr wrap="square">
            <a:spAutoFit/>
          </a:bodyPr>
          <a:lstStyle/>
          <a:p>
            <a:pPr marL="285750" indent="-285750" algn="just">
              <a:buFont typeface="Wingdings" panose="05000000000000000000" pitchFamily="2" charset="2"/>
              <a:buChar char="q"/>
            </a:pPr>
            <a:r>
              <a:rPr lang="en-US" sz="1600" b="1" dirty="0"/>
              <a:t>Zadar's</a:t>
            </a:r>
            <a:r>
              <a:rPr lang="en-US" sz="1600" dirty="0"/>
              <a:t> car-free old town is built on a small peninsula. Its top attractions are its fine Romanesque churches, built between the 9th and 13th centuries, and filled with religious paintings and ornate golden treasures. Be sure to check out the 9th-century pre-Romanesque </a:t>
            </a:r>
            <a:r>
              <a:rPr lang="en-US" sz="1600" b="1" dirty="0"/>
              <a:t>Church of St. </a:t>
            </a:r>
            <a:r>
              <a:rPr lang="en-US" sz="1600" b="1" dirty="0" err="1"/>
              <a:t>Donatus</a:t>
            </a:r>
            <a:r>
              <a:rPr lang="en-US" sz="1600" dirty="0"/>
              <a:t>; the 11th-century </a:t>
            </a:r>
            <a:r>
              <a:rPr lang="en-US" sz="1600" b="1" dirty="0"/>
              <a:t>Church of St. Mary</a:t>
            </a:r>
            <a:r>
              <a:rPr lang="en-US" sz="1600" dirty="0"/>
              <a:t>; and the </a:t>
            </a:r>
            <a:r>
              <a:rPr lang="en-US" sz="1600" b="1" dirty="0"/>
              <a:t>Cathedral of Anastasia</a:t>
            </a:r>
            <a:r>
              <a:rPr lang="en-US" sz="1600" dirty="0"/>
              <a:t> and the </a:t>
            </a:r>
            <a:r>
              <a:rPr lang="en-US" sz="1600" b="1" dirty="0"/>
              <a:t>Church of St. </a:t>
            </a:r>
            <a:r>
              <a:rPr lang="en-US" sz="1600" b="1" dirty="0" err="1"/>
              <a:t>Chrysogonus</a:t>
            </a:r>
            <a:r>
              <a:rPr lang="en-US" sz="1600" dirty="0"/>
              <a:t>, both from the 12th century. </a:t>
            </a:r>
            <a:endParaRPr lang="cs-CZ" sz="1600" dirty="0" smtClean="0"/>
          </a:p>
          <a:p>
            <a:pPr marL="285750" indent="-285750" algn="just">
              <a:buFont typeface="Wingdings" panose="05000000000000000000" pitchFamily="2" charset="2"/>
              <a:buChar char="q"/>
            </a:pPr>
            <a:r>
              <a:rPr lang="en-US" sz="1600" dirty="0"/>
              <a:t>Croatia's most photographed beach has to be </a:t>
            </a:r>
            <a:r>
              <a:rPr lang="en-US" sz="1600" b="1" dirty="0" err="1"/>
              <a:t>Zlatni</a:t>
            </a:r>
            <a:r>
              <a:rPr lang="en-US" sz="1600" b="1" dirty="0"/>
              <a:t> Rat </a:t>
            </a:r>
            <a:r>
              <a:rPr lang="en-US" sz="1600" dirty="0"/>
              <a:t>(Golden Horn) in </a:t>
            </a:r>
            <a:r>
              <a:rPr lang="en-US" sz="1600" dirty="0" err="1"/>
              <a:t>Bol</a:t>
            </a:r>
            <a:r>
              <a:rPr lang="en-US" sz="1600" dirty="0"/>
              <a:t> on the south coast of </a:t>
            </a:r>
            <a:r>
              <a:rPr lang="en-US" sz="1600" dirty="0" err="1"/>
              <a:t>Brač</a:t>
            </a:r>
            <a:r>
              <a:rPr lang="en-US" sz="1600" dirty="0"/>
              <a:t>. </a:t>
            </a:r>
            <a:endParaRPr lang="cs-CZ" sz="1600" dirty="0" smtClean="0"/>
          </a:p>
          <a:p>
            <a:pPr marL="285750" indent="-285750" algn="just">
              <a:buFont typeface="Wingdings" panose="05000000000000000000" pitchFamily="2" charset="2"/>
              <a:buChar char="q"/>
            </a:pPr>
            <a:r>
              <a:rPr lang="en-US" sz="1600" b="1" dirty="0" err="1"/>
              <a:t>Korčula</a:t>
            </a:r>
            <a:r>
              <a:rPr lang="en-US" sz="1600" b="1" dirty="0"/>
              <a:t> Town, </a:t>
            </a:r>
            <a:r>
              <a:rPr lang="en-US" sz="1600" dirty="0"/>
              <a:t>the chief settlement on the island of </a:t>
            </a:r>
            <a:r>
              <a:rPr lang="en-US" sz="1600" dirty="0" err="1"/>
              <a:t>Korčula</a:t>
            </a:r>
            <a:r>
              <a:rPr lang="en-US" sz="1600" dirty="0"/>
              <a:t> in South Dalmatia, sits compact on a tiny peninsula. </a:t>
            </a:r>
            <a:endParaRPr lang="cs-CZ" sz="1600" dirty="0" smtClean="0"/>
          </a:p>
          <a:p>
            <a:pPr marL="285750" indent="-285750" algn="just">
              <a:buFont typeface="Wingdings" panose="05000000000000000000" pitchFamily="2" charset="2"/>
              <a:buChar char="q"/>
            </a:pPr>
            <a:r>
              <a:rPr lang="en-US" sz="1600" dirty="0"/>
              <a:t>The western third of the island of </a:t>
            </a:r>
            <a:r>
              <a:rPr lang="en-US" sz="1600" b="1" dirty="0" err="1"/>
              <a:t>Mljet</a:t>
            </a:r>
            <a:r>
              <a:rPr lang="en-US" sz="1600" b="1" dirty="0"/>
              <a:t> is a national park</a:t>
            </a:r>
            <a:r>
              <a:rPr lang="en-US" sz="1600" b="1" dirty="0" smtClean="0"/>
              <a:t>.</a:t>
            </a:r>
            <a:endParaRPr lang="cs-CZ" sz="1600" b="1" dirty="0" smtClean="0"/>
          </a:p>
          <a:p>
            <a:pPr marL="285750" indent="-285750" algn="just">
              <a:buFont typeface="Wingdings" panose="05000000000000000000" pitchFamily="2" charset="2"/>
              <a:buChar char="q"/>
            </a:pPr>
            <a:r>
              <a:rPr lang="en-US" sz="1600" dirty="0"/>
              <a:t>In northwest Croatia, on the Istrian peninsula, the Venetian-era seaside town of </a:t>
            </a:r>
            <a:r>
              <a:rPr lang="en-US" sz="1600" b="1" dirty="0" err="1"/>
              <a:t>Rovinj</a:t>
            </a:r>
            <a:r>
              <a:rPr lang="en-US" sz="1600" dirty="0"/>
              <a:t> is made up of pastel-colored houses ringing a pretty fishing harbor, and presided over by a hilltop church with an elegant bell tower. </a:t>
            </a:r>
            <a:endParaRPr lang="cs-CZ" sz="1600" dirty="0" smtClean="0"/>
          </a:p>
          <a:p>
            <a:pPr marL="285750" indent="-285750" algn="just">
              <a:buFont typeface="Wingdings" panose="05000000000000000000" pitchFamily="2" charset="2"/>
              <a:buChar char="q"/>
            </a:pPr>
            <a:r>
              <a:rPr lang="en-US" sz="1600" dirty="0"/>
              <a:t>Lying off the Istrian peninsula, this archipelago of scattered pine-scented islets is a national park. The largest island, </a:t>
            </a:r>
            <a:r>
              <a:rPr lang="en-US" sz="1600" b="1" dirty="0" err="1"/>
              <a:t>Veli</a:t>
            </a:r>
            <a:r>
              <a:rPr lang="en-US" sz="1600" b="1" dirty="0"/>
              <a:t> </a:t>
            </a:r>
            <a:r>
              <a:rPr lang="en-US" sz="1600" b="1" dirty="0" err="1"/>
              <a:t>Brijun</a:t>
            </a:r>
            <a:r>
              <a:rPr lang="en-US" sz="1600" dirty="0"/>
              <a:t>, is covered with beautifully landscaped parkland and is open to visitors.</a:t>
            </a:r>
            <a:endParaRPr lang="cs-CZ" sz="1600" b="1" dirty="0" smtClean="0"/>
          </a:p>
          <a:p>
            <a:pPr marL="285750" indent="-285750" algn="just">
              <a:buFont typeface="Wingdings" panose="05000000000000000000" pitchFamily="2" charset="2"/>
              <a:buChar char="q"/>
            </a:pPr>
            <a:endParaRPr lang="cs-CZ" sz="1600" b="1" dirty="0" smtClean="0"/>
          </a:p>
        </p:txBody>
      </p:sp>
    </p:spTree>
    <p:extLst>
      <p:ext uri="{BB962C8B-B14F-4D97-AF65-F5344CB8AC3E}">
        <p14:creationId xmlns:p14="http://schemas.microsoft.com/office/powerpoint/2010/main" val="34641253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Albania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dirty="0"/>
              <a:t>Albania is partly a broad and swampy coastal plain fronting the Adriatic Sea. From there, making up roughly 70% of the country, the land rises into hills and mountains</a:t>
            </a:r>
            <a:r>
              <a:rPr lang="en-US" dirty="0" smtClean="0"/>
              <a:t>.</a:t>
            </a:r>
            <a:endParaRPr lang="en-US" dirty="0"/>
          </a:p>
          <a:p>
            <a:pPr marL="285750" indent="-285750" algn="just">
              <a:buFont typeface="Wingdings" panose="05000000000000000000" pitchFamily="2" charset="2"/>
              <a:buChar char="q"/>
            </a:pPr>
            <a:r>
              <a:rPr lang="en-US" dirty="0"/>
              <a:t>Major ranges include the Albanian Alps, and the </a:t>
            </a:r>
            <a:r>
              <a:rPr lang="en-US" dirty="0" err="1"/>
              <a:t>Korab</a:t>
            </a:r>
            <a:r>
              <a:rPr lang="en-US" dirty="0"/>
              <a:t> and Pindus Mountains. The highest point is Mt. </a:t>
            </a:r>
            <a:r>
              <a:rPr lang="en-US" dirty="0" err="1"/>
              <a:t>Karabit</a:t>
            </a:r>
            <a:r>
              <a:rPr lang="en-US" dirty="0"/>
              <a:t> in the </a:t>
            </a:r>
            <a:r>
              <a:rPr lang="en-US" dirty="0" err="1"/>
              <a:t>Korab</a:t>
            </a:r>
            <a:r>
              <a:rPr lang="en-US" dirty="0"/>
              <a:t> mountains, which runs along and through the Macedonia border, at </a:t>
            </a:r>
            <a:r>
              <a:rPr lang="en-US" dirty="0" smtClean="0"/>
              <a:t>(</a:t>
            </a:r>
            <a:r>
              <a:rPr lang="en-US" dirty="0"/>
              <a:t>2,764 m</a:t>
            </a:r>
            <a:r>
              <a:rPr lang="en-US" dirty="0" smtClean="0"/>
              <a:t>).</a:t>
            </a:r>
            <a:endParaRPr lang="en-US" dirty="0"/>
          </a:p>
          <a:p>
            <a:pPr marL="285750" indent="-285750" algn="just">
              <a:buFont typeface="Wingdings" panose="05000000000000000000" pitchFamily="2" charset="2"/>
              <a:buChar char="q"/>
            </a:pPr>
            <a:r>
              <a:rPr lang="en-US" dirty="0"/>
              <a:t>From the mountains, flowing inland toward the Adriatic Sea, significant rivers include the Drin and Vlore</a:t>
            </a:r>
            <a:r>
              <a:rPr lang="en-US" dirty="0" smtClean="0"/>
              <a:t>.</a:t>
            </a:r>
            <a:endParaRPr lang="en-US" dirty="0"/>
          </a:p>
          <a:p>
            <a:pPr marL="285750" indent="-285750" algn="just">
              <a:buFont typeface="Wingdings" panose="05000000000000000000" pitchFamily="2" charset="2"/>
              <a:buChar char="q"/>
            </a:pPr>
            <a:r>
              <a:rPr lang="en-US" dirty="0"/>
              <a:t>The three major lakes of Albania include </a:t>
            </a:r>
            <a:r>
              <a:rPr lang="en-US" dirty="0" err="1"/>
              <a:t>Shkodra</a:t>
            </a:r>
            <a:r>
              <a:rPr lang="en-US" dirty="0"/>
              <a:t> (shared with Montenegro), </a:t>
            </a:r>
            <a:r>
              <a:rPr lang="en-US" dirty="0" err="1"/>
              <a:t>Ohrid</a:t>
            </a:r>
            <a:r>
              <a:rPr lang="en-US" dirty="0"/>
              <a:t> and </a:t>
            </a:r>
            <a:r>
              <a:rPr lang="en-US" dirty="0" err="1"/>
              <a:t>Prespa</a:t>
            </a:r>
            <a:r>
              <a:rPr lang="en-US" dirty="0"/>
              <a:t> (both shared with Macedonia). Lake </a:t>
            </a:r>
            <a:r>
              <a:rPr lang="en-US" dirty="0" err="1"/>
              <a:t>Ohrid</a:t>
            </a:r>
            <a:r>
              <a:rPr lang="en-US" dirty="0"/>
              <a:t> is the deepest lake in the Balkans, and reaches depths </a:t>
            </a:r>
            <a:r>
              <a:rPr lang="en-US"/>
              <a:t>of </a:t>
            </a:r>
            <a:r>
              <a:rPr lang="en-US" smtClean="0"/>
              <a:t>(</a:t>
            </a:r>
            <a:r>
              <a:rPr lang="en-US" dirty="0"/>
              <a:t>284 m). </a:t>
            </a:r>
          </a:p>
        </p:txBody>
      </p:sp>
    </p:spTree>
    <p:extLst>
      <p:ext uri="{BB962C8B-B14F-4D97-AF65-F5344CB8AC3E}">
        <p14:creationId xmlns:p14="http://schemas.microsoft.com/office/powerpoint/2010/main" val="2828583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Albania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1600" b="1" dirty="0"/>
              <a:t>The city of </a:t>
            </a:r>
            <a:r>
              <a:rPr lang="en-US" sz="1600" b="1" dirty="0" err="1"/>
              <a:t>Berat</a:t>
            </a:r>
            <a:r>
              <a:rPr lang="en-US" sz="1600" b="1" dirty="0"/>
              <a:t> </a:t>
            </a:r>
            <a:r>
              <a:rPr lang="en-US" sz="1600" dirty="0"/>
              <a:t>is located at the river </a:t>
            </a:r>
            <a:r>
              <a:rPr lang="en-US" sz="1600" dirty="0" err="1"/>
              <a:t>Osum</a:t>
            </a:r>
            <a:r>
              <a:rPr lang="en-US" sz="1600" dirty="0"/>
              <a:t> in the middle of the country. In the past it was built as a castle and it is erected at a hill. At this hill there can be found the original castle, named </a:t>
            </a:r>
            <a:r>
              <a:rPr lang="en-US" sz="1600" dirty="0" err="1"/>
              <a:t>Kalaja</a:t>
            </a:r>
            <a:r>
              <a:rPr lang="en-US" sz="1600" dirty="0"/>
              <a:t>. The castle contains a district with numerous churches and mosques and is well worth seeing. </a:t>
            </a:r>
            <a:endParaRPr lang="cs-CZ" sz="1600" dirty="0" smtClean="0"/>
          </a:p>
          <a:p>
            <a:pPr marL="285750" indent="-285750" algn="just">
              <a:buFont typeface="Wingdings" panose="05000000000000000000" pitchFamily="2" charset="2"/>
              <a:buChar char="q"/>
            </a:pPr>
            <a:r>
              <a:rPr lang="en-US" sz="1600" b="1" dirty="0"/>
              <a:t>Albanian </a:t>
            </a:r>
            <a:r>
              <a:rPr lang="en-US" sz="1600" b="1" dirty="0" smtClean="0"/>
              <a:t>Riviera</a:t>
            </a:r>
            <a:r>
              <a:rPr lang="cs-CZ" sz="1600" b="1" dirty="0" smtClean="0"/>
              <a:t> </a:t>
            </a:r>
            <a:r>
              <a:rPr lang="cs-CZ" sz="1600" dirty="0" smtClean="0"/>
              <a:t>- </a:t>
            </a:r>
            <a:r>
              <a:rPr lang="en-US" sz="1600" dirty="0" smtClean="0"/>
              <a:t>In </a:t>
            </a:r>
            <a:r>
              <a:rPr lang="en-US" sz="1600" dirty="0"/>
              <a:t>the southwest of the country there is a steep coastline, which can be compared to the Italian Riviera but is much quieter and less crowded. Beaches invite to go swimming or sunbathing. New built hotels and attractions shall allure tourists and promise a great holiday</a:t>
            </a:r>
            <a:r>
              <a:rPr lang="en-US" sz="1600" dirty="0" smtClean="0"/>
              <a:t>.</a:t>
            </a:r>
            <a:endParaRPr lang="cs-CZ" sz="1600" dirty="0" smtClean="0"/>
          </a:p>
          <a:p>
            <a:pPr marL="285750" indent="-285750" algn="just">
              <a:buFont typeface="Wingdings" panose="05000000000000000000" pitchFamily="2" charset="2"/>
              <a:buChar char="q"/>
            </a:pPr>
            <a:r>
              <a:rPr lang="en-US" sz="1600" dirty="0"/>
              <a:t>Next to the city of </a:t>
            </a:r>
            <a:r>
              <a:rPr lang="en-US" sz="1600" dirty="0" err="1"/>
              <a:t>Fier</a:t>
            </a:r>
            <a:r>
              <a:rPr lang="en-US" sz="1600" dirty="0"/>
              <a:t> in the middle of Albania one can find the ruins of an ancient town, named after the god </a:t>
            </a:r>
            <a:r>
              <a:rPr lang="en-US" sz="1600" b="1" dirty="0" err="1"/>
              <a:t>Apollon</a:t>
            </a:r>
            <a:r>
              <a:rPr lang="en-US" sz="1600" b="1" dirty="0"/>
              <a:t>. </a:t>
            </a:r>
            <a:r>
              <a:rPr lang="en-US" sz="1600" dirty="0"/>
              <a:t>Apollonia was the biggest and most important city in the ancient world. The ruins are still impressing and show a little piece of the original glory. </a:t>
            </a:r>
            <a:endParaRPr lang="cs-CZ" sz="1600" dirty="0" smtClean="0"/>
          </a:p>
          <a:p>
            <a:pPr marL="285750" indent="-285750" algn="just">
              <a:buFont typeface="Wingdings" panose="05000000000000000000" pitchFamily="2" charset="2"/>
              <a:buChar char="q"/>
            </a:pPr>
            <a:r>
              <a:rPr lang="cs-CZ" sz="1600" dirty="0" smtClean="0"/>
              <a:t>T</a:t>
            </a:r>
            <a:r>
              <a:rPr lang="en-US" sz="1600" dirty="0" smtClean="0"/>
              <a:t>he </a:t>
            </a:r>
            <a:r>
              <a:rPr lang="en-US" sz="1600" dirty="0"/>
              <a:t>big city </a:t>
            </a:r>
            <a:r>
              <a:rPr lang="en-US" sz="1600" b="1" dirty="0"/>
              <a:t>Durres</a:t>
            </a:r>
            <a:r>
              <a:rPr lang="en-US" sz="1600" dirty="0"/>
              <a:t> at the coastline of Albania is the most important harbor city in the country. Not only from economic viewpoint but also culturally it is a capital. Cultural events and feastings take place all over the year. </a:t>
            </a:r>
            <a:endParaRPr lang="cs-CZ" sz="1600" dirty="0" smtClean="0"/>
          </a:p>
          <a:p>
            <a:pPr marL="285750" indent="-285750" algn="just">
              <a:buFont typeface="Wingdings" panose="05000000000000000000" pitchFamily="2" charset="2"/>
              <a:buChar char="q"/>
            </a:pPr>
            <a:r>
              <a:rPr lang="cs-CZ" sz="1600" b="1" dirty="0" err="1" smtClean="0"/>
              <a:t>Gjirokastra</a:t>
            </a:r>
            <a:r>
              <a:rPr lang="cs-CZ" sz="1600" b="1" dirty="0" smtClean="0"/>
              <a:t> - </a:t>
            </a:r>
            <a:r>
              <a:rPr lang="en-US" sz="1600" dirty="0" smtClean="0"/>
              <a:t>The </a:t>
            </a:r>
            <a:r>
              <a:rPr lang="en-US" sz="1600" dirty="0"/>
              <a:t>city in the south of Albania was elected UNESCO world cultural heritage. Reason for this is the unique architectural style, most of the buildings show. The style is called Balkan architecture and contains small castle-like houses made of stone.</a:t>
            </a:r>
            <a:endParaRPr lang="cs-CZ" sz="1600" b="1" dirty="0" smtClean="0"/>
          </a:p>
        </p:txBody>
      </p:sp>
    </p:spTree>
    <p:extLst>
      <p:ext uri="{BB962C8B-B14F-4D97-AF65-F5344CB8AC3E}">
        <p14:creationId xmlns:p14="http://schemas.microsoft.com/office/powerpoint/2010/main" val="27924398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Greece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Occupying the southern most part of the Balkan Peninsula, Greece and its many islands (almost 1,500) extend southward from the European continent into the Aegean, Cretan, Ionian, Mediterranean and Thracian seas</a:t>
            </a:r>
            <a:r>
              <a:rPr lang="en-US" dirty="0" smtClean="0"/>
              <a:t>.</a:t>
            </a:r>
            <a:endParaRPr lang="en-US" dirty="0"/>
          </a:p>
          <a:p>
            <a:pPr marL="285750" indent="-285750" algn="just">
              <a:buFont typeface="Wingdings" panose="05000000000000000000" pitchFamily="2" charset="2"/>
              <a:buChar char="q"/>
            </a:pPr>
            <a:r>
              <a:rPr lang="en-US" dirty="0"/>
              <a:t>Crete and </a:t>
            </a:r>
            <a:r>
              <a:rPr lang="en-US" dirty="0" err="1"/>
              <a:t>Evia</a:t>
            </a:r>
            <a:r>
              <a:rPr lang="en-US" dirty="0"/>
              <a:t> are its two largest islands and major island groups include the Argo-</a:t>
            </a:r>
            <a:r>
              <a:rPr lang="en-US" dirty="0" err="1"/>
              <a:t>Saronic</a:t>
            </a:r>
            <a:r>
              <a:rPr lang="en-US" dirty="0"/>
              <a:t>, Cyclades, Dodecanese, Ionian, Northeast Aegean and Sporades. </a:t>
            </a:r>
            <a:endParaRPr lang="cs-CZ" dirty="0" smtClean="0"/>
          </a:p>
          <a:p>
            <a:pPr marL="285750" indent="-285750" algn="just">
              <a:buFont typeface="Wingdings" panose="05000000000000000000" pitchFamily="2" charset="2"/>
              <a:buChar char="q"/>
            </a:pPr>
            <a:r>
              <a:rPr lang="en-US" dirty="0"/>
              <a:t>The western half of the country is dominated by the steep peaks of the Pindus mountains, a range of the Dinaric Alps that stretch south from Albania and Macedonia. Typical elevations here exceed 2,500 meters, and those mountains are punctuated by numerous lakes, rivers and wetlands. </a:t>
            </a:r>
            <a:endParaRPr lang="cs-CZ" dirty="0" smtClean="0"/>
          </a:p>
          <a:p>
            <a:pPr marL="285750" indent="-285750" algn="just">
              <a:buFont typeface="Wingdings" panose="05000000000000000000" pitchFamily="2" charset="2"/>
              <a:buChar char="q"/>
            </a:pPr>
            <a:r>
              <a:rPr lang="en-US" dirty="0"/>
              <a:t>The highest Greek mountain is Mount Olympus, rising to 2,918 </a:t>
            </a:r>
            <a:r>
              <a:rPr lang="en-US" dirty="0" smtClean="0"/>
              <a:t>meters</a:t>
            </a:r>
            <a:r>
              <a:rPr lang="cs-CZ" dirty="0" smtClean="0"/>
              <a:t>.</a:t>
            </a:r>
          </a:p>
          <a:p>
            <a:pPr marL="285750" indent="-285750" algn="just">
              <a:buFont typeface="Wingdings" panose="05000000000000000000" pitchFamily="2" charset="2"/>
              <a:buChar char="q"/>
            </a:pPr>
            <a:r>
              <a:rPr lang="en-US" dirty="0"/>
              <a:t>Greece is home to a series of ancient volcanoes, including those on the islands of Kos, </a:t>
            </a:r>
            <a:r>
              <a:rPr lang="en-US" dirty="0" err="1"/>
              <a:t>Methana</a:t>
            </a:r>
            <a:r>
              <a:rPr lang="en-US" dirty="0"/>
              <a:t>, Milos, </a:t>
            </a:r>
            <a:r>
              <a:rPr lang="en-US" dirty="0" err="1"/>
              <a:t>Nisyros</a:t>
            </a:r>
            <a:r>
              <a:rPr lang="en-US" dirty="0"/>
              <a:t>, </a:t>
            </a:r>
            <a:r>
              <a:rPr lang="en-US" dirty="0" err="1"/>
              <a:t>Poros</a:t>
            </a:r>
            <a:r>
              <a:rPr lang="en-US" dirty="0"/>
              <a:t> and Santorini</a:t>
            </a:r>
            <a:r>
              <a:rPr lang="en-US" dirty="0" smtClean="0"/>
              <a:t>.</a:t>
            </a:r>
            <a:endParaRPr lang="cs-CZ" dirty="0" smtClean="0"/>
          </a:p>
          <a:p>
            <a:pPr marL="285750" indent="-285750" algn="just">
              <a:buFont typeface="Wingdings" panose="05000000000000000000" pitchFamily="2" charset="2"/>
              <a:buChar char="q"/>
            </a:pPr>
            <a:r>
              <a:rPr lang="en-US" dirty="0"/>
              <a:t>The Peloponnese Peninsula is slightly separated from the mainland by the Corinth Canal, a 4-mile long man-made canal through the Isthmus of Corinth.</a:t>
            </a:r>
          </a:p>
        </p:txBody>
      </p:sp>
    </p:spTree>
    <p:extLst>
      <p:ext uri="{BB962C8B-B14F-4D97-AF65-F5344CB8AC3E}">
        <p14:creationId xmlns:p14="http://schemas.microsoft.com/office/powerpoint/2010/main" val="5350637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Greece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08762"/>
          </a:xfrm>
          <a:prstGeom prst="rect">
            <a:avLst/>
          </a:prstGeom>
        </p:spPr>
        <p:txBody>
          <a:bodyPr wrap="square">
            <a:spAutoFit/>
          </a:bodyPr>
          <a:lstStyle/>
          <a:p>
            <a:pPr marL="285750" indent="-285750" algn="just">
              <a:buFont typeface="Wingdings" panose="05000000000000000000" pitchFamily="2" charset="2"/>
              <a:buChar char="q"/>
            </a:pPr>
            <a:r>
              <a:rPr lang="en-US" sz="1600" dirty="0"/>
              <a:t>Considered the symbol of Athens and Greece, and indeed of Western </a:t>
            </a:r>
            <a:r>
              <a:rPr lang="en-US" sz="1600" dirty="0" err="1"/>
              <a:t>civilisation</a:t>
            </a:r>
            <a:r>
              <a:rPr lang="en-US" sz="1600" dirty="0"/>
              <a:t>, the </a:t>
            </a:r>
            <a:r>
              <a:rPr lang="en-US" sz="1600" b="1" dirty="0"/>
              <a:t>Acropolis</a:t>
            </a:r>
            <a:r>
              <a:rPr lang="en-US" sz="1600" dirty="0"/>
              <a:t> is a rocky mound rising in the heart of modern Athens and crowned by three magnificent temples dating from the 5th century BC. The so-called </a:t>
            </a:r>
            <a:r>
              <a:rPr lang="en-US" sz="1600" b="1" dirty="0"/>
              <a:t>Archaeological Promenade</a:t>
            </a:r>
            <a:r>
              <a:rPr lang="en-US" sz="1600" dirty="0"/>
              <a:t> is a two-and-a-half-kilometer walkway, which skirts the foot of the Acropolis and connects it to the city's other main ancient attractions - the Ancient Agora , the </a:t>
            </a:r>
            <a:r>
              <a:rPr lang="en-US" sz="1600" b="1" dirty="0"/>
              <a:t>Roman Forum</a:t>
            </a:r>
            <a:r>
              <a:rPr lang="en-US" sz="1600" dirty="0"/>
              <a:t>, </a:t>
            </a:r>
            <a:r>
              <a:rPr lang="en-US" sz="1600" b="1" dirty="0" err="1"/>
              <a:t>Kerameikos</a:t>
            </a:r>
            <a:r>
              <a:rPr lang="en-US" sz="1600" dirty="0"/>
              <a:t>, and the </a:t>
            </a:r>
            <a:r>
              <a:rPr lang="en-US" sz="1600" b="1" dirty="0"/>
              <a:t>Temple of Olympian Zeus</a:t>
            </a:r>
            <a:r>
              <a:rPr lang="en-US" sz="1600" dirty="0" smtClean="0"/>
              <a:t>.</a:t>
            </a:r>
            <a:endParaRPr lang="cs-CZ" sz="1600" dirty="0" smtClean="0"/>
          </a:p>
          <a:p>
            <a:pPr marL="285750" indent="-285750" algn="just">
              <a:buFont typeface="Wingdings" panose="05000000000000000000" pitchFamily="2" charset="2"/>
              <a:buChar char="q"/>
            </a:pPr>
            <a:r>
              <a:rPr lang="en-US" sz="1600" dirty="0"/>
              <a:t>Opened in 2009, the Acropolis Museum is now one of Athens' most-visited tourist attractions. Top things to see here include the 6th-century-BC </a:t>
            </a:r>
            <a:r>
              <a:rPr lang="en-US" sz="1600" b="1" dirty="0" err="1"/>
              <a:t>Moschophoros</a:t>
            </a:r>
            <a:r>
              <a:rPr lang="en-US" sz="1600" dirty="0"/>
              <a:t> (statue of a young man carrying a calf on his shoulders), the </a:t>
            </a:r>
            <a:r>
              <a:rPr lang="en-US" sz="1600" b="1" dirty="0"/>
              <a:t>Caryatids</a:t>
            </a:r>
            <a:r>
              <a:rPr lang="en-US" sz="1600" dirty="0"/>
              <a:t> (sculptures of female figures that held up the </a:t>
            </a:r>
            <a:r>
              <a:rPr lang="en-US" sz="1600" dirty="0" err="1"/>
              <a:t>Erechtheion</a:t>
            </a:r>
            <a:r>
              <a:rPr lang="en-US" sz="1600" dirty="0"/>
              <a:t>) and the highly controversial </a:t>
            </a:r>
            <a:r>
              <a:rPr lang="en-US" sz="1600" b="1" dirty="0"/>
              <a:t>Parthenon marbles</a:t>
            </a:r>
            <a:r>
              <a:rPr lang="en-US" sz="1600" dirty="0" smtClean="0"/>
              <a:t>.</a:t>
            </a:r>
            <a:endParaRPr lang="cs-CZ" sz="1600" dirty="0" smtClean="0"/>
          </a:p>
          <a:p>
            <a:pPr marL="285750" indent="-285750" algn="just">
              <a:buFont typeface="Wingdings" panose="05000000000000000000" pitchFamily="2" charset="2"/>
              <a:buChar char="q"/>
            </a:pPr>
            <a:r>
              <a:rPr lang="en-US" sz="1600" dirty="0"/>
              <a:t>The most dramatic of all the Greek islands, </a:t>
            </a:r>
            <a:r>
              <a:rPr lang="en-US" sz="1600" b="1" dirty="0"/>
              <a:t>Santorini </a:t>
            </a:r>
            <a:r>
              <a:rPr lang="en-US" sz="1600" dirty="0"/>
              <a:t>is best known for the cliff-top towns of </a:t>
            </a:r>
            <a:r>
              <a:rPr lang="en-US" sz="1600" b="1" dirty="0" err="1"/>
              <a:t>Fira</a:t>
            </a:r>
            <a:r>
              <a:rPr lang="en-US" sz="1600" dirty="0"/>
              <a:t> and </a:t>
            </a:r>
            <a:r>
              <a:rPr lang="en-US" sz="1600" b="1" dirty="0" err="1"/>
              <a:t>Oia</a:t>
            </a:r>
            <a:r>
              <a:rPr lang="en-US" sz="1600" dirty="0"/>
              <a:t>, which lie on the west coast, overlooking the deep, blue sea-filled caldera</a:t>
            </a:r>
            <a:r>
              <a:rPr lang="en-US" sz="1600" dirty="0" smtClean="0"/>
              <a:t>.</a:t>
            </a:r>
            <a:endParaRPr lang="cs-CZ" sz="1600" dirty="0" smtClean="0"/>
          </a:p>
          <a:p>
            <a:pPr marL="285750" indent="-285750" algn="just">
              <a:buFont typeface="Wingdings" panose="05000000000000000000" pitchFamily="2" charset="2"/>
              <a:buChar char="q"/>
            </a:pPr>
            <a:r>
              <a:rPr lang="en-US" sz="1600" dirty="0"/>
              <a:t>Greece's most glamorous island destination is </a:t>
            </a:r>
            <a:r>
              <a:rPr lang="en-US" sz="1600" b="1" dirty="0"/>
              <a:t>Mykonos. </a:t>
            </a:r>
            <a:r>
              <a:rPr lang="en-US" sz="1600" dirty="0"/>
              <a:t>After-dark activities center on Mykonos Town, noted for its chic boutique hotels, classy seafood restaurants, and live music venues. Other attractions include </a:t>
            </a:r>
            <a:r>
              <a:rPr lang="en-US" sz="1600" b="1" dirty="0" err="1"/>
              <a:t>Paraportiani</a:t>
            </a:r>
            <a:r>
              <a:rPr lang="en-US" sz="1600" dirty="0"/>
              <a:t> (a whitewashed church in Mykonos Town) and numerous sandy beaches along the island's south </a:t>
            </a:r>
            <a:r>
              <a:rPr lang="en-US" sz="1600" dirty="0" smtClean="0"/>
              <a:t>coast</a:t>
            </a:r>
            <a:r>
              <a:rPr lang="cs-CZ" sz="1600" dirty="0" smtClean="0"/>
              <a:t>.</a:t>
            </a:r>
          </a:p>
        </p:txBody>
      </p:sp>
    </p:spTree>
    <p:extLst>
      <p:ext uri="{BB962C8B-B14F-4D97-AF65-F5344CB8AC3E}">
        <p14:creationId xmlns:p14="http://schemas.microsoft.com/office/powerpoint/2010/main" val="3376161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Greece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On the Greek mainland, </a:t>
            </a:r>
            <a:r>
              <a:rPr lang="en-US" sz="1600" b="1" dirty="0" smtClean="0"/>
              <a:t>Delphi</a:t>
            </a:r>
            <a:r>
              <a:rPr lang="en-US" sz="1600" dirty="0" smtClean="0"/>
              <a:t> </a:t>
            </a:r>
            <a:r>
              <a:rPr lang="en-US" sz="1600" dirty="0"/>
              <a:t>is a UNESCO World Heritage </a:t>
            </a:r>
            <a:r>
              <a:rPr lang="en-US" sz="1600" dirty="0" smtClean="0"/>
              <a:t>site</a:t>
            </a:r>
            <a:r>
              <a:rPr lang="cs-CZ" sz="1600" dirty="0" smtClean="0"/>
              <a:t>, </a:t>
            </a:r>
            <a:r>
              <a:rPr lang="en-US" sz="1600" dirty="0" smtClean="0"/>
              <a:t>the </a:t>
            </a:r>
            <a:r>
              <a:rPr lang="en-US" sz="1600" b="1" dirty="0"/>
              <a:t>Delphi Museum Archaeological Museum</a:t>
            </a:r>
            <a:r>
              <a:rPr lang="en-US" sz="1600" dirty="0"/>
              <a:t>, displaying an impressive collection of finds from the site. Delphi lies 180 kilometers northwest of Athens</a:t>
            </a:r>
            <a:r>
              <a:rPr lang="en-US" sz="1600" dirty="0" smtClean="0"/>
              <a:t>.</a:t>
            </a:r>
            <a:endParaRPr lang="cs-CZ" sz="1600" dirty="0" smtClean="0"/>
          </a:p>
          <a:p>
            <a:pPr marL="285750" indent="-285750" algn="just">
              <a:buFont typeface="Wingdings" panose="05000000000000000000" pitchFamily="2" charset="2"/>
              <a:buChar char="q"/>
            </a:pPr>
            <a:r>
              <a:rPr lang="en-US" sz="1600" dirty="0"/>
              <a:t>One of the most unusual things to see in Greece has to be the Thessaly Plain where bizarre rocky outcrops are capped by the centuries-old monasteries of </a:t>
            </a:r>
            <a:r>
              <a:rPr lang="en-US" sz="1600" b="1" dirty="0" err="1"/>
              <a:t>Meteora</a:t>
            </a:r>
            <a:r>
              <a:rPr lang="en-US" sz="1600" b="1" dirty="0"/>
              <a:t>. </a:t>
            </a:r>
            <a:r>
              <a:rPr lang="en-US" sz="1600" dirty="0"/>
              <a:t>On the UNESCO World Heritage list, six of the </a:t>
            </a:r>
            <a:r>
              <a:rPr lang="en-US" sz="1600" b="1" dirty="0"/>
              <a:t>monasteries</a:t>
            </a:r>
            <a:r>
              <a:rPr lang="en-US" sz="1600" dirty="0"/>
              <a:t> are open to the public</a:t>
            </a:r>
            <a:r>
              <a:rPr lang="en-US" sz="1600" dirty="0" smtClean="0"/>
              <a:t>.</a:t>
            </a:r>
            <a:endParaRPr lang="cs-CZ" sz="1600" dirty="0" smtClean="0"/>
          </a:p>
          <a:p>
            <a:pPr marL="285750" indent="-285750" algn="just">
              <a:buFont typeface="Wingdings" panose="05000000000000000000" pitchFamily="2" charset="2"/>
              <a:buChar char="q"/>
            </a:pPr>
            <a:r>
              <a:rPr lang="en-US" sz="1600" dirty="0"/>
              <a:t>Lying on the Aegean Sea, close to Turkey, </a:t>
            </a:r>
            <a:r>
              <a:rPr lang="en-US" sz="1600" b="1" dirty="0"/>
              <a:t>Rhodes </a:t>
            </a:r>
            <a:r>
              <a:rPr lang="en-US" sz="1600" dirty="0"/>
              <a:t>is the largest of the Dodecanese islands. Its capital, UNESCO-listed Rhodes Town, is one of Greece's top tourist </a:t>
            </a:r>
            <a:r>
              <a:rPr lang="en-US" sz="1600" dirty="0" smtClean="0"/>
              <a:t>destinations</a:t>
            </a:r>
            <a:r>
              <a:rPr lang="cs-CZ" sz="1600" dirty="0" smtClean="0"/>
              <a:t>.</a:t>
            </a:r>
          </a:p>
          <a:p>
            <a:pPr marL="285750" indent="-285750" algn="just">
              <a:buFont typeface="Wingdings" panose="05000000000000000000" pitchFamily="2" charset="2"/>
              <a:buChar char="q"/>
            </a:pPr>
            <a:r>
              <a:rPr lang="en-US" sz="1600" dirty="0"/>
              <a:t>On the Ionian Sea, off the west coast of mainland Greece, </a:t>
            </a:r>
            <a:r>
              <a:rPr lang="en-US" sz="1600" b="1" dirty="0"/>
              <a:t>Corfu </a:t>
            </a:r>
            <a:r>
              <a:rPr lang="en-US" sz="1600" dirty="0"/>
              <a:t>is one of the country's most-visited island destinations. The capital, </a:t>
            </a:r>
            <a:r>
              <a:rPr lang="en-US" sz="1600" b="1" dirty="0"/>
              <a:t>Corfu Town, </a:t>
            </a:r>
            <a:r>
              <a:rPr lang="en-US" sz="1600" dirty="0"/>
              <a:t>is a UNESCO World Heritage site, thanks to its elegant Italianate architecture - it was ruled by the Venetians for several centuries. </a:t>
            </a:r>
            <a:endParaRPr lang="cs-CZ" sz="1600" dirty="0" smtClean="0"/>
          </a:p>
          <a:p>
            <a:pPr marL="285750" indent="-285750" algn="just">
              <a:buFont typeface="Wingdings" panose="05000000000000000000" pitchFamily="2" charset="2"/>
              <a:buChar char="q"/>
            </a:pPr>
            <a:r>
              <a:rPr lang="en-US" sz="1600" dirty="0"/>
              <a:t>On the island of Crete, the </a:t>
            </a:r>
            <a:r>
              <a:rPr lang="en-US" sz="1600" b="1" dirty="0"/>
              <a:t>Samaria Gorge </a:t>
            </a:r>
            <a:r>
              <a:rPr lang="en-US" sz="1600" dirty="0"/>
              <a:t>is a top attraction for lovers of the great outdoors. Measuring 16 kilometers in length and, at its narrowest point, only four meters wide, it runs from </a:t>
            </a:r>
            <a:r>
              <a:rPr lang="en-US" sz="1600" b="1" dirty="0" err="1"/>
              <a:t>Omalos</a:t>
            </a:r>
            <a:r>
              <a:rPr lang="en-US" sz="1600" dirty="0"/>
              <a:t> (1,250 meters) in the White Mountains down to </a:t>
            </a:r>
            <a:r>
              <a:rPr lang="en-US" sz="1600" b="1" dirty="0" err="1"/>
              <a:t>Agia</a:t>
            </a:r>
            <a:r>
              <a:rPr lang="en-US" sz="1600" b="1" dirty="0"/>
              <a:t> </a:t>
            </a:r>
            <a:r>
              <a:rPr lang="en-US" sz="1600" b="1" dirty="0" err="1"/>
              <a:t>Roumeli</a:t>
            </a:r>
            <a:r>
              <a:rPr lang="en-US" sz="1600" dirty="0"/>
              <a:t>, on the Libyan Sea</a:t>
            </a:r>
            <a:r>
              <a:rPr lang="en-US" sz="1600" dirty="0" smtClean="0"/>
              <a:t>.</a:t>
            </a:r>
            <a:endParaRPr lang="cs-CZ" sz="1600" dirty="0" smtClean="0"/>
          </a:p>
        </p:txBody>
      </p:sp>
    </p:spTree>
    <p:extLst>
      <p:ext uri="{BB962C8B-B14F-4D97-AF65-F5344CB8AC3E}">
        <p14:creationId xmlns:p14="http://schemas.microsoft.com/office/powerpoint/2010/main" val="2378444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Portugal</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err="1" smtClean="0"/>
              <a:t>Mosteiro</a:t>
            </a:r>
            <a:r>
              <a:rPr lang="en-US" b="1" dirty="0" smtClean="0"/>
              <a:t> </a:t>
            </a:r>
            <a:r>
              <a:rPr lang="en-US" b="1" dirty="0"/>
              <a:t>dos </a:t>
            </a:r>
            <a:r>
              <a:rPr lang="en-US" b="1" dirty="0" err="1"/>
              <a:t>Jerónimos</a:t>
            </a:r>
            <a:r>
              <a:rPr lang="en-US" b="1" dirty="0"/>
              <a:t>, </a:t>
            </a:r>
            <a:r>
              <a:rPr lang="en-US" b="1" dirty="0" smtClean="0"/>
              <a:t>Lisbon</a:t>
            </a:r>
            <a:r>
              <a:rPr lang="cs-CZ" b="1" dirty="0" smtClean="0"/>
              <a:t> - </a:t>
            </a:r>
            <a:r>
              <a:rPr lang="cs-CZ" dirty="0" smtClean="0"/>
              <a:t>T</a:t>
            </a:r>
            <a:r>
              <a:rPr lang="en-US" dirty="0" smtClean="0"/>
              <a:t>he </a:t>
            </a:r>
            <a:r>
              <a:rPr lang="en-US" b="1" dirty="0" err="1"/>
              <a:t>Mosteiro</a:t>
            </a:r>
            <a:r>
              <a:rPr lang="en-US" b="1" dirty="0"/>
              <a:t> dos </a:t>
            </a:r>
            <a:r>
              <a:rPr lang="en-US" b="1" dirty="0" err="1"/>
              <a:t>Jerónimos</a:t>
            </a:r>
            <a:r>
              <a:rPr lang="en-US" b="1" dirty="0"/>
              <a:t> </a:t>
            </a:r>
            <a:r>
              <a:rPr lang="en-US" dirty="0"/>
              <a:t>is one of the country's most cherished and revered buildings, and a "must see' on every tourist's </a:t>
            </a:r>
            <a:r>
              <a:rPr lang="en-US" dirty="0" smtClean="0"/>
              <a:t>agenda.</a:t>
            </a:r>
            <a:r>
              <a:rPr lang="cs-CZ" dirty="0" smtClean="0"/>
              <a:t> </a:t>
            </a:r>
            <a:r>
              <a:rPr lang="en-US" dirty="0" smtClean="0"/>
              <a:t>The </a:t>
            </a:r>
            <a:r>
              <a:rPr lang="en-US" dirty="0"/>
              <a:t>church and monastery embody the spirit of the age, and feature some of the finest examples of </a:t>
            </a:r>
            <a:r>
              <a:rPr lang="en-US" dirty="0" err="1"/>
              <a:t>Manueline</a:t>
            </a:r>
            <a:r>
              <a:rPr lang="en-US" dirty="0"/>
              <a:t> architecture found anywhere in Portugal; the beautifully embellished decoration found on the South Portal is breathtaking. </a:t>
            </a:r>
            <a:endParaRPr lang="cs-CZ" dirty="0" smtClean="0"/>
          </a:p>
          <a:p>
            <a:pPr marL="285750" indent="-285750" algn="just">
              <a:buFont typeface="Wingdings" panose="05000000000000000000" pitchFamily="2" charset="2"/>
              <a:buChar char="q"/>
            </a:pPr>
            <a:r>
              <a:rPr lang="en-US" dirty="0"/>
              <a:t>Arguably Portugal's most popular and family-friendly visitor attraction, </a:t>
            </a:r>
            <a:r>
              <a:rPr lang="en-US" b="1" dirty="0"/>
              <a:t>Lisbon's</a:t>
            </a:r>
            <a:r>
              <a:rPr lang="en-US" dirty="0"/>
              <a:t> </a:t>
            </a:r>
            <a:r>
              <a:rPr lang="en-US" b="1" dirty="0" err="1"/>
              <a:t>oceanarium</a:t>
            </a:r>
            <a:r>
              <a:rPr lang="en-US" dirty="0"/>
              <a:t> is brilliantly conceived to highlight the world's diverse ocean habitats. This is one of Europe's best and largest </a:t>
            </a:r>
            <a:r>
              <a:rPr lang="en-US" dirty="0" err="1"/>
              <a:t>oceanariums</a:t>
            </a:r>
            <a:r>
              <a:rPr lang="en-US" dirty="0"/>
              <a:t>, containing a vast array of fish and marine animals. </a:t>
            </a:r>
            <a:endParaRPr lang="cs-CZ" dirty="0" smtClean="0"/>
          </a:p>
          <a:p>
            <a:pPr marL="285750" indent="-285750" algn="just">
              <a:buFont typeface="Wingdings" panose="05000000000000000000" pitchFamily="2" charset="2"/>
              <a:buChar char="q"/>
            </a:pPr>
            <a:r>
              <a:rPr lang="pt-BR" b="1" dirty="0"/>
              <a:t>Palácio Nacional de Sintra, Lisbon </a:t>
            </a:r>
            <a:r>
              <a:rPr lang="pt-BR" b="1" dirty="0" smtClean="0"/>
              <a:t>Coast</a:t>
            </a:r>
            <a:r>
              <a:rPr lang="cs-CZ" b="1" dirty="0" smtClean="0"/>
              <a:t> - </a:t>
            </a:r>
            <a:r>
              <a:rPr lang="en-US" dirty="0"/>
              <a:t>Nestling in the lap of a wooded mountain range, </a:t>
            </a:r>
            <a:r>
              <a:rPr lang="en-US" dirty="0" err="1"/>
              <a:t>Sintra's</a:t>
            </a:r>
            <a:r>
              <a:rPr lang="en-US" dirty="0"/>
              <a:t> stunning location is reason enough to visit this charming, verdant town. Indeed, UNESCO acknowledges the destination as a </a:t>
            </a:r>
            <a:r>
              <a:rPr lang="en-US" b="1" dirty="0"/>
              <a:t>World Heritage cultural landscape</a:t>
            </a:r>
            <a:r>
              <a:rPr lang="en-US" dirty="0"/>
              <a:t> such is its beauty and the significance of the collection of historic visitor attractions clustered in and around the old town, </a:t>
            </a:r>
            <a:r>
              <a:rPr lang="en-US" b="1" dirty="0" err="1"/>
              <a:t>Sintra</a:t>
            </a:r>
            <a:r>
              <a:rPr lang="en-US" b="1" dirty="0"/>
              <a:t> </a:t>
            </a:r>
            <a:r>
              <a:rPr lang="en-US" b="1" dirty="0" err="1" smtClean="0"/>
              <a:t>Velha</a:t>
            </a:r>
            <a:r>
              <a:rPr lang="cs-CZ" b="1" dirty="0" smtClean="0"/>
              <a:t>.</a:t>
            </a:r>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9297593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Greece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85706"/>
          </a:xfrm>
          <a:prstGeom prst="rect">
            <a:avLst/>
          </a:prstGeom>
        </p:spPr>
        <p:txBody>
          <a:bodyPr wrap="square">
            <a:spAutoFit/>
          </a:bodyPr>
          <a:lstStyle/>
          <a:p>
            <a:pPr marL="285750" indent="-285750" algn="just">
              <a:buFont typeface="Wingdings" panose="05000000000000000000" pitchFamily="2" charset="2"/>
              <a:buChar char="q"/>
            </a:pPr>
            <a:r>
              <a:rPr lang="en-US" sz="1700" dirty="0"/>
              <a:t>Often cited as Greece's most beautiful city, </a:t>
            </a:r>
            <a:r>
              <a:rPr lang="en-US" sz="1700" b="1" dirty="0" err="1"/>
              <a:t>Nafplio</a:t>
            </a:r>
            <a:r>
              <a:rPr lang="en-US" sz="1700" dirty="0"/>
              <a:t> is a popular weekend destination for wealthy Athenians. Built on a small peninsular on the east coast of the </a:t>
            </a:r>
            <a:r>
              <a:rPr lang="en-US" sz="1700" dirty="0" smtClean="0"/>
              <a:t>Peloponnese</a:t>
            </a:r>
            <a:r>
              <a:rPr lang="cs-CZ" sz="1700" dirty="0" smtClean="0"/>
              <a:t>.</a:t>
            </a:r>
          </a:p>
          <a:p>
            <a:pPr marL="285750" indent="-285750" algn="just">
              <a:buFont typeface="Wingdings" panose="05000000000000000000" pitchFamily="2" charset="2"/>
              <a:buChar char="q"/>
            </a:pPr>
            <a:r>
              <a:rPr lang="en-US" sz="1700" b="1" dirty="0" err="1"/>
              <a:t>Zagorohoria</a:t>
            </a:r>
            <a:r>
              <a:rPr lang="en-US" sz="1700" b="1" dirty="0"/>
              <a:t> &amp; the Ancient Ruins of </a:t>
            </a:r>
            <a:r>
              <a:rPr lang="en-US" sz="1700" b="1" dirty="0" err="1"/>
              <a:t>Kassope</a:t>
            </a:r>
            <a:r>
              <a:rPr lang="en-US" sz="1700" b="1" dirty="0"/>
              <a:t> and </a:t>
            </a:r>
            <a:r>
              <a:rPr lang="en-US" sz="1700" b="1" dirty="0" err="1" smtClean="0"/>
              <a:t>Nikopolis</a:t>
            </a:r>
            <a:r>
              <a:rPr lang="cs-CZ" sz="1700" b="1" dirty="0" smtClean="0"/>
              <a:t> -</a:t>
            </a:r>
            <a:r>
              <a:rPr lang="en-US" sz="1700" dirty="0"/>
              <a:t>In the Pindus Mountains in Epirus in northwest Greece, close to Ioannina, the remote region of </a:t>
            </a:r>
            <a:r>
              <a:rPr lang="en-US" sz="1700" dirty="0" err="1"/>
              <a:t>Zagori</a:t>
            </a:r>
            <a:r>
              <a:rPr lang="en-US" sz="1700" dirty="0"/>
              <a:t> is known for its stunningly dramatic landscapes crisscrossed by hiking paths. Here, you'll find </a:t>
            </a:r>
            <a:r>
              <a:rPr lang="en-US" sz="1700" dirty="0" err="1"/>
              <a:t>Zagorohoria</a:t>
            </a:r>
            <a:r>
              <a:rPr lang="en-US" sz="1700" dirty="0"/>
              <a:t>, some 46 old stone villages, the best known of which are </a:t>
            </a:r>
            <a:r>
              <a:rPr lang="en-US" sz="1700" b="1" dirty="0" err="1"/>
              <a:t>Papingo</a:t>
            </a:r>
            <a:r>
              <a:rPr lang="en-US" sz="1700" dirty="0"/>
              <a:t> and </a:t>
            </a:r>
            <a:r>
              <a:rPr lang="en-US" sz="1700" b="1" dirty="0" err="1" smtClean="0"/>
              <a:t>Monodendri</a:t>
            </a:r>
            <a:r>
              <a:rPr lang="cs-CZ" sz="1700" b="1" dirty="0" smtClean="0"/>
              <a:t>.</a:t>
            </a:r>
            <a:r>
              <a:rPr lang="en-US" sz="1700" dirty="0"/>
              <a:t> A little further afield, archaeology buffs will enjoy a visit to the ancient city of </a:t>
            </a:r>
            <a:r>
              <a:rPr lang="en-US" sz="1700" b="1" dirty="0" err="1"/>
              <a:t>Kassope</a:t>
            </a:r>
            <a:r>
              <a:rPr lang="en-US" sz="1700" dirty="0"/>
              <a:t>, one of the best examples of a city built according to the grid-like pattern of a </a:t>
            </a:r>
            <a:r>
              <a:rPr lang="en-US" sz="1700" dirty="0" err="1"/>
              <a:t>Hippodamian</a:t>
            </a:r>
            <a:r>
              <a:rPr lang="en-US" sz="1700" dirty="0"/>
              <a:t> </a:t>
            </a:r>
            <a:r>
              <a:rPr lang="en-US" sz="1700" dirty="0" smtClean="0"/>
              <a:t>plan</a:t>
            </a:r>
            <a:r>
              <a:rPr lang="cs-CZ" sz="1700" dirty="0" smtClean="0"/>
              <a:t>.</a:t>
            </a:r>
          </a:p>
          <a:p>
            <a:pPr marL="285750" indent="-285750" algn="just">
              <a:buFont typeface="Wingdings" panose="05000000000000000000" pitchFamily="2" charset="2"/>
              <a:buChar char="q"/>
            </a:pPr>
            <a:r>
              <a:rPr lang="en-US" sz="1700" dirty="0"/>
              <a:t>Overlooking the Aegean Sea in northern Greece, </a:t>
            </a:r>
            <a:r>
              <a:rPr lang="en-US" sz="1700" b="1" dirty="0"/>
              <a:t>Thessaloniki</a:t>
            </a:r>
            <a:r>
              <a:rPr lang="en-US" sz="1700" dirty="0"/>
              <a:t> (Salonica) is the country's second biggest city after Athens</a:t>
            </a:r>
            <a:r>
              <a:rPr lang="en-US" sz="1700" b="1" dirty="0" smtClean="0"/>
              <a:t>.</a:t>
            </a:r>
            <a:r>
              <a:rPr lang="en-US" sz="1700" dirty="0"/>
              <a:t> Its main sightseeing attractions are its UNESCO-listed </a:t>
            </a:r>
            <a:r>
              <a:rPr lang="en-US" sz="1700" b="1" dirty="0"/>
              <a:t>Byzantine churches</a:t>
            </a:r>
            <a:r>
              <a:rPr lang="en-US" sz="1700" dirty="0"/>
              <a:t>, but there are also several Roman monuments (including the </a:t>
            </a:r>
            <a:r>
              <a:rPr lang="en-US" sz="1700" b="1" dirty="0"/>
              <a:t>Triumphal Arch of Galerius</a:t>
            </a:r>
            <a:r>
              <a:rPr lang="en-US" sz="1700" dirty="0"/>
              <a:t> and the 4th-century </a:t>
            </a:r>
            <a:r>
              <a:rPr lang="en-US" sz="1700" b="1" dirty="0"/>
              <a:t>Rotunda</a:t>
            </a:r>
            <a:r>
              <a:rPr lang="en-US" sz="1700" dirty="0"/>
              <a:t>), the 15th century </a:t>
            </a:r>
            <a:r>
              <a:rPr lang="en-US" sz="1700" b="1" dirty="0"/>
              <a:t>White Tower</a:t>
            </a:r>
            <a:r>
              <a:rPr lang="en-US" sz="1700" dirty="0"/>
              <a:t> on the seafront, and an excellent </a:t>
            </a:r>
            <a:r>
              <a:rPr lang="en-US" sz="1700" b="1" dirty="0"/>
              <a:t>Byzantine Museum</a:t>
            </a:r>
            <a:r>
              <a:rPr lang="en-US" sz="1700" dirty="0" smtClean="0"/>
              <a:t>.</a:t>
            </a:r>
            <a:endParaRPr lang="cs-CZ" sz="1700" dirty="0" smtClean="0"/>
          </a:p>
          <a:p>
            <a:pPr marL="285750" indent="-285750" algn="just">
              <a:buFont typeface="Wingdings" panose="05000000000000000000" pitchFamily="2" charset="2"/>
              <a:buChar char="q"/>
            </a:pPr>
            <a:endParaRPr lang="en-US" sz="1600" b="1" dirty="0"/>
          </a:p>
          <a:p>
            <a:pPr marL="285750" indent="-285750" algn="just">
              <a:buFont typeface="Wingdings" panose="05000000000000000000" pitchFamily="2" charset="2"/>
              <a:buChar char="q"/>
            </a:pPr>
            <a:endParaRPr lang="cs-CZ" sz="1600" dirty="0" smtClean="0"/>
          </a:p>
        </p:txBody>
      </p:sp>
    </p:spTree>
    <p:extLst>
      <p:ext uri="{BB962C8B-B14F-4D97-AF65-F5344CB8AC3E}">
        <p14:creationId xmlns:p14="http://schemas.microsoft.com/office/powerpoint/2010/main" val="28049092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Malta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dirty="0"/>
              <a:t>Surrounded by the waters of the Mediterranean Sea, Malta is a cluster of small islands composed of coralline limestone</a:t>
            </a:r>
            <a:r>
              <a:rPr lang="en-US" sz="2000" dirty="0" smtClean="0"/>
              <a:t>.</a:t>
            </a:r>
            <a:endParaRPr lang="en-US" sz="2000" dirty="0"/>
          </a:p>
          <a:p>
            <a:pPr marL="285750" indent="-285750" algn="just">
              <a:buFont typeface="Wingdings" panose="05000000000000000000" pitchFamily="2" charset="2"/>
              <a:buChar char="q"/>
            </a:pPr>
            <a:r>
              <a:rPr lang="en-US" sz="2000" dirty="0"/>
              <a:t>The only inhabited islands of this archipelago are the three largest: Malta, </a:t>
            </a:r>
            <a:r>
              <a:rPr lang="en-US" sz="2000" dirty="0" err="1"/>
              <a:t>Gozo</a:t>
            </a:r>
            <a:r>
              <a:rPr lang="en-US" sz="2000" dirty="0"/>
              <a:t> and Comino (which is home to the gorgeous Blue Lagoon); each of which are mostly low, rocky islands with rugged, steep coastal cliffs</a:t>
            </a:r>
            <a:r>
              <a:rPr lang="en-US" sz="2000" dirty="0" smtClean="0"/>
              <a:t>.</a:t>
            </a:r>
            <a:endParaRPr lang="en-US" sz="2000" dirty="0"/>
          </a:p>
          <a:p>
            <a:pPr marL="285750" indent="-285750" algn="just">
              <a:buFont typeface="Wingdings" panose="05000000000000000000" pitchFamily="2" charset="2"/>
              <a:buChar char="q"/>
            </a:pPr>
            <a:r>
              <a:rPr lang="en-US" sz="2000" dirty="0"/>
              <a:t>The highest point is located within the triangular plateau </a:t>
            </a:r>
            <a:r>
              <a:rPr lang="en-US" sz="2000" dirty="0" err="1"/>
              <a:t>Ta'Zuta</a:t>
            </a:r>
            <a:r>
              <a:rPr lang="en-US" sz="2000" dirty="0"/>
              <a:t>, and rises to </a:t>
            </a:r>
            <a:r>
              <a:rPr lang="en-US" sz="2000" dirty="0" smtClean="0"/>
              <a:t>(</a:t>
            </a:r>
            <a:r>
              <a:rPr lang="en-US" sz="2000" dirty="0"/>
              <a:t>253 m</a:t>
            </a:r>
            <a:r>
              <a:rPr lang="en-US" sz="2000" dirty="0" smtClean="0"/>
              <a:t>).</a:t>
            </a:r>
            <a:endParaRPr lang="en-US" sz="2000" dirty="0"/>
          </a:p>
          <a:p>
            <a:pPr marL="285750" indent="-285750" algn="just">
              <a:buFont typeface="Wingdings" panose="05000000000000000000" pitchFamily="2" charset="2"/>
              <a:buChar char="q"/>
            </a:pPr>
            <a:r>
              <a:rPr lang="en-US" sz="2000" dirty="0"/>
              <a:t>Malta does not have any permanent natural lakes or rivers, though during periods of intense rainfall small rivers are known to form. </a:t>
            </a:r>
          </a:p>
        </p:txBody>
      </p:sp>
    </p:spTree>
    <p:extLst>
      <p:ext uri="{BB962C8B-B14F-4D97-AF65-F5344CB8AC3E}">
        <p14:creationId xmlns:p14="http://schemas.microsoft.com/office/powerpoint/2010/main" val="1203856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Malta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93428"/>
          </a:xfrm>
          <a:prstGeom prst="rect">
            <a:avLst/>
          </a:prstGeom>
        </p:spPr>
        <p:txBody>
          <a:bodyPr wrap="square">
            <a:spAutoFit/>
          </a:bodyPr>
          <a:lstStyle/>
          <a:p>
            <a:pPr marL="285750" indent="-285750" algn="just">
              <a:buFont typeface="Wingdings" panose="05000000000000000000" pitchFamily="2" charset="2"/>
              <a:buChar char="q"/>
            </a:pPr>
            <a:r>
              <a:rPr lang="en-US" sz="1600" b="1" dirty="0" smtClean="0"/>
              <a:t>Valletta: Malta's Elegant Capital</a:t>
            </a:r>
            <a:r>
              <a:rPr lang="cs-CZ" sz="1600" b="1" dirty="0" smtClean="0"/>
              <a:t> -</a:t>
            </a:r>
            <a:r>
              <a:rPr lang="en-US" sz="1600" dirty="0"/>
              <a:t>Tourists can easily navigate this small city that is bounded by two harbors, the </a:t>
            </a:r>
            <a:r>
              <a:rPr lang="en-US" sz="1600" b="1" dirty="0"/>
              <a:t>Grand Harbor </a:t>
            </a:r>
            <a:r>
              <a:rPr lang="en-US" sz="1600" dirty="0"/>
              <a:t>and </a:t>
            </a:r>
            <a:r>
              <a:rPr lang="en-US" sz="1600" b="1" dirty="0" err="1"/>
              <a:t>Marsamxett</a:t>
            </a:r>
            <a:r>
              <a:rPr lang="en-US" sz="1600" b="1" dirty="0"/>
              <a:t> </a:t>
            </a:r>
            <a:r>
              <a:rPr lang="en-US" sz="1600" b="1" dirty="0" smtClean="0"/>
              <a:t>Harbor</a:t>
            </a:r>
            <a:r>
              <a:rPr lang="en-US" sz="1600" dirty="0" smtClean="0"/>
              <a:t>.</a:t>
            </a:r>
            <a:r>
              <a:rPr lang="cs-CZ" sz="1600" dirty="0" smtClean="0"/>
              <a:t> </a:t>
            </a:r>
            <a:r>
              <a:rPr lang="en-US" sz="1600" dirty="0" smtClean="0"/>
              <a:t>Begin </a:t>
            </a:r>
            <a:r>
              <a:rPr lang="en-US" sz="1600" dirty="0"/>
              <a:t>a tour of Valletta </a:t>
            </a:r>
            <a:r>
              <a:rPr lang="en-US" sz="1600" b="1" dirty="0"/>
              <a:t>at Saint John's Co-Cathedral.</a:t>
            </a:r>
            <a:r>
              <a:rPr lang="en-US" sz="1600" dirty="0"/>
              <a:t> This 16th-century church was built by the different Orders of the Knights, hailing from various countries such as France, Spain, and Italy. Visitors are surprised by the awe-inspiring interior with its opulent gilded decor. Next, visit the immense </a:t>
            </a:r>
            <a:r>
              <a:rPr lang="en-US" sz="1600" b="1" dirty="0"/>
              <a:t>Grand Master's Palace, </a:t>
            </a:r>
            <a:r>
              <a:rPr lang="en-US" sz="1600" dirty="0"/>
              <a:t>once the residence of the Knights of Malta. </a:t>
            </a:r>
            <a:r>
              <a:rPr lang="cs-CZ" sz="1600" dirty="0" smtClean="0"/>
              <a:t> </a:t>
            </a:r>
          </a:p>
          <a:p>
            <a:pPr marL="285750" indent="-285750" algn="just">
              <a:buFont typeface="Wingdings" panose="05000000000000000000" pitchFamily="2" charset="2"/>
              <a:buChar char="q"/>
            </a:pPr>
            <a:r>
              <a:rPr lang="en-US" sz="1600" b="1" dirty="0" err="1"/>
              <a:t>Gozo</a:t>
            </a:r>
            <a:r>
              <a:rPr lang="en-US" sz="1600" b="1" dirty="0"/>
              <a:t> Island </a:t>
            </a:r>
            <a:r>
              <a:rPr lang="en-US" sz="1600" dirty="0"/>
              <a:t>is the most idyllic destination of the Maltese Islands</a:t>
            </a:r>
            <a:r>
              <a:rPr lang="en-US" sz="1600" dirty="0" smtClean="0"/>
              <a:t>.</a:t>
            </a:r>
            <a:r>
              <a:rPr lang="en-US" sz="1600" b="1" dirty="0"/>
              <a:t> Victoria</a:t>
            </a:r>
            <a:r>
              <a:rPr lang="en-US" sz="1600" dirty="0"/>
              <a:t>; a bustling seaside resort, </a:t>
            </a:r>
            <a:r>
              <a:rPr lang="en-US" sz="1600" b="1" dirty="0" err="1"/>
              <a:t>Marsalforn</a:t>
            </a:r>
            <a:r>
              <a:rPr lang="en-US" sz="1600" dirty="0"/>
              <a:t>; and the most important archaeological site of the Maltese Islands, </a:t>
            </a:r>
            <a:r>
              <a:rPr lang="en-US" sz="1600" b="1" dirty="0" err="1"/>
              <a:t>Ggantija</a:t>
            </a:r>
            <a:r>
              <a:rPr lang="en-US" sz="1600" b="1" dirty="0"/>
              <a:t> Temples</a:t>
            </a:r>
            <a:r>
              <a:rPr lang="en-US" sz="1600" dirty="0"/>
              <a:t> dating back to around 3500 BC. </a:t>
            </a:r>
            <a:r>
              <a:rPr lang="en-US" sz="1600" dirty="0" err="1"/>
              <a:t>Gozo</a:t>
            </a:r>
            <a:r>
              <a:rPr lang="en-US" sz="1600" dirty="0"/>
              <a:t> is also famous for the </a:t>
            </a:r>
            <a:r>
              <a:rPr lang="en-US" sz="1600" b="1" dirty="0"/>
              <a:t>Azure Window</a:t>
            </a:r>
            <a:r>
              <a:rPr lang="en-US" sz="1600" dirty="0"/>
              <a:t>, a striking coastal formation that stuns visitors with its beauty</a:t>
            </a:r>
            <a:r>
              <a:rPr lang="en-US" sz="1600" dirty="0" smtClean="0"/>
              <a:t>.</a:t>
            </a:r>
            <a:endParaRPr lang="cs-CZ" sz="1600" dirty="0" smtClean="0"/>
          </a:p>
          <a:p>
            <a:pPr marL="285750" indent="-285750" algn="just">
              <a:buFont typeface="Wingdings" panose="05000000000000000000" pitchFamily="2" charset="2"/>
              <a:buChar char="q"/>
            </a:pPr>
            <a:r>
              <a:rPr lang="en-US" sz="1600" b="1" dirty="0" err="1"/>
              <a:t>Mdina</a:t>
            </a:r>
            <a:r>
              <a:rPr lang="en-US" sz="1600" b="1" dirty="0"/>
              <a:t> </a:t>
            </a:r>
            <a:r>
              <a:rPr lang="en-US" sz="1600" dirty="0"/>
              <a:t>offers an escape to an enchanting fairy-tale city. This captivating medieval hilltop town is steeped in history. Tourists must pass through the dramatic </a:t>
            </a:r>
            <a:r>
              <a:rPr lang="en-US" sz="1600" b="1" dirty="0"/>
              <a:t>Main Gate</a:t>
            </a:r>
            <a:r>
              <a:rPr lang="en-US" sz="1600" dirty="0"/>
              <a:t> to enter the city, giving the impression of walking back in time</a:t>
            </a:r>
            <a:r>
              <a:rPr lang="en-US" sz="1600" dirty="0" smtClean="0"/>
              <a:t>.</a:t>
            </a:r>
            <a:endParaRPr lang="cs-CZ" sz="1600" dirty="0" smtClean="0"/>
          </a:p>
          <a:p>
            <a:pPr marL="285750" indent="-285750" algn="just">
              <a:buFont typeface="Wingdings" panose="05000000000000000000" pitchFamily="2" charset="2"/>
              <a:buChar char="q"/>
            </a:pPr>
            <a:r>
              <a:rPr lang="en-US" sz="1600" dirty="0"/>
              <a:t>Just outside the </a:t>
            </a:r>
            <a:r>
              <a:rPr lang="en-US" sz="1600" dirty="0" err="1"/>
              <a:t>Mdina</a:t>
            </a:r>
            <a:r>
              <a:rPr lang="en-US" sz="1600" dirty="0"/>
              <a:t> ramparts is the neighboring town of </a:t>
            </a:r>
            <a:r>
              <a:rPr lang="en-US" sz="1600" b="1" dirty="0"/>
              <a:t>Rabat. </a:t>
            </a:r>
            <a:r>
              <a:rPr lang="en-US" sz="1600" dirty="0"/>
              <a:t>Tourists can see both cities in the same day; </a:t>
            </a:r>
            <a:r>
              <a:rPr lang="en-US" sz="1600" dirty="0" err="1"/>
              <a:t>Mdina</a:t>
            </a:r>
            <a:r>
              <a:rPr lang="en-US" sz="1600" dirty="0"/>
              <a:t> and Rabat are sometimes considered to be one unified urban area. </a:t>
            </a:r>
            <a:endParaRPr lang="en-US" sz="1600" dirty="0" smtClean="0"/>
          </a:p>
          <a:p>
            <a:pPr marL="285750" indent="-285750" algn="just">
              <a:buFont typeface="Wingdings" panose="05000000000000000000" pitchFamily="2" charset="2"/>
              <a:buChar char="q"/>
            </a:pPr>
            <a:endParaRPr lang="cs-CZ" sz="1600" dirty="0" smtClean="0"/>
          </a:p>
        </p:txBody>
      </p:sp>
    </p:spTree>
    <p:extLst>
      <p:ext uri="{BB962C8B-B14F-4D97-AF65-F5344CB8AC3E}">
        <p14:creationId xmlns:p14="http://schemas.microsoft.com/office/powerpoint/2010/main" val="13146506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Malta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78094"/>
          </a:xfrm>
          <a:prstGeom prst="rect">
            <a:avLst/>
          </a:prstGeom>
        </p:spPr>
        <p:txBody>
          <a:bodyPr wrap="square">
            <a:spAutoFit/>
          </a:bodyPr>
          <a:lstStyle/>
          <a:p>
            <a:pPr marL="285750" indent="-285750" algn="just">
              <a:buFont typeface="Wingdings" panose="05000000000000000000" pitchFamily="2" charset="2"/>
              <a:buChar char="q"/>
            </a:pPr>
            <a:r>
              <a:rPr lang="en-US" sz="1600" b="1" dirty="0"/>
              <a:t>Prehistoric </a:t>
            </a:r>
            <a:r>
              <a:rPr lang="en-US" sz="1600" b="1" dirty="0" err="1"/>
              <a:t>Tarxien</a:t>
            </a:r>
            <a:r>
              <a:rPr lang="en-US" sz="1600" b="1" dirty="0"/>
              <a:t> Temples, Island of </a:t>
            </a:r>
            <a:r>
              <a:rPr lang="en-US" sz="1600" b="1" dirty="0" smtClean="0"/>
              <a:t>Malta</a:t>
            </a:r>
            <a:r>
              <a:rPr lang="cs-CZ" sz="1600" b="1" dirty="0" smtClean="0"/>
              <a:t> -</a:t>
            </a:r>
            <a:r>
              <a:rPr lang="en-US" sz="1600" dirty="0"/>
              <a:t>Stone reliefs and sculptures that were found here are represented on the site by excellent reproductions; the originals are displayed in the </a:t>
            </a:r>
            <a:r>
              <a:rPr lang="en-US" sz="1600" b="1" dirty="0"/>
              <a:t>National Museum of Archeology</a:t>
            </a:r>
            <a:r>
              <a:rPr lang="en-US" sz="1600" dirty="0"/>
              <a:t> in Valletta</a:t>
            </a:r>
            <a:r>
              <a:rPr lang="en-US" sz="1600" dirty="0" smtClean="0"/>
              <a:t>.</a:t>
            </a:r>
            <a:endParaRPr lang="cs-CZ" sz="1600" dirty="0" smtClean="0"/>
          </a:p>
          <a:p>
            <a:pPr marL="285750" indent="-285750" algn="just">
              <a:buFont typeface="Wingdings" panose="05000000000000000000" pitchFamily="2" charset="2"/>
              <a:buChar char="q"/>
            </a:pPr>
            <a:r>
              <a:rPr lang="en-US" sz="1600" b="1" dirty="0"/>
              <a:t>Blue Lagoon, Island of Comino: Nature's Perfect Swimming </a:t>
            </a:r>
            <a:r>
              <a:rPr lang="en-US" sz="1600" b="1" dirty="0" smtClean="0"/>
              <a:t>Pool</a:t>
            </a:r>
            <a:r>
              <a:rPr lang="cs-CZ" sz="1600" b="1" dirty="0" smtClean="0"/>
              <a:t> - </a:t>
            </a:r>
            <a:r>
              <a:rPr lang="en-US" sz="1600" dirty="0" smtClean="0"/>
              <a:t>An </a:t>
            </a:r>
            <a:r>
              <a:rPr lang="en-US" sz="1600" dirty="0"/>
              <a:t>amazing nature site, the </a:t>
            </a:r>
            <a:r>
              <a:rPr lang="en-US" sz="1600" b="1" dirty="0"/>
              <a:t>Blue Lagoon </a:t>
            </a:r>
            <a:r>
              <a:rPr lang="en-US" sz="1600" dirty="0"/>
              <a:t>is a mesmerizing scene of crystal-clear turquoise waters. It has a South Pacific quality with the waters lapping over a white-sand seabed</a:t>
            </a:r>
            <a:r>
              <a:rPr lang="en-US" sz="1600" dirty="0" smtClean="0"/>
              <a:t>.</a:t>
            </a:r>
            <a:endParaRPr lang="cs-CZ" sz="1600" dirty="0" smtClean="0"/>
          </a:p>
          <a:p>
            <a:pPr marL="285750" indent="-285750" algn="just">
              <a:buFont typeface="Wingdings" panose="05000000000000000000" pitchFamily="2" charset="2"/>
              <a:buChar char="q"/>
            </a:pPr>
            <a:r>
              <a:rPr lang="en-US" sz="1600" b="1" dirty="0"/>
              <a:t>The Blue Grotto </a:t>
            </a:r>
            <a:r>
              <a:rPr lang="en-US" sz="1600" dirty="0"/>
              <a:t>is approached by a winding road on a cliff high above the Mediterranean Sea. The spectacular coastal scenery provides an exciting introduction to the nature site</a:t>
            </a:r>
            <a:r>
              <a:rPr lang="en-US" sz="1600" dirty="0" smtClean="0"/>
              <a:t>.</a:t>
            </a:r>
            <a:endParaRPr lang="cs-CZ" sz="1600" dirty="0" smtClean="0"/>
          </a:p>
          <a:p>
            <a:pPr marL="285750" indent="-285750" algn="just">
              <a:buFont typeface="Wingdings" panose="05000000000000000000" pitchFamily="2" charset="2"/>
              <a:buChar char="q"/>
            </a:pPr>
            <a:r>
              <a:rPr lang="en-US" sz="1600" b="1" dirty="0"/>
              <a:t>Breathtaking Views at </a:t>
            </a:r>
            <a:r>
              <a:rPr lang="en-US" sz="1600" b="1" dirty="0" err="1"/>
              <a:t>Dingli</a:t>
            </a:r>
            <a:r>
              <a:rPr lang="en-US" sz="1600" b="1" dirty="0"/>
              <a:t> Cliffs, Island of </a:t>
            </a:r>
            <a:r>
              <a:rPr lang="en-US" sz="1600" b="1" dirty="0" smtClean="0"/>
              <a:t>Malta</a:t>
            </a:r>
            <a:r>
              <a:rPr lang="cs-CZ" sz="1600" b="1" dirty="0" smtClean="0"/>
              <a:t> - </a:t>
            </a:r>
            <a:r>
              <a:rPr lang="en-US" sz="1600" dirty="0"/>
              <a:t>Those who appreciate inspiring coastal scenery should take a short drive or bus ride from the </a:t>
            </a:r>
            <a:r>
              <a:rPr lang="en-US" sz="1600" b="1" dirty="0"/>
              <a:t>Blue Grotto</a:t>
            </a:r>
            <a:r>
              <a:rPr lang="en-US" sz="1600" dirty="0"/>
              <a:t> in </a:t>
            </a:r>
            <a:r>
              <a:rPr lang="en-US" sz="1600" dirty="0" err="1"/>
              <a:t>Wied</a:t>
            </a:r>
            <a:r>
              <a:rPr lang="en-US" sz="1600" dirty="0"/>
              <a:t> </a:t>
            </a:r>
            <a:r>
              <a:rPr lang="en-US" sz="1600" dirty="0" err="1"/>
              <a:t>iz-Zurrieq</a:t>
            </a:r>
            <a:r>
              <a:rPr lang="en-US" sz="1600" dirty="0"/>
              <a:t> to the </a:t>
            </a:r>
            <a:r>
              <a:rPr lang="en-US" sz="1600" dirty="0" err="1"/>
              <a:t>Dingli</a:t>
            </a:r>
            <a:r>
              <a:rPr lang="en-US" sz="1600" dirty="0"/>
              <a:t> Cliffs. The appeal (and the drawback) of this location is its remoteness. </a:t>
            </a:r>
            <a:endParaRPr lang="cs-CZ" sz="1600" dirty="0" smtClean="0"/>
          </a:p>
          <a:p>
            <a:pPr marL="285750" indent="-285750" algn="just">
              <a:buFont typeface="Wingdings" panose="05000000000000000000" pitchFamily="2" charset="2"/>
              <a:buChar char="q"/>
            </a:pPr>
            <a:r>
              <a:rPr lang="en-US" sz="1600" b="1" dirty="0"/>
              <a:t>Golden Bay Beach, Island of Malta </a:t>
            </a:r>
            <a:r>
              <a:rPr lang="cs-CZ" sz="1600" b="1" dirty="0" smtClean="0"/>
              <a:t>- </a:t>
            </a:r>
            <a:r>
              <a:rPr lang="en-US" sz="1600" dirty="0"/>
              <a:t>With its sandy shores protected by a mountainous coastline and sloping cliffs, Golden Bay in Northwest Malta is one of the island's prettiest beaches. Golden Bay Beach is easily accessible by car or bus; the bus stop is only a five-minute walk away from the beach. </a:t>
            </a:r>
            <a:endParaRPr lang="en-US" sz="1600" b="1" dirty="0"/>
          </a:p>
          <a:p>
            <a:pPr marL="285750" indent="-285750" algn="just">
              <a:buFont typeface="Wingdings" panose="05000000000000000000" pitchFamily="2" charset="2"/>
              <a:buChar char="q"/>
            </a:pPr>
            <a:endParaRPr lang="en-US" sz="1600" b="1" dirty="0"/>
          </a:p>
          <a:p>
            <a:pPr marL="285750" indent="-285750" algn="just">
              <a:buFont typeface="Wingdings" panose="05000000000000000000" pitchFamily="2" charset="2"/>
              <a:buChar char="q"/>
            </a:pPr>
            <a:endParaRPr lang="en-US" sz="1600" b="1" dirty="0"/>
          </a:p>
          <a:p>
            <a:pPr marL="285750" indent="-285750" algn="just">
              <a:buFont typeface="Wingdings" panose="05000000000000000000" pitchFamily="2" charset="2"/>
              <a:buChar char="q"/>
            </a:pPr>
            <a:endParaRPr lang="cs-CZ" sz="1600" dirty="0" smtClean="0"/>
          </a:p>
        </p:txBody>
      </p:sp>
    </p:spTree>
    <p:extLst>
      <p:ext uri="{BB962C8B-B14F-4D97-AF65-F5344CB8AC3E}">
        <p14:creationId xmlns:p14="http://schemas.microsoft.com/office/powerpoint/2010/main" val="40504237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Portugal</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cs-CZ" b="1" dirty="0"/>
              <a:t> </a:t>
            </a:r>
            <a:r>
              <a:rPr lang="cs-CZ" b="1" dirty="0" err="1"/>
              <a:t>Kayaking</a:t>
            </a:r>
            <a:r>
              <a:rPr lang="cs-CZ" b="1" dirty="0"/>
              <a:t> </a:t>
            </a:r>
            <a:r>
              <a:rPr lang="cs-CZ" b="1" dirty="0" err="1"/>
              <a:t>the</a:t>
            </a:r>
            <a:r>
              <a:rPr lang="cs-CZ" b="1" dirty="0"/>
              <a:t> </a:t>
            </a:r>
            <a:r>
              <a:rPr lang="cs-CZ" b="1" dirty="0" err="1"/>
              <a:t>Lisbon</a:t>
            </a:r>
            <a:r>
              <a:rPr lang="cs-CZ" b="1" dirty="0"/>
              <a:t> </a:t>
            </a:r>
            <a:r>
              <a:rPr lang="cs-CZ" b="1" dirty="0" smtClean="0"/>
              <a:t>Coast -</a:t>
            </a:r>
            <a:r>
              <a:rPr lang="en-US" dirty="0"/>
              <a:t>Taking to the sea by kayak to explore the Lisbon coast makes for a rewarding maritime </a:t>
            </a:r>
            <a:r>
              <a:rPr lang="en-US" dirty="0" smtClean="0"/>
              <a:t>excursion</a:t>
            </a:r>
            <a:r>
              <a:rPr lang="cs-CZ" dirty="0" smtClean="0"/>
              <a:t>.</a:t>
            </a:r>
            <a:r>
              <a:rPr lang="en-US" dirty="0"/>
              <a:t> Beyond the area, the crystal clear waters off the </a:t>
            </a:r>
            <a:r>
              <a:rPr lang="en-US" b="1" dirty="0"/>
              <a:t>Serra da </a:t>
            </a:r>
            <a:r>
              <a:rPr lang="en-US" b="1" dirty="0" err="1"/>
              <a:t>Arrábida</a:t>
            </a:r>
            <a:r>
              <a:rPr lang="en-US" b="1" dirty="0"/>
              <a:t> Natural Park</a:t>
            </a:r>
            <a:r>
              <a:rPr lang="en-US" dirty="0"/>
              <a:t>, which encompass places like </a:t>
            </a:r>
            <a:r>
              <a:rPr lang="en-US" b="1" dirty="0"/>
              <a:t>Setubal</a:t>
            </a:r>
            <a:r>
              <a:rPr lang="en-US" dirty="0"/>
              <a:t> and </a:t>
            </a:r>
            <a:r>
              <a:rPr lang="en-US" b="1" dirty="0" err="1"/>
              <a:t>Sesimbra</a:t>
            </a:r>
            <a:r>
              <a:rPr lang="en-US" dirty="0"/>
              <a:t>, comprise a unique landscape of magnificent, ancient sea cliffs that teem with birdlife. </a:t>
            </a:r>
            <a:endParaRPr lang="cs-CZ" dirty="0" smtClean="0"/>
          </a:p>
          <a:p>
            <a:pPr marL="285750" indent="-285750" algn="just">
              <a:buFont typeface="Wingdings" panose="05000000000000000000" pitchFamily="2" charset="2"/>
              <a:buChar char="q"/>
            </a:pPr>
            <a:r>
              <a:rPr lang="en-US" dirty="0"/>
              <a:t>One of Portugal's best-loved historic monuments and a Lisbon icon, the </a:t>
            </a:r>
            <a:r>
              <a:rPr lang="en-US" b="1" dirty="0"/>
              <a:t>Torre de Belém </a:t>
            </a:r>
            <a:r>
              <a:rPr lang="en-US" dirty="0"/>
              <a:t>stands as a symbol of the Age of Discovery and the voyages of exploration undertaken in the 15th and 16th centuries</a:t>
            </a:r>
            <a:r>
              <a:rPr lang="en-US" dirty="0" smtClean="0"/>
              <a:t>.</a:t>
            </a:r>
            <a:endParaRPr lang="cs-CZ" dirty="0" smtClean="0"/>
          </a:p>
          <a:p>
            <a:pPr marL="285750" indent="-285750" algn="just">
              <a:buFont typeface="Wingdings" panose="05000000000000000000" pitchFamily="2" charset="2"/>
              <a:buChar char="q"/>
            </a:pPr>
            <a:r>
              <a:rPr lang="en-US" dirty="0"/>
              <a:t>Dominating the charming riverside town of </a:t>
            </a:r>
            <a:r>
              <a:rPr lang="en-US" dirty="0" err="1"/>
              <a:t>Tomar</a:t>
            </a:r>
            <a:r>
              <a:rPr lang="en-US" dirty="0"/>
              <a:t> is a mighty castle that shields the </a:t>
            </a:r>
            <a:r>
              <a:rPr lang="en-US" b="1" dirty="0" err="1"/>
              <a:t>Convento</a:t>
            </a:r>
            <a:r>
              <a:rPr lang="en-US" b="1" dirty="0"/>
              <a:t> do Cristo</a:t>
            </a:r>
            <a:r>
              <a:rPr lang="en-US" dirty="0"/>
              <a:t>, one of Portugal's standout historic attractions. </a:t>
            </a:r>
            <a:endParaRPr lang="cs-CZ" dirty="0" smtClean="0"/>
          </a:p>
          <a:p>
            <a:pPr marL="285750" indent="-285750" algn="just">
              <a:buFont typeface="Wingdings" panose="05000000000000000000" pitchFamily="2" charset="2"/>
              <a:buChar char="q"/>
            </a:pPr>
            <a:r>
              <a:rPr lang="en-US" b="1" dirty="0" err="1"/>
              <a:t>Bom</a:t>
            </a:r>
            <a:r>
              <a:rPr lang="en-US" b="1" dirty="0"/>
              <a:t> Jesus do Monte</a:t>
            </a:r>
            <a:r>
              <a:rPr lang="en-US" dirty="0"/>
              <a:t>, Portugal's grandest religious sanctuary, is located on a wooded slope six kilometers east of Braga and is one of the most important pilgrimage sites in the country</a:t>
            </a:r>
            <a:r>
              <a:rPr lang="en-US" dirty="0" smtClean="0"/>
              <a:t>.</a:t>
            </a:r>
            <a:endParaRPr lang="cs-CZ" dirty="0" smtClean="0"/>
          </a:p>
          <a:p>
            <a:pPr marL="285750" indent="-285750" algn="just">
              <a:buFont typeface="Wingdings" panose="05000000000000000000" pitchFamily="2" charset="2"/>
              <a:buChar char="q"/>
            </a:pPr>
            <a:r>
              <a:rPr lang="en-US" dirty="0" smtClean="0"/>
              <a:t>The </a:t>
            </a:r>
            <a:r>
              <a:rPr lang="en-US" b="1" dirty="0"/>
              <a:t>Serra do </a:t>
            </a:r>
            <a:r>
              <a:rPr lang="en-US" b="1" dirty="0" err="1"/>
              <a:t>Gerês</a:t>
            </a:r>
            <a:r>
              <a:rPr lang="en-US" dirty="0"/>
              <a:t> is a mountain range of breathtaking beauty found in northern Portugal's remote Minho region. Set within the glorious </a:t>
            </a:r>
            <a:r>
              <a:rPr lang="en-US" dirty="0" err="1"/>
              <a:t>Parque</a:t>
            </a:r>
            <a:r>
              <a:rPr lang="en-US" dirty="0"/>
              <a:t> Nacional da </a:t>
            </a:r>
            <a:r>
              <a:rPr lang="en-US" dirty="0" err="1"/>
              <a:t>Peneda-Gerês</a:t>
            </a:r>
            <a:r>
              <a:rPr lang="en-US" dirty="0"/>
              <a:t>, one of the top places to visit in </a:t>
            </a:r>
            <a:r>
              <a:rPr lang="en-US" dirty="0" smtClean="0"/>
              <a:t>Portugal</a:t>
            </a:r>
            <a:r>
              <a:rPr lang="cs-CZ" dirty="0" smtClean="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734840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Portugal</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t>
            </a:r>
            <a:r>
              <a:rPr lang="en-US" dirty="0" err="1"/>
              <a:t>Universidade</a:t>
            </a:r>
            <a:r>
              <a:rPr lang="en-US" dirty="0"/>
              <a:t> de Coimbra is Portugal's oldest seat of learning, founded in 1290 by King </a:t>
            </a:r>
            <a:r>
              <a:rPr lang="en-US" dirty="0" err="1"/>
              <a:t>Dinis</a:t>
            </a:r>
            <a:r>
              <a:rPr lang="en-US" dirty="0"/>
              <a:t>. Acknowledged by UNESCO as a </a:t>
            </a:r>
            <a:r>
              <a:rPr lang="en-US" b="1" dirty="0"/>
              <a:t>World Heritage Site</a:t>
            </a:r>
            <a:r>
              <a:rPr lang="en-US" dirty="0"/>
              <a:t>, the historic buildings of the </a:t>
            </a:r>
            <a:r>
              <a:rPr lang="en-US" b="1" dirty="0" err="1"/>
              <a:t>Velha</a:t>
            </a:r>
            <a:r>
              <a:rPr lang="en-US" b="1" dirty="0"/>
              <a:t> </a:t>
            </a:r>
            <a:r>
              <a:rPr lang="en-US" b="1" dirty="0" err="1"/>
              <a:t>Universidade</a:t>
            </a:r>
            <a:r>
              <a:rPr lang="en-US" dirty="0"/>
              <a:t>, or old Coimbra University, surround a beautiful colonnaded central square, the </a:t>
            </a:r>
            <a:r>
              <a:rPr lang="en-US" dirty="0" err="1"/>
              <a:t>Paço</a:t>
            </a:r>
            <a:r>
              <a:rPr lang="en-US" dirty="0"/>
              <a:t> das </a:t>
            </a:r>
            <a:r>
              <a:rPr lang="en-US" dirty="0" err="1"/>
              <a:t>Escolas</a:t>
            </a:r>
            <a:r>
              <a:rPr lang="en-US" dirty="0"/>
              <a:t>. </a:t>
            </a:r>
            <a:endParaRPr lang="cs-CZ" dirty="0" smtClean="0"/>
          </a:p>
          <a:p>
            <a:pPr marL="285750" indent="-285750" algn="just">
              <a:buFont typeface="Wingdings" panose="05000000000000000000" pitchFamily="2" charset="2"/>
              <a:buChar char="q"/>
            </a:pPr>
            <a:r>
              <a:rPr lang="en-US" dirty="0"/>
              <a:t>Lisbon is blessed with some truly world-class museums, and one of the finest is the </a:t>
            </a:r>
            <a:r>
              <a:rPr lang="en-US" b="1" dirty="0" err="1"/>
              <a:t>Museu</a:t>
            </a:r>
            <a:r>
              <a:rPr lang="en-US" b="1" dirty="0"/>
              <a:t> </a:t>
            </a:r>
            <a:r>
              <a:rPr lang="en-US" b="1" dirty="0" err="1"/>
              <a:t>Calouste</a:t>
            </a:r>
            <a:r>
              <a:rPr lang="en-US" b="1" dirty="0"/>
              <a:t> </a:t>
            </a:r>
            <a:r>
              <a:rPr lang="en-US" b="1" dirty="0" err="1"/>
              <a:t>Gulbenkian</a:t>
            </a:r>
            <a:r>
              <a:rPr lang="en-US" dirty="0"/>
              <a:t>. </a:t>
            </a:r>
            <a:endParaRPr lang="cs-CZ" dirty="0" smtClean="0"/>
          </a:p>
          <a:p>
            <a:pPr marL="285750" indent="-285750" algn="just">
              <a:buFont typeface="Wingdings" panose="05000000000000000000" pitchFamily="2" charset="2"/>
              <a:buChar char="q"/>
            </a:pPr>
            <a:r>
              <a:rPr lang="en-US" b="1" dirty="0" err="1"/>
              <a:t>Guimarães</a:t>
            </a:r>
            <a:r>
              <a:rPr lang="en-US" dirty="0"/>
              <a:t> was once the capital of the kingdom of "</a:t>
            </a:r>
            <a:r>
              <a:rPr lang="en-US" dirty="0" err="1"/>
              <a:t>Portucale</a:t>
            </a:r>
            <a:r>
              <a:rPr lang="en-US" dirty="0"/>
              <a:t>." Recognized by UNESCO as a </a:t>
            </a:r>
            <a:r>
              <a:rPr lang="en-US" b="1" dirty="0"/>
              <a:t>World Heritage Site</a:t>
            </a:r>
            <a:r>
              <a:rPr lang="en-US" dirty="0"/>
              <a:t> for its collection of historic monuments grouped in and around the old town center, it is the </a:t>
            </a:r>
            <a:r>
              <a:rPr lang="en-US" b="1" dirty="0"/>
              <a:t>Castelo de </a:t>
            </a:r>
            <a:r>
              <a:rPr lang="en-US" b="1" dirty="0" err="1"/>
              <a:t>Guimarães</a:t>
            </a:r>
            <a:r>
              <a:rPr lang="en-US" dirty="0"/>
              <a:t> that best symbolizes the role played by the town in defining the nation's culture and tradition - it even appears on the Portuguese coat of arms</a:t>
            </a:r>
            <a:r>
              <a:rPr lang="en-US" dirty="0" smtClean="0"/>
              <a:t>.</a:t>
            </a:r>
            <a:endParaRPr lang="cs-CZ" dirty="0" smtClean="0"/>
          </a:p>
          <a:p>
            <a:pPr marL="285750" indent="-285750" algn="just">
              <a:buFont typeface="Wingdings" panose="05000000000000000000" pitchFamily="2" charset="2"/>
              <a:buChar char="q"/>
            </a:pPr>
            <a:r>
              <a:rPr lang="en-US" dirty="0"/>
              <a:t>Its commanding position crowning a hill and overlooking Lisbon's bustling </a:t>
            </a:r>
            <a:r>
              <a:rPr lang="en-US" dirty="0" err="1"/>
              <a:t>Baixa</a:t>
            </a:r>
            <a:r>
              <a:rPr lang="en-US" dirty="0"/>
              <a:t> (downtown) district defines </a:t>
            </a:r>
            <a:r>
              <a:rPr lang="en-US" b="1" dirty="0"/>
              <a:t>Castelo de São Jorge</a:t>
            </a:r>
            <a:r>
              <a:rPr lang="en-US" dirty="0"/>
              <a:t> as the city's most visible historic monument.</a:t>
            </a:r>
          </a:p>
        </p:txBody>
      </p:sp>
    </p:spTree>
    <p:extLst>
      <p:ext uri="{BB962C8B-B14F-4D97-AF65-F5344CB8AC3E}">
        <p14:creationId xmlns:p14="http://schemas.microsoft.com/office/powerpoint/2010/main" val="2224791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Spain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Occupying most of the Iberian Peninsula's land area (approximately 85%), Spain is the third largest country in Europe and 45% is covered by the </a:t>
            </a:r>
            <a:r>
              <a:rPr lang="en-US" sz="1600" dirty="0" err="1"/>
              <a:t>Meseta</a:t>
            </a:r>
            <a:r>
              <a:rPr lang="en-US" sz="1600" dirty="0"/>
              <a:t> Plateau</a:t>
            </a:r>
            <a:r>
              <a:rPr lang="en-US" sz="1600" dirty="0" smtClean="0"/>
              <a:t>.</a:t>
            </a:r>
            <a:endParaRPr lang="en-US" sz="1600" dirty="0"/>
          </a:p>
          <a:p>
            <a:pPr marL="285750" indent="-285750" algn="just">
              <a:buFont typeface="Wingdings" panose="05000000000000000000" pitchFamily="2" charset="2"/>
              <a:buChar char="q"/>
            </a:pPr>
            <a:r>
              <a:rPr lang="en-US" sz="1600" dirty="0"/>
              <a:t>That plateau is rarely flat, and is in reality a mostly hilly highland area divided by the Cordillera Central (mountains), and then ringed by additional mountain ranges, north, east and south. In the west the </a:t>
            </a:r>
            <a:r>
              <a:rPr lang="en-US" sz="1600" dirty="0" err="1"/>
              <a:t>Meseta</a:t>
            </a:r>
            <a:r>
              <a:rPr lang="en-US" sz="1600" dirty="0"/>
              <a:t> slopes gently down into neighboring Portugal. </a:t>
            </a:r>
            <a:endParaRPr lang="cs-CZ" sz="1600" dirty="0" smtClean="0"/>
          </a:p>
          <a:p>
            <a:pPr marL="285750" indent="-285750" algn="just">
              <a:buFont typeface="Wingdings" panose="05000000000000000000" pitchFamily="2" charset="2"/>
              <a:buChar char="q"/>
            </a:pPr>
            <a:r>
              <a:rPr lang="en-US" sz="1600" dirty="0"/>
              <a:t>Significant mountains in Spain include the limestone Cordillera </a:t>
            </a:r>
            <a:r>
              <a:rPr lang="en-US" sz="1600" dirty="0" err="1"/>
              <a:t>Cantabrica</a:t>
            </a:r>
            <a:r>
              <a:rPr lang="en-US" sz="1600" dirty="0"/>
              <a:t> and rugged Sistema </a:t>
            </a:r>
            <a:r>
              <a:rPr lang="en-US" sz="1600" dirty="0" err="1"/>
              <a:t>Iberico</a:t>
            </a:r>
            <a:r>
              <a:rPr lang="en-US" sz="1600" dirty="0"/>
              <a:t> (north); massive Pyrenees (northeast) where many peaks exceed 3,000 meters; the deeply eroded and rocky Sierra de Cuenca(east), and the lower Montes de Toledo and </a:t>
            </a:r>
            <a:r>
              <a:rPr lang="en-US" sz="1600" dirty="0" err="1"/>
              <a:t>Serrania</a:t>
            </a:r>
            <a:r>
              <a:rPr lang="en-US" sz="1600" dirty="0"/>
              <a:t> de Cuenca (south-central</a:t>
            </a:r>
            <a:r>
              <a:rPr lang="en-US" sz="1600" dirty="0" smtClean="0"/>
              <a:t>).</a:t>
            </a:r>
            <a:endParaRPr lang="en-US" sz="1600" dirty="0"/>
          </a:p>
          <a:p>
            <a:pPr marL="285750" indent="-285750" algn="just">
              <a:buFont typeface="Wingdings" panose="05000000000000000000" pitchFamily="2" charset="2"/>
              <a:buChar char="q"/>
            </a:pPr>
            <a:r>
              <a:rPr lang="en-US" sz="1600" dirty="0"/>
              <a:t>In the far south the mountains of the Cordillera </a:t>
            </a:r>
            <a:r>
              <a:rPr lang="en-US" sz="1600" dirty="0" err="1"/>
              <a:t>Betica</a:t>
            </a:r>
            <a:r>
              <a:rPr lang="en-US" sz="1600" dirty="0"/>
              <a:t> and Sierra Nevada dominate the landscape. Mainland Spain's highest point (Mulhacen at 3,481 meters) stands in the Sierra Nevada. </a:t>
            </a:r>
            <a:endParaRPr lang="cs-CZ" sz="1600" dirty="0" smtClean="0"/>
          </a:p>
          <a:p>
            <a:pPr marL="285750" indent="-285750" algn="just">
              <a:buFont typeface="Wingdings" panose="05000000000000000000" pitchFamily="2" charset="2"/>
              <a:buChar char="q"/>
            </a:pPr>
            <a:r>
              <a:rPr lang="cs-CZ" sz="1600" dirty="0" smtClean="0"/>
              <a:t>I</a:t>
            </a:r>
            <a:r>
              <a:rPr lang="en-US" sz="1600" dirty="0" smtClean="0"/>
              <a:t>n </a:t>
            </a:r>
            <a:r>
              <a:rPr lang="en-US" sz="1600" dirty="0"/>
              <a:t>the far south, the Strait of Gibraltar separates Spain and Europe from Morocco (Africa), and here, the two continents are only 13 km (8 miles) </a:t>
            </a:r>
            <a:r>
              <a:rPr lang="en-US" sz="1600" dirty="0" smtClean="0"/>
              <a:t>apart.</a:t>
            </a:r>
            <a:endParaRPr lang="cs-CZ" sz="1600" dirty="0" smtClean="0"/>
          </a:p>
          <a:p>
            <a:pPr marL="285750" indent="-285750" algn="just">
              <a:buFont typeface="Wingdings" panose="05000000000000000000" pitchFamily="2" charset="2"/>
              <a:buChar char="q"/>
            </a:pPr>
            <a:r>
              <a:rPr lang="en-US" sz="1600" dirty="0" smtClean="0"/>
              <a:t>The </a:t>
            </a:r>
            <a:r>
              <a:rPr lang="en-US" sz="1600" dirty="0"/>
              <a:t>country is drained by an estimated 1,500 rivers (mostly small). The longest and most significant </a:t>
            </a:r>
            <a:r>
              <a:rPr lang="en-US" sz="1600" dirty="0" err="1"/>
              <a:t>riversinclude</a:t>
            </a:r>
            <a:r>
              <a:rPr lang="en-US" sz="1600" dirty="0"/>
              <a:t> the Douro (Duero), Ebro, Jucar, Tagus (</a:t>
            </a:r>
            <a:r>
              <a:rPr lang="en-US" sz="1600" dirty="0" err="1"/>
              <a:t>Tejo</a:t>
            </a:r>
            <a:r>
              <a:rPr lang="en-US" sz="1600" dirty="0"/>
              <a:t>), Guadiana and Guadalquivir.</a:t>
            </a:r>
          </a:p>
        </p:txBody>
      </p:sp>
    </p:spTree>
    <p:extLst>
      <p:ext uri="{BB962C8B-B14F-4D97-AF65-F5344CB8AC3E}">
        <p14:creationId xmlns:p14="http://schemas.microsoft.com/office/powerpoint/2010/main" val="583019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Spain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smtClean="0"/>
              <a:t>The </a:t>
            </a:r>
            <a:r>
              <a:rPr lang="en-US" b="1" dirty="0"/>
              <a:t>Alhambra and </a:t>
            </a:r>
            <a:r>
              <a:rPr lang="en-US" b="1" dirty="0" err="1"/>
              <a:t>Generalife</a:t>
            </a:r>
            <a:r>
              <a:rPr lang="en-US" b="1" dirty="0"/>
              <a:t> Gardens, </a:t>
            </a:r>
            <a:r>
              <a:rPr lang="en-US" b="1" dirty="0" smtClean="0"/>
              <a:t>Granada</a:t>
            </a:r>
            <a:r>
              <a:rPr lang="cs-CZ" b="1" dirty="0"/>
              <a:t> </a:t>
            </a:r>
            <a:r>
              <a:rPr lang="cs-CZ" b="1" dirty="0" smtClean="0"/>
              <a:t>-</a:t>
            </a:r>
            <a:r>
              <a:rPr lang="en-US" dirty="0"/>
              <a:t>this Moorish pleasure palace will still take your breath away. The </a:t>
            </a:r>
            <a:r>
              <a:rPr lang="en-US" dirty="0" err="1"/>
              <a:t>Nasrid</a:t>
            </a:r>
            <a:r>
              <a:rPr lang="en-US" dirty="0"/>
              <a:t> dynasty's royal palace is the artistic highlight of Spain's Islamic period, when Al-Andalus - as they called Andalucía - represented the epitome of culture and civilization in Europe's Middle Ages</a:t>
            </a:r>
            <a:r>
              <a:rPr lang="en-US" dirty="0" smtClean="0"/>
              <a:t>.</a:t>
            </a:r>
            <a:endParaRPr lang="cs-CZ" dirty="0" smtClean="0"/>
          </a:p>
          <a:p>
            <a:pPr marL="285750" indent="-285750" algn="just">
              <a:buFont typeface="Wingdings" panose="05000000000000000000" pitchFamily="2" charset="2"/>
              <a:buChar char="q"/>
            </a:pPr>
            <a:r>
              <a:rPr lang="cs-CZ" b="1" dirty="0"/>
              <a:t> </a:t>
            </a:r>
            <a:r>
              <a:rPr lang="cs-CZ" b="1" dirty="0" err="1"/>
              <a:t>Barcelona's</a:t>
            </a:r>
            <a:r>
              <a:rPr lang="cs-CZ" b="1" dirty="0"/>
              <a:t> </a:t>
            </a:r>
            <a:r>
              <a:rPr lang="cs-CZ" b="1" dirty="0" err="1"/>
              <a:t>Sagrada</a:t>
            </a:r>
            <a:r>
              <a:rPr lang="cs-CZ" b="1" dirty="0"/>
              <a:t> </a:t>
            </a:r>
            <a:r>
              <a:rPr lang="cs-CZ" b="1" dirty="0" err="1"/>
              <a:t>Familia</a:t>
            </a:r>
            <a:r>
              <a:rPr lang="cs-CZ" b="1" dirty="0"/>
              <a:t> and </a:t>
            </a:r>
            <a:r>
              <a:rPr lang="cs-CZ" b="1" dirty="0" err="1"/>
              <a:t>Gaudi</a:t>
            </a:r>
            <a:r>
              <a:rPr lang="cs-CZ" b="1" dirty="0"/>
              <a:t> </a:t>
            </a:r>
            <a:r>
              <a:rPr lang="cs-CZ" b="1" dirty="0" err="1" smtClean="0"/>
              <a:t>Sites</a:t>
            </a:r>
            <a:r>
              <a:rPr lang="cs-CZ" b="1" dirty="0" smtClean="0"/>
              <a:t> - </a:t>
            </a:r>
            <a:r>
              <a:rPr lang="en-US" dirty="0"/>
              <a:t>Antoni Gaudi took the architectural style known as Art Nouveau a step farther, even, some have argued, into absurdity.</a:t>
            </a:r>
            <a:r>
              <a:rPr lang="cs-CZ" b="1" dirty="0" smtClean="0"/>
              <a:t> </a:t>
            </a:r>
            <a:r>
              <a:rPr lang="en-US" dirty="0"/>
              <a:t>You may search in vain for absolute straight lines in </a:t>
            </a:r>
            <a:r>
              <a:rPr lang="en-US" b="1" dirty="0"/>
              <a:t>Gaudi's Casa </a:t>
            </a:r>
            <a:r>
              <a:rPr lang="en-US" b="1" dirty="0" err="1"/>
              <a:t>Milà</a:t>
            </a:r>
            <a:r>
              <a:rPr lang="en-US" dirty="0"/>
              <a:t>, his last and most famous secular work; it resembles a piece of sculpture more than a functional building. Be sure to ascend to its roof - the chimneys are said to have inspired the image of Darth Vader from Star Wars. </a:t>
            </a:r>
            <a:endParaRPr lang="cs-CZ" dirty="0" smtClean="0"/>
          </a:p>
          <a:p>
            <a:pPr marL="285750" indent="-285750" algn="just">
              <a:buFont typeface="Wingdings" panose="05000000000000000000" pitchFamily="2" charset="2"/>
              <a:buChar char="q"/>
            </a:pPr>
            <a:r>
              <a:rPr lang="en-US" b="1" dirty="0"/>
              <a:t>The Great Mosque of Cordoba (</a:t>
            </a:r>
            <a:r>
              <a:rPr lang="en-US" b="1" dirty="0" err="1"/>
              <a:t>Mezquita</a:t>
            </a:r>
            <a:r>
              <a:rPr lang="en-US" b="1" dirty="0" smtClean="0"/>
              <a:t>)</a:t>
            </a:r>
            <a:r>
              <a:rPr lang="cs-CZ" b="1" dirty="0" smtClean="0"/>
              <a:t> - </a:t>
            </a:r>
            <a:r>
              <a:rPr lang="en-US" dirty="0"/>
              <a:t>Once the principal mosque of western Islam and still known as the </a:t>
            </a:r>
            <a:r>
              <a:rPr lang="en-US" dirty="0" err="1"/>
              <a:t>Mezquita</a:t>
            </a:r>
            <a:r>
              <a:rPr lang="en-US" dirty="0"/>
              <a:t>, Cordoba's mosque is one of the largest in the world and the finest achievement of Moorish architecture in Spain.</a:t>
            </a:r>
            <a:endParaRPr lang="en-US" b="1" dirty="0"/>
          </a:p>
        </p:txBody>
      </p:sp>
    </p:spTree>
    <p:extLst>
      <p:ext uri="{BB962C8B-B14F-4D97-AF65-F5344CB8AC3E}">
        <p14:creationId xmlns:p14="http://schemas.microsoft.com/office/powerpoint/2010/main" val="3997618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Spain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s-ES" b="1" dirty="0"/>
              <a:t> The Prado and Paseo del Artes, </a:t>
            </a:r>
            <a:r>
              <a:rPr lang="es-ES" b="1" dirty="0" smtClean="0"/>
              <a:t>Madrid</a:t>
            </a:r>
            <a:r>
              <a:rPr lang="cs-CZ" b="1" dirty="0" smtClean="0"/>
              <a:t> - </a:t>
            </a:r>
            <a:r>
              <a:rPr lang="en-US" dirty="0" smtClean="0"/>
              <a:t>The </a:t>
            </a:r>
            <a:r>
              <a:rPr lang="en-US" dirty="0"/>
              <a:t>Prado alone ranks with the world's top art museums for the riches of its collections. But add the </a:t>
            </a:r>
            <a:r>
              <a:rPr lang="en-US" b="1" dirty="0"/>
              <a:t>Reina Sofia National Art Museum</a:t>
            </a:r>
            <a:r>
              <a:rPr lang="en-US" dirty="0"/>
              <a:t>, the </a:t>
            </a:r>
            <a:r>
              <a:rPr lang="en-US" b="1" dirty="0" err="1"/>
              <a:t>Thyssen-Bornemisza</a:t>
            </a:r>
            <a:r>
              <a:rPr lang="en-US" b="1" dirty="0"/>
              <a:t> Museum,</a:t>
            </a:r>
            <a:r>
              <a:rPr lang="en-US" dirty="0"/>
              <a:t> and the </a:t>
            </a:r>
            <a:r>
              <a:rPr lang="en-US" b="1" dirty="0" err="1"/>
              <a:t>CaixaForum</a:t>
            </a:r>
            <a:r>
              <a:rPr lang="en-US" dirty="0"/>
              <a:t>, all along Madrid's mile-long, tree-shaded boulevard, and you have what may be the world's highest concentration of priceless art treasures. </a:t>
            </a:r>
            <a:endParaRPr lang="cs-CZ" b="1" dirty="0"/>
          </a:p>
          <a:p>
            <a:pPr marL="285750" indent="-285750" algn="just">
              <a:buFont typeface="Wingdings" panose="05000000000000000000" pitchFamily="2" charset="2"/>
              <a:buChar char="q"/>
            </a:pPr>
            <a:r>
              <a:rPr lang="es-ES" b="1" dirty="0"/>
              <a:t> San Lorenzo de El </a:t>
            </a:r>
            <a:r>
              <a:rPr lang="es-ES" b="1" dirty="0" smtClean="0"/>
              <a:t>Escorial</a:t>
            </a:r>
            <a:r>
              <a:rPr lang="cs-CZ" b="1" dirty="0" smtClean="0"/>
              <a:t> - </a:t>
            </a:r>
            <a:r>
              <a:rPr lang="en-US" dirty="0"/>
              <a:t>San Lorenzo de El Escorial, about 45 kilometers northwest of Madrid, was the summer home of Spain's kings, and in 1563, work was begun there on a huge complex, which would include a monastery, church, royal palace, mausoleum, library, and museum, all conceived as a monument to Philip II and his reign</a:t>
            </a:r>
            <a:r>
              <a:rPr lang="en-US" dirty="0" smtClean="0"/>
              <a:t>.</a:t>
            </a:r>
            <a:endParaRPr lang="cs-CZ" dirty="0" smtClean="0"/>
          </a:p>
          <a:p>
            <a:pPr marL="285750" indent="-285750" algn="just">
              <a:buFont typeface="Wingdings" panose="05000000000000000000" pitchFamily="2" charset="2"/>
              <a:buChar char="q"/>
            </a:pPr>
            <a:r>
              <a:rPr lang="cs-CZ" b="1" dirty="0" err="1"/>
              <a:t>Guggenheim</a:t>
            </a:r>
            <a:r>
              <a:rPr lang="cs-CZ" b="1" dirty="0"/>
              <a:t> Museum, </a:t>
            </a:r>
            <a:r>
              <a:rPr lang="cs-CZ" b="1" dirty="0" smtClean="0"/>
              <a:t>Bilbao - </a:t>
            </a:r>
            <a:r>
              <a:rPr lang="en-US" dirty="0"/>
              <a:t>You really have to see this building to believe it - no photograph has ever done justice to this symphony of shapes, so alive that they seem ready to take wing. American architect Frank </a:t>
            </a:r>
            <a:r>
              <a:rPr lang="en-US" dirty="0" err="1"/>
              <a:t>Gehry</a:t>
            </a:r>
            <a:r>
              <a:rPr lang="en-US" dirty="0"/>
              <a:t> used blocks of limestone and undulating sheets of titanium to turn the notion of modern architecture on its ear.</a:t>
            </a:r>
            <a:endParaRPr lang="cs-CZ" b="1" dirty="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951317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Spain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5078313"/>
          </a:xfrm>
          <a:prstGeom prst="rect">
            <a:avLst/>
          </a:prstGeom>
        </p:spPr>
        <p:txBody>
          <a:bodyPr wrap="square">
            <a:spAutoFit/>
          </a:bodyPr>
          <a:lstStyle/>
          <a:p>
            <a:pPr marL="285750" indent="-285750" algn="just">
              <a:buFont typeface="Wingdings" panose="05000000000000000000" pitchFamily="2" charset="2"/>
              <a:buChar char="q"/>
            </a:pPr>
            <a:r>
              <a:rPr lang="es-ES" b="1" dirty="0"/>
              <a:t> </a:t>
            </a:r>
            <a:r>
              <a:rPr lang="es-ES" b="1" dirty="0" smtClean="0"/>
              <a:t>Seville </a:t>
            </a:r>
            <a:r>
              <a:rPr lang="es-ES" b="1" dirty="0"/>
              <a:t>Cathedral and </a:t>
            </a:r>
            <a:r>
              <a:rPr lang="es-ES" b="1" dirty="0" smtClean="0"/>
              <a:t>Alcazar</a:t>
            </a:r>
            <a:r>
              <a:rPr lang="cs-CZ" b="1" dirty="0" smtClean="0"/>
              <a:t> -</a:t>
            </a:r>
            <a:r>
              <a:rPr lang="en-US" dirty="0"/>
              <a:t>La </a:t>
            </a:r>
            <a:r>
              <a:rPr lang="en-US" dirty="0" err="1"/>
              <a:t>Giralda</a:t>
            </a:r>
            <a:r>
              <a:rPr lang="en-US" dirty="0"/>
              <a:t> tower, Seville Cathedral, and the Alcazar combine to form a UNESCO World Heritage Site. The tower is a minaret, a "masterpiece of </a:t>
            </a:r>
            <a:r>
              <a:rPr lang="en-US" dirty="0" err="1"/>
              <a:t>Almohad</a:t>
            </a:r>
            <a:r>
              <a:rPr lang="en-US" dirty="0"/>
              <a:t> architecture," according to UNESCO. The cathedral has more interior space than St. Peter's in Rome and a 37-meter main altar of carved statues completely covered in gold. </a:t>
            </a:r>
            <a:r>
              <a:rPr lang="cs-CZ" b="1" dirty="0" smtClean="0"/>
              <a:t> </a:t>
            </a:r>
          </a:p>
          <a:p>
            <a:pPr marL="285750" indent="-285750" algn="just">
              <a:buFont typeface="Wingdings" panose="05000000000000000000" pitchFamily="2" charset="2"/>
              <a:buChar char="q"/>
            </a:pPr>
            <a:r>
              <a:rPr lang="cs-CZ" b="1" dirty="0"/>
              <a:t> Santiago de </a:t>
            </a:r>
            <a:r>
              <a:rPr lang="cs-CZ" b="1" dirty="0" err="1"/>
              <a:t>Compostela</a:t>
            </a:r>
            <a:r>
              <a:rPr lang="cs-CZ" b="1" dirty="0"/>
              <a:t> </a:t>
            </a:r>
            <a:r>
              <a:rPr lang="cs-CZ" b="1" dirty="0" err="1" smtClean="0"/>
              <a:t>Cathedral</a:t>
            </a:r>
            <a:r>
              <a:rPr lang="cs-CZ" b="1" dirty="0" smtClean="0"/>
              <a:t> - </a:t>
            </a:r>
            <a:r>
              <a:rPr lang="en-US" dirty="0"/>
              <a:t>he magnificent cathedral of Santiago (St. James) was built to house and honor the relics of the saint, and it has been the goal of pilgrims since the Middle Ages, the culmination of their completing the famed Camino de Santiago</a:t>
            </a:r>
            <a:r>
              <a:rPr lang="en-US" dirty="0" smtClean="0"/>
              <a:t>.</a:t>
            </a:r>
            <a:endParaRPr lang="cs-CZ" dirty="0" smtClean="0"/>
          </a:p>
          <a:p>
            <a:pPr marL="285750" indent="-285750" algn="just">
              <a:buFont typeface="Wingdings" panose="05000000000000000000" pitchFamily="2" charset="2"/>
              <a:buChar char="q"/>
            </a:pPr>
            <a:r>
              <a:rPr lang="en-US" dirty="0"/>
              <a:t>The throbbing heartbeat of Spain's vibrant capital city, </a:t>
            </a:r>
            <a:r>
              <a:rPr lang="en-US" b="1" dirty="0"/>
              <a:t>Plaza Mayor </a:t>
            </a:r>
            <a:r>
              <a:rPr lang="en-US" dirty="0"/>
              <a:t>has played an important part in Madrid life since the 16th century, when Philip II entrusted the task of designing it to his favorite architect Juan de Herrera, builder of the Escorial</a:t>
            </a:r>
            <a:r>
              <a:rPr lang="en-US" dirty="0" smtClean="0"/>
              <a:t>.</a:t>
            </a:r>
            <a:endParaRPr lang="cs-CZ" dirty="0" smtClean="0"/>
          </a:p>
          <a:p>
            <a:pPr marL="285750" indent="-285750" algn="just">
              <a:buFont typeface="Wingdings" panose="05000000000000000000" pitchFamily="2" charset="2"/>
              <a:buChar char="q"/>
            </a:pPr>
            <a:r>
              <a:rPr lang="es-ES" b="1" dirty="0"/>
              <a:t>Ciudad de las Artes y las Ciencias, </a:t>
            </a:r>
            <a:r>
              <a:rPr lang="es-ES" b="1" dirty="0" smtClean="0"/>
              <a:t>Valencia</a:t>
            </a:r>
            <a:r>
              <a:rPr lang="cs-CZ" b="1" dirty="0" smtClean="0"/>
              <a:t> - </a:t>
            </a:r>
            <a:r>
              <a:rPr lang="en-US" dirty="0"/>
              <a:t>Europe's largest oceanographic aquarium, </a:t>
            </a:r>
            <a:r>
              <a:rPr lang="en-US" b="1" dirty="0" err="1"/>
              <a:t>L'Oceanogràfic</a:t>
            </a:r>
            <a:r>
              <a:rPr lang="en-US" b="1" dirty="0"/>
              <a:t>,</a:t>
            </a:r>
            <a:r>
              <a:rPr lang="en-US" dirty="0"/>
              <a:t> was built in the shape of a water lily with buildings dedicated to different aquatic environments from the tropics to the poles</a:t>
            </a:r>
            <a:r>
              <a:rPr lang="en-US" dirty="0" smtClean="0"/>
              <a:t>.</a:t>
            </a:r>
            <a:endParaRPr lang="cs-CZ" dirty="0" smtClean="0"/>
          </a:p>
          <a:p>
            <a:pPr marL="285750" indent="-285750" algn="just">
              <a:buFont typeface="Wingdings" panose="05000000000000000000" pitchFamily="2" charset="2"/>
              <a:buChar char="q"/>
            </a:pPr>
            <a:r>
              <a:rPr lang="cs-CZ" b="1" dirty="0" err="1"/>
              <a:t>Costa</a:t>
            </a:r>
            <a:r>
              <a:rPr lang="cs-CZ" b="1" dirty="0"/>
              <a:t> </a:t>
            </a:r>
            <a:r>
              <a:rPr lang="cs-CZ" b="1" dirty="0" err="1"/>
              <a:t>del</a:t>
            </a:r>
            <a:r>
              <a:rPr lang="cs-CZ" b="1" dirty="0"/>
              <a:t> Sol </a:t>
            </a:r>
            <a:r>
              <a:rPr lang="cs-CZ" b="1" dirty="0" err="1"/>
              <a:t>Beaches</a:t>
            </a:r>
            <a:endParaRPr lang="cs-CZ" b="1" dirty="0"/>
          </a:p>
          <a:p>
            <a:pPr algn="just"/>
            <a:endParaRPr lang="es-ES" b="1" dirty="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541518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3943</TotalTime>
  <Words>6657</Words>
  <Application>Microsoft Office PowerPoint</Application>
  <PresentationFormat>Předvádění na obrazovce (16:9)</PresentationFormat>
  <Paragraphs>238</Paragraphs>
  <Slides>35</Slides>
  <Notes>35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Calibri</vt:lpstr>
      <vt:lpstr>Times New Roman</vt:lpstr>
      <vt:lpstr>Wingdings</vt:lpstr>
      <vt:lpstr>SLU</vt:lpstr>
      <vt:lpstr>7. Tourist attractions in the Southern European countries     </vt:lpstr>
      <vt:lpstr>Geography of Portugal </vt:lpstr>
      <vt:lpstr>The main tourist attractions in Portugal </vt:lpstr>
      <vt:lpstr>The main tourist attractions in Portugal </vt:lpstr>
      <vt:lpstr>The main tourist attractions in Portugal </vt:lpstr>
      <vt:lpstr>Geography of Spain </vt:lpstr>
      <vt:lpstr>The main tourist attractions in Spain </vt:lpstr>
      <vt:lpstr>The main tourist attractions in Spain </vt:lpstr>
      <vt:lpstr>The main tourist attractions in Spain </vt:lpstr>
      <vt:lpstr>Geography of France </vt:lpstr>
      <vt:lpstr>The main tourist attractions in France </vt:lpstr>
      <vt:lpstr>The main tourist attractions in France </vt:lpstr>
      <vt:lpstr>The main tourist attractions in France </vt:lpstr>
      <vt:lpstr>Geography of Monaco </vt:lpstr>
      <vt:lpstr>The main tourist attractions in Monaco </vt:lpstr>
      <vt:lpstr>Geography of Italy </vt:lpstr>
      <vt:lpstr>The main tourist attractions in Italy </vt:lpstr>
      <vt:lpstr>The main tourist attractions in Italy </vt:lpstr>
      <vt:lpstr>Geography of Slovenia </vt:lpstr>
      <vt:lpstr>The main tourist attractions in Slovenia </vt:lpstr>
      <vt:lpstr>The main tourist attractions in Slovenia </vt:lpstr>
      <vt:lpstr>Geography of Croatia </vt:lpstr>
      <vt:lpstr>The main tourist attractions in Croatia </vt:lpstr>
      <vt:lpstr>The main tourist attractions in Croatia </vt:lpstr>
      <vt:lpstr>Geography of Albania </vt:lpstr>
      <vt:lpstr>The main tourist attractions in Albania </vt:lpstr>
      <vt:lpstr>Geography of Greece </vt:lpstr>
      <vt:lpstr>The main tourist attractions in Greece </vt:lpstr>
      <vt:lpstr>The main tourist attractions in Greece </vt:lpstr>
      <vt:lpstr>The main tourist attractions in Greece </vt:lpstr>
      <vt:lpstr>Geography of Malta </vt:lpstr>
      <vt:lpstr>The main tourist attractions in Malta </vt:lpstr>
      <vt:lpstr>The main tourist attractions in Malta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220</cp:revision>
  <dcterms:created xsi:type="dcterms:W3CDTF">2016-07-06T15:42:34Z</dcterms:created>
  <dcterms:modified xsi:type="dcterms:W3CDTF">2018-03-05T15:21:26Z</dcterms:modified>
</cp:coreProperties>
</file>