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602" r:id="rId2"/>
    <p:sldId id="514" r:id="rId3"/>
    <p:sldId id="555" r:id="rId4"/>
    <p:sldId id="556" r:id="rId5"/>
    <p:sldId id="515" r:id="rId6"/>
    <p:sldId id="554" r:id="rId7"/>
    <p:sldId id="557" r:id="rId8"/>
    <p:sldId id="558" r:id="rId9"/>
    <p:sldId id="559" r:id="rId10"/>
    <p:sldId id="560" r:id="rId11"/>
    <p:sldId id="561" r:id="rId12"/>
    <p:sldId id="562" r:id="rId13"/>
    <p:sldId id="563" r:id="rId14"/>
    <p:sldId id="564" r:id="rId15"/>
    <p:sldId id="565" r:id="rId16"/>
    <p:sldId id="566" r:id="rId17"/>
    <p:sldId id="567" r:id="rId18"/>
    <p:sldId id="568" r:id="rId19"/>
    <p:sldId id="569" r:id="rId20"/>
    <p:sldId id="570" r:id="rId21"/>
    <p:sldId id="571" r:id="rId22"/>
    <p:sldId id="572" r:id="rId23"/>
    <p:sldId id="573" r:id="rId24"/>
    <p:sldId id="574" r:id="rId25"/>
    <p:sldId id="575" r:id="rId26"/>
    <p:sldId id="576" r:id="rId27"/>
    <p:sldId id="577" r:id="rId28"/>
    <p:sldId id="578" r:id="rId29"/>
    <p:sldId id="579" r:id="rId30"/>
    <p:sldId id="580" r:id="rId31"/>
    <p:sldId id="581" r:id="rId32"/>
    <p:sldId id="582" r:id="rId33"/>
    <p:sldId id="583" r:id="rId34"/>
    <p:sldId id="584" r:id="rId35"/>
    <p:sldId id="585" r:id="rId36"/>
    <p:sldId id="586" r:id="rId37"/>
    <p:sldId id="587" r:id="rId38"/>
    <p:sldId id="588" r:id="rId39"/>
    <p:sldId id="589" r:id="rId40"/>
    <p:sldId id="590" r:id="rId41"/>
    <p:sldId id="591" r:id="rId42"/>
    <p:sldId id="592" r:id="rId43"/>
    <p:sldId id="593" r:id="rId44"/>
    <p:sldId id="594" r:id="rId45"/>
    <p:sldId id="595" r:id="rId46"/>
    <p:sldId id="596" r:id="rId47"/>
    <p:sldId id="597" r:id="rId48"/>
    <p:sldId id="598" r:id="rId49"/>
    <p:sldId id="599" r:id="rId50"/>
    <p:sldId id="600" r:id="rId51"/>
    <p:sldId id="601" r:id="rId52"/>
    <p:sldId id="480" r:id="rId53"/>
    <p:sldId id="293" r:id="rId5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3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74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72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475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922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973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039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48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856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943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3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2294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6530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870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001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07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7049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2588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538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3488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6949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495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4556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127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1226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932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1988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4853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652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6970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039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32968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03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4525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2945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562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7282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637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7524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2476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2463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786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91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59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255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69115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57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3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381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8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Geografie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Patrik Kajzar,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3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Přírodní předpoklady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altLang="cs-CZ" sz="1800" dirty="0"/>
              <a:t>Základní charakteristiky reliéfu ovlivňující výskyt CR</a:t>
            </a:r>
          </a:p>
          <a:p>
            <a:pPr lvl="1"/>
            <a:r>
              <a:rPr lang="cs-CZ" altLang="cs-CZ" sz="1800" dirty="0"/>
              <a:t>Nadmořská výška území</a:t>
            </a:r>
          </a:p>
          <a:p>
            <a:pPr lvl="1"/>
            <a:r>
              <a:rPr lang="cs-CZ" altLang="cs-CZ" sz="1800" dirty="0"/>
              <a:t>Relativní výšková členitost</a:t>
            </a:r>
          </a:p>
          <a:p>
            <a:pPr lvl="1"/>
            <a:r>
              <a:rPr lang="cs-CZ" altLang="cs-CZ" sz="1800" dirty="0"/>
              <a:t>Střední úhel sklonu reliéfu</a:t>
            </a:r>
          </a:p>
          <a:p>
            <a:pPr lvl="1"/>
            <a:r>
              <a:rPr lang="cs-CZ" altLang="cs-CZ" sz="1800" dirty="0"/>
              <a:t>Expozice reliéfu</a:t>
            </a:r>
          </a:p>
          <a:p>
            <a:pPr lvl="1"/>
            <a:r>
              <a:rPr lang="cs-CZ" altLang="cs-CZ" sz="1800" dirty="0"/>
              <a:t>Výskyt kontrastních forem reliéfu, které jsou atraktivní z hlediska CR</a:t>
            </a:r>
          </a:p>
          <a:p>
            <a:pPr lvl="1"/>
            <a:r>
              <a:rPr lang="cs-CZ" altLang="cs-CZ" sz="1800" dirty="0"/>
              <a:t>Estetická hodnota pohledů do krajiny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5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smtClean="0"/>
              <a:t>Nadmořská výška</a:t>
            </a:r>
          </a:p>
          <a:p>
            <a:pPr marL="0" indent="0">
              <a:buNone/>
            </a:pPr>
            <a:r>
              <a:rPr lang="cs-CZ" altLang="cs-CZ" sz="1800" dirty="0" smtClean="0"/>
              <a:t>Z</a:t>
            </a:r>
            <a:r>
              <a:rPr lang="cs-CZ" altLang="cs-CZ" sz="1800" dirty="0"/>
              <a:t> hlediska výškové diferenciace lze rozlišit v nadmořské výšce tyto stupně:</a:t>
            </a:r>
          </a:p>
          <a:p>
            <a:pPr lvl="1"/>
            <a:r>
              <a:rPr lang="cs-CZ" altLang="cs-CZ" sz="1800" dirty="0"/>
              <a:t>Nížiny (0 – 200 </a:t>
            </a:r>
            <a:r>
              <a:rPr lang="cs-CZ" altLang="cs-CZ" sz="1800" dirty="0" err="1"/>
              <a:t>m.n.m</a:t>
            </a:r>
            <a:r>
              <a:rPr lang="cs-CZ" altLang="cs-CZ" sz="1800" dirty="0"/>
              <a:t>.)</a:t>
            </a:r>
          </a:p>
          <a:p>
            <a:pPr lvl="1"/>
            <a:r>
              <a:rPr lang="cs-CZ" altLang="cs-CZ" sz="1800" dirty="0"/>
              <a:t>Nízké vysočiny (201-800 </a:t>
            </a:r>
            <a:r>
              <a:rPr lang="cs-CZ" altLang="cs-CZ" sz="1800" dirty="0" err="1"/>
              <a:t>m.n.m</a:t>
            </a:r>
            <a:r>
              <a:rPr lang="cs-CZ" altLang="cs-CZ" sz="1800" dirty="0"/>
              <a:t>.)</a:t>
            </a:r>
          </a:p>
          <a:p>
            <a:pPr lvl="1"/>
            <a:r>
              <a:rPr lang="cs-CZ" altLang="cs-CZ" sz="1800" dirty="0" err="1"/>
              <a:t>Středovysočiny</a:t>
            </a:r>
            <a:r>
              <a:rPr lang="cs-CZ" altLang="cs-CZ" sz="1800" dirty="0"/>
              <a:t> (801 – 1500 </a:t>
            </a:r>
            <a:r>
              <a:rPr lang="cs-CZ" altLang="cs-CZ" sz="1800" dirty="0" err="1"/>
              <a:t>m.n.m</a:t>
            </a:r>
            <a:r>
              <a:rPr lang="cs-CZ" altLang="cs-CZ" sz="1800" dirty="0"/>
              <a:t>.)</a:t>
            </a:r>
          </a:p>
          <a:p>
            <a:pPr lvl="1"/>
            <a:r>
              <a:rPr lang="cs-CZ" altLang="cs-CZ" sz="1800" dirty="0"/>
              <a:t>Vysoké vysočiny (více jak 1500 </a:t>
            </a:r>
            <a:r>
              <a:rPr lang="cs-CZ" altLang="cs-CZ" sz="1800" dirty="0" err="1"/>
              <a:t>m.n.m</a:t>
            </a:r>
            <a:r>
              <a:rPr lang="cs-CZ" altLang="cs-CZ" sz="1800" dirty="0"/>
              <a:t>.)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25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100" b="1" dirty="0" smtClean="0"/>
              <a:t>Relativní výšková členitost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100" dirty="0" smtClean="0"/>
              <a:t>Při </a:t>
            </a:r>
            <a:r>
              <a:rPr lang="cs-CZ" altLang="cs-CZ" sz="2100" dirty="0"/>
              <a:t>analýze vlivu reliéfu na cestovní ruch lze využít typologii reliéfu založenou na relativních výškových rozdílech: 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Roviny s relativní výškou členitosti 0 – 30 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Pahorkatiny s relativní výškou členitosti 31 – 100 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Nižší vrchoviny s relativní výškou členitosti 101 – 180 m 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Vyšší vrchoviny s relativní výškou členitosti 181 – 310 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Nižší hornatiny s relativní výškou členitosti 311 – 470 m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Vyšší hornatiny s relativní výškou členitosti 471 – 640 m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3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Střední úhel sklonu svahu</a:t>
            </a:r>
          </a:p>
          <a:p>
            <a:r>
              <a:rPr lang="cs-CZ" altLang="cs-CZ" sz="1800" dirty="0"/>
              <a:t>Tyto údaje jsou důležité zejména pro turistiku a lyžování</a:t>
            </a:r>
          </a:p>
          <a:p>
            <a:r>
              <a:rPr lang="cs-CZ" altLang="cs-CZ" sz="1800" dirty="0"/>
              <a:t>Optimální střední úhly sklonu </a:t>
            </a:r>
          </a:p>
          <a:p>
            <a:pPr lvl="1"/>
            <a:r>
              <a:rPr lang="cs-CZ" altLang="cs-CZ" sz="1800" dirty="0"/>
              <a:t>Pro turistiku se pohybují v rozmezí 5 – 10 stupňů</a:t>
            </a:r>
          </a:p>
          <a:p>
            <a:pPr lvl="1"/>
            <a:r>
              <a:rPr lang="cs-CZ" altLang="cs-CZ" sz="1800" dirty="0"/>
              <a:t>Pro lyžování 10 – 20 stupňů</a:t>
            </a:r>
          </a:p>
          <a:p>
            <a:pPr lvl="1"/>
            <a:r>
              <a:rPr lang="cs-CZ" altLang="cs-CZ" sz="1800" dirty="0"/>
              <a:t>Na slalomových tratích mezinárodního charakteru střední úhel sklonu reliéfu přesahuje 20 stupňů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2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dirty="0"/>
              <a:t>Expozice, kontrastní formy, estetická hodnota pohledů do </a:t>
            </a:r>
            <a:r>
              <a:rPr lang="cs-CZ" altLang="cs-CZ" sz="1800" dirty="0" smtClean="0"/>
              <a:t>krajiny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Expozice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Uplatňuje se na topické, maximálně </a:t>
            </a:r>
            <a:r>
              <a:rPr lang="cs-CZ" altLang="cs-CZ" sz="1800" dirty="0" err="1"/>
              <a:t>mikrochorické</a:t>
            </a:r>
            <a:r>
              <a:rPr lang="cs-CZ" altLang="cs-CZ" sz="1800" dirty="0"/>
              <a:t> úrovni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Ovlivňuje například trvání sněhové pokrývky, charakter vegetace apod.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Kontrastní formy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Bodové (výrazné vrcholy, vodopády, jeskyně)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Linové (hřbety, kaňony)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Plošné (skalní města, krasové planiny</a:t>
            </a:r>
            <a:r>
              <a:rPr lang="cs-CZ" altLang="cs-CZ" sz="1800" dirty="0" smtClean="0"/>
              <a:t>)</a:t>
            </a:r>
          </a:p>
          <a:p>
            <a:pPr lvl="1">
              <a:lnSpc>
                <a:spcPct val="90000"/>
              </a:lnSpc>
            </a:pP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Estetická hodnota pohledů do krajiny</a:t>
            </a:r>
          </a:p>
          <a:p>
            <a:pPr lvl="1"/>
            <a:r>
              <a:rPr lang="cs-CZ" altLang="cs-CZ" sz="1800" dirty="0"/>
              <a:t>Nelze ji hodnotit zcela objektivně</a:t>
            </a:r>
          </a:p>
          <a:p>
            <a:pPr lvl="1">
              <a:lnSpc>
                <a:spcPct val="90000"/>
              </a:lnSpc>
            </a:pPr>
            <a:endParaRPr lang="cs-CZ" alt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reliéfu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b="1" dirty="0"/>
              <a:t>Reliéf málo atraktivní</a:t>
            </a:r>
            <a:r>
              <a:rPr lang="cs-CZ" altLang="cs-CZ" sz="18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Většina nížinných oblastí. 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Monotónní krajina bez výraznějších výškových rozdílů, výjimku z tohoto pravidla tvoří ojediněle chráněné přírodní útvary geneticky vysázené na přesypové písky (Polabí, Povodí Lužnice, dolní tok Moravy)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b="1" dirty="0"/>
              <a:t>Reliéf částečně atraktivní</a:t>
            </a:r>
            <a:r>
              <a:rPr lang="cs-CZ" altLang="cs-CZ" sz="18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charakterizovaný větší členitostí terénu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b="1" dirty="0"/>
              <a:t>Reliéf atraktivní</a:t>
            </a:r>
            <a:r>
              <a:rPr lang="cs-CZ" altLang="cs-CZ" sz="18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Všechna vysoká pohoří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8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Přírodní předpoklady – klima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altLang="cs-CZ" sz="1800" dirty="0"/>
              <a:t>Projevuje se v různých dimenzích</a:t>
            </a:r>
          </a:p>
          <a:p>
            <a:pPr lvl="1"/>
            <a:r>
              <a:rPr lang="cs-CZ" altLang="cs-CZ" sz="1800" dirty="0"/>
              <a:t>Planetární (horizontální zonalita)</a:t>
            </a:r>
          </a:p>
          <a:p>
            <a:pPr lvl="1"/>
            <a:r>
              <a:rPr lang="cs-CZ" altLang="cs-CZ" sz="1800" dirty="0" err="1"/>
              <a:t>Chorická</a:t>
            </a:r>
            <a:r>
              <a:rPr lang="cs-CZ" altLang="cs-CZ" sz="1800" dirty="0"/>
              <a:t> (vertikální zonalita)</a:t>
            </a:r>
          </a:p>
          <a:p>
            <a:pPr lvl="1"/>
            <a:r>
              <a:rPr lang="cs-CZ" altLang="cs-CZ" sz="1800" dirty="0"/>
              <a:t>Topická (</a:t>
            </a:r>
            <a:r>
              <a:rPr lang="cs-CZ" altLang="cs-CZ" sz="1800" dirty="0" err="1"/>
              <a:t>topoklima</a:t>
            </a:r>
            <a:r>
              <a:rPr lang="cs-CZ" altLang="cs-CZ" sz="1800" dirty="0"/>
              <a:t>, mikroklima)</a:t>
            </a:r>
          </a:p>
          <a:p>
            <a:pPr marL="0" indent="0">
              <a:buNone/>
            </a:pPr>
            <a:r>
              <a:rPr lang="cs-CZ" altLang="cs-CZ" sz="1800" dirty="0"/>
              <a:t>Charakteristiky klimatu se na těchto úrovních projevují stejně, mění se však jejich význam z hlediska CR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4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Přírodní předpoklady – klima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/>
              <a:t>Základní charakteristiky klimatu ovlivňující výskyt CR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Teplota vzduchu (+)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Sněhová pokrývka (+)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Sluneční svit (+)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Mlhy (-)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Větrnost (-)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Srážky (0)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Klimatické inverze (-)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8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Teplota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altLang="cs-CZ" sz="1800" dirty="0"/>
              <a:t>Limitující pro letní rekreaci a zimní sporty</a:t>
            </a:r>
          </a:p>
          <a:p>
            <a:pPr marL="0" indent="0">
              <a:buNone/>
            </a:pPr>
            <a:r>
              <a:rPr lang="cs-CZ" altLang="cs-CZ" sz="1800" dirty="0"/>
              <a:t>Rozhodující je:</a:t>
            </a:r>
          </a:p>
          <a:p>
            <a:pPr lvl="1"/>
            <a:r>
              <a:rPr lang="cs-CZ" altLang="cs-CZ" sz="1800" dirty="0"/>
              <a:t>Průměrný počet dní s teplotou 10 st. C a více, </a:t>
            </a:r>
          </a:p>
          <a:p>
            <a:pPr lvl="1"/>
            <a:r>
              <a:rPr lang="cs-CZ" altLang="cs-CZ" sz="1800" dirty="0"/>
              <a:t>Počet letních dní v roce s maximálními teplotami 25 st. C a více, přičemž rozhodující je počet těchto dní v roce.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2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Sněhová pokrývka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altLang="cs-CZ" sz="1800" dirty="0"/>
              <a:t>Srážek ve formě sněhu přibývá od nížin směrem k horským oblastem, přičemž s výškou se zvyšuje i relativní podíl sněhu na celkovém množství srážek</a:t>
            </a:r>
          </a:p>
          <a:p>
            <a:pPr marL="0" indent="0">
              <a:buNone/>
            </a:pPr>
            <a:r>
              <a:rPr lang="cs-CZ" altLang="cs-CZ" sz="1800" dirty="0"/>
              <a:t>Pod trváním sněhové pokrývky rozumíme počet dní se sněhovou pokrývkou od prvního do posledního dne</a:t>
            </a:r>
          </a:p>
          <a:p>
            <a:pPr marL="0" indent="0">
              <a:buNone/>
            </a:pPr>
            <a:r>
              <a:rPr lang="cs-CZ" altLang="cs-CZ" sz="1800" dirty="0"/>
              <a:t>Sleduje se i výška sněhové pokrývky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47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Geografie cestovního ruchu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55297" y="322352"/>
            <a:ext cx="56081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4</a:t>
            </a:r>
            <a:r>
              <a:rPr lang="pl-PL" sz="3200" b="1" dirty="0" smtClean="0">
                <a:solidFill>
                  <a:schemeClr val="bg1"/>
                </a:solidFill>
              </a:rPr>
              <a:t>. Předpoklady a potenciál CR</a:t>
            </a:r>
            <a:r>
              <a:rPr lang="pl-PL" sz="3600" b="1" dirty="0">
                <a:solidFill>
                  <a:schemeClr val="bg1"/>
                </a:solidFill>
              </a:rPr>
              <a:t/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1203598"/>
            <a:ext cx="4436962" cy="285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2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Sluneční svit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Čím jsou vyšší hodnoty slunečního svitu, tím příznivější jsou podmínky pro rozvoj cestovního ruchu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Trvání slunečního svitu závisí na konfiguraci terénu a oblačnosti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Sledujeme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Průměrnou délku trvání slunečního svitu za rok v hodinách (resp. v teplém a studeném půlroce),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Relativní sluneční svit vypočítaný z astronomicky možného svitu slunce v procentech,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Průměrný počet jasných dnů za rok,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Průměrný počet dnů bez slunečního svitu.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Mlhy, </a:t>
            </a:r>
            <a:r>
              <a:rPr lang="cs-CZ" altLang="cs-CZ" sz="1800" b="1" dirty="0" smtClean="0"/>
              <a:t>větrnost, klimatické inverze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altLang="cs-CZ" sz="1800" dirty="0"/>
              <a:t>Mlha </a:t>
            </a:r>
          </a:p>
          <a:p>
            <a:pPr lvl="1"/>
            <a:r>
              <a:rPr lang="cs-CZ" altLang="cs-CZ" sz="1800" dirty="0"/>
              <a:t>Viditelnost menší než 1 km (definice z hlediska CR)</a:t>
            </a:r>
          </a:p>
          <a:p>
            <a:pPr marL="0" indent="0">
              <a:buNone/>
            </a:pPr>
            <a:r>
              <a:rPr lang="cs-CZ" altLang="cs-CZ" sz="1800" dirty="0"/>
              <a:t>Větrnost</a:t>
            </a:r>
          </a:p>
          <a:p>
            <a:pPr lvl="1"/>
            <a:r>
              <a:rPr lang="cs-CZ" altLang="cs-CZ" sz="1800" dirty="0"/>
              <a:t>Velice proměnlivý prvek</a:t>
            </a:r>
          </a:p>
          <a:p>
            <a:pPr lvl="1"/>
            <a:r>
              <a:rPr lang="cs-CZ" altLang="cs-CZ" sz="1800" dirty="0"/>
              <a:t>Ovlivňuje ostatní prvky (např. teplotu)</a:t>
            </a:r>
          </a:p>
          <a:p>
            <a:pPr marL="0" indent="0">
              <a:buNone/>
            </a:pPr>
            <a:r>
              <a:rPr lang="cs-CZ" altLang="cs-CZ" sz="1800" dirty="0"/>
              <a:t>Klimatické inverze</a:t>
            </a:r>
          </a:p>
          <a:p>
            <a:pPr lvl="1"/>
            <a:r>
              <a:rPr lang="cs-CZ" altLang="cs-CZ" sz="1800" dirty="0"/>
              <a:t>Nepříznivě ovlivňují rozvoj cestovního ruchu prostřednictvím zvýšené oblačnosti v níže položených oblastech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1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počasí pro cestovní ruch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/>
              <a:t>Počasí </a:t>
            </a:r>
            <a:r>
              <a:rPr lang="cs-CZ" altLang="cs-CZ" sz="1800" b="1" dirty="0"/>
              <a:t>mimořádně příznivé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V letním období teplé a bezoblačné, v zimě mírně mrazivé, málo oblačné , se sněhovou pokrývkou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/>
              <a:t>Počasí </a:t>
            </a:r>
            <a:r>
              <a:rPr lang="cs-CZ" altLang="cs-CZ" sz="1800" b="1" dirty="0"/>
              <a:t>vhodné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Střídavě jasno, ale jsou vhodné podmínky pro pobyt v přírodě, v zimě zamračené, ale s dostatečnou sněhovou pokrývkou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/>
              <a:t>Počasí </a:t>
            </a:r>
            <a:r>
              <a:rPr lang="cs-CZ" altLang="cs-CZ" sz="1800" b="1" dirty="0"/>
              <a:t>málo vhodné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8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 smtClean="0"/>
              <a:t>Vodstvo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Vodstvo má liniový charakter (na rozdíl od reliéfu a klimatu)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Hydrologické podmínky mají jeden z rozhodujících vlivů na lokalizaci, určení rozsahu, intenzity a směru turistických proudů a rekreačních pobytů 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Např. v ČR je více než 40 % rekreační ubytovací základny soustředěno kolem vodních ploch a toků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 Chorvatsku více než 75 % ubytovacích kapacit leží u moře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Ve Francii kolem 55 %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 SRN přes 35 %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68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Vodstvo</a:t>
            </a:r>
          </a:p>
          <a:p>
            <a:pPr marL="0" indent="0">
              <a:buNone/>
            </a:pPr>
            <a:r>
              <a:rPr lang="cs-CZ" altLang="cs-CZ" sz="1600" dirty="0" smtClean="0"/>
              <a:t>Základní </a:t>
            </a:r>
            <a:r>
              <a:rPr lang="cs-CZ" altLang="cs-CZ" sz="1600" dirty="0"/>
              <a:t>charakteristiky klimatu ovlivňující výskyt CR</a:t>
            </a:r>
          </a:p>
          <a:p>
            <a:pPr lvl="1"/>
            <a:r>
              <a:rPr lang="cs-CZ" altLang="cs-CZ" sz="1600" dirty="0"/>
              <a:t>Podpovrchové vody</a:t>
            </a:r>
          </a:p>
          <a:p>
            <a:pPr lvl="2"/>
            <a:r>
              <a:rPr lang="cs-CZ" altLang="cs-CZ" sz="1600" dirty="0"/>
              <a:t>Vydatnost pramenů</a:t>
            </a:r>
          </a:p>
          <a:p>
            <a:pPr lvl="2"/>
            <a:r>
              <a:rPr lang="cs-CZ" altLang="cs-CZ" sz="1600" dirty="0"/>
              <a:t>Teplota vody</a:t>
            </a:r>
          </a:p>
          <a:p>
            <a:pPr lvl="2"/>
            <a:r>
              <a:rPr lang="cs-CZ" altLang="cs-CZ" sz="1600" dirty="0"/>
              <a:t>Chemické složení</a:t>
            </a:r>
          </a:p>
          <a:p>
            <a:pPr lvl="2"/>
            <a:r>
              <a:rPr lang="cs-CZ" altLang="cs-CZ" sz="1600" dirty="0"/>
              <a:t>Léčivé účinky</a:t>
            </a:r>
          </a:p>
          <a:p>
            <a:pPr marL="0" indent="0">
              <a:buNone/>
            </a:pPr>
            <a:r>
              <a:rPr lang="cs-CZ" altLang="cs-CZ" sz="1600" dirty="0"/>
              <a:t>Základní charakteristiky klimatu ovlivňující výskyt CR</a:t>
            </a:r>
          </a:p>
          <a:p>
            <a:pPr lvl="1"/>
            <a:r>
              <a:rPr lang="cs-CZ" altLang="cs-CZ" sz="1600" dirty="0"/>
              <a:t>Povrchové vody</a:t>
            </a:r>
          </a:p>
          <a:p>
            <a:pPr lvl="2"/>
            <a:r>
              <a:rPr lang="cs-CZ" altLang="cs-CZ" sz="1600" dirty="0"/>
              <a:t>Teplota vody</a:t>
            </a:r>
          </a:p>
          <a:p>
            <a:pPr lvl="2"/>
            <a:r>
              <a:rPr lang="cs-CZ" altLang="cs-CZ" sz="1600" dirty="0"/>
              <a:t>Čistota vody</a:t>
            </a:r>
          </a:p>
          <a:p>
            <a:pPr lvl="2"/>
            <a:r>
              <a:rPr lang="cs-CZ" altLang="cs-CZ" sz="1600" dirty="0"/>
              <a:t>Hloubka</a:t>
            </a:r>
          </a:p>
          <a:p>
            <a:pPr lvl="2"/>
            <a:r>
              <a:rPr lang="cs-CZ" altLang="cs-CZ" sz="1600" dirty="0"/>
              <a:t>Kvalita dna</a:t>
            </a:r>
          </a:p>
          <a:p>
            <a:pPr lvl="2"/>
            <a:r>
              <a:rPr lang="cs-CZ" altLang="cs-CZ" sz="1600" dirty="0"/>
              <a:t>Členitost, výška a charakter břehů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44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vodstva</a:t>
            </a: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Hydrologické prvky s </a:t>
            </a:r>
            <a:r>
              <a:rPr lang="cs-CZ" altLang="cs-CZ" sz="1800" b="1" dirty="0"/>
              <a:t>celostátním</a:t>
            </a:r>
            <a:r>
              <a:rPr lang="cs-CZ" altLang="cs-CZ" sz="1800" dirty="0"/>
              <a:t> významem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Mořské pláže, rekreačně významná jezera, umělé vodní nádrže, dravé vodní toky pro náročné vodácké sporty a termální prameny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Vodopády, gejzíry, ponorné řeky a ledovce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Hydrologické prvky s </a:t>
            </a:r>
            <a:r>
              <a:rPr lang="cs-CZ" altLang="cs-CZ" sz="1800" b="1" dirty="0"/>
              <a:t>regionálním</a:t>
            </a:r>
            <a:r>
              <a:rPr lang="cs-CZ" altLang="cs-CZ" sz="1800" dirty="0"/>
              <a:t> významem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Méně přitažlivé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Hydrologické prvky s </a:t>
            </a:r>
            <a:r>
              <a:rPr lang="cs-CZ" altLang="cs-CZ" sz="1800" b="1" dirty="0"/>
              <a:t>lokálním</a:t>
            </a:r>
            <a:r>
              <a:rPr lang="cs-CZ" altLang="cs-CZ" sz="1800" dirty="0"/>
              <a:t> významem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Zatopené lomy, doly, těžební lokality štěrkopísků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3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Vegetace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Vegetace významně ovlivňuje krajinný ráz a tedy i přitažlivost krajiny pro rekreaci a cestovní ruch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Vegetace má zdravotní účinky, které na člověka působí nejen prostřednictvím mikroklimatu, ale také na smyslové vjemy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Vegetace má také hygienické účinky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Tlumení hladiny hluku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Pozitivní působení na ovzduší znečištěné emisemi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Pozornost se věnuje především lesům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4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Vegetace</a:t>
            </a:r>
          </a:p>
          <a:p>
            <a:pPr marL="0" indent="0">
              <a:buNone/>
            </a:pPr>
            <a:endParaRPr lang="cs-CZ" sz="1800" b="1" dirty="0"/>
          </a:p>
          <a:p>
            <a:pPr marL="571500" indent="-571500"/>
            <a:r>
              <a:rPr lang="cs-CZ" altLang="cs-CZ" sz="1800" dirty="0"/>
              <a:t>Základní charakteristiky lesní vegetace ovlivňující výskyt CR</a:t>
            </a:r>
          </a:p>
          <a:p>
            <a:pPr marL="966788" lvl="1" indent="-495300"/>
            <a:r>
              <a:rPr lang="cs-CZ" altLang="cs-CZ" sz="1800" dirty="0"/>
              <a:t>Rozloha zalesněné plochy</a:t>
            </a:r>
          </a:p>
          <a:p>
            <a:pPr marL="966788" lvl="1" indent="-495300"/>
            <a:r>
              <a:rPr lang="cs-CZ" altLang="cs-CZ" sz="1800" dirty="0"/>
              <a:t>Délka okrajů lesa</a:t>
            </a:r>
          </a:p>
          <a:p>
            <a:pPr marL="966788" lvl="1" indent="-495300"/>
            <a:r>
              <a:rPr lang="cs-CZ" altLang="cs-CZ" sz="1800" dirty="0"/>
              <a:t>Druhová struktura porostů</a:t>
            </a:r>
          </a:p>
          <a:p>
            <a:pPr marL="966788" lvl="1" indent="-495300"/>
            <a:r>
              <a:rPr lang="cs-CZ" altLang="cs-CZ" sz="1800" dirty="0"/>
              <a:t>Věk porost</a:t>
            </a:r>
          </a:p>
          <a:p>
            <a:pPr marL="571500" indent="-571500"/>
            <a:r>
              <a:rPr lang="cs-CZ" altLang="cs-CZ" sz="1800" dirty="0"/>
              <a:t>Základní charakteristiky nelesní vegetace ovlivňující výskyt CR</a:t>
            </a:r>
          </a:p>
          <a:p>
            <a:pPr marL="966788" lvl="1" indent="-495300"/>
            <a:r>
              <a:rPr lang="cs-CZ" altLang="cs-CZ" sz="1800" dirty="0"/>
              <a:t>Struktura půdního fondu a hodnocení jeho vhodnosti pro rekreaci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6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Vegetace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Teritoriální struktura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Jednoduchá – složitá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Druhová skladba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Jednoduchá – pestrá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Proměnlivost v průběhu roku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Málo – silně proměnlivé projevy ročních aspektů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Trvanlivost zelených orgánů v zimě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Bez zeleně – celoplošně zelené porosty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1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Vegetace (dle Jana Laciny)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Druhová skladba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Barva a množství květů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Délka období květu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Proměnlivost v průběhu roku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Vlastnosti vegetace vzbuzující čichové vjemy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Nevýrazné - silné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Vlastnosti vegetace vzbuzující chuťové vjemy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Jedlé plodiny se nevyskytují – masově se vyskytují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Možnost tělesného odpočinku</a:t>
            </a:r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Nevhodné – velmi vhodné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5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7444" y="1059582"/>
            <a:ext cx="82169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Předpoklady cestovního ruchu </a:t>
            </a:r>
            <a:r>
              <a:rPr lang="cs-CZ" sz="2000" dirty="0"/>
              <a:t>jsou </a:t>
            </a:r>
            <a:r>
              <a:rPr lang="cs-CZ" sz="2000" dirty="0" smtClean="0"/>
              <a:t>definovány </a:t>
            </a:r>
            <a:r>
              <a:rPr lang="cs-CZ" sz="2000" dirty="0"/>
              <a:t>jako souhrn přírodních a antropogenních aspektů včetně jejich mnohoúrovňových vazeb, které vytvářejí předpoklady pro realizaci cestovního ruchu.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Podle funkčně – chorologického členění (P. </a:t>
            </a:r>
            <a:r>
              <a:rPr lang="cs-CZ" sz="2000" dirty="0" err="1"/>
              <a:t>Mariot</a:t>
            </a:r>
            <a:r>
              <a:rPr lang="cs-CZ" sz="2000" dirty="0"/>
              <a:t>) je lze členit (základní klasifikace</a:t>
            </a:r>
            <a:r>
              <a:rPr lang="cs-CZ" sz="2000" b="1" dirty="0"/>
              <a:t>) na lokalizační předpoklady cestovního ruchu, selektivní předpoklady cestovního ruchu a realizační předpoklady cestovního ruchu.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Lokalizační předpoklady </a:t>
            </a:r>
            <a:r>
              <a:rPr lang="cs-CZ" sz="2000" dirty="0"/>
              <a:t>se dále dělí na přírodní a kulturně-historické</a:t>
            </a:r>
            <a:r>
              <a:rPr lang="cs-CZ" sz="2000" b="1" dirty="0"/>
              <a:t>,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Realizační </a:t>
            </a:r>
            <a:r>
              <a:rPr lang="cs-CZ" sz="2000" b="1" dirty="0"/>
              <a:t>předpoklady na </a:t>
            </a:r>
            <a:r>
              <a:rPr lang="cs-CZ" sz="2000" dirty="0"/>
              <a:t>komunikační a materiálně-technické,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Selektivní </a:t>
            </a:r>
            <a:r>
              <a:rPr lang="cs-CZ" sz="2000" b="1" dirty="0"/>
              <a:t>předpoklady se </a:t>
            </a:r>
            <a:r>
              <a:rPr lang="cs-CZ" sz="2000" dirty="0"/>
              <a:t>člení na politické, demografické, administrativní, urbanizační, sociologické, personální a ekologické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CR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6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Vegetace – průchodnost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Průchodnost v čase plně rozvinuté vegetace</a:t>
            </a:r>
          </a:p>
          <a:p>
            <a:pPr lvl="1"/>
            <a:r>
              <a:rPr lang="cs-CZ" altLang="cs-CZ" sz="1800" dirty="0"/>
              <a:t>Dobře – velmi špatně průchodné</a:t>
            </a:r>
          </a:p>
          <a:p>
            <a:r>
              <a:rPr lang="cs-CZ" altLang="cs-CZ" sz="1800" dirty="0"/>
              <a:t>Přístupnost terénu</a:t>
            </a:r>
          </a:p>
          <a:p>
            <a:r>
              <a:rPr lang="cs-CZ" altLang="cs-CZ" sz="1800" dirty="0"/>
              <a:t>Odolnost fytocenózy proti sešlapu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vegetačních formací (Jan Lacina)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5 typů podle atraktivity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5 typů podle průchodnosti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5 typů segmentů </a:t>
            </a:r>
            <a:r>
              <a:rPr lang="cs-CZ" altLang="cs-CZ" sz="1800" dirty="0" err="1"/>
              <a:t>geobiocenóz</a:t>
            </a:r>
            <a:endParaRPr lang="cs-CZ" altLang="cs-CZ" sz="1800" dirty="0"/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Velmi vhodné – nevhodné pro turistiku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Metodika je vhodná pouze pro menší území (do několika desítek čtverečních kilometrů)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Pro větší území vystává nutnost generalizace postupu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3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Fauna</a:t>
            </a:r>
          </a:p>
          <a:p>
            <a:pPr marL="0" indent="0">
              <a:buNone/>
            </a:pPr>
            <a:r>
              <a:rPr lang="cs-CZ" altLang="cs-CZ" sz="1800" dirty="0" smtClean="0"/>
              <a:t>Fauna </a:t>
            </a:r>
            <a:r>
              <a:rPr lang="cs-CZ" altLang="cs-CZ" sz="1800" dirty="0"/>
              <a:t>má vliv především na specifické rekreační aktivity</a:t>
            </a:r>
          </a:p>
          <a:p>
            <a:pPr lvl="1"/>
            <a:r>
              <a:rPr lang="cs-CZ" altLang="cs-CZ" sz="1800" dirty="0"/>
              <a:t>Rybolov</a:t>
            </a:r>
          </a:p>
          <a:p>
            <a:pPr lvl="1"/>
            <a:r>
              <a:rPr lang="cs-CZ" altLang="cs-CZ" sz="1800" dirty="0"/>
              <a:t>Lov </a:t>
            </a:r>
          </a:p>
          <a:p>
            <a:pPr lvl="1"/>
            <a:r>
              <a:rPr lang="cs-CZ" altLang="cs-CZ" sz="1800" dirty="0"/>
              <a:t>Pozorování zvěře v rezervacích</a:t>
            </a:r>
          </a:p>
          <a:p>
            <a:pPr lvl="1"/>
            <a:r>
              <a:rPr lang="cs-CZ" altLang="cs-CZ" sz="1800" dirty="0"/>
              <a:t>Návštěvy </a:t>
            </a:r>
            <a:r>
              <a:rPr lang="cs-CZ" altLang="cs-CZ" sz="1800" dirty="0" smtClean="0"/>
              <a:t>ZOO</a:t>
            </a:r>
          </a:p>
          <a:p>
            <a:pPr marL="0" indent="0">
              <a:buNone/>
            </a:pPr>
            <a:r>
              <a:rPr lang="cs-CZ" altLang="cs-CZ" sz="1800" dirty="0"/>
              <a:t>Základní charakteristiky fauny ovlivňující výskyt CR</a:t>
            </a:r>
          </a:p>
          <a:p>
            <a:pPr marL="966788" lvl="1" indent="-495300"/>
            <a:r>
              <a:rPr lang="cs-CZ" altLang="cs-CZ" sz="1800" dirty="0"/>
              <a:t>Lov</a:t>
            </a:r>
          </a:p>
          <a:p>
            <a:pPr marL="1347788" lvl="2" indent="-438150"/>
            <a:r>
              <a:rPr lang="cs-CZ" altLang="cs-CZ" sz="1800" dirty="0"/>
              <a:t>Stavy zvěře</a:t>
            </a:r>
          </a:p>
          <a:p>
            <a:pPr marL="1347788" lvl="2" indent="-438150"/>
            <a:r>
              <a:rPr lang="cs-CZ" altLang="cs-CZ" sz="1800" dirty="0"/>
              <a:t>Územní rozšíření zvěře</a:t>
            </a:r>
          </a:p>
          <a:p>
            <a:pPr marL="966788" lvl="1" indent="-495300"/>
            <a:r>
              <a:rPr lang="cs-CZ" altLang="cs-CZ" sz="1800" dirty="0"/>
              <a:t>Rybolov</a:t>
            </a:r>
          </a:p>
          <a:p>
            <a:pPr marL="1347788" lvl="2" indent="-438150"/>
            <a:r>
              <a:rPr lang="cs-CZ" altLang="cs-CZ" sz="1800" dirty="0"/>
              <a:t>Období povoleného výlovu</a:t>
            </a:r>
          </a:p>
          <a:p>
            <a:pPr marL="457200" lvl="1" indent="0">
              <a:buNone/>
            </a:pPr>
            <a:endParaRPr lang="cs-CZ" altLang="cs-CZ" sz="18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přírodní předpokladů pro cestovní ruch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dirty="0"/>
              <a:t>Podle výše uvedených kritérií je možné pouze na lokální – mikroregionální úrovni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Na vyšších úrovních je nutné aplikovat co nejjednodušší postupy hodnocení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Postačuje provést </a:t>
            </a:r>
            <a:r>
              <a:rPr lang="cs-CZ" altLang="cs-CZ" sz="1800" dirty="0" err="1"/>
              <a:t>krajinně</a:t>
            </a:r>
            <a:r>
              <a:rPr lang="cs-CZ" altLang="cs-CZ" sz="1800" dirty="0"/>
              <a:t> ekologickou typologii z hlediska vhodnosti prostoru pro cestovní ruch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1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Kulturně-historické předpoklady pro cestovní ruch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Vznikly tvořivou činností člověka</a:t>
            </a:r>
          </a:p>
          <a:p>
            <a:r>
              <a:rPr lang="cs-CZ" altLang="cs-CZ" sz="1800" dirty="0"/>
              <a:t>Mají specifické rozmístění</a:t>
            </a:r>
          </a:p>
          <a:p>
            <a:pPr lvl="1"/>
            <a:r>
              <a:rPr lang="cs-CZ" altLang="cs-CZ" sz="1800" dirty="0"/>
              <a:t>Bodové – částečně vázané na systém osídlení</a:t>
            </a:r>
          </a:p>
          <a:p>
            <a:r>
              <a:rPr lang="cs-CZ" altLang="cs-CZ" sz="1800" dirty="0"/>
              <a:t>Obohacují funkci sídel na rekreační (kromě např. sídelní, výrobní…)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7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Hodnocení kulturních památek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Je nutné si uvědomit, že architektonická, umělecká, historická či jiná hodnota památek </a:t>
            </a:r>
            <a:r>
              <a:rPr lang="cs-CZ" altLang="cs-CZ" sz="1800" b="1" dirty="0"/>
              <a:t>NENÍ</a:t>
            </a:r>
            <a:r>
              <a:rPr lang="cs-CZ" altLang="cs-CZ" sz="1800" dirty="0"/>
              <a:t> přímo úměrná jejich rekreačních atraktivitě</a:t>
            </a:r>
          </a:p>
          <a:p>
            <a:r>
              <a:rPr lang="cs-CZ" altLang="cs-CZ" sz="1800" dirty="0"/>
              <a:t>Památky movité x nemovité</a:t>
            </a:r>
          </a:p>
          <a:p>
            <a:r>
              <a:rPr lang="cs-CZ" altLang="cs-CZ" sz="1800" dirty="0"/>
              <a:t>Teritoriální klasifikace (může být použita na aspekty, které budou následovat)</a:t>
            </a:r>
          </a:p>
          <a:p>
            <a:pPr lvl="1"/>
            <a:r>
              <a:rPr lang="cs-CZ" altLang="cs-CZ" sz="1800" dirty="0"/>
              <a:t>Celostátně atraktivní památky</a:t>
            </a:r>
          </a:p>
          <a:p>
            <a:pPr lvl="1"/>
            <a:r>
              <a:rPr lang="cs-CZ" altLang="cs-CZ" sz="1800" dirty="0"/>
              <a:t>Regionálně atraktivní</a:t>
            </a:r>
          </a:p>
          <a:p>
            <a:pPr lvl="1"/>
            <a:r>
              <a:rPr lang="cs-CZ" altLang="cs-CZ" sz="1800" dirty="0"/>
              <a:t>Lokálně atraktivní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46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8"/>
            <a:ext cx="889248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Historické aspekty</a:t>
            </a:r>
          </a:p>
          <a:p>
            <a:r>
              <a:rPr lang="cs-CZ" altLang="cs-CZ" sz="1800" dirty="0" smtClean="0"/>
              <a:t>Historický </a:t>
            </a:r>
            <a:r>
              <a:rPr lang="cs-CZ" altLang="cs-CZ" sz="1800" dirty="0"/>
              <a:t>aspekt (doba vzniku objektu)</a:t>
            </a:r>
          </a:p>
          <a:p>
            <a:pPr lvl="1"/>
            <a:r>
              <a:rPr lang="cs-CZ" altLang="cs-CZ" sz="1800" dirty="0"/>
              <a:t>Pravěk a </a:t>
            </a:r>
            <a:r>
              <a:rPr lang="cs-CZ" altLang="cs-CZ" sz="1800" dirty="0" err="1"/>
              <a:t>ranné</a:t>
            </a:r>
            <a:r>
              <a:rPr lang="cs-CZ" altLang="cs-CZ" sz="1800" dirty="0"/>
              <a:t> dějiny</a:t>
            </a:r>
          </a:p>
          <a:p>
            <a:pPr lvl="1"/>
            <a:r>
              <a:rPr lang="cs-CZ" altLang="cs-CZ" sz="1800" dirty="0"/>
              <a:t>Období předrománské</a:t>
            </a:r>
          </a:p>
          <a:p>
            <a:pPr lvl="1"/>
            <a:r>
              <a:rPr lang="cs-CZ" altLang="cs-CZ" sz="1800" dirty="0"/>
              <a:t>Románské</a:t>
            </a:r>
          </a:p>
          <a:p>
            <a:pPr lvl="1"/>
            <a:r>
              <a:rPr lang="cs-CZ" altLang="cs-CZ" sz="1800" dirty="0"/>
              <a:t>…</a:t>
            </a:r>
          </a:p>
          <a:p>
            <a:pPr lvl="1"/>
            <a:r>
              <a:rPr lang="cs-CZ" altLang="cs-CZ" sz="1800" dirty="0"/>
              <a:t>Novodobé (po 1. světové válce</a:t>
            </a:r>
            <a:r>
              <a:rPr lang="cs-CZ" altLang="cs-CZ" sz="1800" dirty="0" smtClean="0"/>
              <a:t>)</a:t>
            </a:r>
          </a:p>
          <a:p>
            <a:r>
              <a:rPr lang="cs-CZ" altLang="cs-CZ" sz="1800" dirty="0"/>
              <a:t>Umělecký aspekt (výtvarné slohy)</a:t>
            </a:r>
          </a:p>
          <a:p>
            <a:pPr lvl="1"/>
            <a:r>
              <a:rPr lang="cs-CZ" altLang="cs-CZ" sz="1800" dirty="0"/>
              <a:t>Románský, gotický… styl</a:t>
            </a:r>
          </a:p>
          <a:p>
            <a:pPr lvl="1"/>
            <a:r>
              <a:rPr lang="cs-CZ" altLang="cs-CZ" sz="1800" dirty="0"/>
              <a:t>Většinou se člení podrobněji</a:t>
            </a:r>
          </a:p>
          <a:p>
            <a:pPr lvl="2"/>
            <a:r>
              <a:rPr lang="cs-CZ" altLang="cs-CZ" sz="1800" dirty="0"/>
              <a:t>Např. románsko-gotický sloh, vladislavská gotika, česká renesance, saská renesance, dynamické a klasické baroko, český kubismus (v rámci moderny)</a:t>
            </a:r>
          </a:p>
          <a:p>
            <a:pPr marL="457200" lvl="1" indent="0">
              <a:buNone/>
            </a:pPr>
            <a:endParaRPr lang="cs-CZ" altLang="cs-CZ" sz="18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Hodnocení kulturních památek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Organizační aspekt (kategorie památky)</a:t>
            </a:r>
          </a:p>
          <a:p>
            <a:pPr lvl="1"/>
            <a:r>
              <a:rPr lang="cs-CZ" altLang="cs-CZ" sz="1800" dirty="0"/>
              <a:t>UNESCO</a:t>
            </a:r>
          </a:p>
          <a:p>
            <a:pPr lvl="1"/>
            <a:r>
              <a:rPr lang="cs-CZ" altLang="cs-CZ" sz="1800" dirty="0"/>
              <a:t>„bodové“ (NKP, KP – movité i nemovité)</a:t>
            </a:r>
          </a:p>
          <a:p>
            <a:pPr lvl="1"/>
            <a:r>
              <a:rPr lang="cs-CZ" altLang="cs-CZ" sz="1800" dirty="0"/>
              <a:t>„plošné“ (památkové rezervace, památkové zóny)</a:t>
            </a:r>
          </a:p>
          <a:p>
            <a:pPr lvl="2"/>
            <a:r>
              <a:rPr lang="cs-CZ" altLang="cs-CZ" sz="1800" dirty="0"/>
              <a:t>MPR: 29</a:t>
            </a:r>
          </a:p>
          <a:p>
            <a:pPr lvl="2"/>
            <a:r>
              <a:rPr lang="cs-CZ" altLang="cs-CZ" sz="1800" dirty="0"/>
              <a:t>VPR:61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0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Památky UNESCO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Historické jádro Prahy</a:t>
            </a:r>
            <a:r>
              <a:rPr lang="cs-CZ" altLang="cs-CZ" sz="1800" dirty="0"/>
              <a:t> (1992)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Historické jádro Českého Krumlova</a:t>
            </a:r>
            <a:r>
              <a:rPr lang="cs-CZ" altLang="cs-CZ" sz="1800" dirty="0"/>
              <a:t> (1992)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Historické jádro Telče</a:t>
            </a:r>
            <a:r>
              <a:rPr lang="cs-CZ" altLang="cs-CZ" sz="1800" dirty="0"/>
              <a:t> (1992)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Poutní kostel sv. Jana Nepomuckého na Zelené hoře</a:t>
            </a:r>
            <a:r>
              <a:rPr lang="cs-CZ" altLang="cs-CZ" sz="1800" dirty="0"/>
              <a:t> (1994)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Kutná Hora: historické jádro města s kostelem sv. Barbory a katedrálou Panny Marie v Sedlci</a:t>
            </a:r>
            <a:r>
              <a:rPr lang="cs-CZ" altLang="cs-CZ" sz="1800" dirty="0"/>
              <a:t> (1995).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Kulturní krajina Lednice-Valtice</a:t>
            </a:r>
            <a:r>
              <a:rPr lang="cs-CZ" altLang="cs-CZ" sz="1800" dirty="0"/>
              <a:t> (1996)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Vesnice Holašovice</a:t>
            </a:r>
            <a:r>
              <a:rPr lang="cs-CZ" altLang="cs-CZ" sz="1800" dirty="0"/>
              <a:t> (1998)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Zahrady a zámek v Kroměříži</a:t>
            </a:r>
            <a:r>
              <a:rPr lang="cs-CZ" altLang="cs-CZ" sz="1800" dirty="0"/>
              <a:t> (1998)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Zámek v Litomyšli</a:t>
            </a:r>
            <a:r>
              <a:rPr lang="cs-CZ" altLang="cs-CZ" sz="1800" dirty="0"/>
              <a:t> (1999)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Sloup Nejsvětější Trojice v Olomouci</a:t>
            </a:r>
            <a:r>
              <a:rPr lang="cs-CZ" altLang="cs-CZ" sz="1800" dirty="0"/>
              <a:t> (2000)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Vila </a:t>
            </a:r>
            <a:r>
              <a:rPr lang="cs-CZ" altLang="cs-CZ" sz="1800" b="1" dirty="0" err="1"/>
              <a:t>Tugendhat</a:t>
            </a:r>
            <a:r>
              <a:rPr lang="cs-CZ" altLang="cs-CZ" sz="1800" b="1" dirty="0"/>
              <a:t> v Brně</a:t>
            </a:r>
            <a:r>
              <a:rPr lang="cs-CZ" altLang="cs-CZ" sz="1800" dirty="0"/>
              <a:t> (2001) 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Židovská čtvrť a bazilika sv. Prokopa v Třebíči</a:t>
            </a:r>
            <a:r>
              <a:rPr lang="cs-CZ" altLang="cs-CZ" sz="1800" dirty="0"/>
              <a:t> (2003)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6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Hodnocení kulturních památek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Ideový aspekt</a:t>
            </a:r>
          </a:p>
          <a:p>
            <a:pPr lvl="1"/>
            <a:r>
              <a:rPr lang="cs-CZ" altLang="cs-CZ" sz="1800" dirty="0"/>
              <a:t>Ideově-politické hledisko</a:t>
            </a:r>
          </a:p>
          <a:p>
            <a:pPr lvl="1"/>
            <a:r>
              <a:rPr lang="cs-CZ" altLang="cs-CZ" sz="1800" dirty="0"/>
              <a:t>Národně-osvobozenecké </a:t>
            </a:r>
            <a:r>
              <a:rPr lang="cs-CZ" altLang="cs-CZ" sz="1800" dirty="0" smtClean="0"/>
              <a:t>hledisko</a:t>
            </a:r>
          </a:p>
          <a:p>
            <a:pPr lvl="1"/>
            <a:endParaRPr lang="cs-CZ" altLang="cs-CZ" sz="1800" dirty="0"/>
          </a:p>
          <a:p>
            <a:r>
              <a:rPr lang="cs-CZ" altLang="cs-CZ" sz="1800" dirty="0"/>
              <a:t>Druhový aspekt</a:t>
            </a:r>
          </a:p>
          <a:p>
            <a:pPr lvl="1"/>
            <a:r>
              <a:rPr lang="cs-CZ" altLang="cs-CZ" sz="1800" dirty="0" err="1"/>
              <a:t>Národohistorické</a:t>
            </a:r>
            <a:r>
              <a:rPr lang="cs-CZ" altLang="cs-CZ" sz="1800" dirty="0"/>
              <a:t> spojené s událostmi, lidmi (místa, domy, hřbitovy, pomníky, památníky, pamětní tabule)</a:t>
            </a:r>
          </a:p>
          <a:p>
            <a:pPr lvl="1"/>
            <a:r>
              <a:rPr lang="cs-CZ" altLang="cs-CZ" sz="1800" dirty="0"/>
              <a:t>Uměleckohistorické (architektonické, urbanistické, výtvarné, technické, přírodní – pouze parky!)</a:t>
            </a:r>
          </a:p>
          <a:p>
            <a:pPr lvl="1"/>
            <a:r>
              <a:rPr lang="cs-CZ" altLang="cs-CZ" sz="1800" dirty="0"/>
              <a:t>Lidové památky (architektura, zvyky, strava, výrobky)</a:t>
            </a:r>
          </a:p>
          <a:p>
            <a:pPr lvl="1"/>
            <a:endParaRPr lang="cs-CZ" altLang="cs-CZ" sz="18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Tradiční přístup</a:t>
            </a:r>
          </a:p>
          <a:p>
            <a:pPr marL="0" indent="0">
              <a:buNone/>
            </a:pPr>
            <a:r>
              <a:rPr lang="cs-CZ" sz="1800" b="1" dirty="0"/>
              <a:t>Hodnocení:</a:t>
            </a:r>
          </a:p>
          <a:p>
            <a:pPr marL="0" indent="0">
              <a:buNone/>
            </a:pPr>
            <a:r>
              <a:rPr lang="cs-CZ" sz="1800" dirty="0"/>
              <a:t>Polohy, reliéfu, klimatu, vodstva, flóry, fauny, kulturněhistorických pamětihodností</a:t>
            </a:r>
          </a:p>
          <a:p>
            <a:pPr marL="0" indent="0">
              <a:buNone/>
            </a:pPr>
            <a:r>
              <a:rPr lang="cs-CZ" sz="1800" dirty="0"/>
              <a:t>Vybraných sídelních a demografických charakteristik, ekonomické situace, dopravy, materiálně-technické základy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7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Komplexní hodnocení kulturně-historických předpokladů </a:t>
            </a:r>
            <a:r>
              <a:rPr lang="cs-CZ" altLang="cs-CZ" sz="1800" b="1" dirty="0" smtClean="0"/>
              <a:t>CR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Cílová střediska kulturně-historického CR</a:t>
            </a:r>
          </a:p>
          <a:p>
            <a:r>
              <a:rPr lang="cs-CZ" altLang="cs-CZ" sz="1800" dirty="0"/>
              <a:t>Tranzitní střediska</a:t>
            </a:r>
          </a:p>
          <a:p>
            <a:r>
              <a:rPr lang="cs-CZ" altLang="cs-CZ" sz="1800" dirty="0"/>
              <a:t>Kritérium je založené na předpokládané délce zájmu návštěvníka o památky v dané lokaci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8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Syntetické hodnocení lokalizačních předpokladů </a:t>
            </a:r>
            <a:r>
              <a:rPr lang="cs-CZ" altLang="cs-CZ" sz="1800" b="1" dirty="0" smtClean="0"/>
              <a:t>CR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Přírodní a kulturně-historické předpoklady CR se obvykle vyskytují v prostoru odděleně</a:t>
            </a:r>
          </a:p>
          <a:p>
            <a:r>
              <a:rPr lang="cs-CZ" altLang="cs-CZ" sz="1800" dirty="0"/>
              <a:t>Obě prostorové struktury je možné na sebe načíst (např. naložení dílčích map)</a:t>
            </a:r>
          </a:p>
          <a:p>
            <a:r>
              <a:rPr lang="cs-CZ" altLang="cs-CZ" sz="1800" dirty="0"/>
              <a:t>I celkovou atraktivitu lze rozdělit do 3 kategorií</a:t>
            </a:r>
          </a:p>
          <a:p>
            <a:pPr lvl="1"/>
            <a:r>
              <a:rPr lang="cs-CZ" altLang="cs-CZ" sz="1800" dirty="0"/>
              <a:t>Celostátní (resp. Mezinárodní)</a:t>
            </a:r>
          </a:p>
          <a:p>
            <a:pPr lvl="1"/>
            <a:r>
              <a:rPr lang="cs-CZ" altLang="cs-CZ" sz="1800" dirty="0"/>
              <a:t>Regionální</a:t>
            </a:r>
          </a:p>
          <a:p>
            <a:pPr lvl="1"/>
            <a:r>
              <a:rPr lang="cs-CZ" altLang="cs-CZ" sz="1800" dirty="0"/>
              <a:t>Lokální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1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Selektivní </a:t>
            </a:r>
            <a:r>
              <a:rPr lang="cs-CZ" altLang="cs-CZ" sz="1800" b="1" dirty="0" smtClean="0"/>
              <a:t>předpoklady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Týkají se intenzity účasti obyvatelstva na cestovním ruchu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Dokumentují způsobilost obyvatelstva účastnit se cestovního ruchu (neplést s motivacemi!!! to je jiný problém)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Zatím se jim věnuje méně pozornosti, protože se vyskytují mimo oblasti cestovního ruchu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Existují 3 skupiny předpokladů: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Urbanizační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Demografické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Sociologické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Urbanizační předpoklady </a:t>
            </a:r>
            <a:r>
              <a:rPr lang="cs-CZ" altLang="cs-CZ" sz="1800" b="1" dirty="0" smtClean="0"/>
              <a:t>CR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altLang="cs-CZ" sz="1800" dirty="0"/>
              <a:t>Existuje úměra mezi stupněm urbanizace a účastí na cestovním </a:t>
            </a:r>
            <a:r>
              <a:rPr lang="cs-CZ" altLang="cs-CZ" sz="1800" dirty="0" smtClean="0"/>
              <a:t>ruchu</a:t>
            </a:r>
          </a:p>
          <a:p>
            <a:pPr marL="0" indent="0">
              <a:buNone/>
            </a:pPr>
            <a:endParaRPr lang="cs-CZ" altLang="cs-CZ" sz="1800" dirty="0"/>
          </a:p>
          <a:p>
            <a:pPr marL="571500" indent="-571500"/>
            <a:r>
              <a:rPr lang="cs-CZ" altLang="cs-CZ" sz="1800" dirty="0"/>
              <a:t>Hustota sídel</a:t>
            </a:r>
          </a:p>
          <a:p>
            <a:pPr marL="966788" lvl="1" indent="-495300"/>
            <a:r>
              <a:rPr lang="cs-CZ" altLang="cs-CZ" sz="1800" dirty="0"/>
              <a:t>Především hustota rozšíření měst</a:t>
            </a:r>
          </a:p>
          <a:p>
            <a:pPr marL="571500" indent="-571500"/>
            <a:r>
              <a:rPr lang="cs-CZ" altLang="cs-CZ" sz="1800" dirty="0"/>
              <a:t>Velikost sídel</a:t>
            </a:r>
          </a:p>
          <a:p>
            <a:pPr marL="571500" indent="-571500"/>
            <a:r>
              <a:rPr lang="cs-CZ" altLang="cs-CZ" sz="1800" dirty="0"/>
              <a:t>Zástavba sídel</a:t>
            </a:r>
          </a:p>
          <a:p>
            <a:pPr marL="966788" lvl="1" indent="-495300"/>
            <a:r>
              <a:rPr lang="cs-CZ" altLang="cs-CZ" sz="1800" dirty="0"/>
              <a:t>Čím je zástavba hustší tím větší je pravděpodobnost, že se obyvatelstvo bude účastnit CR</a:t>
            </a:r>
          </a:p>
          <a:p>
            <a:pPr marL="571500" indent="-571500"/>
            <a:r>
              <a:rPr lang="cs-CZ" altLang="cs-CZ" sz="1800" dirty="0"/>
              <a:t>Bytový fond</a:t>
            </a:r>
          </a:p>
          <a:p>
            <a:pPr marL="966788" lvl="1" indent="-495300"/>
            <a:r>
              <a:rPr lang="cs-CZ" altLang="cs-CZ" sz="1800" dirty="0"/>
              <a:t>Souvisí s předchozím</a:t>
            </a:r>
          </a:p>
          <a:p>
            <a:pPr marL="966788" lvl="1" indent="-495300"/>
            <a:r>
              <a:rPr lang="cs-CZ" altLang="cs-CZ" sz="1800" dirty="0"/>
              <a:t>Sleduje se především rozloha bytu</a:t>
            </a:r>
          </a:p>
          <a:p>
            <a:pPr marL="0" indent="0">
              <a:buNone/>
            </a:pPr>
            <a:endParaRPr lang="cs-CZ" altLang="cs-CZ" sz="18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9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Demografické předpoklady </a:t>
            </a:r>
            <a:r>
              <a:rPr lang="cs-CZ" altLang="cs-CZ" sz="1800" b="1" dirty="0" smtClean="0"/>
              <a:t>CR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Hustota zalidnění</a:t>
            </a:r>
          </a:p>
          <a:p>
            <a:pPr lvl="1"/>
            <a:r>
              <a:rPr lang="cs-CZ" altLang="cs-CZ" sz="1800" dirty="0"/>
              <a:t>Odráží urbanizační předpoklady</a:t>
            </a:r>
          </a:p>
          <a:p>
            <a:r>
              <a:rPr lang="cs-CZ" altLang="cs-CZ" sz="1800" dirty="0"/>
              <a:t>Věková struktura obyvatelstva</a:t>
            </a:r>
          </a:p>
          <a:p>
            <a:pPr lvl="1"/>
            <a:r>
              <a:rPr lang="cs-CZ" altLang="cs-CZ" sz="1800" dirty="0"/>
              <a:t>Rozhoduje o účasti</a:t>
            </a:r>
          </a:p>
          <a:p>
            <a:pPr lvl="1"/>
            <a:r>
              <a:rPr lang="cs-CZ" altLang="cs-CZ" sz="1800" dirty="0"/>
              <a:t>Rozhoduje o typu rekreační aktivity</a:t>
            </a:r>
          </a:p>
          <a:p>
            <a:r>
              <a:rPr lang="cs-CZ" altLang="cs-CZ" sz="1800" dirty="0"/>
              <a:t>Struktura obyvatelstva podle pohlaví</a:t>
            </a:r>
          </a:p>
          <a:p>
            <a:pPr lvl="1"/>
            <a:r>
              <a:rPr lang="cs-CZ" altLang="cs-CZ" sz="1800" dirty="0"/>
              <a:t>Důležitá z hlediska krátkodobé rekreace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7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Sociologické </a:t>
            </a:r>
            <a:r>
              <a:rPr lang="cs-CZ" altLang="cs-CZ" sz="1800" b="1" dirty="0" smtClean="0"/>
              <a:t>předpoklady cestovního ruchu</a:t>
            </a:r>
          </a:p>
          <a:p>
            <a:pPr marL="0" indent="0">
              <a:buNone/>
            </a:pPr>
            <a:endParaRPr lang="cs-CZ" altLang="cs-CZ" sz="1800" dirty="0"/>
          </a:p>
          <a:p>
            <a:r>
              <a:rPr lang="cs-CZ" altLang="cs-CZ" sz="1800" dirty="0"/>
              <a:t>Předchozí dva typy spíše reprezentují objektivní údaje</a:t>
            </a:r>
          </a:p>
          <a:p>
            <a:r>
              <a:rPr lang="cs-CZ" altLang="cs-CZ" sz="1800" dirty="0"/>
              <a:t>Sociologické předpoklady se blíží studiu motivací, i když jen </a:t>
            </a:r>
            <a:r>
              <a:rPr lang="cs-CZ" altLang="cs-CZ" sz="1800" dirty="0" smtClean="0"/>
              <a:t>částečně</a:t>
            </a:r>
          </a:p>
          <a:p>
            <a:endParaRPr lang="cs-CZ" altLang="cs-CZ" sz="1800" dirty="0"/>
          </a:p>
          <a:p>
            <a:r>
              <a:rPr lang="cs-CZ" altLang="cs-CZ" sz="1800" dirty="0"/>
              <a:t>Ekonomická aktivita</a:t>
            </a:r>
          </a:p>
          <a:p>
            <a:pPr lvl="1"/>
            <a:r>
              <a:rPr lang="cs-CZ" altLang="cs-CZ" sz="1800" dirty="0"/>
              <a:t>Pracující, důchodci, studenti…</a:t>
            </a:r>
          </a:p>
          <a:p>
            <a:r>
              <a:rPr lang="cs-CZ" altLang="cs-CZ" sz="1800" dirty="0"/>
              <a:t>Sociální příslušnost</a:t>
            </a:r>
          </a:p>
          <a:p>
            <a:r>
              <a:rPr lang="cs-CZ" altLang="cs-CZ" sz="1800" dirty="0"/>
              <a:t>Vlastnictví OIR (v menší míře automobilu)</a:t>
            </a:r>
          </a:p>
          <a:p>
            <a:r>
              <a:rPr lang="cs-CZ" altLang="cs-CZ" sz="1800" dirty="0"/>
              <a:t>Vzdělání</a:t>
            </a:r>
          </a:p>
          <a:p>
            <a:r>
              <a:rPr lang="cs-CZ" altLang="cs-CZ" sz="1800" dirty="0"/>
              <a:t>Příjem</a:t>
            </a:r>
          </a:p>
          <a:p>
            <a:r>
              <a:rPr lang="cs-CZ" altLang="cs-CZ" sz="1800" dirty="0"/>
              <a:t>Počet a struktura členů domácnosti</a:t>
            </a:r>
          </a:p>
          <a:p>
            <a:endParaRPr lang="cs-CZ" alt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47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Komplexní hodnocení selektivních předpokladů cestovního ruchu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Jednotlivé aspekty se podstatně prolínají, jejich vliv na účast v cestovním ruchu je různý:</a:t>
            </a:r>
          </a:p>
          <a:p>
            <a:pPr lvl="1"/>
            <a:r>
              <a:rPr lang="cs-CZ" altLang="cs-CZ" sz="1800" dirty="0"/>
              <a:t>Ekonomická situace, velikost sídel, sociální příslušnost, vlastnictví OIR, ekonomická aktivita, vzdělání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Realizační </a:t>
            </a:r>
            <a:r>
              <a:rPr lang="cs-CZ" altLang="cs-CZ" sz="1800" b="1" dirty="0" smtClean="0"/>
              <a:t>předpoklady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Umožňují realizovat zájem o cestovní ruch</a:t>
            </a:r>
          </a:p>
          <a:p>
            <a:r>
              <a:rPr lang="cs-CZ" altLang="cs-CZ" sz="1800" dirty="0"/>
              <a:t>Komunikační předpoklady</a:t>
            </a:r>
          </a:p>
          <a:p>
            <a:r>
              <a:rPr lang="cs-CZ" altLang="cs-CZ" sz="1800" dirty="0"/>
              <a:t>Materiálně-technická základna cestovního ruchu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Komunikační předpoklady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Jejich cílem je zabezpečení aplikace principu minimálního úsilí</a:t>
            </a:r>
          </a:p>
          <a:p>
            <a:pPr lvl="1"/>
            <a:r>
              <a:rPr lang="cs-CZ" altLang="cs-CZ" sz="1800" dirty="0"/>
              <a:t>Nejkratší – nejrychlejší – nejlevnější </a:t>
            </a:r>
          </a:p>
          <a:p>
            <a:r>
              <a:rPr lang="cs-CZ" altLang="cs-CZ" sz="1800" dirty="0"/>
              <a:t>Textura a struktura komunikační sítě</a:t>
            </a:r>
          </a:p>
          <a:p>
            <a:pPr lvl="1"/>
            <a:r>
              <a:rPr lang="cs-CZ" altLang="cs-CZ" sz="1800" dirty="0"/>
              <a:t>Rozmístění a hierarchizace silničních, železničních, leteckých, vodních komunikací</a:t>
            </a:r>
          </a:p>
          <a:p>
            <a:r>
              <a:rPr lang="cs-CZ" altLang="cs-CZ" sz="1800" dirty="0"/>
              <a:t>Dostupnost území</a:t>
            </a:r>
          </a:p>
          <a:p>
            <a:pPr lvl="1"/>
            <a:r>
              <a:rPr lang="cs-CZ" altLang="cs-CZ" sz="1800" dirty="0"/>
              <a:t>Vytvářejí se </a:t>
            </a:r>
            <a:r>
              <a:rPr lang="cs-CZ" altLang="cs-CZ" sz="1800" dirty="0" err="1"/>
              <a:t>izochorické</a:t>
            </a:r>
            <a:r>
              <a:rPr lang="cs-CZ" altLang="cs-CZ" sz="1800" dirty="0"/>
              <a:t> a izochronické mapy území</a:t>
            </a:r>
          </a:p>
          <a:p>
            <a:pPr lvl="1"/>
            <a:r>
              <a:rPr lang="cs-CZ" altLang="cs-CZ" sz="1800" dirty="0"/>
              <a:t>Význam pro studium krátkodobé rekreace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8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/>
              <a:t>Materiálně-technická základna </a:t>
            </a:r>
            <a:r>
              <a:rPr lang="cs-CZ" altLang="cs-CZ" sz="1800" b="1" dirty="0" smtClean="0"/>
              <a:t>cestovního ruchu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altLang="cs-CZ" sz="1800" dirty="0"/>
              <a:t>Studujeme</a:t>
            </a:r>
          </a:p>
          <a:p>
            <a:pPr lvl="1"/>
            <a:r>
              <a:rPr lang="cs-CZ" altLang="cs-CZ" sz="1800" dirty="0"/>
              <a:t>Rozmístění</a:t>
            </a:r>
          </a:p>
          <a:p>
            <a:pPr lvl="1"/>
            <a:r>
              <a:rPr lang="cs-CZ" altLang="cs-CZ" sz="1800" dirty="0"/>
              <a:t>Stav</a:t>
            </a:r>
          </a:p>
          <a:p>
            <a:pPr lvl="1"/>
            <a:r>
              <a:rPr lang="cs-CZ" altLang="cs-CZ" sz="1800" dirty="0"/>
              <a:t>Strukturu (kategorizace zařízení)</a:t>
            </a:r>
          </a:p>
          <a:p>
            <a:pPr lvl="1"/>
            <a:r>
              <a:rPr lang="cs-CZ" altLang="cs-CZ" sz="1800" dirty="0"/>
              <a:t>Kapacitu (počet lůžek, počet </a:t>
            </a:r>
            <a:r>
              <a:rPr lang="cs-CZ" altLang="cs-CZ" sz="1800" dirty="0" err="1"/>
              <a:t>lůžkodní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Součást základny</a:t>
            </a:r>
          </a:p>
          <a:p>
            <a:pPr lvl="1"/>
            <a:r>
              <a:rPr lang="cs-CZ" altLang="cs-CZ" sz="1800" dirty="0"/>
              <a:t>Ubytovací zařízení</a:t>
            </a:r>
          </a:p>
          <a:p>
            <a:pPr lvl="1"/>
            <a:r>
              <a:rPr lang="cs-CZ" altLang="cs-CZ" sz="1800" dirty="0"/>
              <a:t>Stravovací a zábavní zařízení</a:t>
            </a:r>
          </a:p>
          <a:p>
            <a:pPr lvl="1"/>
            <a:r>
              <a:rPr lang="cs-CZ" altLang="cs-CZ" sz="1800" dirty="0"/>
              <a:t>Dopravní zařízení</a:t>
            </a:r>
          </a:p>
          <a:p>
            <a:pPr lvl="1"/>
            <a:r>
              <a:rPr lang="cs-CZ" altLang="cs-CZ" sz="1800" dirty="0"/>
              <a:t>Ostatní zařízení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Potenciál CR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Potenciál CR </a:t>
            </a:r>
            <a:r>
              <a:rPr lang="cs-CZ" sz="2400" dirty="0"/>
              <a:t>je chápán jako formalizovaný výsledek zhodnocení co možná komplexního okruhu územních podmínek a předpokladů pro další možný rozvoj CR. Územní podmínky a předpoklady CR vytvářejí složitý multidisciplinární systé</a:t>
            </a:r>
            <a:r>
              <a:rPr lang="cs-CZ" sz="2400" b="1" dirty="0"/>
              <a:t>m.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Podmínkou pro zkoumání tohoto systému je jeho zjednodušení a rozčlenění na relativně přirozené segmenty,</a:t>
            </a:r>
            <a:r>
              <a:rPr lang="cs-CZ" sz="2400" b="1" dirty="0"/>
              <a:t> např. cykloturistika, kulturně poznávací turistika, kongresová turistika apod.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Celkový potenciál </a:t>
            </a:r>
            <a:r>
              <a:rPr lang="cs-CZ" sz="2400" dirty="0"/>
              <a:t>se tak skládá z dílčích, „odvětvových“ potenciálů, tj. možností, které v území existují pro provozování konkrétních aktivit CR.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454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/>
              <a:t>Materiálně-technická základna cestovního ruchu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Ubytovací </a:t>
            </a:r>
            <a:r>
              <a:rPr lang="cs-CZ" altLang="cs-CZ" sz="1800" dirty="0"/>
              <a:t>zařízení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Hromadná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Objekty individuální rekreace (OIR)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Stravovací a zábavní zařízení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Neexistuje zákonem daná kategorizace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Dopravní zařízení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Ulehčují účast na rekreačních aktivitách (vleky, lanovky)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Ostatní zařízení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Především sportovní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Dále cestovní kanceláře, informační střediska…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7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/>
              <a:t>Komplexní hodnocení realizačních předpokladů </a:t>
            </a:r>
            <a:r>
              <a:rPr lang="cs-CZ" altLang="cs-CZ" sz="1800" b="1" dirty="0" smtClean="0"/>
              <a:t>CR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Jak komunikační směry a stávající materiálně-technická základna CR ovlivňuje rozšíření CR ve zkoumaném území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8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000" dirty="0"/>
              <a:t>HALL, M. C. and S. B. PAGE, 2014. The Geography of tourism and Recreation: Environment, Place and Space. Oxford: Routledge. ISBN 978-04-158-3399-8.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HAMARNEH</a:t>
            </a:r>
            <a:r>
              <a:rPr lang="cs-CZ" sz="2000" dirty="0"/>
              <a:t>, I., 2012. Geografie turismu - mimoevropská teritoria.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978-80-247-4430-8.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HRALA, V., 2013. Geografie cestovního ruchu. Praha: Idea servis. ISBN 978-80-859-7079-1.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KAJZAR, P., 2015. Vybrané kapitoly z geografie cestovního ruchu. Karviná: SU OPF. ISBN 978-80-7510-156-3.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VYSTOUPIL, J., M. ŠAUER a kol., 2011. Geografie cestovního ruchu České republiky. Plzeň: Aleš Čeněk. ISBN 978-80-7380-340-7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200" cap="all" dirty="0"/>
              <a:t>Williams, </a:t>
            </a:r>
            <a:r>
              <a:rPr lang="en-US" sz="2200" dirty="0" smtClean="0"/>
              <a:t>S.</a:t>
            </a:r>
            <a:r>
              <a:rPr lang="cs-CZ" sz="2200" dirty="0" smtClean="0"/>
              <a:t>, </a:t>
            </a:r>
            <a:r>
              <a:rPr lang="en-US" sz="2200" dirty="0" smtClean="0"/>
              <a:t>1998</a:t>
            </a:r>
            <a:r>
              <a:rPr lang="en-US" sz="2200" dirty="0"/>
              <a:t>. Tourism Geography. London and New York: </a:t>
            </a:r>
            <a:r>
              <a:rPr lang="en-US" sz="2200" dirty="0" smtClean="0"/>
              <a:t>Routledge.</a:t>
            </a:r>
            <a:r>
              <a:rPr lang="cs-CZ" sz="2200" dirty="0" smtClean="0"/>
              <a:t> </a:t>
            </a:r>
            <a:r>
              <a:rPr lang="en-US" sz="2200" dirty="0" smtClean="0"/>
              <a:t>ISBN 0-415-14214-8</a:t>
            </a:r>
            <a:r>
              <a:rPr lang="cs-CZ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1529597" y="2139702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7504" y="1203598"/>
            <a:ext cx="9036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a) jako vhodnost krajiny pro určitou aktivitu cestovního ruchu </a:t>
            </a:r>
            <a:r>
              <a:rPr lang="cs-CZ" sz="2000" dirty="0"/>
              <a:t>(z logiky věci vyplývá, že jde o takové aktivity, jejichž provádění je v rozhodující míře vázáno na přírodní prostředí); příklady: vhodnost krajiny pro cykloturistiku, pro zimní sporty, pro horolezectví apod.,</a:t>
            </a:r>
          </a:p>
          <a:p>
            <a:pPr algn="just"/>
            <a:r>
              <a:rPr lang="cs-CZ" sz="2000" b="1" dirty="0" smtClean="0"/>
              <a:t>b</a:t>
            </a:r>
            <a:r>
              <a:rPr lang="cs-CZ" sz="2000" b="1" dirty="0"/>
              <a:t>) jako určitá relativně fixní danost, </a:t>
            </a:r>
            <a:r>
              <a:rPr lang="cs-CZ" sz="2000" dirty="0"/>
              <a:t>která v obci existuje a je atraktivní pro návštěvníky; příklady: kulturně historické památky a soubory, muzea a skanzeny apod.;</a:t>
            </a:r>
          </a:p>
          <a:p>
            <a:pPr algn="just"/>
            <a:r>
              <a:rPr lang="cs-CZ" sz="2000" b="1" dirty="0" smtClean="0"/>
              <a:t>c</a:t>
            </a:r>
            <a:r>
              <a:rPr lang="cs-CZ" sz="2000" b="1" dirty="0"/>
              <a:t>) jako kulturní, sportovní a jiné akce, </a:t>
            </a:r>
            <a:r>
              <a:rPr lang="cs-CZ" sz="2000" dirty="0"/>
              <a:t>které jsou v obcích pořádány a navštěvují je účastníci (diváci) odjinud.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Kategorie dílčích potenciálů cestovního ruchu se vyskytují ve třech hlavních formách:</a:t>
            </a:r>
          </a:p>
        </p:txBody>
      </p:sp>
    </p:spTree>
    <p:extLst>
      <p:ext uri="{BB962C8B-B14F-4D97-AF65-F5344CB8AC3E}">
        <p14:creationId xmlns:p14="http://schemas.microsoft.com/office/powerpoint/2010/main" val="421034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Lokalizační předpoklady</a:t>
            </a:r>
          </a:p>
          <a:p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předpoklady, které určují potenciální výskyt cestovního ruchu</a:t>
            </a:r>
          </a:p>
          <a:p>
            <a:pPr marL="0" indent="0">
              <a:buNone/>
            </a:pPr>
            <a:r>
              <a:rPr lang="cs-CZ" altLang="cs-CZ" sz="1800" dirty="0"/>
              <a:t>Hodnocení těchto předpokladů umožňuje diferencovat krajinu na základě jejího potenciálu pro cestovní ruch</a:t>
            </a:r>
          </a:p>
          <a:p>
            <a:pPr marL="0" indent="0">
              <a:buNone/>
            </a:pPr>
            <a:r>
              <a:rPr lang="cs-CZ" altLang="cs-CZ" sz="1800" dirty="0"/>
              <a:t>Při hodnocení se vychází z analýzy jednotlivých komponent (zvlášť se hodnotí přírodní předpoklady a kulturně-historické předpoklady)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9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Přírodní předpoklady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altLang="cs-CZ" sz="1800" dirty="0"/>
              <a:t>Základní strukturní prvek přírodních rekreačních zdrojů</a:t>
            </a:r>
          </a:p>
          <a:p>
            <a:pPr marL="0" indent="0">
              <a:buNone/>
            </a:pPr>
            <a:r>
              <a:rPr lang="cs-CZ" altLang="cs-CZ" sz="1800" dirty="0"/>
              <a:t>Povrchové tvary reliéfu (morfologický charakter krajiny) umožňují různorodé funkční využití pro rekreaci</a:t>
            </a:r>
          </a:p>
          <a:p>
            <a:pPr marL="0" indent="0">
              <a:buNone/>
            </a:pPr>
            <a:r>
              <a:rPr lang="cs-CZ" altLang="cs-CZ" sz="1800" dirty="0"/>
              <a:t>Reliéf navíc podmiňuje výskyt a lokalizaci řady ostatních přírodních rekreačních prvků např. říční sítě, vegetačního krytu, ale i hospodářského využití území, rozmístění sídel </a:t>
            </a:r>
            <a:r>
              <a:rPr lang="cs-CZ" altLang="cs-CZ" sz="1800" dirty="0" err="1"/>
              <a:t>apod</a:t>
            </a:r>
            <a:r>
              <a:rPr lang="cs-CZ" altLang="cs-CZ" sz="1800" dirty="0"/>
              <a:t> 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8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Přírodní předpoklady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Význam a vliv reliéfu při hodnocení potenciálu krajiny a její celkové využitelnosti pro cestovní ruch roste se zvyšujícím se vertikální a horizontální členitostí území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Jedním z důležitých hledisek využitelnosti oblastí cestovním ruchem je výšková členitost území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Poskytuje údaje o disekci reliéfu, která významně ovlivňuje estetickou hodnotu a celkový vzhled krajiny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Patří k důležitým ukazatelům vhodnosti území pro turistiku a zimní sporty.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dirty="0"/>
              <a:t>Různorodost krajiny a její přitažlivost pro cestovní ruchu závisí na pestrosti reliéfu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Pestřejší reliéf s velkou energií má příznivější předpoklady na využití krajiny z aspektu cestovního ruchu než monotónní reliéf s malou energií.</a:t>
            </a:r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sz="2800" b="1" dirty="0" smtClean="0"/>
              <a:t>Předpoklady a potenciál cestovního ruchu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1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2400</Words>
  <Application>Microsoft Office PowerPoint</Application>
  <PresentationFormat>Předvádění na obrazovce (16:9)</PresentationFormat>
  <Paragraphs>561</Paragraphs>
  <Slides>53</Slides>
  <Notes>52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Předpoklady CR</vt:lpstr>
      <vt:lpstr>Předpoklady cestovního ruchu</vt:lpstr>
      <vt:lpstr>Potenciál CR </vt:lpstr>
      <vt:lpstr>Kategorie dílčích potenciálů cestovního ruchu se vyskytují ve třech hlavních formách: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Předpoklady a potenciál cestovního ruchu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kajzar</cp:lastModifiedBy>
  <cp:revision>199</cp:revision>
  <dcterms:created xsi:type="dcterms:W3CDTF">2016-07-06T15:42:34Z</dcterms:created>
  <dcterms:modified xsi:type="dcterms:W3CDTF">2018-03-28T14:44:53Z</dcterms:modified>
</cp:coreProperties>
</file>