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553" r:id="rId2"/>
    <p:sldId id="514" r:id="rId3"/>
    <p:sldId id="521" r:id="rId4"/>
    <p:sldId id="520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15" r:id="rId14"/>
    <p:sldId id="516" r:id="rId15"/>
    <p:sldId id="517" r:id="rId16"/>
    <p:sldId id="530" r:id="rId17"/>
    <p:sldId id="531" r:id="rId18"/>
    <p:sldId id="544" r:id="rId19"/>
    <p:sldId id="518" r:id="rId20"/>
    <p:sldId id="519" r:id="rId21"/>
    <p:sldId id="532" r:id="rId22"/>
    <p:sldId id="533" r:id="rId23"/>
    <p:sldId id="534" r:id="rId24"/>
    <p:sldId id="535" r:id="rId25"/>
    <p:sldId id="536" r:id="rId26"/>
    <p:sldId id="537" r:id="rId27"/>
    <p:sldId id="545" r:id="rId28"/>
    <p:sldId id="546" r:id="rId29"/>
    <p:sldId id="547" r:id="rId30"/>
    <p:sldId id="548" r:id="rId31"/>
    <p:sldId id="549" r:id="rId32"/>
    <p:sldId id="550" r:id="rId33"/>
    <p:sldId id="551" r:id="rId34"/>
    <p:sldId id="552" r:id="rId35"/>
    <p:sldId id="538" r:id="rId36"/>
    <p:sldId id="539" r:id="rId37"/>
    <p:sldId id="543" r:id="rId38"/>
    <p:sldId id="540" r:id="rId39"/>
    <p:sldId id="541" r:id="rId40"/>
    <p:sldId id="542" r:id="rId41"/>
    <p:sldId id="480" r:id="rId42"/>
    <p:sldId id="293" r:id="rId4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38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Geografie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=""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7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5246" y="843558"/>
            <a:ext cx="90364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 smtClean="0"/>
              <a:t>Strukturálně </a:t>
            </a:r>
            <a:r>
              <a:rPr lang="cs-CZ" sz="2400" b="1" dirty="0"/>
              <a:t>postižené </a:t>
            </a:r>
            <a:r>
              <a:rPr lang="cs-CZ" sz="2400" dirty="0"/>
              <a:t>– nepružně reagují na dynamické strukturální změny v ekonomice, probíhá v nich úpadek ekonomických aktivit, infrastruktury i pracovního potenciálu. Jejich revitalizace je kapitálově velmi náročná.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Pobřežní oblasti a ostrovy </a:t>
            </a:r>
            <a:r>
              <a:rPr lang="cs-CZ" sz="2400" dirty="0"/>
              <a:t>– vyžadují osobitou politiku s ohledem na rozvoj hromadné turistiky a dopravy v Evropě, mnohé z nich je nezbytné industrializovat a zabezpečit v nich rovnováhu mezi ekonomickým rozvojem, urbanizací a životním prostředím.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Homogenní regiony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740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5246" y="843558"/>
            <a:ext cx="9036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Heterogenní regiony </a:t>
            </a:r>
            <a:r>
              <a:rPr lang="cs-CZ" sz="2400" dirty="0"/>
              <a:t>jsou nesourodé z hlediska vlastností, ale jsou jednotné z hlediska vztahů jejich vnitřních složek. Sestávají z jádra (centra, uzlu) a zázemí (periferie, spádové oblasti).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Kritériem pro vymezování těchto regionů je intenzita vzájemného působení a síla vazeb mezi centrem a prvky v zázemí.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Příkladem těchto vazeb může být dojížďka za prací, do škol či za službami, které jsou poskytovány centrálním městem.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Heterogenní regiony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4897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5246" y="843558"/>
            <a:ext cx="90364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Regionalizace je proces vlastního vymezování </a:t>
            </a:r>
            <a:r>
              <a:rPr lang="cs-CZ" sz="2000" dirty="0"/>
              <a:t>regionů na zvolené hierarchické úrovni, zaměřuje se na odlišnosti v rámci geografické sféry.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Má individuálních charakter a identifikuje tedy individuální regiony. Výsledkem regionalizace jsou tzv. individuální regionální systémy, kdy se do procedury zavádí podmínka prostorového sousedství.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Prostorové jednotky vykazující stejné </a:t>
            </a:r>
            <a:r>
              <a:rPr lang="cs-CZ" sz="2000" dirty="0" err="1"/>
              <a:t>regionalizační</a:t>
            </a:r>
            <a:r>
              <a:rPr lang="cs-CZ" sz="2000" dirty="0"/>
              <a:t> kritéria spolu musí sousedit, aby mohly být spojeny v region větší.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Úkolem regionalizace je identifikace charakteristických (společných) rysů určitého území, na základě analýzy vstupních údajů (dat, informací) v souvislosti se stanoveným </a:t>
            </a:r>
            <a:r>
              <a:rPr lang="cs-CZ" sz="2000" dirty="0" smtClean="0"/>
              <a:t>účelem.</a:t>
            </a:r>
            <a:endParaRPr lang="cs-CZ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Regionalizace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1188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77155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 smtClean="0"/>
              <a:t>Regionalizace cestovního ruchu</a:t>
            </a:r>
            <a:endParaRPr lang="cs-CZ" sz="24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400" dirty="0"/>
              <a:t>V </a:t>
            </a:r>
            <a:r>
              <a:rPr lang="en-GB" sz="2400" dirty="0" err="1"/>
              <a:t>cestovním</a:t>
            </a:r>
            <a:r>
              <a:rPr lang="en-GB" sz="2400" dirty="0"/>
              <a:t> </a:t>
            </a:r>
            <a:r>
              <a:rPr lang="en-GB" sz="2400" dirty="0" err="1"/>
              <a:t>ruchu</a:t>
            </a:r>
            <a:r>
              <a:rPr lang="en-GB" sz="2400" dirty="0"/>
              <a:t> </a:t>
            </a:r>
            <a:r>
              <a:rPr lang="en-GB" sz="2400" dirty="0" err="1"/>
              <a:t>vesměs</a:t>
            </a:r>
            <a:r>
              <a:rPr lang="en-GB" sz="2400" dirty="0"/>
              <a:t> </a:t>
            </a:r>
            <a:r>
              <a:rPr lang="en-GB" sz="2400" dirty="0" err="1"/>
              <a:t>převládají</a:t>
            </a:r>
            <a:r>
              <a:rPr lang="en-GB" sz="2400" dirty="0"/>
              <a:t> </a:t>
            </a:r>
            <a:r>
              <a:rPr lang="en-GB" sz="2400" dirty="0" err="1"/>
              <a:t>regionalizace</a:t>
            </a:r>
            <a:r>
              <a:rPr lang="en-GB" sz="2400" dirty="0"/>
              <a:t> </a:t>
            </a:r>
            <a:r>
              <a:rPr lang="en-GB" sz="2400" dirty="0" err="1"/>
              <a:t>typizační</a:t>
            </a:r>
            <a:r>
              <a:rPr lang="en-GB" sz="2400" dirty="0"/>
              <a:t> a to </a:t>
            </a:r>
            <a:r>
              <a:rPr lang="en-GB" sz="2400" dirty="0" err="1"/>
              <a:t>generické</a:t>
            </a:r>
            <a:r>
              <a:rPr lang="en-GB" sz="2400" dirty="0"/>
              <a:t> (</a:t>
            </a:r>
            <a:r>
              <a:rPr lang="en-GB" sz="2400" dirty="0" err="1"/>
              <a:t>např</a:t>
            </a:r>
            <a:r>
              <a:rPr lang="en-GB" sz="2400" dirty="0"/>
              <a:t>. </a:t>
            </a:r>
            <a:r>
              <a:rPr lang="en-GB" sz="2400" dirty="0" err="1"/>
              <a:t>rajonizace</a:t>
            </a:r>
            <a:r>
              <a:rPr lang="en-GB" sz="2400" dirty="0"/>
              <a:t> </a:t>
            </a:r>
            <a:r>
              <a:rPr lang="en-GB" sz="2400" dirty="0" err="1"/>
              <a:t>cestovního</a:t>
            </a:r>
            <a:r>
              <a:rPr lang="en-GB" sz="2400" dirty="0"/>
              <a:t> </a:t>
            </a:r>
            <a:r>
              <a:rPr lang="en-GB" sz="2400" dirty="0" err="1"/>
              <a:t>ruchu</a:t>
            </a:r>
            <a:r>
              <a:rPr lang="en-GB" sz="2400" dirty="0"/>
              <a:t> ČR)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specifické</a:t>
            </a:r>
            <a:r>
              <a:rPr lang="en-GB" sz="2400" dirty="0"/>
              <a:t> (</a:t>
            </a:r>
            <a:r>
              <a:rPr lang="en-GB" sz="2400" dirty="0" err="1"/>
              <a:t>např</a:t>
            </a:r>
            <a:r>
              <a:rPr lang="en-GB" sz="2400" dirty="0"/>
              <a:t>. </a:t>
            </a:r>
            <a:r>
              <a:rPr lang="en-GB" sz="2400" dirty="0" err="1"/>
              <a:t>marketingové</a:t>
            </a:r>
            <a:r>
              <a:rPr lang="en-GB" sz="2400" dirty="0"/>
              <a:t> </a:t>
            </a:r>
            <a:r>
              <a:rPr lang="en-GB" sz="2400" dirty="0" err="1"/>
              <a:t>turistické</a:t>
            </a:r>
            <a:r>
              <a:rPr lang="en-GB" sz="2400" dirty="0"/>
              <a:t> </a:t>
            </a:r>
            <a:r>
              <a:rPr lang="en-GB" sz="2400" dirty="0" err="1"/>
              <a:t>regiony</a:t>
            </a:r>
            <a:r>
              <a:rPr lang="en-GB" sz="2400" dirty="0"/>
              <a:t> ČR</a:t>
            </a:r>
            <a:r>
              <a:rPr lang="en-GB" sz="2400" dirty="0" smtClean="0"/>
              <a:t>).</a:t>
            </a:r>
            <a:endParaRPr lang="cs-CZ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000" dirty="0"/>
              <a:t>Ačkoliv se to zdá neuvěřitelné, tak je pravdou, že obecně platné členění České republiky do regionů cestovního ruchu nemáme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Existují </a:t>
            </a:r>
            <a:r>
              <a:rPr lang="cs-CZ" sz="2000" dirty="0"/>
              <a:t>sice „oficiální“ turistické regiony, které jsou vymezeny agenturou </a:t>
            </a:r>
            <a:r>
              <a:rPr lang="cs-CZ" sz="2000" dirty="0" err="1"/>
              <a:t>CzechTourism</a:t>
            </a:r>
            <a:r>
              <a:rPr lang="cs-CZ" sz="2000" dirty="0"/>
              <a:t> ty však s geografickými regiony nemají mnoho společného (Vágner &amp; Perlín, 2010). Důvodem je, že základem pro „regionalizaci“ se stal praktický požadavek na marketingovou propagaci jednotlivých „regionů“ v zahraničí – proto nesly původní označení „marketingové turistické regiony“. </a:t>
            </a:r>
            <a:endParaRPr lang="cs-CZ" sz="1600" dirty="0"/>
          </a:p>
          <a:p>
            <a:pPr algn="just"/>
            <a:endParaRPr lang="en-GB" sz="16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Regionalizace CR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1488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28480" y="932607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dirty="0" err="1" smtClean="0"/>
              <a:t>Tento</a:t>
            </a:r>
            <a:r>
              <a:rPr lang="en-GB" sz="2000" dirty="0" smtClean="0"/>
              <a:t> </a:t>
            </a:r>
            <a:r>
              <a:rPr lang="en-GB" sz="2000" dirty="0" err="1"/>
              <a:t>přístup</a:t>
            </a:r>
            <a:r>
              <a:rPr lang="en-GB" sz="2000" dirty="0"/>
              <a:t> </a:t>
            </a:r>
            <a:r>
              <a:rPr lang="en-GB" sz="2000" dirty="0" err="1"/>
              <a:t>byl</a:t>
            </a:r>
            <a:r>
              <a:rPr lang="en-GB" sz="2000" dirty="0"/>
              <a:t> </a:t>
            </a:r>
            <a:r>
              <a:rPr lang="en-GB" sz="2000" dirty="0" err="1"/>
              <a:t>však</a:t>
            </a:r>
            <a:r>
              <a:rPr lang="en-GB" sz="2000" dirty="0"/>
              <a:t> </a:t>
            </a:r>
            <a:r>
              <a:rPr lang="en-GB" sz="2000" dirty="0" err="1"/>
              <a:t>narušen</a:t>
            </a:r>
            <a:r>
              <a:rPr lang="en-GB" sz="2000" dirty="0"/>
              <a:t> </a:t>
            </a:r>
            <a:r>
              <a:rPr lang="en-GB" sz="2000" dirty="0" err="1"/>
              <a:t>požadavky</a:t>
            </a:r>
            <a:r>
              <a:rPr lang="en-GB" sz="2000" dirty="0"/>
              <a:t> </a:t>
            </a:r>
            <a:r>
              <a:rPr lang="en-GB" sz="2000" dirty="0" err="1"/>
              <a:t>specifických</a:t>
            </a:r>
            <a:r>
              <a:rPr lang="en-GB" sz="2000" dirty="0"/>
              <a:t> </a:t>
            </a:r>
            <a:r>
              <a:rPr lang="en-GB" sz="2000" dirty="0" err="1"/>
              <a:t>regionů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samostatnou</a:t>
            </a:r>
            <a:r>
              <a:rPr lang="en-GB" sz="2000" dirty="0"/>
              <a:t> </a:t>
            </a:r>
            <a:r>
              <a:rPr lang="en-GB" sz="2000" dirty="0" err="1"/>
              <a:t>propagaci</a:t>
            </a:r>
            <a:r>
              <a:rPr lang="en-GB" sz="2000" dirty="0"/>
              <a:t>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dirty="0" err="1" smtClean="0"/>
              <a:t>Základ</a:t>
            </a:r>
            <a:r>
              <a:rPr lang="en-GB" sz="2000" dirty="0" smtClean="0"/>
              <a:t> </a:t>
            </a:r>
            <a:r>
              <a:rPr lang="en-GB" sz="2000" dirty="0" err="1"/>
              <a:t>původních</a:t>
            </a:r>
            <a:r>
              <a:rPr lang="en-GB" sz="2000" dirty="0"/>
              <a:t> „</a:t>
            </a:r>
            <a:r>
              <a:rPr lang="en-GB" sz="2000" dirty="0" err="1"/>
              <a:t>turistických</a:t>
            </a:r>
            <a:r>
              <a:rPr lang="en-GB" sz="2000" dirty="0"/>
              <a:t> </a:t>
            </a:r>
            <a:r>
              <a:rPr lang="en-GB" sz="2000" dirty="0" err="1"/>
              <a:t>regionů</a:t>
            </a:r>
            <a:r>
              <a:rPr lang="en-GB" sz="2000" dirty="0"/>
              <a:t>“ </a:t>
            </a:r>
            <a:r>
              <a:rPr lang="en-GB" sz="2000" dirty="0" err="1"/>
              <a:t>tak</a:t>
            </a:r>
            <a:r>
              <a:rPr lang="en-GB" sz="2000" dirty="0"/>
              <a:t> </a:t>
            </a:r>
            <a:r>
              <a:rPr lang="en-GB" sz="2000" dirty="0" err="1"/>
              <a:t>byl</a:t>
            </a:r>
            <a:r>
              <a:rPr lang="en-GB" sz="2000" dirty="0"/>
              <a:t> </a:t>
            </a:r>
            <a:r>
              <a:rPr lang="en-GB" sz="2000" dirty="0" err="1"/>
              <a:t>dán</a:t>
            </a:r>
            <a:r>
              <a:rPr lang="en-GB" sz="2000" dirty="0"/>
              <a:t> </a:t>
            </a:r>
            <a:r>
              <a:rPr lang="en-GB" sz="2000" dirty="0" err="1"/>
              <a:t>hranicemi</a:t>
            </a:r>
            <a:r>
              <a:rPr lang="en-GB" sz="2000" dirty="0"/>
              <a:t> </a:t>
            </a:r>
            <a:r>
              <a:rPr lang="en-GB" sz="2000" dirty="0" err="1"/>
              <a:t>krajů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byly</a:t>
            </a:r>
            <a:r>
              <a:rPr lang="en-GB" sz="2000" dirty="0"/>
              <a:t> </a:t>
            </a:r>
            <a:r>
              <a:rPr lang="en-GB" sz="2000" dirty="0" err="1"/>
              <a:t>narušeny</a:t>
            </a:r>
            <a:r>
              <a:rPr lang="en-GB" sz="2000" dirty="0"/>
              <a:t> </a:t>
            </a:r>
            <a:r>
              <a:rPr lang="en-GB" sz="2000" dirty="0" err="1"/>
              <a:t>třemi</a:t>
            </a:r>
            <a:r>
              <a:rPr lang="en-GB" sz="2000" dirty="0"/>
              <a:t> </a:t>
            </a:r>
            <a:r>
              <a:rPr lang="en-GB" sz="2000" dirty="0" err="1"/>
              <a:t>specifickými</a:t>
            </a:r>
            <a:r>
              <a:rPr lang="en-GB" sz="2000" dirty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 (</a:t>
            </a:r>
            <a:r>
              <a:rPr lang="en-GB" sz="2000" dirty="0" err="1"/>
              <a:t>Český</a:t>
            </a:r>
            <a:r>
              <a:rPr lang="en-GB" sz="2000" dirty="0"/>
              <a:t> </a:t>
            </a:r>
            <a:r>
              <a:rPr lang="en-GB" sz="2000" dirty="0" err="1"/>
              <a:t>ráj</a:t>
            </a:r>
            <a:r>
              <a:rPr lang="en-GB" sz="2000" dirty="0"/>
              <a:t>, </a:t>
            </a:r>
            <a:r>
              <a:rPr lang="en-GB" sz="2000" dirty="0" err="1"/>
              <a:t>Krkonoše</a:t>
            </a:r>
            <a:r>
              <a:rPr lang="en-GB" sz="2000" dirty="0"/>
              <a:t>, </a:t>
            </a:r>
            <a:r>
              <a:rPr lang="en-GB" sz="2000" dirty="0" err="1"/>
              <a:t>Šumava</a:t>
            </a:r>
            <a:r>
              <a:rPr lang="en-GB" sz="2000" dirty="0"/>
              <a:t>) a </a:t>
            </a:r>
            <a:r>
              <a:rPr lang="en-GB" sz="2000" dirty="0" err="1"/>
              <a:t>dále</a:t>
            </a:r>
            <a:r>
              <a:rPr lang="en-GB" sz="2000" dirty="0"/>
              <a:t> </a:t>
            </a:r>
            <a:r>
              <a:rPr lang="en-GB" sz="2000" dirty="0" err="1"/>
              <a:t>snahou</a:t>
            </a:r>
            <a:r>
              <a:rPr lang="en-GB" sz="2000" dirty="0"/>
              <a:t> </a:t>
            </a:r>
            <a:r>
              <a:rPr lang="en-GB" sz="2000" dirty="0" err="1"/>
              <a:t>zohlednit</a:t>
            </a:r>
            <a:r>
              <a:rPr lang="en-GB" sz="2000" dirty="0"/>
              <a:t> „</a:t>
            </a:r>
            <a:r>
              <a:rPr lang="en-GB" sz="2000" dirty="0" err="1"/>
              <a:t>přirozené</a:t>
            </a:r>
            <a:r>
              <a:rPr lang="en-GB" sz="2000" dirty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“ </a:t>
            </a:r>
            <a:r>
              <a:rPr lang="en-GB" sz="2000" dirty="0" err="1"/>
              <a:t>přesahující</a:t>
            </a:r>
            <a:r>
              <a:rPr lang="en-GB" sz="2000" dirty="0"/>
              <a:t> </a:t>
            </a:r>
            <a:r>
              <a:rPr lang="en-GB" sz="2000" dirty="0" err="1"/>
              <a:t>hranice</a:t>
            </a:r>
            <a:r>
              <a:rPr lang="en-GB" sz="2000" dirty="0"/>
              <a:t> </a:t>
            </a:r>
            <a:r>
              <a:rPr lang="en-GB" sz="2000" dirty="0" err="1"/>
              <a:t>krajů</a:t>
            </a:r>
            <a:r>
              <a:rPr lang="en-GB" sz="2000" dirty="0"/>
              <a:t> a </a:t>
            </a:r>
            <a:r>
              <a:rPr lang="en-GB" sz="2000" dirty="0" err="1"/>
              <a:t>výsledkem</a:t>
            </a:r>
            <a:r>
              <a:rPr lang="en-GB" sz="2000" dirty="0"/>
              <a:t> </a:t>
            </a:r>
            <a:r>
              <a:rPr lang="en-GB" sz="2000" dirty="0" err="1"/>
              <a:t>byl</a:t>
            </a:r>
            <a:r>
              <a:rPr lang="en-GB" sz="2000" dirty="0"/>
              <a:t> </a:t>
            </a:r>
            <a:r>
              <a:rPr lang="en-GB" sz="2000" dirty="0" err="1"/>
              <a:t>stav</a:t>
            </a:r>
            <a:r>
              <a:rPr lang="en-GB" sz="2000" dirty="0"/>
              <a:t>, </a:t>
            </a:r>
            <a:r>
              <a:rPr lang="en-GB" sz="2000" dirty="0" err="1"/>
              <a:t>kdy</a:t>
            </a:r>
            <a:r>
              <a:rPr lang="en-GB" sz="2000" dirty="0"/>
              <a:t> se </a:t>
            </a:r>
            <a:r>
              <a:rPr lang="en-GB" sz="2000" dirty="0" err="1"/>
              <a:t>pouze</a:t>
            </a:r>
            <a:r>
              <a:rPr lang="en-GB" sz="2000" dirty="0"/>
              <a:t> </a:t>
            </a:r>
            <a:r>
              <a:rPr lang="en-GB" sz="2000" dirty="0" err="1"/>
              <a:t>dva</a:t>
            </a:r>
            <a:r>
              <a:rPr lang="en-GB" sz="2000" dirty="0"/>
              <a:t> </a:t>
            </a:r>
            <a:r>
              <a:rPr lang="en-GB" sz="2000" dirty="0" err="1"/>
              <a:t>turistické</a:t>
            </a:r>
            <a:r>
              <a:rPr lang="en-GB" sz="2000" dirty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 </a:t>
            </a:r>
            <a:r>
              <a:rPr lang="en-GB" sz="2000" dirty="0" err="1"/>
              <a:t>držely</a:t>
            </a:r>
            <a:r>
              <a:rPr lang="en-GB" sz="2000" dirty="0"/>
              <a:t> </a:t>
            </a:r>
            <a:r>
              <a:rPr lang="en-GB" sz="2000" dirty="0" err="1"/>
              <a:t>hranic</a:t>
            </a:r>
            <a:r>
              <a:rPr lang="en-GB" sz="2000" dirty="0"/>
              <a:t> </a:t>
            </a:r>
            <a:r>
              <a:rPr lang="en-GB" sz="2000" dirty="0" err="1"/>
              <a:t>svých</a:t>
            </a:r>
            <a:r>
              <a:rPr lang="en-GB" sz="2000" dirty="0"/>
              <a:t> </a:t>
            </a:r>
            <a:r>
              <a:rPr lang="en-GB" sz="2000" dirty="0" err="1"/>
              <a:t>krajů</a:t>
            </a:r>
            <a:r>
              <a:rPr lang="en-GB" sz="2000" dirty="0"/>
              <a:t> – </a:t>
            </a:r>
            <a:r>
              <a:rPr lang="en-GB" sz="2000" dirty="0" err="1"/>
              <a:t>Vysočina</a:t>
            </a:r>
            <a:r>
              <a:rPr lang="en-GB" sz="2000" dirty="0"/>
              <a:t> a </a:t>
            </a:r>
            <a:r>
              <a:rPr lang="en-GB" sz="2000" dirty="0" err="1"/>
              <a:t>Severozápadní</a:t>
            </a:r>
            <a:r>
              <a:rPr lang="en-GB" sz="2000" dirty="0"/>
              <a:t> </a:t>
            </a:r>
            <a:r>
              <a:rPr lang="en-GB" sz="2000" dirty="0" err="1"/>
              <a:t>Čechy</a:t>
            </a:r>
            <a:r>
              <a:rPr lang="en-GB" sz="2000" dirty="0"/>
              <a:t> (= </a:t>
            </a:r>
            <a:r>
              <a:rPr lang="en-GB" sz="2000" dirty="0" err="1"/>
              <a:t>Ústecký</a:t>
            </a:r>
            <a:r>
              <a:rPr lang="en-GB" sz="2000" dirty="0"/>
              <a:t> </a:t>
            </a:r>
            <a:r>
              <a:rPr lang="en-GB" sz="2000" dirty="0" err="1"/>
              <a:t>kraj</a:t>
            </a:r>
            <a:r>
              <a:rPr lang="en-GB" sz="2000" dirty="0"/>
              <a:t>). 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dirty="0" smtClean="0"/>
              <a:t>V </a:t>
            </a:r>
            <a:r>
              <a:rPr lang="en-GB" sz="2000" dirty="0" err="1"/>
              <a:t>následujícím</a:t>
            </a:r>
            <a:r>
              <a:rPr lang="en-GB" sz="2000" dirty="0"/>
              <a:t> </a:t>
            </a:r>
            <a:r>
              <a:rPr lang="en-GB" sz="2000" dirty="0" err="1"/>
              <a:t>postupu</a:t>
            </a:r>
            <a:r>
              <a:rPr lang="en-GB" sz="2000" dirty="0"/>
              <a:t>, </a:t>
            </a:r>
            <a:r>
              <a:rPr lang="en-GB" sz="2000" dirty="0" err="1"/>
              <a:t>byly</a:t>
            </a:r>
            <a:r>
              <a:rPr lang="en-GB" sz="2000" dirty="0"/>
              <a:t> </a:t>
            </a:r>
            <a:r>
              <a:rPr lang="en-GB" sz="2000" dirty="0" err="1"/>
              <a:t>nejprve</a:t>
            </a:r>
            <a:r>
              <a:rPr lang="en-GB" sz="2000" dirty="0"/>
              <a:t> </a:t>
            </a:r>
            <a:r>
              <a:rPr lang="en-GB" sz="2000" dirty="0" err="1"/>
              <a:t>tyto</a:t>
            </a:r>
            <a:r>
              <a:rPr lang="en-GB" sz="2000" dirty="0"/>
              <a:t> „</a:t>
            </a:r>
            <a:r>
              <a:rPr lang="en-GB" sz="2000" dirty="0" err="1"/>
              <a:t>marketingové</a:t>
            </a:r>
            <a:r>
              <a:rPr lang="en-GB" sz="2000" dirty="0"/>
              <a:t> </a:t>
            </a:r>
            <a:r>
              <a:rPr lang="en-GB" sz="2000" dirty="0" err="1"/>
              <a:t>turistické</a:t>
            </a:r>
            <a:r>
              <a:rPr lang="en-GB" sz="2000" dirty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“ </a:t>
            </a:r>
            <a:r>
              <a:rPr lang="en-GB" sz="2000" dirty="0" err="1"/>
              <a:t>přejmenovány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„</a:t>
            </a:r>
            <a:r>
              <a:rPr lang="en-GB" sz="2000" dirty="0" err="1"/>
              <a:t>turistické</a:t>
            </a:r>
            <a:r>
              <a:rPr lang="en-GB" sz="2000" dirty="0"/>
              <a:t> </a:t>
            </a:r>
            <a:r>
              <a:rPr lang="en-GB" sz="2000" dirty="0" err="1"/>
              <a:t>regiony</a:t>
            </a:r>
            <a:r>
              <a:rPr lang="en-GB" sz="2000" dirty="0"/>
              <a:t>“ a v </a:t>
            </a:r>
            <a:r>
              <a:rPr lang="en-GB" sz="2000" dirty="0" err="1"/>
              <a:t>roce</a:t>
            </a:r>
            <a:r>
              <a:rPr lang="en-GB" sz="2000" dirty="0"/>
              <a:t> 2010 </a:t>
            </a:r>
            <a:r>
              <a:rPr lang="en-GB" sz="2000" dirty="0" err="1"/>
              <a:t>upraveny</a:t>
            </a:r>
            <a:r>
              <a:rPr lang="en-GB" sz="2000" dirty="0"/>
              <a:t> </a:t>
            </a:r>
            <a:r>
              <a:rPr lang="en-GB" sz="2000" dirty="0" err="1"/>
              <a:t>jejich</a:t>
            </a:r>
            <a:r>
              <a:rPr lang="en-GB" sz="2000" dirty="0"/>
              <a:t> </a:t>
            </a:r>
            <a:r>
              <a:rPr lang="en-GB" sz="2000" dirty="0" err="1"/>
              <a:t>hranice</a:t>
            </a:r>
            <a:r>
              <a:rPr lang="en-GB" sz="2000" dirty="0"/>
              <a:t>, aby </a:t>
            </a:r>
            <a:r>
              <a:rPr lang="en-GB" sz="2000" dirty="0" err="1"/>
              <a:t>seděly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hranice</a:t>
            </a:r>
            <a:r>
              <a:rPr lang="en-GB" sz="2000" dirty="0"/>
              <a:t> NUTS3 z </a:t>
            </a:r>
            <a:r>
              <a:rPr lang="en-GB" sz="2000" dirty="0" err="1"/>
              <a:t>výjimkou</a:t>
            </a:r>
            <a:r>
              <a:rPr lang="en-GB" sz="2000" dirty="0"/>
              <a:t> </a:t>
            </a:r>
            <a:r>
              <a:rPr lang="en-GB" sz="2000" dirty="0" err="1"/>
              <a:t>třech</a:t>
            </a:r>
            <a:r>
              <a:rPr lang="en-GB" sz="2000" dirty="0"/>
              <a:t> </a:t>
            </a:r>
            <a:r>
              <a:rPr lang="en-GB" sz="2000" dirty="0" err="1"/>
              <a:t>výše</a:t>
            </a:r>
            <a:r>
              <a:rPr lang="en-GB" sz="2000" dirty="0"/>
              <a:t> </a:t>
            </a:r>
            <a:r>
              <a:rPr lang="en-GB" sz="2000" dirty="0" err="1"/>
              <a:t>uvedených</a:t>
            </a:r>
            <a:r>
              <a:rPr lang="en-GB" sz="2000" dirty="0"/>
              <a:t> </a:t>
            </a:r>
            <a:r>
              <a:rPr lang="en-GB" sz="2000" dirty="0" err="1"/>
              <a:t>specifických</a:t>
            </a:r>
            <a:r>
              <a:rPr lang="en-GB" sz="2000" dirty="0"/>
              <a:t> </a:t>
            </a:r>
            <a:r>
              <a:rPr lang="en-GB" sz="2000" dirty="0" err="1"/>
              <a:t>regionů</a:t>
            </a:r>
            <a:r>
              <a:rPr lang="en-GB" sz="2000" dirty="0"/>
              <a:t>. Z </a:t>
            </a:r>
            <a:r>
              <a:rPr lang="en-GB" sz="2000" dirty="0" err="1"/>
              <a:t>hlediska</a:t>
            </a:r>
            <a:r>
              <a:rPr lang="en-GB" sz="2000" dirty="0"/>
              <a:t> </a:t>
            </a:r>
            <a:r>
              <a:rPr lang="en-GB" sz="2000" dirty="0" err="1"/>
              <a:t>geografie</a:t>
            </a:r>
            <a:r>
              <a:rPr lang="en-GB" sz="2000" dirty="0"/>
              <a:t> </a:t>
            </a:r>
            <a:r>
              <a:rPr lang="en-GB" sz="2000" dirty="0" err="1"/>
              <a:t>cestovního</a:t>
            </a:r>
            <a:r>
              <a:rPr lang="en-GB" sz="2000" dirty="0"/>
              <a:t> </a:t>
            </a:r>
            <a:r>
              <a:rPr lang="en-GB" sz="2000" dirty="0" err="1"/>
              <a:t>ruchu</a:t>
            </a:r>
            <a:r>
              <a:rPr lang="en-GB" sz="2000" dirty="0"/>
              <a:t> </a:t>
            </a:r>
            <a:r>
              <a:rPr lang="en-GB" sz="2000" dirty="0" err="1"/>
              <a:t>zůstávají</a:t>
            </a:r>
            <a:r>
              <a:rPr lang="en-GB" sz="2000" dirty="0"/>
              <a:t> </a:t>
            </a:r>
            <a:r>
              <a:rPr lang="en-GB" sz="2000" dirty="0" err="1"/>
              <a:t>však</a:t>
            </a:r>
            <a:r>
              <a:rPr lang="en-GB" sz="2000" dirty="0"/>
              <a:t> </a:t>
            </a:r>
            <a:r>
              <a:rPr lang="en-GB" sz="2000" dirty="0" err="1"/>
              <a:t>nepoužitelné</a:t>
            </a:r>
            <a:r>
              <a:rPr lang="en-GB" sz="2000" dirty="0"/>
              <a:t> (</a:t>
            </a:r>
            <a:r>
              <a:rPr lang="en-GB" sz="2000" dirty="0" err="1"/>
              <a:t>Vágner</a:t>
            </a:r>
            <a:r>
              <a:rPr lang="en-GB" sz="2000" dirty="0"/>
              <a:t> &amp; </a:t>
            </a:r>
            <a:r>
              <a:rPr lang="en-GB" sz="2000" dirty="0" err="1"/>
              <a:t>Perlín</a:t>
            </a:r>
            <a:r>
              <a:rPr lang="en-GB" sz="2000" dirty="0"/>
              <a:t>, 2010). </a:t>
            </a:r>
          </a:p>
          <a:p>
            <a:pPr algn="just"/>
            <a:endParaRPr lang="en-GB" sz="1600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Regionalizace CR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2578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28480" y="932607"/>
            <a:ext cx="9036496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Historie vymezování regionů cestovního ruchu na území České republiky sahá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poloviny 20. století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kdy byla v 60. letech schválena Rajonizace cestovního ruchu ČSSR.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dvacet let později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tehdejší vláda přijala její aktualizaci –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Rajonizaci cestovního ruchu ČSR.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přelomu 20. a 21. století Česká centrála cestovního ruchu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CzechTourism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rozčlenila území České republiky na tzv.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marketingové (turistické) regiony a oblasti cestovního ruchu. 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2001 Ústav územního rozvoje vypracoval pro Ministerstvo pro místní rozvoj ČR Hodnocení potenciálu cestovního ruchu v obcích ČR.</a:t>
            </a:r>
          </a:p>
          <a:p>
            <a:pPr marL="342900" lvl="0" indent="-342900" algn="just" defTabSz="457200" fontAlgn="base">
              <a:spcBef>
                <a:spcPts val="1000"/>
              </a:spcBef>
              <a:spcAft>
                <a:spcPct val="0"/>
              </a:spcAft>
              <a:buClr>
                <a:srgbClr val="5FCBEF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roce 2007 byl publikován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nové rajonizace cestovního ruchu ČR.</a:t>
            </a:r>
          </a:p>
          <a:p>
            <a:pPr algn="just"/>
            <a:endParaRPr lang="cs-CZ" sz="2000" dirty="0">
              <a:solidFill>
                <a:srgbClr val="307871"/>
              </a:solidFill>
            </a:endParaRPr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Regionalizace CR na území ČR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2074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Regionalizace CR na území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50215" y="91556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Rajonizace obsahuje:</a:t>
            </a:r>
          </a:p>
          <a:p>
            <a:r>
              <a:rPr lang="cs-CZ" sz="2400" dirty="0" smtClean="0"/>
              <a:t>1</a:t>
            </a:r>
            <a:r>
              <a:rPr lang="cs-CZ" sz="2400" dirty="0"/>
              <a:t>. Vyhodnocení souboru přírodních podmínek.</a:t>
            </a:r>
          </a:p>
          <a:p>
            <a:r>
              <a:rPr lang="cs-CZ" sz="2400" dirty="0"/>
              <a:t>2. Vyhodnocení souboru podmínek (objektů) vytvořených lidskou činností.</a:t>
            </a:r>
          </a:p>
          <a:p>
            <a:r>
              <a:rPr lang="cs-CZ" sz="2400" dirty="0"/>
              <a:t>3. Vybavenost dopravní infrastrukturou podle jednotlivých druhů dopravy.</a:t>
            </a:r>
          </a:p>
          <a:p>
            <a:r>
              <a:rPr lang="cs-CZ" sz="2400" dirty="0"/>
              <a:t>4. Vybavenost zařízeními umožňujícími využití podmínek a realizaci cestovního ruchu.</a:t>
            </a:r>
          </a:p>
          <a:p>
            <a:r>
              <a:rPr lang="cs-CZ" sz="2400" dirty="0"/>
              <a:t>5. Vyhodnocení negativních vlivů na cestovní ruch.</a:t>
            </a:r>
          </a:p>
        </p:txBody>
      </p:sp>
    </p:spTree>
    <p:extLst>
      <p:ext uri="{BB962C8B-B14F-4D97-AF65-F5344CB8AC3E}">
        <p14:creationId xmlns:p14="http://schemas.microsoft.com/office/powerpoint/2010/main" val="273619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Regionalizace CR na území ČR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0" y="98757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/>
              <a:t>•</a:t>
            </a:r>
            <a:r>
              <a:rPr lang="cs-CZ" sz="2400" b="1" dirty="0" smtClean="0"/>
              <a:t>Nejstarší </a:t>
            </a:r>
            <a:r>
              <a:rPr lang="cs-CZ" sz="2400" b="1" dirty="0"/>
              <a:t>přístup od 50. do 70. let minulého století </a:t>
            </a:r>
            <a:r>
              <a:rPr lang="cs-CZ" sz="2400" dirty="0"/>
              <a:t>akcentuje především geografický princip, vyčleňující, resp. členící obvykle území podle významných geografických (geomorfologických) celků (např. hory, resp. horské oblasti, moře, pobřeží, velkoměsta, lázně, aj.).</a:t>
            </a:r>
          </a:p>
          <a:p>
            <a:pPr algn="just"/>
            <a:r>
              <a:rPr lang="cs-CZ" sz="2400" dirty="0" smtClean="0"/>
              <a:t>•</a:t>
            </a:r>
            <a:r>
              <a:rPr lang="cs-CZ" sz="2400" b="1" dirty="0" smtClean="0"/>
              <a:t>Druhý </a:t>
            </a:r>
            <a:r>
              <a:rPr lang="cs-CZ" sz="2400" b="1" dirty="0"/>
              <a:t>přístup akcentuje územně-plánovací princip</a:t>
            </a:r>
            <a:r>
              <a:rPr lang="cs-CZ" sz="2400" dirty="0"/>
              <a:t>, tedy delimitaci území podle diferenciace funkčního využití území a prostorového rozložení, resp. Významu cestovního ruchu a jeho aktivit. např. „Rajonizace cestovního ruchu ČSR“ z roku 1981 nebo „</a:t>
            </a:r>
            <a:r>
              <a:rPr lang="cs-CZ" sz="2400" dirty="0" err="1"/>
              <a:t>Regionálizácia</a:t>
            </a:r>
            <a:r>
              <a:rPr lang="cs-CZ" sz="2400" dirty="0"/>
              <a:t> cestovného ruchu v </a:t>
            </a:r>
            <a:r>
              <a:rPr lang="cs-CZ" sz="2400" dirty="0" err="1"/>
              <a:t>Slovenskej</a:t>
            </a:r>
            <a:r>
              <a:rPr lang="cs-CZ" sz="2400" dirty="0"/>
              <a:t> </a:t>
            </a:r>
            <a:r>
              <a:rPr lang="cs-CZ" sz="2400" dirty="0" err="1"/>
              <a:t>republike</a:t>
            </a:r>
            <a:r>
              <a:rPr lang="cs-CZ" sz="2400" dirty="0"/>
              <a:t> 2005</a:t>
            </a:r>
            <a:r>
              <a:rPr lang="cs-CZ" sz="2400" dirty="0" smtClean="0"/>
              <a:t>“.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5932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Regionalizace CR na území ČR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0" y="987574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b="1" dirty="0" smtClean="0"/>
              <a:t>Třetí</a:t>
            </a:r>
            <a:r>
              <a:rPr lang="cs-CZ" sz="2400" b="1" dirty="0"/>
              <a:t>, nejmladší a v současnosti </a:t>
            </a:r>
            <a:r>
              <a:rPr lang="cs-CZ" sz="2400" dirty="0"/>
              <a:t>nejrozšířenější přístup, lze označit </a:t>
            </a:r>
            <a:r>
              <a:rPr lang="cs-CZ" sz="2400" b="1" dirty="0"/>
              <a:t>jako marketingový přístup. </a:t>
            </a:r>
            <a:endParaRPr lang="cs-CZ" sz="2400" b="1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dirty="0" smtClean="0"/>
              <a:t>Vychází </a:t>
            </a:r>
            <a:r>
              <a:rPr lang="cs-CZ" sz="2400" dirty="0"/>
              <a:t>z pragmatické potřeby co nejúčelnější propagace turistické nabídky území na národní, resp. regionální úrovni na jedné straně, a významně také z požadavku přípravy konkurenceschopných turistických produktů místními a regionálními aktéry v těchto regionech a oblastech (lokální a regionální turistické regiony a turistická sdružení) na straně </a:t>
            </a:r>
            <a:r>
              <a:rPr lang="cs-CZ" sz="2400" dirty="0" smtClean="0"/>
              <a:t>druhé.</a:t>
            </a:r>
            <a:endParaRPr lang="cs-CZ" sz="2400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4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28480" y="932607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V posledních letech lze zaznamenat snahu o vypracování nové funkční rajonizace cestovního ruchu na Ekonomicko-správní fakultě Masarykovy univerzity (Vystoupil &amp; Kunc, 2009). Jejím jádrem je vymezení specifických oblastí (Vystoupil et al., 2006):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/>
              <a:t>urbanizované prostory </a:t>
            </a:r>
            <a:r>
              <a:rPr lang="cs-CZ" dirty="0"/>
              <a:t>(zjednodušeně oblasti s městy nad 20000 obyvatel nebo oblasti s hustotou nad 300 obyvatel/ km-2),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/>
              <a:t>pískovcová skalní města (výskyt v katastrech obcí),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/>
              <a:t>horské oblasti </a:t>
            </a:r>
            <a:r>
              <a:rPr lang="cs-CZ" dirty="0"/>
              <a:t>(geomorfologické jednotky s charakterem hornatiny, ve vybraných případech i členité vysočiny),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/>
              <a:t>zbytek byl označen jako „venkov</a:t>
            </a:r>
            <a:r>
              <a:rPr lang="cs-CZ" dirty="0"/>
              <a:t>“ a rozdělen podle hodnoty potenciálu rekreačních ploch, jehož hranice byly generalizovány.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Turistické regiony ČR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1015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Geografie cestovního ruchu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</a:t>
            </a:r>
            <a:r>
              <a:rPr lang="pl-PL" dirty="0" smtClean="0">
                <a:solidFill>
                  <a:schemeClr val="bg1"/>
                </a:solidFill>
              </a:rPr>
              <a:t>přednáška </a:t>
            </a:r>
            <a:r>
              <a:rPr lang="pl-PL" dirty="0">
                <a:solidFill>
                  <a:schemeClr val="bg1"/>
                </a:solidFill>
              </a:rPr>
              <a:t>byla vytvořena pro projekt„</a:t>
            </a:r>
            <a:r>
              <a:rPr lang="cs-CZ" dirty="0" smtClean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55297" y="322352"/>
            <a:ext cx="56081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6</a:t>
            </a:r>
            <a:r>
              <a:rPr lang="pl-PL" sz="3200" b="1" dirty="0" smtClean="0">
                <a:solidFill>
                  <a:schemeClr val="bg1"/>
                </a:solidFill>
              </a:rPr>
              <a:t>. Turistické regiony ČR</a:t>
            </a:r>
            <a:r>
              <a:rPr lang="pl-PL" sz="3600" b="1" dirty="0">
                <a:solidFill>
                  <a:schemeClr val="bg1"/>
                </a:solidFill>
              </a:rPr>
              <a:t/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203598"/>
            <a:ext cx="4436962" cy="28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28480" y="932607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000" dirty="0"/>
              <a:t>V letech 1998 – 1999 bylo území České republiky Českou centrálou cestovního ruchu – </a:t>
            </a:r>
            <a:r>
              <a:rPr lang="cs-CZ" sz="2000" dirty="0" err="1"/>
              <a:t>CzechTourism</a:t>
            </a:r>
            <a:r>
              <a:rPr lang="cs-CZ" sz="2000" dirty="0"/>
              <a:t> (dále jen </a:t>
            </a:r>
            <a:r>
              <a:rPr lang="cs-CZ" sz="2000" dirty="0" err="1"/>
              <a:t>CzechTourism</a:t>
            </a:r>
            <a:r>
              <a:rPr lang="cs-CZ" sz="2000" dirty="0"/>
              <a:t>) rozčleněno na turistické regiony a oblasti.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000" dirty="0"/>
              <a:t>Bylo tedy vymezeno </a:t>
            </a:r>
            <a:r>
              <a:rPr lang="cs-CZ" sz="2000" b="1" dirty="0"/>
              <a:t>15 turistických regionů, </a:t>
            </a:r>
            <a:r>
              <a:rPr lang="cs-CZ" sz="2000" dirty="0" err="1"/>
              <a:t>jejichţ</a:t>
            </a:r>
            <a:r>
              <a:rPr lang="cs-CZ" sz="2000" dirty="0"/>
              <a:t> prostřednictvím by se Česká republika měla prezentovat v zahraničí.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000" dirty="0"/>
              <a:t>Pro domácí obyvatele bylo vytvořeno členění podrobnější – k orientaci v domácím cestovním ruchu jim má sloužit 43 turistických oblastí.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000" dirty="0"/>
              <a:t>Tyto územní celky ve většině neodpovídají administrativnímu členění státu, neboť politicky stanovené hranice neodpovídají potřebám cestovního ruchu.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Turistické regiony ČR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5646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28480" y="932607"/>
            <a:ext cx="9036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400" dirty="0"/>
              <a:t>V roce 2010 vešlo v platnost nové členění České </a:t>
            </a:r>
            <a:r>
              <a:rPr lang="cs-CZ" sz="2400" b="1" dirty="0"/>
              <a:t>republiky na 17 turistických regionů.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400" dirty="0"/>
              <a:t>Přibyly dva nové turistické regiony (Východní Morava a </a:t>
            </a:r>
            <a:r>
              <a:rPr lang="cs-CZ" sz="2400" dirty="0" err="1"/>
              <a:t>Královehradecko</a:t>
            </a:r>
            <a:r>
              <a:rPr lang="cs-CZ" sz="2400" dirty="0"/>
              <a:t>), došlo ke změně názvů (např. Český Sever - Českolipsko a Jizerské hory).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400" dirty="0" smtClean="0"/>
              <a:t>Tyto </a:t>
            </a:r>
            <a:r>
              <a:rPr lang="cs-CZ" sz="2400" dirty="0"/>
              <a:t>regiony se mohou dále členit na turistické oblasti, které tvoří nižší územní celky.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400" dirty="0"/>
              <a:t>Turistické regiony se dělí na menší území, na tzv. turistické oblasti. </a:t>
            </a:r>
            <a:endParaRPr lang="cs-CZ" sz="24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2400" dirty="0" smtClean="0"/>
              <a:t>V </a:t>
            </a:r>
            <a:r>
              <a:rPr lang="cs-CZ" sz="2400" dirty="0"/>
              <a:t>České republice je </a:t>
            </a:r>
            <a:r>
              <a:rPr lang="cs-CZ" sz="2400" b="1" dirty="0"/>
              <a:t>40 turistických oblastí.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Turistické regiony ČR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9934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Turistické regiony ČR</a:t>
            </a:r>
            <a:endParaRPr lang="cs-CZ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5403"/>
          <a:stretch/>
        </p:blipFill>
        <p:spPr>
          <a:xfrm>
            <a:off x="209161" y="1059582"/>
            <a:ext cx="8257230" cy="366203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1560" y="4731990"/>
            <a:ext cx="285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CzechTourism</a:t>
            </a:r>
            <a:r>
              <a:rPr lang="cs-CZ" dirty="0" smtClean="0"/>
              <a:t>, 2017.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855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Turistické oblasti ČR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611560" y="4731990"/>
            <a:ext cx="2855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CzechTourism</a:t>
            </a:r>
            <a:r>
              <a:rPr lang="cs-CZ" dirty="0" smtClean="0"/>
              <a:t>, 2017.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107504" y="915566"/>
            <a:ext cx="770485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0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4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Turistický region Severní Morava a Slezsko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1</a:t>
            </a:r>
            <a:r>
              <a:rPr lang="cs-CZ" b="1" dirty="0" smtClean="0"/>
              <a:t>) Turistická </a:t>
            </a:r>
            <a:r>
              <a:rPr lang="cs-CZ" b="1" dirty="0"/>
              <a:t>oblast Beskydy – Valašsko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Beskydy zasahují do několika regionů. Půvabnou krajinu tvoří vysoké kopce se smíšenými lesy, rozlehlé horské louky, hluboká údolí a klikaté horské říčky a potoky</a:t>
            </a:r>
            <a:r>
              <a:rPr lang="cs-CZ" dirty="0" smtClean="0"/>
              <a:t>. Pro </a:t>
            </a:r>
            <a:r>
              <a:rPr lang="cs-CZ" dirty="0"/>
              <a:t>Valašsko jsou typické roubené chaloupky na stráních, specifické nářečí i krajové gastronomické speciality.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Hrad Starý Jičín – hrad založený počátkem 13. století na vyvýšenině nedaleko Nového Jičína, dnes rozsáhlá zřícenina s romantickými zákoutími a vyhlídkovou věží.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Zámek ve Staré Vsi nad Ondřejnicí – reprezentativní renesanční sídlo z druhé poloviny 16. století s působivou sgrafitovou výzdobou.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Hrad Hukvaldy – rozsáhlá zřícenina středověkého hradu s věží, odkud se otvírá výhled na Moravskou bránu, nivu řeky Odry až k Ostravě a hlavní hřeben Moravskoslezských Beskyd. Hradní areál je každoročně dějištěm hudebního festivalu Janáčkovy Hukvaldy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38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4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Turistický region Severní Morava a Slezsko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Kostel </a:t>
            </a:r>
            <a:r>
              <a:rPr lang="cs-CZ" dirty="0"/>
              <a:t>sv. Prokopa a sv. Barbory v Kunčicích pod Ondřejníkem, Technické muzeum Tatra v Kopřivnici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Nový Jičín – historické centrum města tvoří malebné čtvercové náměstí s podloubími; náleží k nejlepším ukázkám středověkého městského urbanismu v České republice.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Mlýn v Kozlovicích – vodní mlýn z 16. století s 250 m dlouhým náhonem a funkčním mlýnským kolem slouží po rekonstrukci jako restaurace a </a:t>
            </a:r>
            <a:r>
              <a:rPr lang="cs-CZ" dirty="0" smtClean="0"/>
              <a:t>penzion.</a:t>
            </a:r>
          </a:p>
          <a:p>
            <a:pPr algn="just"/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Turistická oblast Těšínské Slezsko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Oblast v severovýchodním cípu České republiky byla mnohokrát svědkem, jak se její hranice posunují sem a tam podle aktuální politické situace. Díky tomu zde však na jednom místě společně zakořenily regionální tradice tří zemí – Česka, Polska a Slovenska.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Zámek Fryštát v Karviné – empírový zámek je dominantou města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44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4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Turistický region Severní Morava a Slezsko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Park </a:t>
            </a:r>
            <a:r>
              <a:rPr lang="cs-CZ" sz="1600" dirty="0"/>
              <a:t>Boženy Němcové v Karviné – dříve anglický zámecký park, nyní oblíbené místo odpočinku s rozlohou 36 ha. , Lázně </a:t>
            </a:r>
            <a:r>
              <a:rPr lang="cs-CZ" sz="1600" dirty="0" err="1"/>
              <a:t>Darkov</a:t>
            </a:r>
            <a:r>
              <a:rPr lang="cs-CZ" sz="1600" dirty="0"/>
              <a:t> - využívají k léčbě </a:t>
            </a:r>
            <a:r>
              <a:rPr lang="cs-CZ" sz="1600" dirty="0" err="1"/>
              <a:t>jodobromovou</a:t>
            </a:r>
            <a:r>
              <a:rPr lang="cs-CZ" sz="1600" dirty="0"/>
              <a:t> solanku (pohybového, nervového a oběhového ústrojí)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Kostel sv. Petra z </a:t>
            </a:r>
            <a:r>
              <a:rPr lang="cs-CZ" sz="1600" dirty="0" err="1"/>
              <a:t>Alkantary</a:t>
            </a:r>
            <a:r>
              <a:rPr lang="cs-CZ" sz="1600" dirty="0"/>
              <a:t> v Karviné – barokní chrám z roku 1736 se během 20. století vlivem poddolování a následného poklesu půdy naklonil o 7° od svislé osy, přesto však vydržel a dnes představuje oblíbený turistický cíl.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Kotulova dřevěnka v Havířově – v nejmladším městě České republiky s jednotnou architekturou z padesátých let 20. století se dochovala lidová roubená stavba z roku 1781, poslední příklad původní zástavby</a:t>
            </a:r>
            <a:r>
              <a:rPr lang="cs-CZ" sz="16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/>
              <a:t>Dřevěný kostel Povýšení sv. Kříže v Bystřici, Dřevěný kostelík sv. Mikuláše v Nýdku, Dřevěný kostelík sv. Petra a Pavla v Albrechticích, </a:t>
            </a:r>
            <a:r>
              <a:rPr lang="cs-CZ" sz="1600" dirty="0" smtClean="0"/>
              <a:t>Prales </a:t>
            </a:r>
            <a:r>
              <a:rPr lang="cs-CZ" sz="1600" dirty="0" err="1"/>
              <a:t>Mionší</a:t>
            </a:r>
            <a:r>
              <a:rPr lang="cs-CZ" sz="1600" dirty="0"/>
              <a:t> u Dolní Lomné – největší komplex přirozeného jedlo-bukového lesa karpatského typu na území České republiky. Oblastí prochází 7 km dlouhá okružní stezka s 10 zastaveními, přístupná od června do září.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1600" dirty="0" err="1"/>
              <a:t>Skiareál</a:t>
            </a:r>
            <a:r>
              <a:rPr lang="cs-CZ" sz="1600" dirty="0"/>
              <a:t> Mosty u Jablunkova, Rekreační středisko Amerika v Jablunkově, Javorový vrch, Rytířská stezka na Velkou </a:t>
            </a:r>
            <a:r>
              <a:rPr lang="cs-CZ" sz="1600" dirty="0" err="1"/>
              <a:t>Čantoryji</a:t>
            </a:r>
            <a:endParaRPr lang="cs-CZ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289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4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Turistický region Severní Morava a Slezsko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3) </a:t>
            </a:r>
            <a:r>
              <a:rPr lang="cs-CZ" b="1" dirty="0"/>
              <a:t>Turistická oblast Ostravsko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V Ostravě se vydejte například na prohlídku dolu Michal anebo do bývalého průmyslového areálu dolních Vítkovic, tedy koksovny a vysoké pece Vítkovických železáren a těžní věže dolu Hlubina, které jsou označovány jako ostravské Hradčany a jsou navrženy jako památky UNESCO. Můžete se vypravit také na vrch </a:t>
            </a:r>
            <a:r>
              <a:rPr lang="cs-CZ" dirty="0" err="1"/>
              <a:t>Landek</a:t>
            </a:r>
            <a:r>
              <a:rPr lang="cs-CZ" dirty="0"/>
              <a:t>, pod nímž se v areálu bývalého dolu Anselm nachází Hornické muzeum.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Slezskoostravský hrad v Ostravě – nejstarší dochovaná světská stavební památka města. Hrad založili na místě někdejšího slovanského hradiště ve druhé polovině 13. století </a:t>
            </a:r>
            <a:r>
              <a:rPr lang="cs-CZ" dirty="0" err="1"/>
              <a:t>Piastovci</a:t>
            </a:r>
            <a:r>
              <a:rPr lang="cs-CZ" dirty="0"/>
              <a:t>. Dnes se v rekonstruovaném areálu odehrávají četné kulturní akce, například hudební festival </a:t>
            </a:r>
            <a:r>
              <a:rPr lang="cs-CZ" dirty="0" err="1"/>
              <a:t>Colours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Ostrava,  Divadlo loutek v Ostravě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Katedrála Božského Spasitele v Ostravě – po velehradské bazilice druhý největší chrám na Moravě a ve Slezsku. Trojlodní novorenesanční bazilika se dvěma 67 m vysokými věžemi z roku 1889 má kapacitu 4 000 </a:t>
            </a:r>
            <a:r>
              <a:rPr lang="cs-CZ" dirty="0" smtClean="0"/>
              <a:t>osob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412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4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Turistický region Severní Morava a Slezsko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/>
              <a:t>3) </a:t>
            </a:r>
            <a:r>
              <a:rPr lang="cs-CZ" b="1" dirty="0"/>
              <a:t>Turistická oblast Ostravsko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Vodárenská </a:t>
            </a:r>
            <a:r>
              <a:rPr lang="cs-CZ" dirty="0"/>
              <a:t>věž u kostela sv. Pavla v Ostravě, Hasičské muzeum v Ostravě, Pivovar Ostravar, Zoologická zahrada v Ostravě, </a:t>
            </a:r>
            <a:r>
              <a:rPr lang="cs-CZ" dirty="0" err="1"/>
              <a:t>Dinopark</a:t>
            </a:r>
            <a:r>
              <a:rPr lang="cs-CZ" dirty="0"/>
              <a:t> v Ostravě, Areál </a:t>
            </a:r>
            <a:r>
              <a:rPr lang="cs-CZ" dirty="0" err="1"/>
              <a:t>Miniuni</a:t>
            </a:r>
            <a:r>
              <a:rPr lang="cs-CZ" dirty="0"/>
              <a:t> v Ostravě, Hvězdárna a planetárium Johanna </a:t>
            </a:r>
            <a:r>
              <a:rPr lang="cs-CZ" dirty="0" err="1"/>
              <a:t>Palisy</a:t>
            </a:r>
            <a:r>
              <a:rPr lang="cs-CZ" dirty="0"/>
              <a:t> v </a:t>
            </a:r>
            <a:r>
              <a:rPr lang="cs-CZ" dirty="0" smtClean="0"/>
              <a:t>Ostravě.</a:t>
            </a: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Hornické muzeum OKD v Ostravě – areál na úpatí vrchu </a:t>
            </a:r>
            <a:r>
              <a:rPr lang="cs-CZ" dirty="0" err="1"/>
              <a:t>Landek</a:t>
            </a:r>
            <a:r>
              <a:rPr lang="cs-CZ" dirty="0"/>
              <a:t>, expozice věnované historii a technickému vývoji dobývání uhlí v ostravsko-karvinském revíru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Vítkovický areál v Ostravě – těžní věž dolu Hlubina, vysoké pece a koksovna Vítkovických železáren, tedy bývalý průmyslový areál dolních Vítkovic, byl v roce 2008 zapsán jako vůbec první česká památka do seznamu Evropského kulturního dědictví. Provoz se zastavil v roce 1998 a z areálu se stala technická památka bez provozu, avšak s možností prohlídek.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057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474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Turistický region Severní Morava a Slezsko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4) Turistická oblast Poodří – Moravské Kravařsko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Oblast je protkána turistickými trasami pro pěší i cyklisty, prochází tudy i Jantarová stezka a </a:t>
            </a:r>
            <a:r>
              <a:rPr lang="cs-CZ" dirty="0" err="1"/>
              <a:t>Greenways</a:t>
            </a:r>
            <a:r>
              <a:rPr lang="cs-CZ" dirty="0"/>
              <a:t> Krakov-Morava-Vídeň. K pamětihodnostem patří zámek v Kuníně či města Fulnek a Bílovec. Ve Vražném-Hynčicích spatříte rodný dům J. G. Mendela, světově uznávaného zakladatele genetiky.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Odry – první město na horním toku řeky Odry, která pramení nedaleko v Oderských vrších. Vedle renesančních měšťanských domů, kašny a několika barokních soch stojí za vidění pozůstatky středověkého opevnění s polokruhovitou baštou na Pásové ulici.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Bartošovice – dominantou obce je zámek s arkádovým nádvořím, který slouží jako ubytovací zařízení.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Bílovec – na náměstí v historickém centru města si můžete zahrát šachy; v dlažbě je zasazena kamenná šachovnice s rozměry 8 x 8 m, kterou se město zapsalo do knihy rekordů České republiky.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71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771550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Definovat region obecně je velmi obtížné</a:t>
            </a:r>
            <a:r>
              <a:rPr lang="cs-CZ" sz="2400" b="1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 smtClean="0"/>
              <a:t> </a:t>
            </a:r>
            <a:r>
              <a:rPr lang="cs-CZ" sz="2400" b="1" dirty="0"/>
              <a:t>Pod tento termín můžeme zahrnout jak obrovská území, tak i třeba městské části. U různých autorů se navíc setkáváme s </a:t>
            </a:r>
            <a:r>
              <a:rPr lang="cs-CZ" sz="2400" b="1" dirty="0" smtClean="0"/>
              <a:t>různým </a:t>
            </a:r>
            <a:r>
              <a:rPr lang="cs-CZ" sz="2400" b="1" dirty="0"/>
              <a:t>pojetím.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 smtClean="0"/>
              <a:t>Příklady definice regionu</a:t>
            </a:r>
            <a:r>
              <a:rPr lang="cs-CZ" sz="2400" b="1" dirty="0" smtClean="0"/>
              <a:t>:</a:t>
            </a:r>
            <a:endParaRPr lang="cs-CZ" sz="24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Region je definován jako komplex vznikající regionální diferenciací krajinné sféry. Jedná se o ohraničené území, jehož vymezení závisí na zvolených kritériích vyplývajících z účelu existence daného regionu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Základní pojmy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89327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946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Turistický region Severní Morava a Slezsko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4) </a:t>
            </a:r>
            <a:r>
              <a:rPr lang="cs-CZ" sz="2000" b="1" dirty="0" smtClean="0"/>
              <a:t>Turistická oblast Poodří – Moravské Kravařsko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Studénka – město s tradiční výrobou železničních vagonů.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Zámek Kunín, Muzeum Moravských bratří v Suchdole nad Odrou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Skála Panny Marie u Spálova – poutní místo s pramenem poblíž města Odry, v klidném údolí stejnojmenné řeky. Ve skalní puklině se nachází kamenný oltář se soškou Panny Marie.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Vodní mlýn </a:t>
            </a:r>
            <a:r>
              <a:rPr lang="cs-CZ" sz="2000" dirty="0" err="1"/>
              <a:t>Wesselsky</a:t>
            </a:r>
            <a:r>
              <a:rPr lang="cs-CZ" sz="2000" dirty="0"/>
              <a:t> v Loučkách – mlýn s ojedinělou technologií, funkčním mlýnským kolem o průměru 3,6 m a obnovenou transmisí pro pohon zemědělských strojů.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Větrný mlýn v </a:t>
            </a:r>
            <a:r>
              <a:rPr lang="cs-CZ" sz="2000" dirty="0" err="1"/>
              <a:t>Bravinném</a:t>
            </a:r>
            <a:r>
              <a:rPr lang="cs-CZ" sz="2000" dirty="0"/>
              <a:t> – dřevěný mlýn nad samotou </a:t>
            </a:r>
            <a:r>
              <a:rPr lang="cs-CZ" sz="2000" dirty="0" err="1"/>
              <a:t>Bravinné</a:t>
            </a:r>
            <a:r>
              <a:rPr lang="cs-CZ" sz="2000" dirty="0"/>
              <a:t> poblíž Bílovce. V interiéru můžete vidět zachovalé mlecí zařízení, větrné kolo má průměr 16 m.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954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946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Turistický region Severní Morava a Slezsko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5) Turistická </a:t>
            </a:r>
            <a:r>
              <a:rPr lang="cs-CZ" b="1" dirty="0"/>
              <a:t>oblast Opavské Slezsko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Centrem této oblasti je Opava, někdejšího centrum knížectví Opavského a posléze celého Slezska. Při toulkách Opavskem se nechte zlákat romantickými zámky v Hradci nad Moravicí, Raduni či Kravařích; v zámeckých parcích v Kravařích a Šilheřovicích si dokonce můžete zahrát golf.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Hláska v Opavě – dominanta města a jeho symbol, třípatrová budova s 60 m vysokou věží ze 17. století, stojí uprostřed Horního náměstí.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err="1"/>
              <a:t>Konkatedrála</a:t>
            </a:r>
            <a:r>
              <a:rPr lang="cs-CZ" dirty="0"/>
              <a:t> Nanebevzetí Panny Marie v Opavě – vedlejší katedrála ostravsko-opavského biskupství, jeden z nejcennějších gotických chrámů ve Slezsku a zároveň nejmohutnější stavba ve stylu slezské cihlové gotiky na území České republiky.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Secesní skříňka s teploměrem v Dvořákových sadech v Opavě, Obchodní dům </a:t>
            </a:r>
            <a:r>
              <a:rPr lang="cs-CZ" dirty="0" err="1"/>
              <a:t>Breda</a:t>
            </a:r>
            <a:r>
              <a:rPr lang="cs-CZ" dirty="0"/>
              <a:t> v Opavě 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434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946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Turistický region Severní Morava a Slezsko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5) Turistická </a:t>
            </a:r>
            <a:r>
              <a:rPr lang="cs-CZ" b="1" dirty="0"/>
              <a:t>oblast Opavské Slezsko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Zámek Hradec nad Moravicí – vstupní brána do malebného údolí řeky Moravice, romantický areál s empírovým Bílým zámkem, novogotickým Červeným zámkem a Bílou věží.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Zámek Raduň – empírové sídlo, obklopené anglickým parkem, nabízí prohlídku bývalého soukromého apartmá rodiny </a:t>
            </a:r>
            <a:r>
              <a:rPr lang="cs-CZ" dirty="0" err="1"/>
              <a:t>Blücherů</a:t>
            </a:r>
            <a:r>
              <a:rPr lang="cs-CZ" dirty="0"/>
              <a:t> a zámecké knihovny.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Zámek Kravaře – perla slezské barokní architektury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Arboretum Nový Dvůr u Opavy – takzvané arboretum pěti světadílů, rozlehlý park se sbírkami cizokrajných i domácích dřevin, subtropických a tropických rostlin pěti světadílů, ve sklenících si prohlédnete tropické a subtropické rostliny. K raritám patří obří sekvoje a posvátný jinan dvoulaločný.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55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946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Turistický region Severní Morava a Slezsko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6</a:t>
            </a:r>
            <a:r>
              <a:rPr lang="cs-CZ" b="1" dirty="0"/>
              <a:t>) Turistická oblast Jeseníky – východ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Drsná příroda Jeseníků se tu prolíná s podhorskými oblastmi a nabídkou několika měst. Najdete tu například nejvyšší horu Jeseníků Praděd. Milovníci historických památek si mohou projít města Bruntál či Rýmařov, celou řadu zámků a hradů v čele s majestátním hradem Sovinec anebo unikátní technické památky.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Praděd – nejvyšší hora Hrubého Jeseníku a celé Moravy s nadmořskou výškou 1 492 m. Na vrcholku stojí televizní vysílač s restaurací a rozhlednou, do všech směrů se odtud rozbíhají značené stezky pro pěší i cyklisty, v zimě tu najdete lyžařské středisko.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Lázně Karlova Studánka – lázně tvoří roubené lázeňské budovy ovlivněné empírem, v lázeňském parku najdete umělý vodopád a geologickou expozici hornin z oblasti Jeseníků. Prameny železité kyselky slouží ke koupelím i pitným kúrám, léčí se tu například nemoci oběhového ústrojí a dýchacích cest.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646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946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/>
              <a:t>Turistický region Severní Morava a Slezsko</a:t>
            </a:r>
            <a:endParaRPr lang="cs-CZ" sz="2000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 smtClean="0"/>
              <a:t>6</a:t>
            </a:r>
            <a:r>
              <a:rPr lang="cs-CZ" b="1" dirty="0"/>
              <a:t>) Turistická oblast Jeseníky – východ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Petrovy kameny – legendami opředená skupina skal se nachází na hlavním hřbetu Hrubého Jeseníku. Přírodní památka není přístupná veřejnosti, kolem však prochází hřebenová trasa. Velká kotlina – mohutný ledovcový kotel na svazích Vysoké hole (1 464 m), pramenná oblast řeky Moravice.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Skřítek – horské sedlo v nadmořské výšce 877 m je východiskem řady turistických cest. Nachází se tu po </a:t>
            </a:r>
            <a:r>
              <a:rPr lang="cs-CZ" dirty="0" err="1"/>
              <a:t>Rejvízu</a:t>
            </a:r>
            <a:r>
              <a:rPr lang="cs-CZ" dirty="0"/>
              <a:t> druhé největší vrcholové rašeliniště v ČR.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Malá Morávka-Karlov – horské obce společně tvoří jednu z největších turistických a lyžařských oblastí v Jeseníkách.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Vodopády Bílé Opavy, </a:t>
            </a:r>
            <a:r>
              <a:rPr lang="cs-CZ" dirty="0" err="1"/>
              <a:t>Rešovské</a:t>
            </a:r>
            <a:r>
              <a:rPr lang="cs-CZ" dirty="0"/>
              <a:t> vodopády, Venušina sopka u Bruntálu – čtvrtohorní sopka, jejíž vrchol je pokrytý červenohnědou struskou a sopečným pískem. Dva lávové proudy byly v minulosti využívány k těžbě stavebního kamene, k vidění jsou pozoruhodné lávové </a:t>
            </a:r>
            <a:r>
              <a:rPr lang="cs-CZ" dirty="0" smtClean="0"/>
              <a:t>jeskyně.</a:t>
            </a: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481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3713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/>
              <a:t>Turistický region Východní Morava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Kdo by neznal Valašsko, jeho roubenky na stráních, nezaměnitelné zvyky a tradice.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Pro milovníky lidových slavností, vína, barevných krojů a folkloru je tu Slovácko.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S přírodou Bílých Karpat a lázeňskými prameny, ale i s osobitou funkcionalistickou architekturou vás seznámí Zlínsko;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a konečně Kroměřížsko vás zavede jak do okázalých zámeckých sálů a zahrad, které jsou zapsány mezi památkami UNESCO.</a:t>
            </a:r>
          </a:p>
          <a:p>
            <a:pPr algn="just"/>
            <a:r>
              <a:rPr lang="cs-CZ" b="1" dirty="0"/>
              <a:t>Turistický region Střední Morava a Jeseníky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Jeseníky slibují toulky horskou přírodou, relaxaci, sport a odpočinek, cestování střední Moravou je spojeno hlavně s poznáváním historických památek a kulinářskými požitky. Centrem regionu je stotisícová Olomouc s barokním sloupem Nejsvětější Trojice, unikátním souborem kašen nebo katedrálou sv. Václava.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820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4259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/>
              <a:t>Turistický region Jižní Morava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dirty="0"/>
              <a:t>V centru dění jižní Moravy stojí Brno, druhé největší město České republiky.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dirty="0"/>
              <a:t>Severně od něj se rozkládá Moravský kras, krasová oblast s více než tisícovkou jeskyní a známou propastí Macocha, na jihu najdete Lednicko-valtický areál, nejrozsáhlejší komponovanou krajinu na světě, zapsanou na Seznamu UNESCO.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dirty="0"/>
              <a:t>Objevíte tu rovněž Slovácko, pestrý svět lidových tradic, i Znojemsko s Národním parkem Podyjí. Symbolem jižní Moravy je vinná réva</a:t>
            </a:r>
            <a:r>
              <a:rPr lang="cs-CZ" sz="2400" dirty="0" smtClean="0"/>
              <a:t>.</a:t>
            </a:r>
          </a:p>
          <a:p>
            <a:pPr algn="just"/>
            <a:r>
              <a:rPr lang="cs-CZ" b="1" dirty="0" smtClean="0"/>
              <a:t>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98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37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b="1" dirty="0" smtClean="0"/>
              <a:t>Turistický </a:t>
            </a:r>
            <a:r>
              <a:rPr lang="cs-CZ" sz="2400" b="1" dirty="0"/>
              <a:t>region Střední Čechy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dirty="0"/>
              <a:t>V tomto regionu se nacházejí nejznámější české hrady Karlštejn či Křivoklát, zámky Konopiště, Jemniště nebo Žleby.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400" dirty="0"/>
              <a:t>Originální návštěvu slibují </a:t>
            </a:r>
            <a:r>
              <a:rPr lang="cs-CZ" sz="2400" dirty="0" err="1"/>
              <a:t>labyrintária</a:t>
            </a:r>
            <a:r>
              <a:rPr lang="cs-CZ" sz="2400" dirty="0"/>
              <a:t> v parku kolem zámku Loučeň anebo zámecký park ve Vlašimi . Mezi přírodní krásy patří romantické údolí řeky Sázavy – hrady, tvrze. Technické a hornické památky lze objevit v Příbrami - Hornické muzeum, v Českém krasu - Koněpruské jeskyně a skanzen Solvayovy lomy.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295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253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/>
              <a:t>Turistický region Praha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Unikátní historické jádro společně s Pražským hradem, Karlovým mostem a množstvím kostelů, paláců a zahrad zahrnuje jedinečné příklady všech stavebních slohů – románské rotundy a baziliku, gotické chrámy, renesanční paláce, rozsáhlou kolekci pražského baroka i secesní stavby – a je zapsáno do Seznamu světového kulturního a přírodního dědictví UNESCO.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Pražský hrad – symbol více než tisíciletého vývoje českého státu a někdejší rezidence českých knížat a králů je nyní sídlem prezidenta České republiky. Impozantní komplex paláců, kostelů, kaplí, nádvoří, náměstí a uliček všech slohových období v čele s gotickou katedrálou sv. Víta je společně s historickým jádrem města zapsán mezi památkami UNESCO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Katedrála sv. Víta – gotický chrám, duchovní symbol českého státu a dominanta Pražského hradu - Svatováclavská kaple s hrobem sv. Václava, hrobky českých králů a Korunní komora, kde jsou uloženy české korunovační klenoty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2177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253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/>
              <a:t>Turistický region Praha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 smtClean="0"/>
              <a:t>Strahovský </a:t>
            </a:r>
            <a:r>
              <a:rPr lang="cs-CZ" dirty="0"/>
              <a:t>klášter – klášter řádu premonstrátů, založený roku 1140 Vladislavem II. V barokním areálu je umístěna - Strahovská knihovna, Teologický sál, Filozofický sál a Strahovská obrazárna, jedna z nejvýznamnějších středoevropských klášterních sbírek.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Karlův most – nejstarší pražský most ze 14. století s jedinečnou barokní sochařskou výzdobou. Staroměstská mostecká věž je považována za nejkrásnější bránu gotické Evropy.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Prašná brána – gotická stavba ze 14. století vybudovaná Matějem Rejskem představovala monumentální vstup do Starého Města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Židovské město – zachovalý celek významných židovských památek evropského významu. S výjimkou Staronové synagogy je většina objektů včetně starého židovského hřbitova z 15. století součástí Židovského muzea.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Kostel sv. Mikuláše – jedna z nejvýznamnějších staveb pražského baroka s dominantní kopulí - architekti K. </a:t>
            </a:r>
            <a:r>
              <a:rPr lang="cs-CZ" dirty="0" err="1"/>
              <a:t>Dienzenhofer</a:t>
            </a:r>
            <a:r>
              <a:rPr lang="cs-CZ" dirty="0"/>
              <a:t>, K. I. </a:t>
            </a:r>
            <a:r>
              <a:rPr lang="cs-CZ" dirty="0" err="1"/>
              <a:t>Dienzenhofer</a:t>
            </a:r>
            <a:r>
              <a:rPr lang="cs-CZ" dirty="0"/>
              <a:t> a </a:t>
            </a:r>
            <a:r>
              <a:rPr lang="cs-CZ" dirty="0" err="1"/>
              <a:t>A</a:t>
            </a:r>
            <a:r>
              <a:rPr lang="cs-CZ" dirty="0"/>
              <a:t>. </a:t>
            </a:r>
            <a:r>
              <a:rPr lang="cs-CZ" dirty="0" err="1"/>
              <a:t>Lurago</a:t>
            </a:r>
            <a:r>
              <a:rPr lang="cs-CZ" dirty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430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771550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Obecně se region definuje jako více či méně ohraničená územní jednotka, </a:t>
            </a:r>
            <a:r>
              <a:rPr lang="cs-CZ" sz="2400" dirty="0"/>
              <a:t>která se díky své jednotnosti, uniformitě či shodnosti znaků nebo určitému organizačnímu principu liší od jiných územních jednotek.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Vývoj základních přístupů k chápání a definování regionu lze velmi zjednodušeně shrnout do tří fází, </a:t>
            </a:r>
            <a:r>
              <a:rPr lang="cs-CZ" sz="2400" dirty="0"/>
              <a:t>které de facto korespondují s vývojem geografického myšlení, přičemž při dnešním studiu regionů se můžeme setkat s uplatňováním všech těchto přístupů.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Základní pojmy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5170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Vybrané turistické regiony ČR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79512" y="771550"/>
            <a:ext cx="253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/>
              <a:t>Turistický region Praha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0" y="1119846"/>
            <a:ext cx="88510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Vyšehrad – legendární sídlo prvních českých knížat, dnes barokní citadela s románskou rotundou sv. Martina a gotickým kostelem sv. Petra a Pavla. Na vyšehradském hřbitově je pochováno více než 600 osobností českého národa.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Staroměstská radnice s orlojem – od roku 1338 sídlo samosprávy Starého Města.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Národní muzeum – největší a nejstarší české muzeum, založené roku 1818.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Petřínská rozhledna – 60 m vysoká železná rozhledna, postavená v rámci Jubilejní výstavy roku 1891 jako volná kopie pařížské </a:t>
            </a:r>
            <a:r>
              <a:rPr lang="cs-CZ" sz="2000" dirty="0" err="1"/>
              <a:t>Eiffelovy</a:t>
            </a:r>
            <a:r>
              <a:rPr lang="cs-CZ" sz="2000" dirty="0"/>
              <a:t> věže. Na vrchol vede 299 schodů.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sz="2000" dirty="0"/>
              <a:t>Obecní dům – secesní budova s řadou reprezentativních prostor vznikla na počátku 20. století jako společenské centrum českého obyvatelstva Prahy</a:t>
            </a:r>
          </a:p>
        </p:txBody>
      </p:sp>
    </p:spTree>
    <p:extLst>
      <p:ext uri="{BB962C8B-B14F-4D97-AF65-F5344CB8AC3E}">
        <p14:creationId xmlns:p14="http://schemas.microsoft.com/office/powerpoint/2010/main" val="2217573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Výběr z použité literatury: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HALL, M. C. and S. B. PAGE, 2014. The Geography of tourism and Recreation: Environment, Place and Space. Oxford: Routledge. ISBN 978-04-158-3399-8.</a:t>
            </a:r>
            <a:endParaRPr lang="cs-CZ" sz="20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HAMARNEH</a:t>
            </a:r>
            <a:r>
              <a:rPr lang="cs-CZ" sz="2000" dirty="0"/>
              <a:t>, I., 2012. Geografie turismu - mimoevropská teritoria. Praha: </a:t>
            </a:r>
            <a:r>
              <a:rPr lang="cs-CZ" sz="2000" dirty="0" err="1"/>
              <a:t>Grada</a:t>
            </a:r>
            <a:r>
              <a:rPr lang="cs-CZ" sz="2000" dirty="0"/>
              <a:t> </a:t>
            </a:r>
            <a:r>
              <a:rPr lang="cs-CZ" sz="2000" dirty="0" err="1"/>
              <a:t>Publishing</a:t>
            </a:r>
            <a:r>
              <a:rPr lang="cs-CZ" sz="2000" dirty="0"/>
              <a:t>. ISBN 978-80-247-4430-8.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HRALA, V., 2013. Geografie cestovního ruchu. Praha: Idea servis. ISBN 978-80-859-7079-1.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KAJZAR, P., 2015. Vybrané kapitoly z geografie cestovního ruchu. Karviná: SU OPF. ISBN 978-80-7510-156-3</a:t>
            </a:r>
            <a:r>
              <a:rPr lang="cs-CZ" sz="20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VÁGNER, </a:t>
            </a:r>
            <a:r>
              <a:rPr lang="cs-CZ" sz="2000" dirty="0" smtClean="0"/>
              <a:t>J. a R. PERLÍN, 2010. </a:t>
            </a:r>
            <a:r>
              <a:rPr lang="cs-CZ" sz="2000" dirty="0"/>
              <a:t>Turistické </a:t>
            </a:r>
            <a:r>
              <a:rPr lang="cs-CZ" sz="2000" dirty="0" smtClean="0"/>
              <a:t>regiony České </a:t>
            </a:r>
            <a:r>
              <a:rPr lang="cs-CZ" sz="2000" dirty="0"/>
              <a:t>republiky. In: Informace </a:t>
            </a:r>
            <a:r>
              <a:rPr lang="cs-CZ" sz="2000" dirty="0" smtClean="0"/>
              <a:t>České geografické </a:t>
            </a:r>
            <a:r>
              <a:rPr lang="cs-CZ" sz="2000" dirty="0"/>
              <a:t>společnosti, 28, č. 1, s. </a:t>
            </a:r>
            <a:r>
              <a:rPr lang="cs-CZ" sz="2000" dirty="0" smtClean="0"/>
              <a:t>38–41.</a:t>
            </a:r>
            <a:endParaRPr lang="cs-CZ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dirty="0"/>
              <a:t>VYSTOUPIL, J., M. ŠAUER a kol., 2011. Geografie cestovního ruchu České republiky. Plzeň: Aleš Čeněk. ISBN 978-80-7380-340-7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1529597" y="2139702"/>
            <a:ext cx="4572638" cy="7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771550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První z nich můžeme označit pojmem tradiční. </a:t>
            </a:r>
            <a:r>
              <a:rPr lang="cs-CZ" sz="2400" dirty="0"/>
              <a:t>Dodnes se s ním setkáváme především v literatuře popularizační povahy (průvodcích, cestopisech, regionálních vlastivědách apod.). </a:t>
            </a:r>
            <a:endParaRPr lang="cs-CZ" sz="24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Druhý směr chápání (pojetí) regionu </a:t>
            </a:r>
            <a:r>
              <a:rPr lang="cs-CZ" sz="2400" dirty="0"/>
              <a:t>se rozvíjel v období, kdy se geografie stala tzv. prostorovou vědou (v období tzv. kvantitativní revoluce), od poloviny 50. let 20. století.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Region definovaný podle představitelů geografie jako prostorové vědy zejména v 60. letech 20. století již nebyl chápán jako přirozeně existující reálná jednotka, ale spíše jako způsob, kterým se organizují geografické informace.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Základní pojmy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5551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771550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Třetí směr chápání (pojetí, vnímání) </a:t>
            </a:r>
            <a:r>
              <a:rPr lang="cs-CZ" sz="2400" dirty="0"/>
              <a:t>regionu se rozvíjí od 80. let 20. století a souvisí s diskusí o konceptech regionu (ale i místa) hlavně v rámci tzv. nové regionální geografie</a:t>
            </a:r>
            <a:r>
              <a:rPr lang="cs-CZ" sz="24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Region jako takový pak slouží jako prostředí pro existenci sítí kulturních, ekonomických, politických aj. procesů a vztahů.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Základní pojmy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0402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771550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Region</a:t>
            </a:r>
            <a:r>
              <a:rPr lang="cs-CZ" sz="2000" dirty="0"/>
              <a:t> – území vymezené na základě společných znaků, dynamický geografický (prostorový) systém, formující se na zemském povrchu na bázi určitých skutečností, které jej odlišují od okolí.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Geografické pojetí regionu</a:t>
            </a:r>
            <a:r>
              <a:rPr lang="cs-CZ" sz="2000" dirty="0"/>
              <a:t>: geograficky ohraničené území, které se od ostatních odlišuje souborem přírodních daností, strukturou obyvatelstva, strukturou ekonomiky apod.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Sociální pojetí regionu</a:t>
            </a:r>
            <a:r>
              <a:rPr lang="cs-CZ" sz="2000" dirty="0"/>
              <a:t>: územní jednotka, ve které se odehrávají základní životní funkce obyvatelstva (práce, bydlení, vzdělávání, zájmová aktivita, zdravotní a sociální zabezpečení aj.).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Urbanistické pojetí regionu</a:t>
            </a:r>
            <a:r>
              <a:rPr lang="cs-CZ" sz="2000" dirty="0"/>
              <a:t>: hierarchicky strukturovaný systém měst, která s ohledem na svá postavení plní v regionu rozmanité sídelní funkce.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000" b="1" dirty="0"/>
              <a:t>Ekonomické pojetí regionu: </a:t>
            </a:r>
            <a:r>
              <a:rPr lang="cs-CZ" sz="2000" dirty="0"/>
              <a:t>Tržní síly formují tržní zóny výrobků a jejich vzájemným překrytím vzniká ekonomická základna regionu.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000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Základní pojmy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1162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5246" y="843558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Homogenní regiony </a:t>
            </a:r>
            <a:r>
              <a:rPr lang="cs-CZ" sz="2400" dirty="0"/>
              <a:t>jsou vnitřně stejnorodé, vymezené na základě určité vlastnosti nebo znaku, který je typický pro celé území regionu. Častěji se s nimi pracuje ve fyzické geografii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/>
              <a:t>(např. regiony klimatické, geomorfologické…), ale mohou zobrazovat také socioekonomickou realitu (průmyslové regiony, turistické destinace, rozvinuté či zaostalé regiony apod.).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/>
              <a:t>Homogenní regiony Rady Evropy </a:t>
            </a:r>
            <a:r>
              <a:rPr lang="cs-CZ" sz="2400" dirty="0"/>
              <a:t>– pro potřeby koordinace regionální politiky a vypracování strategie evropského regionálního plánování rozčlenila Rada Evropy území členských států na územní celky, které se vyznačují stejnorodostí základních znaků.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Homogenní regiony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9053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15246" y="843558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dirty="0" smtClean="0"/>
              <a:t>Podle </a:t>
            </a:r>
            <a:r>
              <a:rPr lang="cs-CZ" dirty="0"/>
              <a:t>Evropské charty regionálního plánování lze všechny země členit do následujících typů regionů: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/>
              <a:t>Venkovské </a:t>
            </a:r>
            <a:r>
              <a:rPr lang="cs-CZ" dirty="0"/>
              <a:t>– plní především zemědělskou funkci, Je třeba v nich dosáhnout standardního vybavení službami tak aby nepokračoval proces neúnosné migrace z venkova do měst.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/>
              <a:t>Městské </a:t>
            </a:r>
            <a:r>
              <a:rPr lang="cs-CZ" dirty="0"/>
              <a:t>– přirozená centra ekonomického růstu. Města je třeba rozvíjet podle územních plánů, pozornost by měla být věnována životnímu prostředí, infrastruktuře a obnově a ochraně kulturních památek.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/>
              <a:t>Příhraniční</a:t>
            </a:r>
            <a:r>
              <a:rPr lang="cs-CZ" dirty="0"/>
              <a:t> – vyžadují koordinovanou mezinárodní politiku, která založí jejich rozvoj na regionální přeshraniční spolupráci a odstraní jejich postavení periferních regionů.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/>
              <a:t>Horské </a:t>
            </a:r>
            <a:r>
              <a:rPr lang="cs-CZ" dirty="0"/>
              <a:t>– zahrnují bohatství přírodních zdrojů, v zájmu rozvoje je uchování přírodního potenciálu ale i vhodná podpora cestovního ruchu nebo rozvoje lesního hospodářství.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b="1" dirty="0"/>
              <a:t>Hospodářsky slabé </a:t>
            </a:r>
            <a:r>
              <a:rPr lang="cs-CZ" dirty="0"/>
              <a:t>– nejsou v nich vhodně vyprofilovaná nosná odvětví namísto původních, která z různých důvodů upadla.</a:t>
            </a:r>
          </a:p>
          <a:p>
            <a:pPr algn="just"/>
            <a:endParaRPr lang="cs-CZ" b="1" dirty="0"/>
          </a:p>
        </p:txBody>
      </p:sp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280920" cy="507703"/>
          </a:xfrm>
        </p:spPr>
        <p:txBody>
          <a:bodyPr/>
          <a:lstStyle/>
          <a:p>
            <a:r>
              <a:rPr lang="cs-CZ" sz="2800" dirty="0" smtClean="0"/>
              <a:t>Homogenní regiony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3469615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4185</TotalTime>
  <Words>4408</Words>
  <Application>Microsoft Office PowerPoint</Application>
  <PresentationFormat>Předvádění na obrazovce (16:9)</PresentationFormat>
  <Paragraphs>272</Paragraphs>
  <Slides>42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SLU</vt:lpstr>
      <vt:lpstr>Název prezentace</vt:lpstr>
      <vt:lpstr>      </vt:lpstr>
      <vt:lpstr>Základní pojmy</vt:lpstr>
      <vt:lpstr>Základní pojmy</vt:lpstr>
      <vt:lpstr>Základní pojmy</vt:lpstr>
      <vt:lpstr>Základní pojmy</vt:lpstr>
      <vt:lpstr>Základní pojmy</vt:lpstr>
      <vt:lpstr>Homogenní regiony</vt:lpstr>
      <vt:lpstr>Homogenní regiony</vt:lpstr>
      <vt:lpstr>Homogenní regiony</vt:lpstr>
      <vt:lpstr>Heterogenní regiony</vt:lpstr>
      <vt:lpstr>Regionalizace</vt:lpstr>
      <vt:lpstr>Regionalizace CR</vt:lpstr>
      <vt:lpstr>Regionalizace CR</vt:lpstr>
      <vt:lpstr>Regionalizace CR na území ČR</vt:lpstr>
      <vt:lpstr>Regionalizace CR na území ČR</vt:lpstr>
      <vt:lpstr>Regionalizace CR na území ČR</vt:lpstr>
      <vt:lpstr>Regionalizace CR na území ČR</vt:lpstr>
      <vt:lpstr>Turistické regiony ČR</vt:lpstr>
      <vt:lpstr>Turistické regiony ČR</vt:lpstr>
      <vt:lpstr>Turistické regiony ČR</vt:lpstr>
      <vt:lpstr>Turistické regiony ČR</vt:lpstr>
      <vt:lpstr>Turistické oblasti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Vybrané turistické regiony ČR</vt:lpstr>
      <vt:lpstr>Výběr z použité literatury: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kajzar</cp:lastModifiedBy>
  <cp:revision>216</cp:revision>
  <dcterms:created xsi:type="dcterms:W3CDTF">2016-07-06T15:42:34Z</dcterms:created>
  <dcterms:modified xsi:type="dcterms:W3CDTF">2018-03-28T14:45:20Z</dcterms:modified>
</cp:coreProperties>
</file>