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22" r:id="rId2"/>
    <p:sldId id="256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611" r:id="rId19"/>
    <p:sldId id="618" r:id="rId20"/>
    <p:sldId id="619" r:id="rId21"/>
    <p:sldId id="620" r:id="rId22"/>
    <p:sldId id="621" r:id="rId23"/>
    <p:sldId id="609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00" r:id="rId35"/>
    <p:sldId id="601" r:id="rId36"/>
    <p:sldId id="602" r:id="rId37"/>
    <p:sldId id="603" r:id="rId38"/>
    <p:sldId id="604" r:id="rId39"/>
    <p:sldId id="605" r:id="rId40"/>
    <p:sldId id="606" r:id="rId41"/>
    <p:sldId id="607" r:id="rId42"/>
    <p:sldId id="608" r:id="rId43"/>
    <p:sldId id="29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794F7-C84F-4736-A9CB-BC51A5DE66F1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2373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FA472-862B-4D5D-BF8D-4FD53C3CA54C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4852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9447C-5EAA-4E32-8397-3349201F934E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66979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D3A4C-95C1-4BE1-9014-B7A1C552DFD1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7018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F2E4D-B0E5-483E-A4B7-76B00DB38837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5633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05585-AA81-49E1-9E55-A07A4E0D76BD}" type="slidenum">
              <a:rPr lang="cs-CZ" altLang="en-US"/>
              <a:pPr/>
              <a:t>16</a:t>
            </a:fld>
            <a:endParaRPr lang="cs-CZ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3190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5168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03280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60386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00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9E17-B136-4B38-B733-8C32EF3BE241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05383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000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638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47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26D62-71A6-4205-9ED2-341448C2CC48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93881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F3A0A-CDE9-400B-8676-89D79A35FDFF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71416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46ED0-983B-403D-BD84-7FBB37CC67CD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40013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B64CE-E130-41D6-A309-56E8943573A8}" type="slidenum">
              <a:rPr lang="cs-CZ" altLang="en-US"/>
              <a:pPr/>
              <a:t>27</a:t>
            </a:fld>
            <a:endParaRPr lang="cs-CZ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89148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9F12A-3F80-4DA2-9FDB-B7FA17AFA980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16599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3D3A0-38CB-4589-8450-E63EF276D1CC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51673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F563-22DC-4055-ACCF-1512513C1670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7877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DCFA0-C746-4A33-AD00-1B99027D739C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40995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7CA3A-32B4-47DD-8023-2873C3582B52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99074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B5511-26C1-4DB3-8B20-2F95B1BCE806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48800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C9ABC-A465-4ADC-BBF7-B3C824E2BF90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77145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ECF1D-8AB8-4A1A-B9BB-7282F2F9A6EB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96640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E1118-BEDB-43E8-8190-1E9DED5A730B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430484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2CE84-9D17-4AAD-B4D6-4A004AB6C2EC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31868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733B-1E40-4895-BA03-CA6C07DF2BEF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866112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00202-E600-4E0D-8D84-6929A267A46E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6699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E2BB-A802-408F-A2F3-7A3D0AB84997}" type="slidenum">
              <a:rPr lang="cs-CZ" altLang="en-US"/>
              <a:pPr/>
              <a:t>39</a:t>
            </a:fld>
            <a:endParaRPr lang="cs-CZ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96293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AC932-9891-4D7D-87CF-08FBE3AF50B5}" type="slidenum">
              <a:rPr lang="cs-CZ" altLang="en-US"/>
              <a:pPr/>
              <a:t>40</a:t>
            </a:fld>
            <a:endParaRPr lang="cs-CZ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cs-CZ" altLang="en-US" sz="1000"/>
              <a:t>Na Tichomořském pobřeží – vyšší podíly příjezdů z Asie a Pacifiku, vyrovnané příjezdy z Evropy a severní Ameriky.</a:t>
            </a:r>
          </a:p>
        </p:txBody>
      </p:sp>
    </p:spTree>
    <p:extLst>
      <p:ext uri="{BB962C8B-B14F-4D97-AF65-F5344CB8AC3E}">
        <p14:creationId xmlns:p14="http://schemas.microsoft.com/office/powerpoint/2010/main" val="60175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DF4AB-DC94-49C1-A54F-0D732C6F2A15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97812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DA48A-B9B2-4E83-91FC-858DB591AAF0}" type="slidenum">
              <a:rPr lang="cs-CZ" altLang="en-US"/>
              <a:pPr/>
              <a:t>41</a:t>
            </a:fld>
            <a:endParaRPr lang="cs-CZ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75840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C0C7B-AB96-460E-8725-422D5EF97E9B}" type="slidenum">
              <a:rPr lang="cs-CZ" altLang="en-US"/>
              <a:pPr/>
              <a:t>42</a:t>
            </a:fld>
            <a:endParaRPr lang="cs-CZ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04533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20C8-168B-4A1A-A9FA-03055E7149BE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8625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6359D-190E-41CF-B6D8-9CB3E3FA64E4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98573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C007B-E9AF-4466-B412-7D0565E10916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13341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48E7F-9B17-462B-BCC7-F54379C9684A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10948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ED222-1292-449A-A857-53124A9266D4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42753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F9934B2-B882-453F-B0D7-2C78277F0E2B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862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to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7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Cílové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706666" y="354330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2951560" y="789385"/>
          <a:ext cx="525780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560" y="789385"/>
                        <a:ext cx="5257800" cy="305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9" name="Picture 15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033588" y="3759994"/>
            <a:ext cx="5779294" cy="122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050">
                <a:latin typeface="Arial" panose="020B0604020202020204" pitchFamily="34" charset="0"/>
              </a:rPr>
              <a:t>Případ takového rozdílu v cíle příjezdů a výjezdů jsme zde ještě neměli – v případech Amerik a Asie &amp; Pacifiku byla struktura výjezdů i příjezdů prakticky identická – vysvětlitelné je to neexistencí jádrového hospodářského regionu v rámci turistického regionu Blízký Východ. Nejbližším hospodářským centrem je Izrael, jeho úlohu, ale na této úrovni nejsme schopni rozpoznat – vzhledem k jeho politickému a společensky-kulturnímu postavení v regionu se lze domnívat, že toky turistů do států regionu příliš neovlivnil (některé islámské země regionu např. nepustí do země turistu s izraelským razítkem v pasu).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82631" name="Picture 7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2800350" y="1485901"/>
          <a:ext cx="5582841" cy="324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485901"/>
                        <a:ext cx="5582841" cy="3240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46787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400" dirty="0" smtClean="0"/>
          </a:p>
          <a:p>
            <a:r>
              <a:rPr lang="cs-CZ" altLang="en-US" sz="2400" dirty="0" smtClean="0"/>
              <a:t>kulturně </a:t>
            </a:r>
            <a:r>
              <a:rPr lang="cs-CZ" altLang="en-US" sz="2400" dirty="0"/>
              <a:t>poznávací – historické památky</a:t>
            </a:r>
          </a:p>
          <a:p>
            <a:pPr lvl="1"/>
            <a:r>
              <a:rPr lang="cs-CZ" altLang="en-US" sz="2400" dirty="0"/>
              <a:t>starověk</a:t>
            </a:r>
          </a:p>
          <a:p>
            <a:pPr lvl="2"/>
            <a:r>
              <a:rPr lang="cs-CZ" altLang="en-US" dirty="0"/>
              <a:t>starověký Egypt (Stará, Střední a Nová říše)</a:t>
            </a:r>
          </a:p>
          <a:p>
            <a:pPr lvl="2"/>
            <a:r>
              <a:rPr lang="cs-CZ" altLang="en-US" dirty="0"/>
              <a:t>Mezopotámie (Sumer, Babylónie, </a:t>
            </a:r>
            <a:r>
              <a:rPr lang="cs-CZ" altLang="en-US" dirty="0" err="1"/>
              <a:t>Akkad</a:t>
            </a:r>
            <a:r>
              <a:rPr lang="cs-CZ" altLang="en-US" dirty="0"/>
              <a:t>, </a:t>
            </a:r>
            <a:r>
              <a:rPr lang="cs-CZ" altLang="en-US" dirty="0" err="1"/>
              <a:t>Assýrie</a:t>
            </a:r>
            <a:r>
              <a:rPr lang="cs-CZ" altLang="en-US" dirty="0"/>
              <a:t>)</a:t>
            </a:r>
          </a:p>
          <a:p>
            <a:pPr lvl="2"/>
            <a:r>
              <a:rPr lang="cs-CZ" altLang="en-US" dirty="0"/>
              <a:t>antika – helénské a římské památky</a:t>
            </a:r>
          </a:p>
          <a:p>
            <a:pPr lvl="2"/>
            <a:r>
              <a:rPr lang="cs-CZ" altLang="en-US" dirty="0"/>
              <a:t>byzantské a ranně křesťanské stavby</a:t>
            </a:r>
          </a:p>
          <a:p>
            <a:pPr lvl="1">
              <a:buFontTx/>
              <a:buNone/>
            </a:pPr>
            <a:endParaRPr lang="cs-CZ" altLang="en-US" sz="2400" dirty="0"/>
          </a:p>
        </p:txBody>
      </p:sp>
      <p:pic>
        <p:nvPicPr>
          <p:cNvPr id="246792" name="Picture 1032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3" y="180133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400" dirty="0" smtClean="0"/>
          </a:p>
          <a:p>
            <a:r>
              <a:rPr lang="cs-CZ" altLang="en-US" sz="2400" dirty="0" smtClean="0"/>
              <a:t>kulturně </a:t>
            </a:r>
            <a:r>
              <a:rPr lang="cs-CZ" altLang="en-US" sz="2400" dirty="0"/>
              <a:t>poznávací – historické památky</a:t>
            </a:r>
          </a:p>
          <a:p>
            <a:pPr lvl="1"/>
            <a:r>
              <a:rPr lang="cs-CZ" altLang="en-US" sz="2400" dirty="0"/>
              <a:t>středověk</a:t>
            </a:r>
          </a:p>
          <a:p>
            <a:pPr lvl="2"/>
            <a:r>
              <a:rPr lang="cs-CZ" altLang="en-US" dirty="0"/>
              <a:t>arabská architektura</a:t>
            </a:r>
          </a:p>
          <a:p>
            <a:pPr lvl="2"/>
            <a:r>
              <a:rPr lang="cs-CZ" altLang="en-US" dirty="0"/>
              <a:t>křižácké hrady</a:t>
            </a:r>
          </a:p>
          <a:p>
            <a:r>
              <a:rPr lang="cs-CZ" altLang="en-US" sz="2400" dirty="0"/>
              <a:t>náboženský</a:t>
            </a:r>
          </a:p>
          <a:p>
            <a:pPr lvl="1"/>
            <a:r>
              <a:rPr lang="cs-CZ" altLang="en-US" sz="2400" dirty="0"/>
              <a:t>Mekka, Medina, rozdělený Jeruzalém</a:t>
            </a:r>
          </a:p>
          <a:p>
            <a:pPr lvl="1">
              <a:buFontTx/>
              <a:buNone/>
            </a:pPr>
            <a:endParaRPr lang="cs-CZ" altLang="en-US" sz="2400" dirty="0"/>
          </a:p>
        </p:txBody>
      </p:sp>
      <p:pic>
        <p:nvPicPr>
          <p:cNvPr id="284676" name="Picture 4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19253" y="1779662"/>
            <a:ext cx="8640960" cy="3257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pobytová rekreace u moře vázaná na subtropické a tropické klima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Rudé moře (Egypt)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 err="1"/>
              <a:t>Akabský</a:t>
            </a:r>
            <a:r>
              <a:rPr lang="cs-CZ" altLang="en-US" sz="2400" dirty="0"/>
              <a:t> záliv (Egypt – Sinaj, Jordánsko)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Perský záliv (SAE)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Středozemní moře (Libanon)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kultura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odlišnost arabského a arabizovaného světa</a:t>
            </a:r>
          </a:p>
        </p:txBody>
      </p:sp>
      <p:pic>
        <p:nvPicPr>
          <p:cNvPr id="286724" name="Picture 4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Bahrain (1996)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191500" name="Picture 1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1501" name="Object 13"/>
          <p:cNvGraphicFramePr>
            <a:graphicFrameLocks noChangeAspect="1"/>
          </p:cNvGraphicFramePr>
          <p:nvPr/>
        </p:nvGraphicFramePr>
        <p:xfrm>
          <a:off x="2857500" y="1543050"/>
          <a:ext cx="5543550" cy="321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543050"/>
                        <a:ext cx="5543550" cy="321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Blízký Východ	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Lebanon (1996)</a:t>
            </a:r>
          </a:p>
        </p:txBody>
      </p:sp>
      <p:pic>
        <p:nvPicPr>
          <p:cNvPr id="193549" name="Picture 13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3550" name="Object 14"/>
          <p:cNvGraphicFramePr>
            <a:graphicFrameLocks noChangeAspect="1"/>
          </p:cNvGraphicFramePr>
          <p:nvPr/>
        </p:nvGraphicFramePr>
        <p:xfrm>
          <a:off x="2818210" y="1553766"/>
          <a:ext cx="5639990" cy="327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10" y="1553766"/>
                        <a:ext cx="5639990" cy="3274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Blízký Východ	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Egypt (1996)</a:t>
            </a:r>
          </a:p>
        </p:txBody>
      </p:sp>
      <p:pic>
        <p:nvPicPr>
          <p:cNvPr id="288772" name="Picture 4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8775" name="Object 7"/>
          <p:cNvGraphicFramePr>
            <a:graphicFrameLocks noChangeAspect="1"/>
          </p:cNvGraphicFramePr>
          <p:nvPr/>
        </p:nvGraphicFramePr>
        <p:xfrm>
          <a:off x="2914650" y="1657351"/>
          <a:ext cx="5486400" cy="31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657351"/>
                        <a:ext cx="5486400" cy="3184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</a:t>
            </a:r>
            <a:r>
              <a:rPr lang="cs-CZ" altLang="en-US" dirty="0" smtClean="0"/>
              <a:t>Asie</a:t>
            </a:r>
            <a:r>
              <a:rPr lang="cs-CZ" altLang="en-US" dirty="0"/>
              <a:t>	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Největší světadíl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Mimořádná rozmanitost z hlediska přírodního prostředí, historického vývoje  i současné socioekonomické </a:t>
            </a:r>
            <a:r>
              <a:rPr lang="cs-CZ" altLang="en-US" sz="2400" dirty="0" smtClean="0"/>
              <a:t>situace</a:t>
            </a:r>
          </a:p>
          <a:p>
            <a:pPr marL="0" indent="0">
              <a:buNone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Odlišnosti i v cestovním ruchu</a:t>
            </a:r>
          </a:p>
          <a:p>
            <a:pPr marL="0" indent="0">
              <a:buNone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971" y="3075806"/>
            <a:ext cx="2797617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 smtClean="0"/>
              <a:t>Střední Asie a Zakavkazské státy</a:t>
            </a:r>
            <a:endParaRPr lang="cs-CZ" altLang="en-US" sz="2800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31590"/>
            <a:ext cx="8640960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Asijské státy, které vznikly po rozpadu Sovětského             </a:t>
            </a:r>
            <a:r>
              <a:rPr lang="it-IT" altLang="en-US" sz="2400" dirty="0" smtClean="0"/>
              <a:t>svazu</a:t>
            </a:r>
            <a:endParaRPr lang="it-IT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Kazachstán, Kyrgyzstán, Tádžikistán, Turkmenistán, </a:t>
            </a:r>
            <a:r>
              <a:rPr lang="it-IT" altLang="en-US" sz="2400" dirty="0" smtClean="0"/>
              <a:t>Uzbekistán</a:t>
            </a:r>
            <a:endParaRPr lang="it-IT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Arménie, Ázerbájdžán, Gruzie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 smtClean="0"/>
              <a:t>Předpoklady CR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en-US" sz="2000" dirty="0" smtClean="0"/>
              <a:t>Výrazné </a:t>
            </a:r>
            <a:r>
              <a:rPr lang="it-IT" altLang="en-US" sz="2000" dirty="0"/>
              <a:t>přírodní hodnoty – Pamir, Ťan – šan, Kavkaz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en-US" sz="2000" dirty="0"/>
              <a:t>Kulturněhistorické památky – Baku, Buchara, Taškent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 smtClean="0"/>
              <a:t>Málo </a:t>
            </a:r>
            <a:r>
              <a:rPr lang="it-IT" altLang="en-US" sz="2400" dirty="0"/>
              <a:t>rozvinutá MTZ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Špatné dopravní možnosti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Blízký východ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557808" y="3402729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</a:t>
            </a:r>
            <a:r>
              <a:rPr lang="pl-PL" dirty="0" smtClean="0">
                <a:solidFill>
                  <a:schemeClr val="bg1"/>
                </a:solidFill>
              </a:rPr>
              <a:t>projekt 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</a:t>
            </a:r>
            <a:r>
              <a:rPr lang="cs-CZ" dirty="0" err="1" smtClean="0">
                <a:solidFill>
                  <a:schemeClr val="bg1"/>
                </a:solidFill>
              </a:rPr>
              <a:t>Opavě“</a:t>
            </a:r>
            <a:r>
              <a:rPr lang="cs-CZ" dirty="0" err="1" smtClean="0"/>
              <a:t>Opavě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 smtClean="0"/>
              <a:t>Rusko</a:t>
            </a:r>
            <a:endParaRPr lang="cs-CZ" altLang="en-US" sz="2800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Rusko se nachází na východě Evropy a severu Asie, pokrývá asi třetinu Eurasie a devítinu rozlohy Země. Evropská část země (asi 23 % plochy) zahrnuje území západně od pohoří Ural. Asijská část Ruska, která zabírá asi 76 % rozlohy a leží na východ od Uralu, se také nazývá Sibiř nebo Dálný východ</a:t>
            </a:r>
            <a:r>
              <a:rPr lang="it-IT" altLang="en-US" sz="2000" dirty="0" smtClean="0"/>
              <a:t>.</a:t>
            </a:r>
            <a:endParaRPr lang="it-IT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Nejsevernějším bodem Ruska je mys Fligely na Rudolfově ostrově v Zemi Františka Josefa. Nejvýchodnější bod Ruska leží na ostrově Ratmanova v Beringově úžině. Krajní severní a východní kontinentální body Ruska jsou Čeljuskinův mys na Tajmyrskému poloostrově a Děžňovův mys na Čukotce</a:t>
            </a:r>
            <a:r>
              <a:rPr lang="it-IT" altLang="en-US" sz="2000" dirty="0" smtClean="0"/>
              <a:t>.</a:t>
            </a:r>
            <a:endParaRPr lang="cs-CZ" alt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V Rusku se nachází nejhlubší jezero na světě (Bajkal), nejdelší řeka v Evropě (Volha) a největší jezero v Evropě (Ladoga), jeden z pólů chladu na severní polokouli (obec Ojmjakon nedaleko města </a:t>
            </a:r>
            <a:r>
              <a:rPr lang="it-IT" altLang="en-US" sz="2000" dirty="0" smtClean="0"/>
              <a:t>Verchojansk)</a:t>
            </a:r>
            <a:endParaRPr lang="cs-CZ" alt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 smtClean="0"/>
              <a:t>V </a:t>
            </a:r>
            <a:r>
              <a:rPr lang="it-IT" altLang="en-US" sz="2000" dirty="0"/>
              <a:t>zemi se nachází </a:t>
            </a:r>
            <a:r>
              <a:rPr lang="cs-CZ" altLang="en-US" sz="2000" dirty="0" smtClean="0"/>
              <a:t>také </a:t>
            </a:r>
            <a:r>
              <a:rPr lang="cs-CZ" altLang="en-US" sz="2000" dirty="0" err="1" smtClean="0"/>
              <a:t>biosferické</a:t>
            </a:r>
            <a:r>
              <a:rPr lang="cs-CZ" altLang="en-US" sz="2000" dirty="0" smtClean="0"/>
              <a:t> rezervace </a:t>
            </a:r>
            <a:r>
              <a:rPr lang="it-IT" altLang="en-US" sz="2000" dirty="0" smtClean="0"/>
              <a:t>UNESCO</a:t>
            </a:r>
            <a:r>
              <a:rPr lang="it-IT" alt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Zajímavá místa a památky v Rusku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 smtClean="0"/>
              <a:t>Moskevský </a:t>
            </a:r>
            <a:r>
              <a:rPr lang="pl-PL" altLang="en-US" sz="2000" b="1" dirty="0"/>
              <a:t>Kreml</a:t>
            </a:r>
            <a:r>
              <a:rPr lang="pl-PL" altLang="en-US" sz="2000" dirty="0"/>
              <a:t>, stavba tak významná, že se stala symbolem nejen hlavního města Moskvy, ale také celého Ruska. Všeobecně je Kreml označení pro městské pevnosti obehnané hradbami, kterých se v celém Rusku nachází </a:t>
            </a:r>
            <a:r>
              <a:rPr lang="pl-PL" altLang="en-US" sz="2000" dirty="0" smtClean="0"/>
              <a:t>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/>
              <a:t>Chrám Vasila Blaženého (St. Basil’s </a:t>
            </a:r>
            <a:r>
              <a:rPr lang="pl-PL" altLang="en-US" sz="2000" b="1" dirty="0" smtClean="0"/>
              <a:t>Cathedral) - </a:t>
            </a:r>
            <a:r>
              <a:rPr lang="pl-PL" altLang="en-US" sz="2000" dirty="0" smtClean="0"/>
              <a:t>Památka </a:t>
            </a:r>
            <a:r>
              <a:rPr lang="pl-PL" altLang="en-US" sz="2000" dirty="0"/>
              <a:t>se nachází na proslulém Rudém náměstí (Red Square), které je považováno za centrum nejen hlavního města, ale celého Ruska. Všechny budovy na náměstí jsou důležité a mají svůj význam. Jednou z nich je i Leninovo mauzoleum (Lenin’s Mausoleum), ve kterém je uloženo těla Vladimíra Lenina, zakladatele Sovětského svazu.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/>
              <a:t>Chrám Kristova Vzkříšení </a:t>
            </a:r>
            <a:r>
              <a:rPr lang="pl-PL" altLang="en-US" sz="2000" dirty="0"/>
              <a:t>je neodmyslitelným symbolem a dominantou Petrohradu.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Zajímavá místa a památky v Rusku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en-US" sz="1800" dirty="0"/>
              <a:t>Tajemné jezero </a:t>
            </a:r>
            <a:r>
              <a:rPr lang="pl-PL" altLang="en-US" sz="1800" b="1" dirty="0"/>
              <a:t>Bajkal</a:t>
            </a:r>
            <a:r>
              <a:rPr lang="pl-PL" altLang="en-US" sz="1800" dirty="0"/>
              <a:t> patří mezi nejstarší a nejhlubší jezera na světě. Pod hladinou žije velké množství živočichů, z nichž tři čtvrtiny jsou endemité. </a:t>
            </a:r>
            <a:endParaRPr lang="pl-PL" alt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1800" b="1" dirty="0" smtClean="0"/>
              <a:t>Transsibiřská </a:t>
            </a:r>
            <a:r>
              <a:rPr lang="cs-CZ" altLang="en-US" sz="1800" b="1" dirty="0"/>
              <a:t>magistrála </a:t>
            </a:r>
            <a:r>
              <a:rPr lang="cs-CZ" altLang="en-US" sz="1800" dirty="0"/>
              <a:t>je se svou délkou trati 9000 km nejdelší železnicí na světě, jejíž dráha protíná zemi napříč od Moskvy po Vladivostok. Pokud se na takovou cestu vydáte, strávíte ve vlaku dva týdny.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1800" b="1" dirty="0"/>
              <a:t>Novgorod </a:t>
            </a:r>
            <a:r>
              <a:rPr lang="cs-CZ" altLang="en-US" sz="1800" dirty="0"/>
              <a:t>je považován za nádherné město, v kterém se nachází nejstarší stavby v celém Rusku</a:t>
            </a:r>
            <a:r>
              <a:rPr lang="cs-CZ" altLang="en-US" sz="1800" dirty="0" smtClean="0"/>
              <a:t>.. </a:t>
            </a:r>
            <a:r>
              <a:rPr lang="cs-CZ" altLang="en-US" sz="1800" dirty="0"/>
              <a:t>Proto v historickém centru narazíte na starobylé budovy a památky na každém rohu. Nejproslulejší z nich je Novgorodský Kreml (Novgorod </a:t>
            </a:r>
            <a:r>
              <a:rPr lang="cs-CZ" altLang="en-US" sz="1800" dirty="0" err="1"/>
              <a:t>Kremlin</a:t>
            </a:r>
            <a:r>
              <a:rPr lang="cs-CZ" altLang="en-US" sz="1800" dirty="0"/>
              <a:t>), který na první pohled poznáte podle typických červených cihel. Řada turistů pak míří k byzantské katedrále sv. Sofie (</a:t>
            </a:r>
            <a:r>
              <a:rPr lang="cs-CZ" altLang="en-US" sz="1800" dirty="0" err="1"/>
              <a:t>Cathedral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St. Sophia) z 11. století. </a:t>
            </a: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76014" y="1491630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a </a:t>
            </a:r>
            <a:r>
              <a:rPr lang="en-GB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žní Amerika 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0504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Amerika</a:t>
            </a:r>
            <a:endParaRPr lang="cs-CZ" altLang="en-US" dirty="0"/>
          </a:p>
        </p:txBody>
      </p:sp>
      <p:sp>
        <p:nvSpPr>
          <p:cNvPr id="214019" name="Rectangle 2051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/>
              <a:t>6,5 mil př. (2005)</a:t>
            </a:r>
          </a:p>
          <a:p>
            <a:pPr lvl="1"/>
            <a:r>
              <a:rPr lang="cs-CZ" altLang="en-US" sz="1800"/>
              <a:t>0,8 % světa</a:t>
            </a:r>
          </a:p>
          <a:p>
            <a:pPr lvl="1"/>
            <a:r>
              <a:rPr lang="cs-CZ" altLang="en-US" sz="1800"/>
              <a:t>4,9 % Amerik</a:t>
            </a:r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r>
              <a:rPr lang="cs-CZ" altLang="en-US" sz="2100"/>
              <a:t>státy americké šíje jižně od Mexika a severně od Kolumbie</a:t>
            </a:r>
          </a:p>
        </p:txBody>
      </p:sp>
      <p:pic>
        <p:nvPicPr>
          <p:cNvPr id="214021" name="Picture 2053" descr="central_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83482"/>
            <a:ext cx="3600450" cy="25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pic>
        <p:nvPicPr>
          <p:cNvPr id="216071" name="Picture 7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868592" y="3651647"/>
            <a:ext cx="2066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  <a:p>
            <a:r>
              <a:rPr lang="cs-CZ" altLang="en-US" sz="900"/>
              <a:t>          World Tourism Barometer 2/2006</a:t>
            </a:r>
          </a:p>
        </p:txBody>
      </p:sp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2114550" y="2400300"/>
          <a:ext cx="576143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List" r:id="rId5" imgW="4543733" imgH="514586" progId="Excel.Sheet.8">
                  <p:embed/>
                </p:oleObj>
              </mc:Choice>
              <mc:Fallback>
                <p:oleObj name="List" r:id="rId5" imgW="4543733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400300"/>
                        <a:ext cx="576143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5" name="AutoShape 11"/>
          <p:cNvSpPr>
            <a:spLocks noChangeArrowheads="1"/>
          </p:cNvSpPr>
          <p:nvPr/>
        </p:nvSpPr>
        <p:spPr bwMode="auto">
          <a:xfrm rot="16200000">
            <a:off x="5562600" y="1123950"/>
            <a:ext cx="282179" cy="4320779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2033588" y="4137423"/>
            <a:ext cx="397422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Roste podíl na příjezdech v rámci světa i Amerik,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avšak stále zůstává zanedbatelný.</a:t>
            </a:r>
          </a:p>
          <a:p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7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pic>
        <p:nvPicPr>
          <p:cNvPr id="218116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2571750" y="844154"/>
          <a:ext cx="5429250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844154"/>
                        <a:ext cx="5429250" cy="3150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651897" y="3813572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033588" y="4354116"/>
            <a:ext cx="496482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Příjezdům v regionu jednoznačně dominují příjezdy z regionu.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Nižší příjezdy Evropanů a oproti Amerikám jako celku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nízký význam Asie a Pacifiku.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 </a:t>
            </a:r>
          </a:p>
        </p:txBody>
      </p:sp>
      <p:pic>
        <p:nvPicPr>
          <p:cNvPr id="220164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0168" name="Object 8"/>
          <p:cNvGraphicFramePr>
            <a:graphicFrameLocks noChangeAspect="1"/>
          </p:cNvGraphicFramePr>
          <p:nvPr/>
        </p:nvGraphicFramePr>
        <p:xfrm>
          <a:off x="2857500" y="1485900"/>
          <a:ext cx="5657850" cy="328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485900"/>
                        <a:ext cx="5657850" cy="328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kulturně poznávací</a:t>
            </a:r>
          </a:p>
          <a:p>
            <a:pPr lvl="1"/>
            <a:r>
              <a:rPr lang="cs-CZ" altLang="en-US" sz="1800"/>
              <a:t>Mayové (Guatemala a Honduras)</a:t>
            </a:r>
          </a:p>
          <a:p>
            <a:r>
              <a:rPr lang="cs-CZ" altLang="en-US" sz="2100"/>
              <a:t>přírodně poznávací</a:t>
            </a:r>
          </a:p>
          <a:p>
            <a:pPr lvl="1"/>
            <a:r>
              <a:rPr lang="cs-CZ" altLang="en-US" sz="1800"/>
              <a:t>druhová rozmanitost deštných a mlžných lesů pohoří americké šíje</a:t>
            </a:r>
          </a:p>
        </p:txBody>
      </p:sp>
      <p:pic>
        <p:nvPicPr>
          <p:cNvPr id="259076" name="Picture 4" descr="central_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1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</a:t>
            </a:r>
            <a:r>
              <a:rPr lang="cs-CZ" altLang="en-US" dirty="0" smtClean="0"/>
              <a:t>         Střední </a:t>
            </a:r>
            <a:r>
              <a:rPr lang="cs-CZ" altLang="en-US" dirty="0"/>
              <a:t>Amerika	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Guatemala (1996) </a:t>
            </a:r>
          </a:p>
        </p:txBody>
      </p:sp>
      <p:pic>
        <p:nvPicPr>
          <p:cNvPr id="222212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2216" name="Object 8"/>
          <p:cNvGraphicFramePr>
            <a:graphicFrameLocks noChangeAspect="1"/>
          </p:cNvGraphicFramePr>
          <p:nvPr/>
        </p:nvGraphicFramePr>
        <p:xfrm>
          <a:off x="3143250" y="1448991"/>
          <a:ext cx="5011341" cy="369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Graf" r:id="rId5" imgW="4677032" imgH="3448234" progId="Excel.Chart.8">
                  <p:embed/>
                </p:oleObj>
              </mc:Choice>
              <mc:Fallback>
                <p:oleObj name="Graf" r:id="rId5" imgW="4677032" imgH="34482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448991"/>
                        <a:ext cx="5011341" cy="3694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Blízký Východ</a:t>
            </a:r>
            <a:endParaRPr lang="cs-CZ" alt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>
          <a:xfrm>
            <a:off x="2000250" y="1200150"/>
            <a:ext cx="5829300" cy="2457450"/>
          </a:xfrm>
          <a:noFill/>
          <a:ln/>
        </p:spPr>
        <p:txBody>
          <a:bodyPr/>
          <a:lstStyle/>
          <a:p>
            <a:r>
              <a:rPr lang="cs-CZ" altLang="en-US" sz="1500"/>
              <a:t>Arabský poloostrov</a:t>
            </a:r>
          </a:p>
          <a:p>
            <a:r>
              <a:rPr lang="cs-CZ" altLang="en-US" sz="1500"/>
              <a:t>část JZ Asie</a:t>
            </a:r>
          </a:p>
          <a:p>
            <a:pPr lvl="1"/>
            <a:r>
              <a:rPr lang="cs-CZ" altLang="en-US" sz="1350"/>
              <a:t>Irák</a:t>
            </a:r>
          </a:p>
          <a:p>
            <a:pPr lvl="1"/>
            <a:r>
              <a:rPr lang="cs-CZ" altLang="en-US" sz="1350"/>
              <a:t>Sýrie</a:t>
            </a:r>
          </a:p>
          <a:p>
            <a:pPr lvl="1"/>
            <a:r>
              <a:rPr lang="cs-CZ" altLang="en-US" sz="1350"/>
              <a:t>Libanon</a:t>
            </a:r>
          </a:p>
          <a:p>
            <a:pPr lvl="1"/>
            <a:r>
              <a:rPr lang="cs-CZ" altLang="en-US" sz="1350"/>
              <a:t>Palestina</a:t>
            </a:r>
          </a:p>
          <a:p>
            <a:r>
              <a:rPr lang="cs-CZ" altLang="en-US" sz="1500"/>
              <a:t>část S Afriky</a:t>
            </a:r>
          </a:p>
          <a:p>
            <a:pPr lvl="1"/>
            <a:r>
              <a:rPr lang="cs-CZ" altLang="en-US" sz="1350"/>
              <a:t>Egypt</a:t>
            </a:r>
          </a:p>
          <a:p>
            <a:pPr lvl="1"/>
            <a:r>
              <a:rPr lang="cs-CZ" altLang="en-US" sz="1350"/>
              <a:t>Lybie</a:t>
            </a:r>
            <a:endParaRPr lang="cs-CZ" altLang="en-US"/>
          </a:p>
        </p:txBody>
      </p:sp>
      <p:pic>
        <p:nvPicPr>
          <p:cNvPr id="25608" name="Picture 8" descr="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9474"/>
            <a:ext cx="6207919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Costa Rica (1996) </a:t>
            </a:r>
          </a:p>
        </p:txBody>
      </p:sp>
      <p:pic>
        <p:nvPicPr>
          <p:cNvPr id="226308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3086100" y="1828800"/>
          <a:ext cx="5182791" cy="300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828800"/>
                        <a:ext cx="5182791" cy="300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86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Panama (1996) </a:t>
            </a:r>
          </a:p>
        </p:txBody>
      </p:sp>
      <p:pic>
        <p:nvPicPr>
          <p:cNvPr id="224260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3143250" y="1657351"/>
          <a:ext cx="5582841" cy="324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657351"/>
                        <a:ext cx="5582841" cy="3240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2033587" y="4354117"/>
            <a:ext cx="237757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Srovnejte odlišnou strukturu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od předchozích dvou.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Střední Amerika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státy subkontinentu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v tradičním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vymezení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100"/>
          </a:p>
          <a:p>
            <a:pPr>
              <a:buFont typeface="Wingdings" panose="05000000000000000000" pitchFamily="2" charset="2"/>
              <a:buNone/>
            </a:pPr>
            <a:endParaRPr lang="cs-CZ" altLang="en-US" sz="2100"/>
          </a:p>
          <a:p>
            <a:r>
              <a:rPr lang="cs-CZ" altLang="en-US" sz="1800"/>
              <a:t>18,1 mil př. (2005)</a:t>
            </a:r>
          </a:p>
          <a:p>
            <a:pPr lvl="1"/>
            <a:r>
              <a:rPr lang="cs-CZ" altLang="en-US" sz="1800"/>
              <a:t>2,2 % světa</a:t>
            </a:r>
          </a:p>
          <a:p>
            <a:pPr lvl="1"/>
            <a:r>
              <a:rPr lang="cs-CZ" altLang="en-US" sz="1800"/>
              <a:t>13,5 % Amerik</a:t>
            </a:r>
          </a:p>
          <a:p>
            <a:endParaRPr lang="cs-CZ" altLang="en-US" sz="2100"/>
          </a:p>
        </p:txBody>
      </p:sp>
      <p:pic>
        <p:nvPicPr>
          <p:cNvPr id="228357" name="Picture 5" descr="south_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28700"/>
            <a:ext cx="5122069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980010" y="4677966"/>
            <a:ext cx="27719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Hodnoty srovnatelné s Karibikem.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sp>
        <p:nvSpPr>
          <p:cNvPr id="230406" name="AutoShape 6"/>
          <p:cNvSpPr>
            <a:spLocks noChangeArrowheads="1"/>
          </p:cNvSpPr>
          <p:nvPr/>
        </p:nvSpPr>
        <p:spPr bwMode="auto">
          <a:xfrm rot="16200000">
            <a:off x="4230886" y="2398514"/>
            <a:ext cx="282179" cy="17716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829301" y="4743450"/>
            <a:ext cx="2066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  <a:p>
            <a:r>
              <a:rPr lang="cs-CZ" altLang="en-US" sz="900"/>
              <a:t>          World Tourism Barometer 2/2006</a:t>
            </a:r>
          </a:p>
        </p:txBody>
      </p:sp>
      <p:pic>
        <p:nvPicPr>
          <p:cNvPr id="230408" name="Picture 8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1943100" y="2274094"/>
          <a:ext cx="5886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List" r:id="rId5" imgW="4543733" imgH="514586" progId="Excel.Sheet.8">
                  <p:embed/>
                </p:oleObj>
              </mc:Choice>
              <mc:Fallback>
                <p:oleObj name="List" r:id="rId5" imgW="4543733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274094"/>
                        <a:ext cx="58864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0" name="AutoShape 10"/>
          <p:cNvSpPr>
            <a:spLocks noChangeArrowheads="1"/>
          </p:cNvSpPr>
          <p:nvPr/>
        </p:nvSpPr>
        <p:spPr bwMode="auto">
          <a:xfrm rot="16200000">
            <a:off x="6686550" y="2457450"/>
            <a:ext cx="400050" cy="16573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 rot="5400000">
            <a:off x="5545931" y="2969419"/>
            <a:ext cx="282179" cy="62984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pic>
        <p:nvPicPr>
          <p:cNvPr id="10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1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 </a:t>
            </a:r>
          </a:p>
          <a:p>
            <a:pPr lvl="1"/>
            <a:r>
              <a:rPr lang="cs-CZ" altLang="en-US" sz="1800"/>
              <a:t>2004</a:t>
            </a:r>
          </a:p>
        </p:txBody>
      </p:sp>
      <p:pic>
        <p:nvPicPr>
          <p:cNvPr id="232454" name="Picture 6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2628900" y="1257300"/>
          <a:ext cx="5657850" cy="328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257300"/>
                        <a:ext cx="5657850" cy="3284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</a:t>
            </a:r>
          </a:p>
        </p:txBody>
      </p:sp>
      <p:pic>
        <p:nvPicPr>
          <p:cNvPr id="236548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3200400" y="1428750"/>
          <a:ext cx="5525691" cy="320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28750"/>
                        <a:ext cx="5525691" cy="3207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</a:t>
            </a:r>
            <a:r>
              <a:rPr lang="cs-CZ" altLang="en-US" dirty="0" smtClean="0"/>
              <a:t>     Střední </a:t>
            </a:r>
            <a:r>
              <a:rPr lang="cs-CZ" altLang="en-US" dirty="0"/>
              <a:t>Amerika	</a:t>
            </a:r>
            <a:r>
              <a:rPr lang="cs-CZ" altLang="en-US" dirty="0" smtClean="0"/>
              <a:t>–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100" dirty="0" smtClean="0"/>
          </a:p>
          <a:p>
            <a:r>
              <a:rPr lang="cs-CZ" altLang="en-US" sz="2100" dirty="0" smtClean="0"/>
              <a:t>pobytová </a:t>
            </a:r>
            <a:r>
              <a:rPr lang="cs-CZ" altLang="en-US" sz="2100" dirty="0"/>
              <a:t>rekreace při pobřežích v subtropickém a tropickém klimatu</a:t>
            </a:r>
          </a:p>
          <a:p>
            <a:pPr lvl="1"/>
            <a:r>
              <a:rPr lang="cs-CZ" altLang="en-US" sz="1800" dirty="0"/>
              <a:t>Karibské moře</a:t>
            </a:r>
          </a:p>
          <a:p>
            <a:pPr lvl="2"/>
            <a:r>
              <a:rPr lang="cs-CZ" altLang="en-US" sz="1500" dirty="0"/>
              <a:t>Venezuela</a:t>
            </a:r>
          </a:p>
          <a:p>
            <a:pPr lvl="1"/>
            <a:r>
              <a:rPr lang="cs-CZ" altLang="en-US" sz="1800" dirty="0"/>
              <a:t>Atlantik</a:t>
            </a:r>
          </a:p>
          <a:p>
            <a:pPr lvl="2"/>
            <a:r>
              <a:rPr lang="cs-CZ" altLang="en-US" sz="1500" dirty="0"/>
              <a:t>od jižních svahů Brazilské vysočiny v Brazílii, přes Uruguay po La Platu</a:t>
            </a:r>
          </a:p>
          <a:p>
            <a:pPr lvl="1"/>
            <a:r>
              <a:rPr lang="cs-CZ" altLang="en-US" sz="1800" dirty="0"/>
              <a:t>Tichý oceán</a:t>
            </a:r>
          </a:p>
          <a:p>
            <a:pPr lvl="2"/>
            <a:r>
              <a:rPr lang="cs-CZ" altLang="en-US" sz="1500" dirty="0"/>
              <a:t>Chilské pobřeží</a:t>
            </a:r>
          </a:p>
        </p:txBody>
      </p:sp>
      <p:pic>
        <p:nvPicPr>
          <p:cNvPr id="261124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1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</a:t>
            </a:r>
            <a:r>
              <a:rPr lang="cs-CZ" altLang="en-US" dirty="0" smtClean="0"/>
              <a:t>     Střední </a:t>
            </a:r>
            <a:r>
              <a:rPr lang="cs-CZ" altLang="en-US" dirty="0"/>
              <a:t>Amerika	</a:t>
            </a:r>
            <a:r>
              <a:rPr lang="cs-CZ" altLang="en-US" dirty="0" smtClean="0"/>
              <a:t>–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100" dirty="0" smtClean="0"/>
          </a:p>
          <a:p>
            <a:r>
              <a:rPr lang="cs-CZ" altLang="en-US" sz="2100" dirty="0" smtClean="0"/>
              <a:t>přírodně </a:t>
            </a:r>
            <a:r>
              <a:rPr lang="cs-CZ" altLang="en-US" sz="2100" dirty="0"/>
              <a:t>poznávací</a:t>
            </a:r>
          </a:p>
          <a:p>
            <a:pPr lvl="1"/>
            <a:r>
              <a:rPr lang="cs-CZ" altLang="en-US" sz="1800" dirty="0"/>
              <a:t>Andy včetně Patagonie a </a:t>
            </a:r>
            <a:r>
              <a:rPr lang="cs-CZ" altLang="en-US" sz="1800" dirty="0" err="1"/>
              <a:t>Altiplana</a:t>
            </a:r>
            <a:r>
              <a:rPr lang="cs-CZ" altLang="en-US" sz="1800" dirty="0"/>
              <a:t> (</a:t>
            </a:r>
            <a:r>
              <a:rPr lang="en-US" altLang="en-US" sz="1800" dirty="0"/>
              <a:t>+ VHT</a:t>
            </a:r>
            <a:r>
              <a:rPr lang="cs-CZ" altLang="en-US" sz="1800" dirty="0"/>
              <a:t>)</a:t>
            </a:r>
          </a:p>
          <a:p>
            <a:pPr lvl="1"/>
            <a:r>
              <a:rPr lang="cs-CZ" altLang="en-US" sz="1800" dirty="0" err="1"/>
              <a:t>Guayanská</a:t>
            </a:r>
            <a:r>
              <a:rPr lang="cs-CZ" altLang="en-US" sz="1800" dirty="0"/>
              <a:t> vysočina (stolové hory)</a:t>
            </a:r>
          </a:p>
          <a:p>
            <a:pPr lvl="1"/>
            <a:r>
              <a:rPr lang="cs-CZ" altLang="en-US" sz="1800" dirty="0"/>
              <a:t>Amazonie a Orinoko</a:t>
            </a:r>
          </a:p>
          <a:p>
            <a:r>
              <a:rPr lang="cs-CZ" altLang="en-US" sz="2100" dirty="0"/>
              <a:t>kulturně poznávací</a:t>
            </a:r>
          </a:p>
          <a:p>
            <a:pPr lvl="1"/>
            <a:r>
              <a:rPr lang="cs-CZ" altLang="en-US" sz="1800" dirty="0"/>
              <a:t>indiánské komunity</a:t>
            </a:r>
          </a:p>
          <a:p>
            <a:pPr lvl="2"/>
            <a:r>
              <a:rPr lang="cs-CZ" altLang="en-US" sz="1500" dirty="0"/>
              <a:t>Andy (</a:t>
            </a:r>
            <a:r>
              <a:rPr lang="cs-CZ" altLang="en-US" sz="1500" dirty="0" err="1"/>
              <a:t>Aymarové</a:t>
            </a:r>
            <a:r>
              <a:rPr lang="cs-CZ" altLang="en-US" sz="1500" dirty="0"/>
              <a:t> a </a:t>
            </a:r>
            <a:r>
              <a:rPr lang="cs-CZ" altLang="en-US" sz="1500" dirty="0" err="1"/>
              <a:t>Kečuové</a:t>
            </a:r>
            <a:r>
              <a:rPr lang="cs-CZ" altLang="en-US" sz="1500" dirty="0"/>
              <a:t>)</a:t>
            </a:r>
          </a:p>
          <a:p>
            <a:pPr lvl="2"/>
            <a:r>
              <a:rPr lang="cs-CZ" altLang="en-US" sz="1500" dirty="0"/>
              <a:t>Amazonský prales</a:t>
            </a:r>
          </a:p>
          <a:p>
            <a:pPr lvl="1"/>
            <a:r>
              <a:rPr lang="cs-CZ" altLang="en-US" sz="1800" dirty="0"/>
              <a:t>latinskoamerický temperament</a:t>
            </a:r>
          </a:p>
        </p:txBody>
      </p:sp>
      <p:pic>
        <p:nvPicPr>
          <p:cNvPr id="265220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72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</a:t>
            </a:r>
            <a:r>
              <a:rPr lang="cs-CZ" altLang="en-US" dirty="0" smtClean="0"/>
              <a:t>     Střední </a:t>
            </a:r>
            <a:r>
              <a:rPr lang="cs-CZ" altLang="en-US" dirty="0"/>
              <a:t>Amerika	</a:t>
            </a:r>
            <a:r>
              <a:rPr lang="cs-CZ" altLang="en-US" dirty="0" smtClean="0"/>
              <a:t>–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historické atraktivity</a:t>
            </a:r>
          </a:p>
          <a:p>
            <a:pPr lvl="1"/>
            <a:r>
              <a:rPr lang="cs-CZ" altLang="en-US" sz="1800" dirty="0"/>
              <a:t>incké památky </a:t>
            </a:r>
          </a:p>
          <a:p>
            <a:pPr lvl="1"/>
            <a:r>
              <a:rPr lang="cs-CZ" altLang="en-US" sz="1800" dirty="0"/>
              <a:t>koloniální architektura</a:t>
            </a:r>
          </a:p>
        </p:txBody>
      </p:sp>
      <p:pic>
        <p:nvPicPr>
          <p:cNvPr id="267268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Jižní Amerika</a:t>
            </a:r>
            <a:endParaRPr lang="cs-CZ" alt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Brazil 1996</a:t>
            </a:r>
          </a:p>
        </p:txBody>
      </p:sp>
      <p:pic>
        <p:nvPicPr>
          <p:cNvPr id="238596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328047" y="4731544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3006329" y="1329929"/>
          <a:ext cx="5411390" cy="314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329" y="1329929"/>
                        <a:ext cx="5411390" cy="314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053088" y="3992880"/>
            <a:ext cx="3518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050" dirty="0">
                <a:latin typeface="Arial" panose="020B0604020202020204" pitchFamily="34" charset="0"/>
              </a:rPr>
              <a:t>Údaje pro </a:t>
            </a:r>
            <a:r>
              <a:rPr kumimoji="1" lang="cs-CZ" altLang="en-US" sz="1050" dirty="0" err="1">
                <a:latin typeface="Arial" panose="020B0604020202020204" pitchFamily="34" charset="0"/>
              </a:rPr>
              <a:t>subregion</a:t>
            </a:r>
            <a:r>
              <a:rPr kumimoji="1" lang="cs-CZ" altLang="en-US" sz="1050" dirty="0">
                <a:latin typeface="Arial" panose="020B0604020202020204" pitchFamily="34" charset="0"/>
              </a:rPr>
              <a:t> o původu návštěvníků odpovídaly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údajům za Karibik, ovšem jak vidíme Jižní Americe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dominují návštěvníci původem z Jižní Ameriky. Evropa,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co do významu, výrazně převyšuje Severní Ameriku.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Blízký Východ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885950" y="3600450"/>
            <a:ext cx="5829300" cy="1143000"/>
          </a:xfrm>
          <a:noFill/>
          <a:ln/>
        </p:spPr>
        <p:txBody>
          <a:bodyPr/>
          <a:lstStyle/>
          <a:p>
            <a:r>
              <a:rPr lang="cs-CZ" altLang="en-US" sz="1500"/>
              <a:t>39,7 mil př.</a:t>
            </a:r>
          </a:p>
          <a:p>
            <a:pPr lvl="1"/>
            <a:r>
              <a:rPr lang="cs-CZ" altLang="en-US" sz="1350"/>
              <a:t>4,9 %</a:t>
            </a:r>
          </a:p>
          <a:p>
            <a:r>
              <a:rPr lang="cs-CZ" altLang="en-US" sz="1500"/>
              <a:t>23 mld USD</a:t>
            </a:r>
          </a:p>
          <a:p>
            <a:pPr lvl="1"/>
            <a:r>
              <a:rPr lang="cs-CZ" altLang="en-US" sz="1350"/>
              <a:t>4,2 %</a:t>
            </a:r>
            <a:endParaRPr lang="cs-CZ" altLang="en-US"/>
          </a:p>
        </p:txBody>
      </p:sp>
      <p:pic>
        <p:nvPicPr>
          <p:cNvPr id="280580" name="Picture 4" descr="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"/>
            <a:ext cx="6207919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Jižní Amerika</a:t>
            </a:r>
            <a:endParaRPr lang="cs-CZ" alt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Peru 1996</a:t>
            </a:r>
          </a:p>
        </p:txBody>
      </p:sp>
      <p:pic>
        <p:nvPicPr>
          <p:cNvPr id="240644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457450" y="1257301"/>
          <a:ext cx="5829300" cy="338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257301"/>
                        <a:ext cx="5829300" cy="3383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1818085" y="4192192"/>
            <a:ext cx="3409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200">
                <a:latin typeface="Arial" panose="020B0604020202020204" pitchFamily="34" charset="0"/>
              </a:rPr>
              <a:t>Na Tichomořském pobřeží vyšší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podíly příjezdů z Asie a Pacifiku,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vyrovnané příjezdy z Evropy a severní Ameriky.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7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Jižní Amerika</a:t>
            </a:r>
            <a:endParaRPr lang="cs-CZ" alt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Uruguay 1995</a:t>
            </a:r>
          </a:p>
        </p:txBody>
      </p:sp>
      <p:pic>
        <p:nvPicPr>
          <p:cNvPr id="242692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274469" y="4354116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3600450" y="1428751"/>
          <a:ext cx="5697141" cy="330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428751"/>
                        <a:ext cx="5697141" cy="330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1925242" y="4624387"/>
            <a:ext cx="3502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Návštěvnosti Uruguaje dominuje Argentina.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1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268" y="50763"/>
            <a:ext cx="7886700" cy="994172"/>
          </a:xfrm>
        </p:spPr>
        <p:txBody>
          <a:bodyPr/>
          <a:lstStyle/>
          <a:p>
            <a:r>
              <a:rPr lang="cs-CZ" altLang="en-US" dirty="0"/>
              <a:t>Použitá literatura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1500" cap="all" dirty="0" err="1"/>
              <a:t>Hrala</a:t>
            </a:r>
            <a:r>
              <a:rPr lang="cs-CZ" altLang="en-US" sz="1500" dirty="0"/>
              <a:t> V. (2001): </a:t>
            </a:r>
            <a:r>
              <a:rPr lang="cs-CZ" altLang="en-US" sz="1500" i="1" dirty="0"/>
              <a:t>Geografie cestovního ruchu</a:t>
            </a:r>
            <a:r>
              <a:rPr lang="cs-CZ" altLang="en-US" sz="1500" dirty="0"/>
              <a:t>. Idea servis, Praha.</a:t>
            </a:r>
          </a:p>
          <a:p>
            <a:r>
              <a:rPr lang="cs-CZ" altLang="en-US" sz="1500" cap="all" dirty="0"/>
              <a:t>Štěpánek V., Kopačka L. </a:t>
            </a:r>
            <a:r>
              <a:rPr lang="en-US" altLang="en-US" sz="1500" cap="all" dirty="0"/>
              <a:t>&amp; </a:t>
            </a:r>
            <a:r>
              <a:rPr lang="cs-CZ" altLang="en-US" sz="1500" cap="all" dirty="0"/>
              <a:t>Šíp J. </a:t>
            </a:r>
            <a:r>
              <a:rPr lang="cs-CZ" altLang="en-US" sz="1500" dirty="0"/>
              <a:t>(2001): </a:t>
            </a:r>
            <a:r>
              <a:rPr lang="cs-CZ" altLang="en-US" sz="1500" i="1" dirty="0"/>
              <a:t>Geografie cestovního ruchu. Karolinum</a:t>
            </a:r>
            <a:r>
              <a:rPr lang="cs-CZ" altLang="en-US" sz="1500" dirty="0"/>
              <a:t>, Praha</a:t>
            </a:r>
            <a:r>
              <a:rPr lang="cs-CZ" altLang="en-US" sz="1500" dirty="0" smtClean="0"/>
              <a:t>.</a:t>
            </a:r>
          </a:p>
          <a:p>
            <a:r>
              <a:rPr lang="cs-CZ" altLang="en-US" sz="1500" dirty="0" err="1" smtClean="0"/>
              <a:t>Worldatlas</a:t>
            </a:r>
            <a:endParaRPr lang="cs-CZ" altLang="en-US" sz="1500" dirty="0" smtClean="0"/>
          </a:p>
          <a:p>
            <a:pPr lvl="2"/>
            <a:r>
              <a:rPr lang="cs-CZ" altLang="en-US" sz="1500" dirty="0"/>
              <a:t>https://www.worldatlas.com/webimage/countrys/sa.htm</a:t>
            </a:r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Highlights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Marked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Trends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, </a:t>
            </a:r>
            <a:r>
              <a:rPr lang="cs-CZ" altLang="en-US" sz="1500" dirty="0" err="1"/>
              <a:t>Annexes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r>
              <a:rPr lang="cs-CZ" altLang="en-US" sz="1200" dirty="0"/>
              <a:t> </a:t>
            </a:r>
          </a:p>
          <a:p>
            <a:r>
              <a:rPr lang="cs-CZ" altLang="en-US" sz="1500" i="1" dirty="0"/>
              <a:t>UNWTO </a:t>
            </a:r>
            <a:r>
              <a:rPr lang="cs-CZ" altLang="en-US" sz="1500" i="1" dirty="0" err="1"/>
              <a:t>World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Barometer</a:t>
            </a:r>
            <a:r>
              <a:rPr lang="cs-CZ" altLang="en-US" sz="1500" i="1" dirty="0"/>
              <a:t>.</a:t>
            </a:r>
            <a:r>
              <a:rPr lang="cs-CZ" altLang="en-US" sz="1500" dirty="0"/>
              <a:t> Excerpt. 2006, No. 2.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Yearbook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of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statistics</a:t>
            </a:r>
            <a:r>
              <a:rPr lang="cs-CZ" altLang="en-US" sz="1500" dirty="0"/>
              <a:t>. 1998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07704" y="2067694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Děkuji za pozornost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46" name="Object 22"/>
          <p:cNvGraphicFramePr>
            <a:graphicFrameLocks noChangeAspect="1"/>
          </p:cNvGraphicFramePr>
          <p:nvPr/>
        </p:nvGraphicFramePr>
        <p:xfrm>
          <a:off x="2743200" y="1890712"/>
          <a:ext cx="46863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90712"/>
                        <a:ext cx="46863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příjezdů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829300" y="474345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29045" name="Picture 21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příjezdech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0,8 %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0,9 %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1,1 %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69330" name="Picture 18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3771900" y="1943101"/>
          <a:ext cx="4057650" cy="235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943101"/>
                        <a:ext cx="4057650" cy="235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příjmů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79212" name="Picture 1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2800350" y="1762125"/>
          <a:ext cx="48577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762125"/>
                        <a:ext cx="48577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příjmech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1,4 %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1,4 %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2,2 %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8156" y="1085850"/>
          <a:ext cx="3415904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Graf" r:id="rId4" imgW="3181841" imgH="3353100" progId="Excel.Chart.8">
                  <p:embed/>
                </p:oleObj>
              </mc:Choice>
              <mc:Fallback>
                <p:oleObj name="Graf" r:id="rId4" imgW="3181841" imgH="3353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56" y="1085850"/>
                        <a:ext cx="3415904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5472" name="Picture 16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Zdrojové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3028950" y="1600200"/>
          <a:ext cx="5297091" cy="307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600200"/>
                        <a:ext cx="5297091" cy="307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309" name="Picture 13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259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1494</Words>
  <Application>Microsoft Office PowerPoint</Application>
  <PresentationFormat>Předvádění na obrazovce (16:9)</PresentationFormat>
  <Paragraphs>313</Paragraphs>
  <Slides>43</Slides>
  <Notes>42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SLU</vt:lpstr>
      <vt:lpstr>Graf</vt:lpstr>
      <vt:lpstr>List</vt:lpstr>
      <vt:lpstr>Název prezentace</vt:lpstr>
      <vt:lpstr>Regionalizace cestovního ruchu    Blízký východ</vt:lpstr>
      <vt:lpstr>Blízký Východ</vt:lpstr>
      <vt:lpstr>Blízký Východ</vt:lpstr>
      <vt:lpstr>  Blízký Východ</vt:lpstr>
      <vt:lpstr>  Blízký Východ</vt:lpstr>
      <vt:lpstr>  Blízký Východ</vt:lpstr>
      <vt:lpstr>  Blízký Východ</vt:lpstr>
      <vt:lpstr>  Blízký Východ</vt:lpstr>
      <vt:lpstr>  Blízký Východ</vt:lpstr>
      <vt:lpstr>  Blízký Východ</vt:lpstr>
      <vt:lpstr>Blízký Východ–    typologie CR</vt:lpstr>
      <vt:lpstr>  Blízký Východ–    typologie CR</vt:lpstr>
      <vt:lpstr>  Blízký Východ–    typologie CR</vt:lpstr>
      <vt:lpstr>  Blízký Východ</vt:lpstr>
      <vt:lpstr> Blízký Východ </vt:lpstr>
      <vt:lpstr> Blízký Východ </vt:lpstr>
      <vt:lpstr> Asie </vt:lpstr>
      <vt:lpstr>Střední Asie a Zakavkazské státy</vt:lpstr>
      <vt:lpstr>Rusko</vt:lpstr>
      <vt:lpstr>Zajímavá místa a památky v Rusku</vt:lpstr>
      <vt:lpstr>Zajímavá místa a památky v Rusku</vt:lpstr>
      <vt:lpstr>Regionalizace cestovního ruchu   Střední a Jižní Amerika   </vt:lpstr>
      <vt:lpstr>Střední Amerika</vt:lpstr>
      <vt:lpstr>  Střední Amerika</vt:lpstr>
      <vt:lpstr>  Střední Amerika</vt:lpstr>
      <vt:lpstr>  Střední Amerika</vt:lpstr>
      <vt:lpstr>  Střední Amerika–   typologie CR</vt:lpstr>
      <vt:lpstr>          Střední Amerika </vt:lpstr>
      <vt:lpstr>  Střední Amerika</vt:lpstr>
      <vt:lpstr>  Střední Amerika</vt:lpstr>
      <vt:lpstr>Střední Amerika</vt:lpstr>
      <vt:lpstr>  Střední Amerika</vt:lpstr>
      <vt:lpstr>  Střední Amerika</vt:lpstr>
      <vt:lpstr>  Střední Amerika</vt:lpstr>
      <vt:lpstr>      Střední Amerika –   typologie CR</vt:lpstr>
      <vt:lpstr>      Střední Amerika –   typologie CR</vt:lpstr>
      <vt:lpstr>      Střední Amerika –   typologie CR</vt:lpstr>
      <vt:lpstr>   Jižní Amerika</vt:lpstr>
      <vt:lpstr>   Jižní Amerika</vt:lpstr>
      <vt:lpstr>   Jižní Amerika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263</cp:revision>
  <dcterms:created xsi:type="dcterms:W3CDTF">2016-07-06T15:42:34Z</dcterms:created>
  <dcterms:modified xsi:type="dcterms:W3CDTF">2018-03-28T14:45:53Z</dcterms:modified>
</cp:coreProperties>
</file>