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9" r:id="rId11"/>
    <p:sldId id="268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67" r:id="rId26"/>
    <p:sldId id="28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8" d="100"/>
          <a:sy n="68" d="100"/>
        </p:scale>
        <p:origin x="4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tourdata.cz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esco-czech.cz/unesco-pamatky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ur.cz/images/uzemnirozvoj/cestovniruch/potencialCR/PotencialCR-text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C18893-146E-4F12-A5E4-5D4CF2B774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Předpoklady a potenciál cestovního ruchu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EE72C75-2F97-4964-B53B-B326A29BA3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pPr algn="r"/>
            <a:r>
              <a:rPr lang="cs-CZ" dirty="0"/>
              <a:t>přednáška SLU, 15. 03. 2021</a:t>
            </a:r>
          </a:p>
        </p:txBody>
      </p:sp>
    </p:spTree>
    <p:extLst>
      <p:ext uri="{BB962C8B-B14F-4D97-AF65-F5344CB8AC3E}">
        <p14:creationId xmlns:p14="http://schemas.microsoft.com/office/powerpoint/2010/main" val="1716433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C57C92-A653-48A8-8C93-47EF62588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Potenciál cestovního ruchu v ČR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608954F-D259-4957-A82C-0129CB7F5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674" y="1574465"/>
            <a:ext cx="7001852" cy="48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78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C57C92-A653-48A8-8C93-47EF62588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Potenciál cestovního ruchu v ČR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EFBB927-5760-46A7-8F34-273FCA869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963" y="1480252"/>
            <a:ext cx="6697010" cy="475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38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C57C92-A653-48A8-8C93-47EF62588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Potenciál cestovního ruchu v ČR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97A8245-E8B5-4D91-A849-A82FD13F1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310" y="1361722"/>
            <a:ext cx="7192379" cy="504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52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C57C92-A653-48A8-8C93-47EF62588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Potenciál cestovního ruchu v ČR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48EDDAF-1F0B-4356-A061-52D3D2A4D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811" y="1574465"/>
            <a:ext cx="7011378" cy="48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45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C57C92-A653-48A8-8C93-47EF62588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Potenciál cestovního ruchu v ČR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19A9E90-4E01-4714-A9ED-E53EC16D4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368" y="1423094"/>
            <a:ext cx="6982799" cy="481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66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C57C92-A653-48A8-8C93-47EF62588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Potenciál cestovního ruchu v ČR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FF9B007-F2F8-4EE4-9425-85D3DE5D9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710" y="1264555"/>
            <a:ext cx="7278116" cy="517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25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C57C92-A653-48A8-8C93-47EF62588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Potenciál cestovního ruchu v ČR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6FDF698-9F3C-4CB5-A651-E9CAB0943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052" y="1264555"/>
            <a:ext cx="7487695" cy="518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14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C57C92-A653-48A8-8C93-47EF62588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Potenciál cestovního ruchu v ČR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3D0A4DE-1A34-4003-833B-3BE92E5C8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842" y="1396633"/>
            <a:ext cx="7001852" cy="525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14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C57C92-A653-48A8-8C93-47EF62588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Potenciál cestovního ruchu v ČR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A1180F3-7DD1-4186-9F35-7D494AE2B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605" y="1388712"/>
            <a:ext cx="6992326" cy="502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66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C57C92-A653-48A8-8C93-47EF62588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Potenciál cestovního ruchu v ČR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E16C21F-FF1E-4CE1-88DC-4FC6FC2DB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900" y="1346883"/>
            <a:ext cx="7163800" cy="488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29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C57C92-A653-48A8-8C93-47EF62588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Předpoklady cestovního ruchu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B10469-395A-4ADF-8D08-2814534EE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Souhrn přírodních a antropogenních (způsobených, resp. již vytvořených člověkem) aspektů včetně jejich mnohoúrovňových vazeb představuje předpoklady cestovního ruchu. </a:t>
            </a:r>
          </a:p>
          <a:p>
            <a:r>
              <a:rPr lang="cs-CZ" dirty="0"/>
              <a:t>Samotnou existenci a rozvoj cestovního ruchu v určitých oblastech a střediscích ovlivňují následující předpoklady cestovního ruchu: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lokalizační (přírodní a kulturní),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selektivní (objektivní a subjektivní)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realizační (dopravní a materiálně technické)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Souhrn všech předpokladů cestovního ruchu vytváří potenciál pro cestovní ruch v určité oblasti. </a:t>
            </a:r>
          </a:p>
        </p:txBody>
      </p:sp>
    </p:spTree>
    <p:extLst>
      <p:ext uri="{BB962C8B-B14F-4D97-AF65-F5344CB8AC3E}">
        <p14:creationId xmlns:p14="http://schemas.microsoft.com/office/powerpoint/2010/main" val="2311263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C57C92-A653-48A8-8C93-47EF62588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Potenciál cestovního ruchu v ČR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391E1C0-BDA2-40EB-8B89-FB2D62440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763" y="1388712"/>
            <a:ext cx="7059010" cy="502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30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C57C92-A653-48A8-8C93-47EF62588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Potenciál cestovního ruchu v ČR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DE43DC2-5D26-431C-8D9E-0B9A74C58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605" y="1369659"/>
            <a:ext cx="7087589" cy="505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62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C57C92-A653-48A8-8C93-47EF62588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Potenciál cestovního ruchu v ČR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26EA8C9-C2A0-4793-885F-1C8258B52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631" y="1715210"/>
            <a:ext cx="6792273" cy="46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10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C57C92-A653-48A8-8C93-47EF62588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Potenciál cestovního ruchu v ČR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0062F76-B17F-4047-8795-C499B1C74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473" y="1264555"/>
            <a:ext cx="7268589" cy="530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17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C57C92-A653-48A8-8C93-47EF62588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Potenciál cestovního ruchu v ČR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2031222-1B1F-4A8C-8A70-95C3F40A5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536" y="1437906"/>
            <a:ext cx="7259063" cy="527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5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C57C92-A653-48A8-8C93-47EF62588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Statistiky cestovního ruchu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B10469-395A-4ADF-8D08-2814534EE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202124"/>
                </a:solidFill>
                <a:latin typeface="arial" panose="020B0604020202020204" pitchFamily="34" charset="0"/>
              </a:rPr>
              <a:t>s</a:t>
            </a:r>
            <a:r>
              <a:rPr lang="cs-CZ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tatistika návštěvnosti, satelitní účet cestovního ruchu, HUZ</a:t>
            </a:r>
          </a:p>
          <a:p>
            <a:pPr marL="0" indent="0">
              <a:buNone/>
            </a:pPr>
            <a:endParaRPr lang="cs-CZ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i="0" dirty="0">
                <a:solidFill>
                  <a:srgbClr val="202124"/>
                </a:solidFill>
                <a:effectLst/>
                <a:latin typeface="arial" panose="020B0604020202020204" pitchFamily="34" charset="0"/>
                <a:hlinkClick r:id="rId2"/>
              </a:rPr>
              <a:t>https://tourdata.cz/</a:t>
            </a:r>
            <a:endParaRPr lang="cs-CZ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087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C57C92-A653-48A8-8C93-47EF62588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200" y="2197100"/>
            <a:ext cx="8507412" cy="3771900"/>
          </a:xfrm>
        </p:spPr>
        <p:txBody>
          <a:bodyPr>
            <a:normAutofit/>
          </a:bodyPr>
          <a:lstStyle/>
          <a:p>
            <a:r>
              <a:rPr lang="cs-CZ" sz="4800" b="1" dirty="0"/>
              <a:t>Děkuji za pozornost.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>
                <a:solidFill>
                  <a:schemeClr val="tx1"/>
                </a:solidFill>
              </a:rPr>
              <a:t>Eva Týlová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etylova@gmail.com</a:t>
            </a:r>
          </a:p>
        </p:txBody>
      </p:sp>
    </p:spTree>
    <p:extLst>
      <p:ext uri="{BB962C8B-B14F-4D97-AF65-F5344CB8AC3E}">
        <p14:creationId xmlns:p14="http://schemas.microsoft.com/office/powerpoint/2010/main" val="40027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C57C92-A653-48A8-8C93-47EF62588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Lokalizační předpoklady CR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B10469-395A-4ADF-8D08-2814534EE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Lokalizační předpoklady znamenají lokalizaci (umístění) aktivit cestovního ruchu do určité oblasti. </a:t>
            </a:r>
          </a:p>
          <a:p>
            <a:r>
              <a:rPr lang="cs-CZ" dirty="0"/>
              <a:t>Dělí se na předpoklady přírodní a kulturní </a:t>
            </a:r>
          </a:p>
          <a:p>
            <a:pPr marL="0" indent="0">
              <a:buNone/>
            </a:pPr>
            <a:r>
              <a:rPr lang="cs-CZ" b="1" u="sng" dirty="0"/>
              <a:t>Přírodní předpoklady </a:t>
            </a:r>
            <a:r>
              <a:rPr lang="cs-CZ" dirty="0"/>
              <a:t>jsou dány rozmanitostí přírodního prostředí. Čím je přírodní prostředí rozdílnější od jiných a jedinečné, tím je daná oblast atraktivnější. </a:t>
            </a:r>
          </a:p>
          <a:p>
            <a:pPr marL="0" indent="0">
              <a:buNone/>
            </a:pPr>
            <a:r>
              <a:rPr lang="cs-CZ" dirty="0"/>
              <a:t>Přírodní prostředí je dáno: - reliéfem; - podnebím (klima); - hydrologickými poměry (povrchové i podzemní vody); - rostlinstvem a živočišstvem.</a:t>
            </a:r>
          </a:p>
          <a:p>
            <a:pPr marL="0" indent="0">
              <a:buNone/>
            </a:pPr>
            <a:r>
              <a:rPr lang="cs-CZ" dirty="0"/>
              <a:t>Z pohledu reliéfu jsou pro cestovní ruch zajímavé především členité formy povrchu. Příkladem jsou například skalní věže, skalní města, soutěsky, vodopády, skalní okna, ledovcové kotliny a kotle, krasové jeskyně a další. Z hydrologických jevů jsou významné vývěry a ponory rozličných druhů pramenů, přirozené tvary vodních toků, jezera atd. </a:t>
            </a:r>
          </a:p>
        </p:txBody>
      </p:sp>
    </p:spTree>
    <p:extLst>
      <p:ext uri="{BB962C8B-B14F-4D97-AF65-F5344CB8AC3E}">
        <p14:creationId xmlns:p14="http://schemas.microsoft.com/office/powerpoint/2010/main" val="2666626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C57C92-A653-48A8-8C93-47EF62588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Lokalizační předpoklady CR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B10469-395A-4ADF-8D08-2814534EE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/>
              <a:t>Kulturní předpoklady </a:t>
            </a:r>
            <a:r>
              <a:rPr lang="cs-CZ" dirty="0"/>
              <a:t>se odvíjí od historického vývoje daného území. </a:t>
            </a:r>
          </a:p>
          <a:p>
            <a:pPr marL="0" indent="0">
              <a:buNone/>
            </a:pPr>
            <a:r>
              <a:rPr lang="cs-CZ" dirty="0"/>
              <a:t>Kulturně historické památky, které jsou považovány za něčím zvláštní a kulturně hodnotné mají schopnost přilákat do oblasti velké množství účastníků cestovního ruchu. Význam mají jen ty nejcennější, příp. nejproslulejší. Ostatní fungují většinou v postavení doplňujících atraktivit.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Setkáme se také se členěním lokalizačních předpokladů na kulturněhistorické památky, kulturní zařízení a společenské akce.</a:t>
            </a:r>
          </a:p>
        </p:txBody>
      </p:sp>
    </p:spTree>
    <p:extLst>
      <p:ext uri="{BB962C8B-B14F-4D97-AF65-F5344CB8AC3E}">
        <p14:creationId xmlns:p14="http://schemas.microsoft.com/office/powerpoint/2010/main" val="3335918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C57C92-A653-48A8-8C93-47EF62588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Lokalizační předpoklady CR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12781DF-BCB5-4D98-9D28-694DDD411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425" y="1613599"/>
            <a:ext cx="5563376" cy="477269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E23013A-C308-4798-9C9E-FABD75273AFC}"/>
              </a:ext>
            </a:extLst>
          </p:cNvPr>
          <p:cNvSpPr txBox="1"/>
          <p:nvPr/>
        </p:nvSpPr>
        <p:spPr>
          <a:xfrm>
            <a:off x="8812212" y="5310560"/>
            <a:ext cx="2692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https://www.unesco-czech.cz/unesco-pamatky/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6667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C57C92-A653-48A8-8C93-47EF62588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Selektivní předpoklady CR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B10469-395A-4ADF-8D08-2814534EE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Selektivní (stimulační) předpoklady mají primární postavení v rozvoji cestovního ruchu. Znamenají způsobilost dané země podílet se aktivně i pasivně na cestovním ruchu (přijímat i stávat se účastníky cestovního ruchu). </a:t>
            </a:r>
          </a:p>
          <a:p>
            <a:r>
              <a:rPr lang="cs-CZ" dirty="0"/>
              <a:t>Dělí se na objektivní a subjektivní.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u="sng" dirty="0"/>
              <a:t>Objektivní předpoklady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politické (vnitropolitická a bezpečnostní situace, charakter politického systému)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ekonomické (dosažená životní úroveň, fond volného času, kvalita životního prostředí)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demografické (hustota zalidnění, věková struktura obyvatelstva aj.) </a:t>
            </a:r>
          </a:p>
          <a:p>
            <a:pPr marL="457200" lvl="1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u="sng" dirty="0"/>
              <a:t>Subjektivní předpoklady </a:t>
            </a:r>
            <a:r>
              <a:rPr lang="cs-CZ" dirty="0"/>
              <a:t>jsou vlastním motivem účastníků cestovního ruchu k cestování. Jedná se zejména o </a:t>
            </a:r>
            <a:r>
              <a:rPr lang="cs-CZ" b="1" dirty="0"/>
              <a:t>psychologické pohnutky</a:t>
            </a:r>
            <a:r>
              <a:rPr lang="cs-CZ" dirty="0"/>
              <a:t>, které jsou ovlivněny reklamou, módností, propagací cestovních kanceláří, znalostí jazyků a mnoho dalších. </a:t>
            </a:r>
          </a:p>
        </p:txBody>
      </p:sp>
    </p:spTree>
    <p:extLst>
      <p:ext uri="{BB962C8B-B14F-4D97-AF65-F5344CB8AC3E}">
        <p14:creationId xmlns:p14="http://schemas.microsoft.com/office/powerpoint/2010/main" val="2755368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C57C92-A653-48A8-8C93-47EF62588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Realizační předpoklady CR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B10469-395A-4ADF-8D08-2814534EE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Realizační předpoklady mají rozhodující postavení v konečné fázi uskutečnění určitého druhu cestovního ruchu. Umožňují dané oblasti její využití v cestovním ruchu. </a:t>
            </a:r>
          </a:p>
          <a:p>
            <a:r>
              <a:rPr lang="cs-CZ" dirty="0"/>
              <a:t>Zahrnují dopravu a materiálně technické předpoklady.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u="sng" dirty="0"/>
              <a:t>Dopravní předpoklady </a:t>
            </a:r>
          </a:p>
          <a:p>
            <a:pPr marL="0" indent="0">
              <a:buNone/>
            </a:pPr>
            <a:r>
              <a:rPr lang="cs-CZ" dirty="0"/>
              <a:t>Aby mohl být cestovní ruch v určité oblasti realizován, musí být zajištěna dopravní dostupnost tohoto místa. To znamená dostupnost a časová dosažitelnost území, hustota, kvalita a bezpečnost dopravní sítě a dopravních zařízení.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u="sng" dirty="0"/>
              <a:t>Materiálně technické předpoklady </a:t>
            </a:r>
          </a:p>
          <a:p>
            <a:pPr marL="0" indent="0">
              <a:buNone/>
            </a:pPr>
            <a:r>
              <a:rPr lang="cs-CZ" dirty="0"/>
              <a:t>zahrnují ubytovací, stravovací, zábavní, sportovní a jiná zařízení, neméně jejich kvalita. Kapacita a úroveň těchto zařízení jsou limitujícím faktorem využití konkrétních oblastí. </a:t>
            </a:r>
          </a:p>
        </p:txBody>
      </p:sp>
    </p:spTree>
    <p:extLst>
      <p:ext uri="{BB962C8B-B14F-4D97-AF65-F5344CB8AC3E}">
        <p14:creationId xmlns:p14="http://schemas.microsoft.com/office/powerpoint/2010/main" val="4082934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C57C92-A653-48A8-8C93-47EF62588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Potenciál cestovního ruchu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B10469-395A-4ADF-8D08-2814534EE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Potenciál cestovního ruchu</a:t>
            </a: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je možné chápat jako souhrn podmínek a předpokladů pro cestovní ruch v daném území. </a:t>
            </a:r>
          </a:p>
          <a:p>
            <a:pPr marL="0" indent="0">
              <a:buNone/>
            </a:pPr>
            <a:endParaRPr lang="cs-CZ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r>
              <a:rPr lang="cs-CZ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Jde o určitý komplexní pojem, který zahrnuje vlastní potenciál daný samotnými podmínkami území, které vytvářejí složitý multidisciplinární systém.</a:t>
            </a:r>
          </a:p>
          <a:p>
            <a:pPr marL="0" indent="0">
              <a:buNone/>
            </a:pPr>
            <a:endParaRPr lang="cs-CZ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r>
              <a:rPr lang="cs-CZ" i="0" dirty="0">
                <a:solidFill>
                  <a:srgbClr val="202124"/>
                </a:solidFill>
                <a:effectLst/>
                <a:latin typeface="arial" panose="020B0604020202020204" pitchFamily="34" charset="0"/>
                <a:hlinkClick r:id="rId2"/>
              </a:rPr>
              <a:t>https://www.uur.cz/images/uzemnirozvoj/cestovniruch/potencialCR/PotencialCR-text.pdf</a:t>
            </a:r>
            <a:endParaRPr lang="cs-CZ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6762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C57C92-A653-48A8-8C93-47EF62588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Potenciál cestovního ruchu v ČR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FCD9F9B-29C7-40AA-BDC6-40795FDB8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531" y="1494677"/>
            <a:ext cx="6683722" cy="473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03948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</TotalTime>
  <Words>706</Words>
  <Application>Microsoft Office PowerPoint</Application>
  <PresentationFormat>Širokoúhlá obrazovka</PresentationFormat>
  <Paragraphs>70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arial</vt:lpstr>
      <vt:lpstr>arial</vt:lpstr>
      <vt:lpstr>Century Gothic</vt:lpstr>
      <vt:lpstr>Wingdings</vt:lpstr>
      <vt:lpstr>Wingdings 3</vt:lpstr>
      <vt:lpstr>Stébla</vt:lpstr>
      <vt:lpstr>Předpoklady a potenciál cestovního ruchu</vt:lpstr>
      <vt:lpstr>Předpoklady cestovního ruchu</vt:lpstr>
      <vt:lpstr>Lokalizační předpoklady CR</vt:lpstr>
      <vt:lpstr>Lokalizační předpoklady CR</vt:lpstr>
      <vt:lpstr>Lokalizační předpoklady CR</vt:lpstr>
      <vt:lpstr>Selektivní předpoklady CR</vt:lpstr>
      <vt:lpstr>Realizační předpoklady CR</vt:lpstr>
      <vt:lpstr>Potenciál cestovního ruchu</vt:lpstr>
      <vt:lpstr>Potenciál cestovního ruchu v ČR</vt:lpstr>
      <vt:lpstr>Potenciál cestovního ruchu v ČR</vt:lpstr>
      <vt:lpstr>Potenciál cestovního ruchu v ČR</vt:lpstr>
      <vt:lpstr>Potenciál cestovního ruchu v ČR</vt:lpstr>
      <vt:lpstr>Potenciál cestovního ruchu v ČR</vt:lpstr>
      <vt:lpstr>Potenciál cestovního ruchu v ČR</vt:lpstr>
      <vt:lpstr>Potenciál cestovního ruchu v ČR</vt:lpstr>
      <vt:lpstr>Potenciál cestovního ruchu v ČR</vt:lpstr>
      <vt:lpstr>Potenciál cestovního ruchu v ČR</vt:lpstr>
      <vt:lpstr>Potenciál cestovního ruchu v ČR</vt:lpstr>
      <vt:lpstr>Potenciál cestovního ruchu v ČR</vt:lpstr>
      <vt:lpstr>Potenciál cestovního ruchu v ČR</vt:lpstr>
      <vt:lpstr>Potenciál cestovního ruchu v ČR</vt:lpstr>
      <vt:lpstr>Potenciál cestovního ruchu v ČR</vt:lpstr>
      <vt:lpstr>Potenciál cestovního ruchu v ČR</vt:lpstr>
      <vt:lpstr>Potenciál cestovního ruchu v ČR</vt:lpstr>
      <vt:lpstr>Statistiky cestovního ruchu</vt:lpstr>
      <vt:lpstr>Děkuji za pozornost.   Eva Týlová etylova@gmail.com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Předpoklady a potenciál cestovního ruchu</dc:title>
  <dc:creator>Tylova, Eva (GBS R2R CZ MD 2)</dc:creator>
  <cp:lastModifiedBy>kaj0001</cp:lastModifiedBy>
  <cp:revision>12</cp:revision>
  <dcterms:created xsi:type="dcterms:W3CDTF">2021-03-13T14:20:24Z</dcterms:created>
  <dcterms:modified xsi:type="dcterms:W3CDTF">2021-03-17T07:17:44Z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59b6cd5-d141-4a33-8bf1-0ca04484304f_Enabled">
    <vt:lpwstr>true</vt:lpwstr>
  </property>
  <property fmtid="{D5CDD505-2E9C-101B-9397-08002B2CF9AE}" pid="3" name="MSIP_Label_a59b6cd5-d141-4a33-8bf1-0ca04484304f_SetDate">
    <vt:lpwstr>2021-03-15T05:19:35Z</vt:lpwstr>
  </property>
  <property fmtid="{D5CDD505-2E9C-101B-9397-08002B2CF9AE}" pid="4" name="MSIP_Label_a59b6cd5-d141-4a33-8bf1-0ca04484304f_Method">
    <vt:lpwstr>Standard</vt:lpwstr>
  </property>
  <property fmtid="{D5CDD505-2E9C-101B-9397-08002B2CF9AE}" pid="5" name="MSIP_Label_a59b6cd5-d141-4a33-8bf1-0ca04484304f_Name">
    <vt:lpwstr>restricted-default</vt:lpwstr>
  </property>
  <property fmtid="{D5CDD505-2E9C-101B-9397-08002B2CF9AE}" pid="6" name="MSIP_Label_a59b6cd5-d141-4a33-8bf1-0ca04484304f_SiteId">
    <vt:lpwstr>38ae3bcd-9579-4fd4-adda-b42e1495d55a</vt:lpwstr>
  </property>
  <property fmtid="{D5CDD505-2E9C-101B-9397-08002B2CF9AE}" pid="7" name="MSIP_Label_a59b6cd5-d141-4a33-8bf1-0ca04484304f_ActionId">
    <vt:lpwstr>9aef2032-f022-45b8-a739-afb1ab4dc0c8</vt:lpwstr>
  </property>
  <property fmtid="{D5CDD505-2E9C-101B-9397-08002B2CF9AE}" pid="8" name="MSIP_Label_a59b6cd5-d141-4a33-8bf1-0ca04484304f_ContentBits">
    <vt:lpwstr>0</vt:lpwstr>
  </property>
  <property fmtid="{D5CDD505-2E9C-101B-9397-08002B2CF9AE}" pid="9" name="Document_Confidentiality">
    <vt:lpwstr>Restricted</vt:lpwstr>
  </property>
</Properties>
</file>