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96" r:id="rId2"/>
    <p:sldId id="256" r:id="rId3"/>
    <p:sldId id="295" r:id="rId4"/>
    <p:sldId id="257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9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97" r:id="rId30"/>
    <p:sldId id="298" r:id="rId31"/>
    <p:sldId id="283" r:id="rId32"/>
    <p:sldId id="284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14.4.2021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214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173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881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302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439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1102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322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781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868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4347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773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0212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622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863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274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4999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4237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4428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3880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9735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180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9072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3129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1712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6671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8526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7885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840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942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73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676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944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8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396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MANAGEMENT SLUŽEB CESTOVNÍHO RUCHU</a:t>
            </a:r>
          </a:p>
          <a:p>
            <a:pPr algn="ctr"/>
            <a:endParaRPr lang="cs-CZ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Ing. Miroslava Kostková, Ph.D.</a:t>
            </a:r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4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632848" cy="4028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000" dirty="0"/>
              <a:t>do roku 1945 působilo v ČR více než 700 pojišťoven a pojišťovacích spolků</a:t>
            </a:r>
          </a:p>
          <a:p>
            <a:pPr>
              <a:defRPr/>
            </a:pPr>
            <a:r>
              <a:rPr lang="cs-CZ" sz="2000" dirty="0"/>
              <a:t>1945 znárodnění - zestátnění smluvního soukromého pojišťovnictví, zřízení Pojišťovací rady, podřízena MF</a:t>
            </a:r>
          </a:p>
          <a:p>
            <a:pPr>
              <a:defRPr/>
            </a:pPr>
            <a:r>
              <a:rPr lang="cs-CZ" sz="2000" dirty="0"/>
              <a:t>1947 - 5 pojišťoven, </a:t>
            </a:r>
            <a:r>
              <a:rPr lang="cs-CZ" sz="2000" dirty="0" err="1" smtClean="0"/>
              <a:t>n.p</a:t>
            </a:r>
            <a:r>
              <a:rPr lang="cs-CZ" sz="2000" dirty="0"/>
              <a:t>.: pojišťovna Slávie, Slovan, Nemocenská pojišťovna, Pražská pojišťovna, První československá pojišťovna</a:t>
            </a:r>
          </a:p>
          <a:p>
            <a:pPr>
              <a:defRPr/>
            </a:pPr>
            <a:r>
              <a:rPr lang="cs-CZ" sz="2000" dirty="0"/>
              <a:t>po únoru 1948 vytvořen jen jeden ústav - Československá pojišťovna se sídlem v Praze a pro Slovensko s ředitelstvím v Bratislavě pro pojišťování vnitrostátních i zahraničních rizik</a:t>
            </a:r>
          </a:p>
          <a:p>
            <a:pPr>
              <a:defRPr/>
            </a:pPr>
            <a:r>
              <a:rPr lang="cs-CZ" sz="2000" dirty="0"/>
              <a:t>1958 do SP začleněna První česká zajišťovací banka a vytvořena Státní pojišťovna, pojišťovací a zajišťovací podnik Praha</a:t>
            </a:r>
          </a:p>
          <a:p>
            <a:pPr>
              <a:defRPr/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040560" cy="507703"/>
          </a:xfrm>
        </p:spPr>
        <p:txBody>
          <a:bodyPr/>
          <a:lstStyle/>
          <a:p>
            <a:r>
              <a:rPr lang="cs-CZ" b="1" dirty="0"/>
              <a:t>Historie českého pojišťovnictví </a:t>
            </a:r>
          </a:p>
        </p:txBody>
      </p:sp>
    </p:spTree>
    <p:extLst>
      <p:ext uri="{BB962C8B-B14F-4D97-AF65-F5344CB8AC3E}">
        <p14:creationId xmlns:p14="http://schemas.microsoft.com/office/powerpoint/2010/main" val="1495333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07504" y="915566"/>
            <a:ext cx="3816424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000" dirty="0"/>
              <a:t>zákon č.162/1968 Sb., vznikly 2 samostatné podniky </a:t>
            </a:r>
            <a:r>
              <a:rPr lang="cs-CZ" sz="2000" b="1" dirty="0"/>
              <a:t>Česká a Slovenská státní pojišťovna</a:t>
            </a:r>
            <a:r>
              <a:rPr lang="cs-CZ" sz="2000" dirty="0"/>
              <a:t>, řízeny byly republikovým MF</a:t>
            </a:r>
          </a:p>
          <a:p>
            <a:pPr>
              <a:defRPr/>
            </a:pPr>
            <a:r>
              <a:rPr lang="cs-CZ" sz="2000" dirty="0" smtClean="0"/>
              <a:t>zákon </a:t>
            </a:r>
            <a:r>
              <a:rPr lang="cs-CZ" sz="2000" dirty="0"/>
              <a:t>o pojišťovnictví č.185/1991 </a:t>
            </a:r>
            <a:r>
              <a:rPr lang="cs-CZ" sz="2000" dirty="0" smtClean="0"/>
              <a:t>Sb., ve znění pozdějších předpisů</a:t>
            </a:r>
          </a:p>
          <a:p>
            <a:pPr>
              <a:defRPr/>
            </a:pPr>
            <a:r>
              <a:rPr lang="cs-CZ" sz="2000" b="1" dirty="0" smtClean="0"/>
              <a:t>Zákon č.363/1999 </a:t>
            </a:r>
            <a:r>
              <a:rPr lang="cs-CZ" sz="2000" b="1" dirty="0"/>
              <a:t>Sb</a:t>
            </a:r>
            <a:r>
              <a:rPr lang="cs-CZ" sz="2000" dirty="0"/>
              <a:t>., ve znění pozdějších předpisů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635646"/>
            <a:ext cx="4190008" cy="278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62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275606"/>
            <a:ext cx="3960440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000" dirty="0"/>
              <a:t>zkvalitňuje české pojistné právo, </a:t>
            </a: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demonopolizace </a:t>
            </a:r>
            <a:r>
              <a:rPr lang="cs-CZ" sz="2000" dirty="0"/>
              <a:t>pojišťovnictví, </a:t>
            </a: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rozšiřuje </a:t>
            </a:r>
            <a:r>
              <a:rPr lang="cs-CZ" sz="2000" dirty="0"/>
              <a:t>pravomoci státního dozoru při kontrole finančního zdraví pojišťoven </a:t>
            </a: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a </a:t>
            </a:r>
            <a:r>
              <a:rPr lang="cs-CZ" sz="2000" dirty="0"/>
              <a:t>přibližuje se legislativě EU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552728" cy="507703"/>
          </a:xfrm>
        </p:spPr>
        <p:txBody>
          <a:bodyPr/>
          <a:lstStyle/>
          <a:p>
            <a:r>
              <a:rPr lang="cs-CZ" b="1" dirty="0"/>
              <a:t>Zákon č. 363/1999 Sb</a:t>
            </a:r>
            <a:r>
              <a:rPr lang="cs-CZ" b="1" dirty="0" smtClean="0"/>
              <a:t>., ve znění pozdějších předpisů, o pojišťovnictví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809750"/>
            <a:ext cx="4775913" cy="24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58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488832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000" dirty="0"/>
              <a:t>K</a:t>
            </a:r>
            <a:r>
              <a:rPr lang="en-US" sz="2000" dirty="0" err="1"/>
              <a:t>aždému</a:t>
            </a:r>
            <a:r>
              <a:rPr lang="en-US" sz="2000" dirty="0"/>
              <a:t> </a:t>
            </a:r>
            <a:r>
              <a:rPr lang="en-US" sz="2000" dirty="0" err="1"/>
              <a:t>klientovi</a:t>
            </a:r>
            <a:r>
              <a:rPr lang="en-US" sz="2000" dirty="0"/>
              <a:t> </a:t>
            </a:r>
            <a:r>
              <a:rPr lang="en-US" sz="2000" dirty="0" err="1"/>
              <a:t>velmi</a:t>
            </a:r>
            <a:r>
              <a:rPr lang="en-US" sz="2000" dirty="0"/>
              <a:t> </a:t>
            </a:r>
            <a:r>
              <a:rPr lang="en-US" sz="2000" dirty="0" err="1"/>
              <a:t>významně</a:t>
            </a:r>
            <a:r>
              <a:rPr lang="en-US" sz="2000" dirty="0"/>
              <a:t> </a:t>
            </a:r>
            <a:r>
              <a:rPr lang="en-US" sz="2000" dirty="0" err="1"/>
              <a:t>pomáhá</a:t>
            </a:r>
            <a:r>
              <a:rPr lang="en-US" sz="2000" dirty="0"/>
              <a:t> </a:t>
            </a:r>
            <a:r>
              <a:rPr lang="en-US" sz="2000" dirty="0" err="1"/>
              <a:t>zejména</a:t>
            </a:r>
            <a:r>
              <a:rPr lang="en-US" sz="2000" dirty="0"/>
              <a:t> </a:t>
            </a:r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řešení</a:t>
            </a:r>
            <a:r>
              <a:rPr lang="en-US" sz="2000" dirty="0"/>
              <a:t> </a:t>
            </a:r>
            <a:r>
              <a:rPr lang="en-US" sz="2000" dirty="0" err="1"/>
              <a:t>finančního</a:t>
            </a:r>
            <a:r>
              <a:rPr lang="en-US" sz="2000" dirty="0"/>
              <a:t> </a:t>
            </a:r>
            <a:r>
              <a:rPr lang="en-US" sz="2000" dirty="0" err="1"/>
              <a:t>krytí</a:t>
            </a:r>
            <a:r>
              <a:rPr lang="en-US" sz="2000" dirty="0"/>
              <a:t> </a:t>
            </a:r>
            <a:r>
              <a:rPr lang="en-US" sz="2000" dirty="0" err="1"/>
              <a:t>spojeného</a:t>
            </a:r>
            <a:r>
              <a:rPr lang="en-US" sz="2000" dirty="0"/>
              <a:t> s </a:t>
            </a:r>
            <a:r>
              <a:rPr lang="en-US" sz="2000" dirty="0" err="1"/>
              <a:t>případy</a:t>
            </a:r>
            <a:r>
              <a:rPr lang="en-US" sz="2000" dirty="0"/>
              <a:t> </a:t>
            </a:r>
            <a:r>
              <a:rPr lang="en-US" sz="2000" dirty="0" err="1"/>
              <a:t>náhlého</a:t>
            </a:r>
            <a:r>
              <a:rPr lang="en-US" sz="2000" dirty="0"/>
              <a:t> </a:t>
            </a:r>
            <a:r>
              <a:rPr lang="en-US" sz="2000" dirty="0" err="1"/>
              <a:t>onemocnění</a:t>
            </a:r>
            <a:r>
              <a:rPr lang="en-US" sz="2000" dirty="0"/>
              <a:t> </a:t>
            </a:r>
            <a:r>
              <a:rPr lang="en-US" sz="2000" dirty="0" err="1"/>
              <a:t>nebo</a:t>
            </a:r>
            <a:r>
              <a:rPr lang="en-US" sz="2000" dirty="0"/>
              <a:t> </a:t>
            </a:r>
            <a:r>
              <a:rPr lang="en-US" sz="2000" dirty="0" err="1"/>
              <a:t>úrazu</a:t>
            </a:r>
            <a:r>
              <a:rPr lang="en-US" sz="2000" dirty="0"/>
              <a:t>, </a:t>
            </a:r>
            <a:r>
              <a:rPr lang="en-US" sz="2000" dirty="0" err="1"/>
              <a:t>který</a:t>
            </a:r>
            <a:r>
              <a:rPr lang="en-US" sz="2000" dirty="0"/>
              <a:t> </a:t>
            </a:r>
            <a:r>
              <a:rPr lang="en-US" sz="2000" dirty="0" err="1"/>
              <a:t>vyžaduje</a:t>
            </a:r>
            <a:r>
              <a:rPr lang="en-US" sz="2000" dirty="0"/>
              <a:t> </a:t>
            </a:r>
            <a:r>
              <a:rPr lang="en-US" sz="2000" dirty="0" err="1"/>
              <a:t>poskytnutí</a:t>
            </a:r>
            <a:r>
              <a:rPr lang="en-US" sz="2000" dirty="0"/>
              <a:t> </a:t>
            </a:r>
            <a:r>
              <a:rPr lang="en-US" sz="2000" dirty="0" err="1"/>
              <a:t>nutné</a:t>
            </a:r>
            <a:r>
              <a:rPr lang="en-US" sz="2000" dirty="0"/>
              <a:t> a </a:t>
            </a:r>
            <a:r>
              <a:rPr lang="en-US" sz="2000" dirty="0" err="1"/>
              <a:t>neodkladné</a:t>
            </a:r>
            <a:r>
              <a:rPr lang="en-US" sz="2000" dirty="0"/>
              <a:t> </a:t>
            </a:r>
            <a:r>
              <a:rPr lang="en-US" sz="2000" dirty="0" err="1"/>
              <a:t>zdravotní</a:t>
            </a:r>
            <a:r>
              <a:rPr lang="en-US" sz="2000" dirty="0"/>
              <a:t> </a:t>
            </a:r>
            <a:r>
              <a:rPr lang="en-US" sz="2000" dirty="0" err="1"/>
              <a:t>péče</a:t>
            </a:r>
            <a:r>
              <a:rPr lang="en-US" sz="2000" dirty="0"/>
              <a:t>, </a:t>
            </a:r>
            <a:r>
              <a:rPr lang="en-US" sz="2000" dirty="0" err="1"/>
              <a:t>včetně</a:t>
            </a:r>
            <a:r>
              <a:rPr lang="en-US" sz="2000" dirty="0"/>
              <a:t> </a:t>
            </a:r>
            <a:r>
              <a:rPr lang="en-US" sz="2000" dirty="0" err="1"/>
              <a:t>repatriace</a:t>
            </a:r>
            <a:r>
              <a:rPr lang="en-US" sz="2000" dirty="0"/>
              <a:t>. </a:t>
            </a:r>
            <a:endParaRPr lang="cs-CZ" sz="2000" dirty="0"/>
          </a:p>
          <a:p>
            <a:pPr>
              <a:defRPr/>
            </a:pPr>
            <a:r>
              <a:rPr lang="en-US" sz="2000" dirty="0" err="1"/>
              <a:t>Pojištění</a:t>
            </a:r>
            <a:r>
              <a:rPr lang="en-US" sz="2000" dirty="0"/>
              <a:t> </a:t>
            </a:r>
            <a:r>
              <a:rPr lang="en-US" sz="2000" dirty="0" err="1"/>
              <a:t>zajistí</a:t>
            </a:r>
            <a:r>
              <a:rPr lang="en-US" sz="2000" dirty="0"/>
              <a:t> </a:t>
            </a:r>
            <a:r>
              <a:rPr lang="en-US" sz="2000" dirty="0" err="1"/>
              <a:t>důležitou</a:t>
            </a:r>
            <a:r>
              <a:rPr lang="en-US" sz="2000" dirty="0"/>
              <a:t> </a:t>
            </a:r>
            <a:r>
              <a:rPr lang="en-US" sz="2000" dirty="0" err="1"/>
              <a:t>podporu</a:t>
            </a:r>
            <a:r>
              <a:rPr lang="en-US" sz="2000" dirty="0"/>
              <a:t> </a:t>
            </a:r>
            <a:r>
              <a:rPr lang="en-US" sz="2000" dirty="0" err="1"/>
              <a:t>ze</a:t>
            </a:r>
            <a:r>
              <a:rPr lang="en-US" sz="2000" dirty="0"/>
              <a:t> </a:t>
            </a:r>
            <a:r>
              <a:rPr lang="en-US" sz="2000" dirty="0" err="1"/>
              <a:t>strany</a:t>
            </a:r>
            <a:r>
              <a:rPr lang="en-US" sz="2000" dirty="0"/>
              <a:t> </a:t>
            </a:r>
            <a:r>
              <a:rPr lang="en-US" sz="2000" dirty="0" err="1"/>
              <a:t>asistenční</a:t>
            </a:r>
            <a:r>
              <a:rPr lang="en-US" sz="2000" dirty="0"/>
              <a:t> </a:t>
            </a:r>
            <a:r>
              <a:rPr lang="en-US" sz="2000" dirty="0" err="1"/>
              <a:t>služby</a:t>
            </a:r>
            <a:r>
              <a:rPr lang="en-US" sz="2000" dirty="0"/>
              <a:t>, </a:t>
            </a:r>
            <a:r>
              <a:rPr lang="en-US" sz="2000" dirty="0" err="1"/>
              <a:t>která</a:t>
            </a:r>
            <a:r>
              <a:rPr lang="en-US" sz="2000" dirty="0"/>
              <a:t> </a:t>
            </a:r>
            <a:r>
              <a:rPr lang="en-US" sz="2000" dirty="0" err="1"/>
              <a:t>pomůže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všech</a:t>
            </a:r>
            <a:r>
              <a:rPr lang="en-US" sz="2000" dirty="0"/>
              <a:t> </a:t>
            </a:r>
            <a:r>
              <a:rPr lang="en-US" sz="2000" dirty="0" err="1"/>
              <a:t>vzniklých</a:t>
            </a:r>
            <a:r>
              <a:rPr lang="en-US" sz="2000" dirty="0"/>
              <a:t> </a:t>
            </a:r>
            <a:r>
              <a:rPr lang="en-US" sz="2000" dirty="0" err="1"/>
              <a:t>problematických</a:t>
            </a:r>
            <a:r>
              <a:rPr lang="en-US" sz="2000" dirty="0"/>
              <a:t> </a:t>
            </a:r>
            <a:r>
              <a:rPr lang="en-US" sz="2000" dirty="0" err="1"/>
              <a:t>situacích</a:t>
            </a:r>
            <a:r>
              <a:rPr lang="en-US" sz="2000" dirty="0"/>
              <a:t>. </a:t>
            </a:r>
            <a:endParaRPr lang="cs-CZ" sz="2000" dirty="0"/>
          </a:p>
          <a:p>
            <a:pPr>
              <a:defRPr/>
            </a:pPr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nákupu</a:t>
            </a:r>
            <a:r>
              <a:rPr lang="en-US" sz="2000" dirty="0"/>
              <a:t> </a:t>
            </a:r>
            <a:r>
              <a:rPr lang="en-US" sz="2000" dirty="0" err="1"/>
              <a:t>kompletního</a:t>
            </a:r>
            <a:r>
              <a:rPr lang="en-US" sz="2000" dirty="0"/>
              <a:t> </a:t>
            </a:r>
            <a:r>
              <a:rPr lang="en-US" sz="2000" dirty="0" err="1"/>
              <a:t>balíčku</a:t>
            </a:r>
            <a:r>
              <a:rPr lang="en-US" sz="2000" dirty="0"/>
              <a:t> </a:t>
            </a:r>
            <a:r>
              <a:rPr lang="en-US" sz="2000" dirty="0" err="1"/>
              <a:t>pojištění</a:t>
            </a:r>
            <a:r>
              <a:rPr lang="en-US" sz="2000" dirty="0"/>
              <a:t> </a:t>
            </a:r>
            <a:r>
              <a:rPr lang="en-US" sz="2000" dirty="0" err="1"/>
              <a:t>jsou</a:t>
            </a:r>
            <a:r>
              <a:rPr lang="en-US" sz="2000" dirty="0"/>
              <a:t> </a:t>
            </a:r>
            <a:r>
              <a:rPr lang="en-US" sz="2000" dirty="0" err="1"/>
              <a:t>pojistnou</a:t>
            </a:r>
            <a:r>
              <a:rPr lang="en-US" sz="2000" dirty="0"/>
              <a:t> </a:t>
            </a:r>
            <a:r>
              <a:rPr lang="en-US" sz="2000" dirty="0" err="1"/>
              <a:t>smlouvou</a:t>
            </a:r>
            <a:r>
              <a:rPr lang="en-US" sz="2000" dirty="0"/>
              <a:t> </a:t>
            </a:r>
            <a:r>
              <a:rPr lang="en-US" sz="2000" dirty="0" err="1"/>
              <a:t>chráněna</a:t>
            </a:r>
            <a:r>
              <a:rPr lang="en-US" sz="2000" dirty="0"/>
              <a:t> </a:t>
            </a:r>
            <a:r>
              <a:rPr lang="en-US" sz="2000" dirty="0" err="1"/>
              <a:t>zavazadla</a:t>
            </a:r>
            <a:r>
              <a:rPr lang="en-US" sz="2000" dirty="0"/>
              <a:t>, v </a:t>
            </a:r>
            <a:r>
              <a:rPr lang="en-US" sz="2000" dirty="0" err="1"/>
              <a:t>případě</a:t>
            </a:r>
            <a:r>
              <a:rPr lang="en-US" sz="2000" dirty="0"/>
              <a:t> </a:t>
            </a:r>
            <a:r>
              <a:rPr lang="en-US" sz="2000" dirty="0" err="1"/>
              <a:t>úrazu</a:t>
            </a:r>
            <a:r>
              <a:rPr lang="en-US" sz="2000" dirty="0"/>
              <a:t> </a:t>
            </a:r>
            <a:r>
              <a:rPr lang="en-US" sz="2000" dirty="0" err="1"/>
              <a:t>je</a:t>
            </a:r>
            <a:r>
              <a:rPr lang="en-US" sz="2000" dirty="0"/>
              <a:t> </a:t>
            </a:r>
            <a:r>
              <a:rPr lang="en-US" sz="2000" dirty="0" err="1"/>
              <a:t>vypláceno</a:t>
            </a:r>
            <a:r>
              <a:rPr lang="en-US" sz="2000" dirty="0"/>
              <a:t> </a:t>
            </a:r>
            <a:r>
              <a:rPr lang="en-US" sz="2000" dirty="0" err="1"/>
              <a:t>odškodnění</a:t>
            </a:r>
            <a:r>
              <a:rPr lang="en-US" sz="2000" dirty="0"/>
              <a:t> a v </a:t>
            </a:r>
            <a:r>
              <a:rPr lang="en-US" sz="2000" dirty="0" err="1"/>
              <a:t>případě</a:t>
            </a:r>
            <a:r>
              <a:rPr lang="en-US" sz="2000" dirty="0"/>
              <a:t> </a:t>
            </a:r>
            <a:r>
              <a:rPr lang="en-US" sz="2000" dirty="0" err="1"/>
              <a:t>škody</a:t>
            </a:r>
            <a:r>
              <a:rPr lang="en-US" sz="2000" dirty="0"/>
              <a:t> </a:t>
            </a:r>
            <a:r>
              <a:rPr lang="en-US" sz="2000" dirty="0" err="1"/>
              <a:t>způsobené</a:t>
            </a:r>
            <a:r>
              <a:rPr lang="en-US" sz="2000" dirty="0"/>
              <a:t> </a:t>
            </a:r>
            <a:r>
              <a:rPr lang="en-US" sz="2000" dirty="0" err="1"/>
              <a:t>třetí</a:t>
            </a:r>
            <a:r>
              <a:rPr lang="en-US" sz="2000" dirty="0"/>
              <a:t> </a:t>
            </a:r>
            <a:r>
              <a:rPr lang="en-US" sz="2000" dirty="0" err="1"/>
              <a:t>osobě</a:t>
            </a:r>
            <a:r>
              <a:rPr lang="en-US" sz="2000" dirty="0"/>
              <a:t> </a:t>
            </a:r>
            <a:r>
              <a:rPr lang="en-US" sz="2000" dirty="0" err="1"/>
              <a:t>je</a:t>
            </a:r>
            <a:r>
              <a:rPr lang="en-US" sz="2000" dirty="0"/>
              <a:t> </a:t>
            </a:r>
            <a:r>
              <a:rPr lang="en-US" sz="2000" dirty="0" err="1"/>
              <a:t>zajištěna</a:t>
            </a:r>
            <a:r>
              <a:rPr lang="en-US" sz="2000" dirty="0"/>
              <a:t> </a:t>
            </a:r>
            <a:r>
              <a:rPr lang="en-US" sz="2000" dirty="0" err="1"/>
              <a:t>finanční</a:t>
            </a:r>
            <a:r>
              <a:rPr lang="en-US" sz="2000" dirty="0"/>
              <a:t> </a:t>
            </a:r>
            <a:r>
              <a:rPr lang="en-US" sz="2000" dirty="0" err="1"/>
              <a:t>pomoc</a:t>
            </a:r>
            <a:r>
              <a:rPr lang="en-US" sz="2000" dirty="0"/>
              <a:t>. </a:t>
            </a:r>
          </a:p>
          <a:p>
            <a:pPr>
              <a:defRPr/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832648" cy="507703"/>
          </a:xfrm>
        </p:spPr>
        <p:txBody>
          <a:bodyPr/>
          <a:lstStyle/>
          <a:p>
            <a:r>
              <a:rPr lang="en-US" b="1" dirty="0" err="1"/>
              <a:t>Pojištění</a:t>
            </a:r>
            <a:r>
              <a:rPr lang="en-US" b="1" dirty="0"/>
              <a:t> </a:t>
            </a:r>
            <a:r>
              <a:rPr lang="en-US" b="1" dirty="0" err="1"/>
              <a:t>při</a:t>
            </a:r>
            <a:r>
              <a:rPr lang="en-US" b="1" dirty="0"/>
              <a:t> </a:t>
            </a:r>
            <a:r>
              <a:rPr lang="en-US" b="1" dirty="0" err="1"/>
              <a:t>cestách</a:t>
            </a:r>
            <a:r>
              <a:rPr lang="en-US" b="1" dirty="0"/>
              <a:t> a </a:t>
            </a:r>
            <a:r>
              <a:rPr lang="en-US" b="1" dirty="0" err="1"/>
              <a:t>pobytu</a:t>
            </a:r>
            <a:r>
              <a:rPr lang="en-US" b="1" dirty="0"/>
              <a:t> v </a:t>
            </a:r>
            <a:r>
              <a:rPr lang="en-US" b="1" dirty="0" err="1"/>
              <a:t>zahraničí</a:t>
            </a:r>
            <a:r>
              <a:rPr lang="en-US" b="1" dirty="0"/>
              <a:t>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84240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93546" y="1059582"/>
            <a:ext cx="4378453" cy="2952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en-US" sz="2000" u="sng" dirty="0" err="1"/>
              <a:t>Postup</a:t>
            </a:r>
            <a:r>
              <a:rPr lang="en-US" sz="2000" u="sng" dirty="0"/>
              <a:t> </a:t>
            </a:r>
            <a:r>
              <a:rPr lang="en-US" sz="2000" u="sng" dirty="0" err="1"/>
              <a:t>při</a:t>
            </a:r>
            <a:r>
              <a:rPr lang="en-US" sz="2000" u="sng" dirty="0"/>
              <a:t> </a:t>
            </a:r>
            <a:r>
              <a:rPr lang="en-US" sz="2000" u="sng" dirty="0" err="1"/>
              <a:t>vzniku</a:t>
            </a:r>
            <a:r>
              <a:rPr lang="en-US" sz="2000" u="sng" dirty="0"/>
              <a:t> </a:t>
            </a:r>
            <a:r>
              <a:rPr lang="en-US" sz="2000" u="sng" dirty="0" err="1"/>
              <a:t>pojistné</a:t>
            </a:r>
            <a:r>
              <a:rPr lang="en-US" sz="2000" u="sng" dirty="0"/>
              <a:t> </a:t>
            </a:r>
            <a:r>
              <a:rPr lang="en-US" sz="2000" u="sng" dirty="0" err="1"/>
              <a:t>události</a:t>
            </a:r>
            <a:r>
              <a:rPr lang="en-US" sz="2000" u="sng" dirty="0"/>
              <a:t> </a:t>
            </a:r>
            <a:r>
              <a:rPr lang="en-US" sz="2000" u="sng" dirty="0" err="1"/>
              <a:t>pojištěného</a:t>
            </a:r>
            <a:r>
              <a:rPr lang="en-US" sz="2000" u="sng" dirty="0"/>
              <a:t> </a:t>
            </a:r>
            <a:r>
              <a:rPr lang="en-US" sz="2000" u="sng" dirty="0" err="1"/>
              <a:t>klienta</a:t>
            </a:r>
            <a:r>
              <a:rPr lang="en-US" sz="2000" u="sng" dirty="0"/>
              <a:t> v </a:t>
            </a:r>
            <a:r>
              <a:rPr lang="en-US" sz="2000" u="sng" dirty="0" err="1"/>
              <a:t>zahraničí</a:t>
            </a:r>
            <a:r>
              <a:rPr lang="en-US" sz="2000" u="sng" dirty="0"/>
              <a:t>:</a:t>
            </a:r>
            <a:endParaRPr lang="cs-CZ" sz="2000" u="sng" dirty="0"/>
          </a:p>
          <a:p>
            <a:pPr>
              <a:defRPr/>
            </a:pPr>
            <a:r>
              <a:rPr lang="cs-CZ" sz="2000" dirty="0"/>
              <a:t>v</a:t>
            </a:r>
            <a:r>
              <a:rPr lang="en-US" sz="2000" dirty="0" err="1" smtClean="0"/>
              <a:t>ždy</a:t>
            </a:r>
            <a:r>
              <a:rPr lang="en-US" sz="2000" dirty="0" smtClean="0"/>
              <a:t> </a:t>
            </a:r>
            <a:r>
              <a:rPr lang="en-US" sz="2000" dirty="0" err="1"/>
              <a:t>kontaktovat</a:t>
            </a:r>
            <a:r>
              <a:rPr lang="en-US" sz="2000" dirty="0"/>
              <a:t> </a:t>
            </a:r>
            <a:r>
              <a:rPr lang="en-US" sz="2000" dirty="0" err="1"/>
              <a:t>asistenční</a:t>
            </a:r>
            <a:r>
              <a:rPr lang="en-US" sz="2000" dirty="0"/>
              <a:t> </a:t>
            </a:r>
            <a:r>
              <a:rPr lang="en-US" sz="2000" dirty="0" err="1"/>
              <a:t>službu</a:t>
            </a:r>
            <a:r>
              <a:rPr lang="en-US" sz="2000" dirty="0"/>
              <a:t>, </a:t>
            </a:r>
            <a:endParaRPr lang="cs-CZ" sz="2000" dirty="0"/>
          </a:p>
          <a:p>
            <a:pPr>
              <a:defRPr/>
            </a:pPr>
            <a:r>
              <a:rPr lang="en-US" sz="2000" dirty="0" err="1"/>
              <a:t>bezpodmínečně</a:t>
            </a:r>
            <a:r>
              <a:rPr lang="en-US" sz="2000" dirty="0"/>
              <a:t> se </a:t>
            </a:r>
            <a:r>
              <a:rPr lang="en-US" sz="2000" dirty="0" smtClean="0"/>
              <a:t>ř</a:t>
            </a:r>
            <a:r>
              <a:rPr lang="cs-CZ" sz="2000" dirty="0" err="1" smtClean="0"/>
              <a:t>í</a:t>
            </a:r>
            <a:r>
              <a:rPr lang="cs-CZ" sz="2000" dirty="0" err="1"/>
              <a:t>d</a:t>
            </a:r>
            <a:r>
              <a:rPr lang="en-US" sz="2000" dirty="0" smtClean="0"/>
              <a:t>it </a:t>
            </a:r>
            <a:r>
              <a:rPr lang="en-US" sz="2000" dirty="0" err="1"/>
              <a:t>pokyny</a:t>
            </a:r>
            <a:r>
              <a:rPr lang="en-US" sz="2000" dirty="0"/>
              <a:t> </a:t>
            </a:r>
            <a:r>
              <a:rPr lang="en-US" sz="2000" dirty="0" err="1"/>
              <a:t>operátora</a:t>
            </a:r>
            <a:r>
              <a:rPr lang="en-US" sz="2000" dirty="0"/>
              <a:t> </a:t>
            </a:r>
            <a:r>
              <a:rPr lang="en-US" sz="2000" dirty="0" err="1"/>
              <a:t>asistence</a:t>
            </a:r>
            <a:r>
              <a:rPr lang="cs-CZ" sz="2000" dirty="0"/>
              <a:t>,</a:t>
            </a:r>
            <a:r>
              <a:rPr lang="en-US" sz="2000" dirty="0"/>
              <a:t> </a:t>
            </a:r>
            <a:endParaRPr lang="cs-CZ" sz="2000" dirty="0"/>
          </a:p>
          <a:p>
            <a:pPr>
              <a:defRPr/>
            </a:pPr>
            <a:r>
              <a:rPr lang="en-US" sz="2000" dirty="0" err="1"/>
              <a:t>uschovat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veškeré</a:t>
            </a:r>
            <a:r>
              <a:rPr lang="en-US" sz="2000" dirty="0"/>
              <a:t> </a:t>
            </a:r>
            <a:r>
              <a:rPr lang="en-US" sz="2000" dirty="0" err="1"/>
              <a:t>originály</a:t>
            </a:r>
            <a:r>
              <a:rPr lang="en-US" sz="2000" dirty="0"/>
              <a:t> </a:t>
            </a:r>
            <a:r>
              <a:rPr lang="en-US" sz="2000" dirty="0" err="1"/>
              <a:t>dokladů</a:t>
            </a:r>
            <a:r>
              <a:rPr lang="en-US" sz="2000" dirty="0"/>
              <a:t>, </a:t>
            </a:r>
            <a:r>
              <a:rPr lang="en-US" sz="2000" dirty="0" err="1"/>
              <a:t>vztahujících</a:t>
            </a:r>
            <a:r>
              <a:rPr lang="en-US" sz="2000" dirty="0"/>
              <a:t> se k </a:t>
            </a:r>
            <a:r>
              <a:rPr lang="en-US" sz="2000" dirty="0" err="1"/>
              <a:t>pojistné</a:t>
            </a:r>
            <a:r>
              <a:rPr lang="en-US" sz="2000" dirty="0"/>
              <a:t> </a:t>
            </a:r>
            <a:r>
              <a:rPr lang="en-US" sz="2000" dirty="0" err="1"/>
              <a:t>události</a:t>
            </a:r>
            <a:r>
              <a:rPr lang="en-US" sz="2000" dirty="0"/>
              <a:t>, </a:t>
            </a:r>
            <a:endParaRPr lang="cs-CZ" sz="2000" dirty="0"/>
          </a:p>
          <a:p>
            <a:pPr>
              <a:defRPr/>
            </a:pPr>
            <a:r>
              <a:rPr lang="en-US" sz="2000" dirty="0" err="1"/>
              <a:t>po</a:t>
            </a:r>
            <a:r>
              <a:rPr lang="en-US" sz="2000" dirty="0"/>
              <a:t> </a:t>
            </a:r>
            <a:r>
              <a:rPr lang="en-US" sz="2000" dirty="0" err="1"/>
              <a:t>návratu</a:t>
            </a:r>
            <a:r>
              <a:rPr lang="en-US" sz="2000" dirty="0"/>
              <a:t> co </a:t>
            </a:r>
            <a:r>
              <a:rPr lang="en-US" sz="2000" dirty="0" err="1"/>
              <a:t>nejdříve</a:t>
            </a:r>
            <a:r>
              <a:rPr lang="en-US" sz="2000" dirty="0"/>
              <a:t> </a:t>
            </a:r>
            <a:r>
              <a:rPr lang="en-US" sz="2000" dirty="0" err="1"/>
              <a:t>dořešit</a:t>
            </a:r>
            <a:r>
              <a:rPr lang="en-US" sz="2000" dirty="0"/>
              <a:t> </a:t>
            </a:r>
            <a:r>
              <a:rPr lang="en-US" sz="2000" dirty="0" err="1"/>
              <a:t>pojistnou</a:t>
            </a:r>
            <a:r>
              <a:rPr lang="en-US" sz="2000" dirty="0"/>
              <a:t> </a:t>
            </a:r>
            <a:r>
              <a:rPr lang="en-US" sz="2000" dirty="0" err="1"/>
              <a:t>událost</a:t>
            </a:r>
            <a:r>
              <a:rPr lang="en-US" sz="2000" dirty="0"/>
              <a:t> s </a:t>
            </a:r>
            <a:r>
              <a:rPr lang="en-US" sz="2000" dirty="0" err="1"/>
              <a:t>pojišťovnou</a:t>
            </a:r>
            <a:r>
              <a:rPr lang="en-US" sz="2000" dirty="0"/>
              <a:t>.</a:t>
            </a:r>
            <a:endParaRPr lang="cs-CZ" sz="2000" dirty="0"/>
          </a:p>
          <a:p>
            <a:pPr marL="0" indent="0">
              <a:buNone/>
              <a:defRPr/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040560" cy="507703"/>
          </a:xfrm>
        </p:spPr>
        <p:txBody>
          <a:bodyPr/>
          <a:lstStyle/>
          <a:p>
            <a:r>
              <a:rPr lang="en-US" b="1" dirty="0" err="1"/>
              <a:t>Vznik</a:t>
            </a:r>
            <a:r>
              <a:rPr lang="en-US" b="1" dirty="0"/>
              <a:t> </a:t>
            </a:r>
            <a:r>
              <a:rPr lang="en-US" b="1" dirty="0" err="1"/>
              <a:t>pojistné</a:t>
            </a:r>
            <a:r>
              <a:rPr lang="en-US" b="1" dirty="0"/>
              <a:t> </a:t>
            </a:r>
            <a:r>
              <a:rPr lang="en-US" b="1" dirty="0" err="1"/>
              <a:t>události</a:t>
            </a:r>
            <a:r>
              <a:rPr lang="en-US" b="1" dirty="0"/>
              <a:t> v </a:t>
            </a:r>
            <a:r>
              <a:rPr lang="en-US" b="1" dirty="0" err="1"/>
              <a:t>zahraničí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419622"/>
            <a:ext cx="4131543" cy="274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17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3382" y="915566"/>
            <a:ext cx="4840666" cy="36724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000" dirty="0"/>
              <a:t>Cestovní pojištění při cestách do zahraničí i v tuzemsku zajistí pojistnou ochranu v širokém spektru rizik. </a:t>
            </a:r>
          </a:p>
          <a:p>
            <a:pPr>
              <a:defRPr/>
            </a:pPr>
            <a:r>
              <a:rPr lang="cs-CZ" sz="2000" b="1" dirty="0"/>
              <a:t>Pro cesty do zahraničí </a:t>
            </a:r>
            <a:r>
              <a:rPr lang="cs-CZ" sz="2000" dirty="0"/>
              <a:t>je jeho základní součástí </a:t>
            </a:r>
            <a:r>
              <a:rPr lang="cs-CZ" sz="2000" b="1" dirty="0"/>
              <a:t>pojištění léčebných výloh</a:t>
            </a:r>
            <a:r>
              <a:rPr lang="cs-CZ" sz="2000" dirty="0"/>
              <a:t>. K němu lze přidat úrazové pojištění, případně pojištění odpovědnosti za škodu občana a pojištění cestovních zavazadel. </a:t>
            </a:r>
          </a:p>
          <a:p>
            <a:pPr>
              <a:defRPr/>
            </a:pPr>
            <a:r>
              <a:rPr lang="cs-CZ" sz="2000" b="1" dirty="0"/>
              <a:t>Pro cesty v tuzemsku </a:t>
            </a:r>
            <a:r>
              <a:rPr lang="cs-CZ" sz="2000" dirty="0"/>
              <a:t>lze sjednat pojištění úrazové nebo pojištění cestovních zavazadel nebo obě pojištění dohromady. </a:t>
            </a:r>
          </a:p>
          <a:p>
            <a:pPr>
              <a:defRPr/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altLang="cs-CZ" b="1" dirty="0"/>
              <a:t>CESTOVNÍ POJIŠTĚNÍ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791" y="1707654"/>
            <a:ext cx="385757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23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7797644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2000" dirty="0"/>
              <a:t>Limit </a:t>
            </a:r>
            <a:r>
              <a:rPr lang="en-US" sz="2000" dirty="0" err="1"/>
              <a:t>plnění</a:t>
            </a:r>
            <a:r>
              <a:rPr lang="en-US" sz="2000" dirty="0"/>
              <a:t> z </a:t>
            </a:r>
            <a:r>
              <a:rPr lang="en-US" sz="2000" dirty="0" err="1"/>
              <a:t>jedné</a:t>
            </a:r>
            <a:r>
              <a:rPr lang="en-US" sz="2000" dirty="0"/>
              <a:t> </a:t>
            </a:r>
            <a:r>
              <a:rPr lang="en-US" sz="2000" dirty="0" err="1"/>
              <a:t>pojistné</a:t>
            </a:r>
            <a:r>
              <a:rPr lang="en-US" sz="2000" dirty="0"/>
              <a:t> </a:t>
            </a:r>
            <a:r>
              <a:rPr lang="en-US" sz="2000" dirty="0" err="1"/>
              <a:t>události</a:t>
            </a:r>
            <a:r>
              <a:rPr lang="en-US" sz="2000" dirty="0"/>
              <a:t> </a:t>
            </a:r>
            <a:r>
              <a:rPr lang="en-US" sz="2000" dirty="0" err="1"/>
              <a:t>je</a:t>
            </a:r>
            <a:r>
              <a:rPr lang="en-US" sz="2000" dirty="0"/>
              <a:t> </a:t>
            </a:r>
            <a:r>
              <a:rPr lang="en-US" sz="2000" dirty="0" err="1"/>
              <a:t>limitován</a:t>
            </a:r>
            <a:r>
              <a:rPr lang="en-US" sz="2000" dirty="0"/>
              <a:t> </a:t>
            </a:r>
            <a:r>
              <a:rPr lang="en-US" sz="2000" dirty="0" err="1"/>
              <a:t>rozdělením</a:t>
            </a:r>
            <a:r>
              <a:rPr lang="en-US" sz="2000" dirty="0"/>
              <a:t> do </a:t>
            </a:r>
            <a:r>
              <a:rPr lang="en-US" sz="2000" b="1" dirty="0" err="1"/>
              <a:t>územních</a:t>
            </a:r>
            <a:r>
              <a:rPr lang="en-US" sz="2000" b="1" dirty="0"/>
              <a:t> </a:t>
            </a:r>
            <a:r>
              <a:rPr lang="en-US" sz="2000" b="1" dirty="0" err="1"/>
              <a:t>pásem</a:t>
            </a:r>
            <a:r>
              <a:rPr lang="en-US" sz="2000" dirty="0"/>
              <a:t>:</a:t>
            </a:r>
          </a:p>
          <a:p>
            <a:pPr>
              <a:defRPr/>
            </a:pPr>
            <a:r>
              <a:rPr lang="en-US" sz="2000" b="1" dirty="0"/>
              <a:t>oblast E</a:t>
            </a:r>
            <a:r>
              <a:rPr lang="en-US" sz="2000" dirty="0"/>
              <a:t> - </a:t>
            </a:r>
            <a:r>
              <a:rPr lang="en-US" sz="2000" dirty="0" err="1"/>
              <a:t>všechny</a:t>
            </a:r>
            <a:r>
              <a:rPr lang="en-US" sz="2000" dirty="0"/>
              <a:t> </a:t>
            </a:r>
            <a:r>
              <a:rPr lang="en-US" sz="2000" dirty="0" err="1"/>
              <a:t>státy</a:t>
            </a:r>
            <a:r>
              <a:rPr lang="en-US" sz="2000" dirty="0"/>
              <a:t> </a:t>
            </a:r>
            <a:r>
              <a:rPr lang="en-US" sz="2000" dirty="0" err="1"/>
              <a:t>Evropy</a:t>
            </a:r>
            <a:r>
              <a:rPr lang="en-US" sz="2000" dirty="0"/>
              <a:t>, </a:t>
            </a:r>
            <a:r>
              <a:rPr lang="en-US" sz="2000" dirty="0" err="1"/>
              <a:t>evropská</a:t>
            </a:r>
            <a:r>
              <a:rPr lang="en-US" sz="2000" dirty="0"/>
              <a:t> </a:t>
            </a:r>
            <a:r>
              <a:rPr lang="en-US" sz="2000" dirty="0" err="1"/>
              <a:t>část</a:t>
            </a:r>
            <a:r>
              <a:rPr lang="en-US" sz="2000" dirty="0"/>
              <a:t> Ruska, Tunis, </a:t>
            </a:r>
            <a:r>
              <a:rPr lang="en-US" sz="2000" dirty="0" err="1"/>
              <a:t>Maroko</a:t>
            </a:r>
            <a:r>
              <a:rPr lang="en-US" sz="2000" dirty="0"/>
              <a:t>, </a:t>
            </a:r>
            <a:r>
              <a:rPr lang="en-US" sz="2000" dirty="0" err="1"/>
              <a:t>Turecko</a:t>
            </a:r>
            <a:r>
              <a:rPr lang="en-US" sz="2000" dirty="0"/>
              <a:t>, </a:t>
            </a:r>
            <a:r>
              <a:rPr lang="en-US" sz="2000" dirty="0" err="1"/>
              <a:t>Izrael</a:t>
            </a:r>
            <a:r>
              <a:rPr lang="en-US" sz="2000" dirty="0"/>
              <a:t>, Egypt a </a:t>
            </a:r>
            <a:r>
              <a:rPr lang="en-US" sz="2000" dirty="0" err="1"/>
              <a:t>Kypr</a:t>
            </a:r>
            <a:r>
              <a:rPr lang="en-US" sz="2000" dirty="0"/>
              <a:t>, </a:t>
            </a:r>
          </a:p>
          <a:p>
            <a:pPr>
              <a:defRPr/>
            </a:pPr>
            <a:r>
              <a:rPr lang="en-US" sz="2000" b="1" dirty="0"/>
              <a:t>oblast S</a:t>
            </a:r>
            <a:r>
              <a:rPr lang="en-US" sz="2000" dirty="0"/>
              <a:t> - </a:t>
            </a:r>
            <a:r>
              <a:rPr lang="en-US" sz="2000" dirty="0" err="1"/>
              <a:t>všechny</a:t>
            </a:r>
            <a:r>
              <a:rPr lang="en-US" sz="2000" dirty="0"/>
              <a:t> </a:t>
            </a:r>
            <a:r>
              <a:rPr lang="en-US" sz="2000" dirty="0" err="1"/>
              <a:t>státy</a:t>
            </a:r>
            <a:r>
              <a:rPr lang="en-US" sz="2000" dirty="0"/>
              <a:t> </a:t>
            </a:r>
            <a:r>
              <a:rPr lang="en-US" sz="2000" dirty="0" err="1"/>
              <a:t>světa</a:t>
            </a:r>
            <a:r>
              <a:rPr lang="en-US" sz="2000" dirty="0"/>
              <a:t> </a:t>
            </a:r>
            <a:r>
              <a:rPr lang="en-US" sz="2000" dirty="0" err="1"/>
              <a:t>mimo</a:t>
            </a:r>
            <a:r>
              <a:rPr lang="en-US" sz="2000" dirty="0"/>
              <a:t> USA, </a:t>
            </a:r>
          </a:p>
          <a:p>
            <a:pPr>
              <a:defRPr/>
            </a:pPr>
            <a:r>
              <a:rPr lang="en-US" sz="2000" b="1" dirty="0"/>
              <a:t>oblast U</a:t>
            </a:r>
            <a:r>
              <a:rPr lang="en-US" sz="2000" dirty="0"/>
              <a:t> - </a:t>
            </a:r>
            <a:r>
              <a:rPr lang="en-US" sz="2000" dirty="0" err="1"/>
              <a:t>celý</a:t>
            </a:r>
            <a:r>
              <a:rPr lang="en-US" sz="2000" dirty="0"/>
              <a:t> </a:t>
            </a:r>
            <a:r>
              <a:rPr lang="en-US" sz="2000" dirty="0" err="1"/>
              <a:t>svět</a:t>
            </a:r>
            <a:r>
              <a:rPr lang="en-US" sz="2000" dirty="0"/>
              <a:t> </a:t>
            </a:r>
            <a:r>
              <a:rPr lang="en-US" sz="2000" dirty="0" err="1"/>
              <a:t>včetně</a:t>
            </a:r>
            <a:r>
              <a:rPr lang="en-US" sz="2000" dirty="0"/>
              <a:t> USA. </a:t>
            </a:r>
          </a:p>
          <a:p>
            <a:pPr>
              <a:defRPr/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en-US" b="1" dirty="0" err="1"/>
              <a:t>Územní</a:t>
            </a:r>
            <a:r>
              <a:rPr lang="en-US" b="1" dirty="0"/>
              <a:t> </a:t>
            </a:r>
            <a:r>
              <a:rPr lang="en-US" b="1" dirty="0" err="1"/>
              <a:t>platnost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042963"/>
            <a:ext cx="67175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37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771550"/>
            <a:ext cx="7560840" cy="39604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err="1"/>
              <a:t>pojištění</a:t>
            </a:r>
            <a:r>
              <a:rPr lang="en-US" sz="2000" dirty="0"/>
              <a:t> </a:t>
            </a:r>
            <a:r>
              <a:rPr lang="en-US" sz="2000" dirty="0" err="1"/>
              <a:t>léčebných</a:t>
            </a:r>
            <a:r>
              <a:rPr lang="en-US" sz="2000" dirty="0"/>
              <a:t> </a:t>
            </a:r>
            <a:r>
              <a:rPr lang="en-US" sz="2000" dirty="0" err="1"/>
              <a:t>výloh</a:t>
            </a:r>
            <a:r>
              <a:rPr lang="en-US" sz="2000" dirty="0"/>
              <a:t>, </a:t>
            </a:r>
          </a:p>
          <a:p>
            <a:pPr>
              <a:defRPr/>
            </a:pPr>
            <a:r>
              <a:rPr lang="en-US" sz="2000" dirty="0" err="1"/>
              <a:t>pojištění</a:t>
            </a:r>
            <a:r>
              <a:rPr lang="en-US" sz="2000" dirty="0"/>
              <a:t> </a:t>
            </a:r>
            <a:r>
              <a:rPr lang="en-US" sz="2000" dirty="0" err="1"/>
              <a:t>úrazové</a:t>
            </a:r>
            <a:r>
              <a:rPr lang="en-US" sz="2000" dirty="0"/>
              <a:t>, </a:t>
            </a:r>
          </a:p>
          <a:p>
            <a:pPr>
              <a:defRPr/>
            </a:pPr>
            <a:r>
              <a:rPr lang="en-US" sz="2000" dirty="0" err="1"/>
              <a:t>pojištění</a:t>
            </a:r>
            <a:r>
              <a:rPr lang="en-US" sz="2000" dirty="0"/>
              <a:t> </a:t>
            </a:r>
            <a:r>
              <a:rPr lang="en-US" sz="2000" dirty="0" err="1"/>
              <a:t>zavazadel</a:t>
            </a:r>
            <a:r>
              <a:rPr lang="en-US" sz="2000" dirty="0"/>
              <a:t>, </a:t>
            </a:r>
          </a:p>
          <a:p>
            <a:pPr>
              <a:defRPr/>
            </a:pPr>
            <a:r>
              <a:rPr lang="en-US" sz="2000" dirty="0" err="1"/>
              <a:t>pojištění</a:t>
            </a:r>
            <a:r>
              <a:rPr lang="en-US" sz="2000" dirty="0"/>
              <a:t> </a:t>
            </a:r>
            <a:r>
              <a:rPr lang="en-US" sz="2000" dirty="0" err="1"/>
              <a:t>odpovědnosti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škodu</a:t>
            </a:r>
            <a:r>
              <a:rPr lang="en-US" sz="2000" dirty="0"/>
              <a:t> </a:t>
            </a:r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cestách</a:t>
            </a:r>
            <a:r>
              <a:rPr lang="en-US" sz="2000" dirty="0"/>
              <a:t> a </a:t>
            </a:r>
            <a:r>
              <a:rPr lang="en-US" sz="2000" dirty="0" err="1"/>
              <a:t>pobytu</a:t>
            </a:r>
            <a:r>
              <a:rPr lang="en-US" sz="2000" dirty="0"/>
              <a:t>, </a:t>
            </a:r>
          </a:p>
          <a:p>
            <a:pPr>
              <a:defRPr/>
            </a:pPr>
            <a:r>
              <a:rPr lang="en-US" sz="2000" dirty="0" err="1"/>
              <a:t>pojištění</a:t>
            </a:r>
            <a:r>
              <a:rPr lang="en-US" sz="2000" dirty="0"/>
              <a:t> </a:t>
            </a:r>
            <a:r>
              <a:rPr lang="en-US" sz="2000" dirty="0" err="1"/>
              <a:t>storna</a:t>
            </a:r>
            <a:r>
              <a:rPr lang="en-US" sz="2000" dirty="0"/>
              <a:t> </a:t>
            </a:r>
            <a:r>
              <a:rPr lang="en-US" sz="2000" dirty="0" err="1"/>
              <a:t>zájezdu</a:t>
            </a:r>
            <a:r>
              <a:rPr lang="en-US" sz="2000" dirty="0"/>
              <a:t>, </a:t>
            </a:r>
          </a:p>
          <a:p>
            <a:pPr>
              <a:defRPr/>
            </a:pPr>
            <a:r>
              <a:rPr lang="en-US" sz="2000" dirty="0" err="1"/>
              <a:t>pojištění</a:t>
            </a:r>
            <a:r>
              <a:rPr lang="en-US" sz="2000" dirty="0"/>
              <a:t> </a:t>
            </a:r>
            <a:r>
              <a:rPr lang="en-US" sz="2000" dirty="0" err="1"/>
              <a:t>zpoždění</a:t>
            </a:r>
            <a:r>
              <a:rPr lang="en-US" sz="2000" dirty="0"/>
              <a:t> </a:t>
            </a:r>
            <a:r>
              <a:rPr lang="en-US" sz="2000" dirty="0" err="1"/>
              <a:t>letu</a:t>
            </a:r>
            <a:r>
              <a:rPr lang="en-US" sz="2000" dirty="0"/>
              <a:t> , </a:t>
            </a:r>
          </a:p>
          <a:p>
            <a:pPr>
              <a:defRPr/>
            </a:pPr>
            <a:r>
              <a:rPr lang="en-US" sz="2000" dirty="0" err="1"/>
              <a:t>pojištění</a:t>
            </a:r>
            <a:r>
              <a:rPr lang="en-US" sz="2000" dirty="0"/>
              <a:t> </a:t>
            </a:r>
            <a:r>
              <a:rPr lang="en-US" sz="2000" dirty="0" err="1"/>
              <a:t>zpoždění</a:t>
            </a:r>
            <a:r>
              <a:rPr lang="en-US" sz="2000" dirty="0"/>
              <a:t> </a:t>
            </a:r>
            <a:r>
              <a:rPr lang="en-US" sz="2000" dirty="0" err="1"/>
              <a:t>zavazadel</a:t>
            </a:r>
            <a:r>
              <a:rPr lang="en-US" sz="2000" dirty="0"/>
              <a:t>, </a:t>
            </a:r>
          </a:p>
          <a:p>
            <a:pPr>
              <a:defRPr/>
            </a:pPr>
            <a:r>
              <a:rPr lang="en-US" sz="2000" dirty="0" err="1"/>
              <a:t>únos</a:t>
            </a:r>
            <a:r>
              <a:rPr lang="en-US" sz="2000" dirty="0"/>
              <a:t> </a:t>
            </a:r>
            <a:r>
              <a:rPr lang="en-US" sz="2000" dirty="0" err="1"/>
              <a:t>letadla</a:t>
            </a:r>
            <a:r>
              <a:rPr lang="en-US" sz="2000" dirty="0"/>
              <a:t>, </a:t>
            </a:r>
          </a:p>
          <a:p>
            <a:pPr>
              <a:defRPr/>
            </a:pPr>
            <a:r>
              <a:rPr lang="en-US" sz="2000" dirty="0" err="1"/>
              <a:t>pojištění</a:t>
            </a:r>
            <a:r>
              <a:rPr lang="en-US" sz="2000" dirty="0"/>
              <a:t> </a:t>
            </a:r>
            <a:r>
              <a:rPr lang="en-US" sz="2000" dirty="0" err="1"/>
              <a:t>nevyužité</a:t>
            </a:r>
            <a:r>
              <a:rPr lang="en-US" sz="2000" dirty="0"/>
              <a:t> </a:t>
            </a:r>
            <a:r>
              <a:rPr lang="en-US" sz="2000" dirty="0" err="1"/>
              <a:t>dovolené</a:t>
            </a:r>
            <a:r>
              <a:rPr lang="en-US" sz="2000" dirty="0"/>
              <a:t>, </a:t>
            </a:r>
          </a:p>
          <a:p>
            <a:pPr>
              <a:defRPr/>
            </a:pPr>
            <a:r>
              <a:rPr lang="en-US" sz="2000" dirty="0" err="1"/>
              <a:t>pojištění</a:t>
            </a:r>
            <a:r>
              <a:rPr lang="en-US" sz="2000" dirty="0"/>
              <a:t> </a:t>
            </a:r>
            <a:r>
              <a:rPr lang="en-US" sz="2000" dirty="0" err="1"/>
              <a:t>nákladů</a:t>
            </a:r>
            <a:r>
              <a:rPr lang="en-US" sz="2000" dirty="0"/>
              <a:t> </a:t>
            </a:r>
            <a:r>
              <a:rPr lang="en-US" sz="2000" dirty="0" smtClean="0"/>
              <a:t>Ho</a:t>
            </a:r>
            <a:r>
              <a:rPr lang="cs-CZ" sz="2000" dirty="0" smtClean="0"/>
              <a:t>r</a:t>
            </a:r>
            <a:r>
              <a:rPr lang="en-US" sz="2000" dirty="0" err="1" smtClean="0"/>
              <a:t>ské</a:t>
            </a:r>
            <a:r>
              <a:rPr lang="en-US" sz="2000" dirty="0" smtClean="0"/>
              <a:t> </a:t>
            </a:r>
            <a:r>
              <a:rPr lang="en-US" sz="2000" dirty="0" err="1"/>
              <a:t>záchranné</a:t>
            </a:r>
            <a:r>
              <a:rPr lang="en-US" sz="2000" dirty="0"/>
              <a:t> </a:t>
            </a:r>
            <a:r>
              <a:rPr lang="en-US" sz="2000" dirty="0" err="1"/>
              <a:t>služby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Slovensku</a:t>
            </a:r>
            <a:r>
              <a:rPr lang="en-US" sz="2000" dirty="0"/>
              <a:t>,     </a:t>
            </a:r>
          </a:p>
          <a:p>
            <a:pPr>
              <a:defRPr/>
            </a:pPr>
            <a:r>
              <a:rPr lang="en-US" sz="2000" dirty="0" err="1"/>
              <a:t>pojištění</a:t>
            </a:r>
            <a:r>
              <a:rPr lang="en-US" sz="2000" dirty="0"/>
              <a:t> </a:t>
            </a:r>
            <a:r>
              <a:rPr lang="en-US" sz="2000" dirty="0" err="1"/>
              <a:t>nákladů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veterinární</a:t>
            </a:r>
            <a:r>
              <a:rPr lang="en-US" sz="2000" dirty="0"/>
              <a:t> </a:t>
            </a:r>
            <a:r>
              <a:rPr lang="en-US" sz="2000" dirty="0" err="1"/>
              <a:t>léčbu</a:t>
            </a:r>
            <a:r>
              <a:rPr lang="en-US" sz="2000" dirty="0"/>
              <a:t> </a:t>
            </a:r>
            <a:r>
              <a:rPr lang="en-US" sz="2000" dirty="0" err="1"/>
              <a:t>zvířete</a:t>
            </a:r>
            <a:r>
              <a:rPr lang="en-US" sz="2000" dirty="0"/>
              <a:t> v </a:t>
            </a:r>
            <a:r>
              <a:rPr lang="en-US" sz="2000" dirty="0" err="1"/>
              <a:t>zahraničí</a:t>
            </a:r>
            <a:r>
              <a:rPr lang="en-US" sz="2000" dirty="0"/>
              <a:t>. </a:t>
            </a:r>
          </a:p>
          <a:p>
            <a:pPr>
              <a:defRPr/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en-US" b="1" dirty="0" err="1"/>
              <a:t>Cestovní</a:t>
            </a:r>
            <a:r>
              <a:rPr lang="en-US" b="1" dirty="0"/>
              <a:t> </a:t>
            </a:r>
            <a:r>
              <a:rPr lang="en-US" b="1" dirty="0" err="1"/>
              <a:t>pojištění</a:t>
            </a:r>
            <a:r>
              <a:rPr lang="en-US" b="1" dirty="0"/>
              <a:t> </a:t>
            </a:r>
            <a:r>
              <a:rPr lang="en-US" b="1" dirty="0" err="1"/>
              <a:t>jednotlivě</a:t>
            </a:r>
            <a:r>
              <a:rPr lang="en-US" b="1" dirty="0"/>
              <a:t> </a:t>
            </a:r>
            <a:r>
              <a:rPr lang="en-US" b="1" dirty="0" err="1"/>
              <a:t>zahrnuje</a:t>
            </a:r>
            <a:r>
              <a:rPr lang="en-US" b="1" dirty="0"/>
              <a:t>: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2139701"/>
            <a:ext cx="3297932" cy="16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9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71550"/>
            <a:ext cx="5328592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err="1" smtClean="0"/>
              <a:t>krátkodobé</a:t>
            </a:r>
            <a:r>
              <a:rPr lang="en-US" sz="2000" dirty="0" smtClean="0"/>
              <a:t> </a:t>
            </a:r>
            <a:r>
              <a:rPr lang="en-US" sz="2000" dirty="0" err="1"/>
              <a:t>pobyty</a:t>
            </a:r>
            <a:r>
              <a:rPr lang="en-US" sz="2000" dirty="0"/>
              <a:t> v </a:t>
            </a:r>
            <a:r>
              <a:rPr lang="en-US" sz="2000" dirty="0" err="1"/>
              <a:t>cizině</a:t>
            </a:r>
            <a:r>
              <a:rPr lang="en-US" sz="2000" dirty="0"/>
              <a:t> v </a:t>
            </a:r>
            <a:r>
              <a:rPr lang="en-US" sz="2000" dirty="0" err="1"/>
              <a:t>délce</a:t>
            </a:r>
            <a:r>
              <a:rPr lang="en-US" sz="2000" dirty="0"/>
              <a:t> do 90 </a:t>
            </a:r>
            <a:r>
              <a:rPr lang="en-US" sz="2000" dirty="0" err="1"/>
              <a:t>dnů</a:t>
            </a:r>
            <a:r>
              <a:rPr lang="en-US" sz="2000" dirty="0"/>
              <a:t>, </a:t>
            </a:r>
          </a:p>
          <a:p>
            <a:pPr>
              <a:defRPr/>
            </a:pPr>
            <a:r>
              <a:rPr lang="en-US" sz="2000" dirty="0" err="1"/>
              <a:t>opakované</a:t>
            </a:r>
            <a:r>
              <a:rPr lang="en-US" sz="2000" dirty="0"/>
              <a:t> </a:t>
            </a:r>
            <a:r>
              <a:rPr lang="en-US" sz="2000" dirty="0" err="1"/>
              <a:t>pobyty</a:t>
            </a:r>
            <a:r>
              <a:rPr lang="en-US" sz="2000" dirty="0"/>
              <a:t> s </a:t>
            </a:r>
            <a:r>
              <a:rPr lang="en-US" sz="2000" dirty="0" err="1"/>
              <a:t>možností</a:t>
            </a:r>
            <a:r>
              <a:rPr lang="en-US" sz="2000" dirty="0"/>
              <a:t> </a:t>
            </a:r>
            <a:r>
              <a:rPr lang="en-US" sz="2000" dirty="0" err="1"/>
              <a:t>několika</a:t>
            </a:r>
            <a:r>
              <a:rPr lang="en-US" sz="2000" dirty="0"/>
              <a:t> </a:t>
            </a:r>
            <a:r>
              <a:rPr lang="en-US" sz="2000" dirty="0" err="1"/>
              <a:t>výjezdů</a:t>
            </a:r>
            <a:r>
              <a:rPr lang="en-US" sz="2000" dirty="0"/>
              <a:t> v </a:t>
            </a:r>
            <a:r>
              <a:rPr lang="en-US" sz="2000" dirty="0" err="1"/>
              <a:t>průběhu</a:t>
            </a:r>
            <a:r>
              <a:rPr lang="en-US" sz="2000" dirty="0"/>
              <a:t> </a:t>
            </a:r>
            <a:r>
              <a:rPr lang="en-US" sz="2000" dirty="0" err="1"/>
              <a:t>jednoho</a:t>
            </a:r>
            <a:r>
              <a:rPr lang="en-US" sz="2000" dirty="0"/>
              <a:t> </a:t>
            </a:r>
            <a:r>
              <a:rPr lang="en-US" sz="2000" dirty="0" err="1"/>
              <a:t>roku</a:t>
            </a:r>
            <a:r>
              <a:rPr lang="en-US" sz="2000" dirty="0"/>
              <a:t>, se </a:t>
            </a:r>
            <a:r>
              <a:rPr lang="en-US" sz="2000" dirty="0" err="1"/>
              <a:t>zvýhodněnou</a:t>
            </a:r>
            <a:r>
              <a:rPr lang="en-US" sz="2000" dirty="0"/>
              <a:t> </a:t>
            </a:r>
            <a:r>
              <a:rPr lang="en-US" sz="2000" dirty="0" err="1"/>
              <a:t>sazbou</a:t>
            </a:r>
            <a:r>
              <a:rPr lang="en-US" sz="2000" dirty="0"/>
              <a:t> pro </a:t>
            </a:r>
            <a:r>
              <a:rPr lang="en-US" sz="2000" dirty="0" err="1"/>
              <a:t>rodiny</a:t>
            </a:r>
            <a:r>
              <a:rPr lang="en-US" sz="2000" dirty="0"/>
              <a:t>, </a:t>
            </a:r>
            <a:r>
              <a:rPr lang="en-US" sz="2000" dirty="0" err="1"/>
              <a:t>jeden</a:t>
            </a:r>
            <a:r>
              <a:rPr lang="en-US" sz="2000" dirty="0"/>
              <a:t> </a:t>
            </a:r>
            <a:r>
              <a:rPr lang="en-US" sz="2000" dirty="0" err="1"/>
              <a:t>výjezd</a:t>
            </a:r>
            <a:r>
              <a:rPr lang="en-US" sz="2000" dirty="0"/>
              <a:t> </a:t>
            </a:r>
            <a:r>
              <a:rPr lang="en-US" sz="2000" dirty="0" err="1"/>
              <a:t>nesmí</a:t>
            </a:r>
            <a:r>
              <a:rPr lang="en-US" sz="2000" dirty="0"/>
              <a:t> </a:t>
            </a:r>
            <a:r>
              <a:rPr lang="en-US" sz="2000" dirty="0" err="1"/>
              <a:t>přesáhnout</a:t>
            </a:r>
            <a:r>
              <a:rPr lang="en-US" sz="2000" dirty="0"/>
              <a:t> 90 </a:t>
            </a:r>
            <a:r>
              <a:rPr lang="en-US" sz="2000" dirty="0" err="1"/>
              <a:t>dnů</a:t>
            </a:r>
            <a:r>
              <a:rPr lang="en-US" sz="2000" dirty="0"/>
              <a:t>, </a:t>
            </a:r>
          </a:p>
          <a:p>
            <a:pPr>
              <a:defRPr/>
            </a:pPr>
            <a:r>
              <a:rPr lang="en-US" sz="2000" dirty="0" err="1"/>
              <a:t>roční</a:t>
            </a:r>
            <a:r>
              <a:rPr lang="en-US" sz="2000" dirty="0"/>
              <a:t> </a:t>
            </a:r>
            <a:r>
              <a:rPr lang="en-US" sz="2000" dirty="0" err="1"/>
              <a:t>nepřetržitý</a:t>
            </a:r>
            <a:r>
              <a:rPr lang="en-US" sz="2000" dirty="0"/>
              <a:t> </a:t>
            </a:r>
            <a:r>
              <a:rPr lang="en-US" sz="2000" dirty="0" err="1"/>
              <a:t>pobyt</a:t>
            </a:r>
            <a:r>
              <a:rPr lang="en-US" sz="2000" dirty="0"/>
              <a:t> v </a:t>
            </a:r>
            <a:r>
              <a:rPr lang="en-US" sz="2000" dirty="0" err="1"/>
              <a:t>cizině</a:t>
            </a:r>
            <a:r>
              <a:rPr lang="en-US" sz="2000" dirty="0"/>
              <a:t>, </a:t>
            </a:r>
            <a:r>
              <a:rPr lang="en-US" sz="2000" dirty="0" err="1"/>
              <a:t>trvající</a:t>
            </a:r>
            <a:r>
              <a:rPr lang="en-US" sz="2000" dirty="0"/>
              <a:t> </a:t>
            </a:r>
            <a:r>
              <a:rPr lang="en-US" sz="2000" dirty="0" err="1"/>
              <a:t>maximálně</a:t>
            </a:r>
            <a:r>
              <a:rPr lang="en-US" sz="2000" dirty="0"/>
              <a:t> 365 </a:t>
            </a:r>
            <a:r>
              <a:rPr lang="en-US" sz="2000" dirty="0" err="1"/>
              <a:t>dnů</a:t>
            </a:r>
            <a:r>
              <a:rPr lang="en-US" sz="2000" dirty="0"/>
              <a:t>, </a:t>
            </a:r>
          </a:p>
          <a:p>
            <a:pPr>
              <a:defRPr/>
            </a:pPr>
            <a:r>
              <a:rPr lang="en-US" sz="2000" dirty="0" err="1"/>
              <a:t>pojištění</a:t>
            </a:r>
            <a:r>
              <a:rPr lang="en-US" sz="2000" dirty="0"/>
              <a:t> </a:t>
            </a:r>
            <a:r>
              <a:rPr lang="en-US" sz="2000" dirty="0" err="1"/>
              <a:t>turistické</a:t>
            </a:r>
            <a:r>
              <a:rPr lang="en-US" sz="2000" dirty="0"/>
              <a:t>, </a:t>
            </a:r>
            <a:r>
              <a:rPr lang="en-US" sz="2000" dirty="0" err="1"/>
              <a:t>pracovní</a:t>
            </a:r>
            <a:r>
              <a:rPr lang="en-US" sz="2000" dirty="0"/>
              <a:t> a </a:t>
            </a:r>
            <a:r>
              <a:rPr lang="en-US" sz="2000" dirty="0" err="1"/>
              <a:t>sportovní</a:t>
            </a:r>
            <a:r>
              <a:rPr lang="en-US" sz="2000" dirty="0"/>
              <a:t> </a:t>
            </a:r>
            <a:r>
              <a:rPr lang="en-US" sz="2000" dirty="0" err="1"/>
              <a:t>cesty</a:t>
            </a:r>
            <a:r>
              <a:rPr lang="en-US" sz="2000" dirty="0"/>
              <a:t>, </a:t>
            </a:r>
          </a:p>
          <a:p>
            <a:pPr>
              <a:defRPr/>
            </a:pPr>
            <a:r>
              <a:rPr lang="en-US" sz="2000" dirty="0" err="1"/>
              <a:t>pojištění</a:t>
            </a:r>
            <a:r>
              <a:rPr lang="en-US" sz="2000" dirty="0"/>
              <a:t> pro </a:t>
            </a:r>
            <a:r>
              <a:rPr lang="en-US" sz="2000" dirty="0" err="1"/>
              <a:t>sportovce</a:t>
            </a:r>
            <a:r>
              <a:rPr lang="en-US" sz="2000" dirty="0"/>
              <a:t> v </a:t>
            </a:r>
            <a:r>
              <a:rPr lang="en-US" sz="2000" dirty="0" err="1"/>
              <a:t>rámci</a:t>
            </a:r>
            <a:r>
              <a:rPr lang="en-US" sz="2000" dirty="0"/>
              <a:t> </a:t>
            </a:r>
            <a:r>
              <a:rPr lang="en-US" sz="2000" dirty="0" err="1"/>
              <a:t>organizovaných</a:t>
            </a:r>
            <a:r>
              <a:rPr lang="en-US" sz="2000" dirty="0"/>
              <a:t> </a:t>
            </a:r>
            <a:r>
              <a:rPr lang="en-US" sz="2000" dirty="0" err="1"/>
              <a:t>soutěží</a:t>
            </a:r>
            <a:r>
              <a:rPr lang="en-US" sz="2000" dirty="0"/>
              <a:t> a </a:t>
            </a:r>
            <a:r>
              <a:rPr lang="en-US" sz="2000" dirty="0" err="1"/>
              <a:t>závodů</a:t>
            </a:r>
            <a:r>
              <a:rPr lang="en-US" sz="2000" dirty="0"/>
              <a:t>, </a:t>
            </a:r>
          </a:p>
          <a:p>
            <a:pPr>
              <a:defRPr/>
            </a:pPr>
            <a:endParaRPr lang="cs-CZ" sz="1800" dirty="0"/>
          </a:p>
        </p:txBody>
      </p:sp>
      <p:sp>
        <p:nvSpPr>
          <p:cNvPr id="2" name="Obdélník 1"/>
          <p:cNvSpPr/>
          <p:nvPr/>
        </p:nvSpPr>
        <p:spPr>
          <a:xfrm>
            <a:off x="395536" y="195486"/>
            <a:ext cx="7448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2400" b="1" dirty="0" err="1"/>
              <a:t>Rozsah</a:t>
            </a:r>
            <a:r>
              <a:rPr lang="en-US" sz="2400" b="1" dirty="0"/>
              <a:t> </a:t>
            </a:r>
            <a:r>
              <a:rPr lang="en-US" sz="2400" b="1" dirty="0" err="1"/>
              <a:t>pojištění</a:t>
            </a:r>
            <a:r>
              <a:rPr lang="en-US" sz="2400" b="1" dirty="0"/>
              <a:t> se </a:t>
            </a:r>
            <a:r>
              <a:rPr lang="en-US" sz="2400" b="1" dirty="0" err="1"/>
              <a:t>odvíjí</a:t>
            </a:r>
            <a:r>
              <a:rPr lang="en-US" sz="2400" b="1" dirty="0"/>
              <a:t> od </a:t>
            </a:r>
            <a:r>
              <a:rPr lang="en-US" sz="2400" b="1" dirty="0" err="1"/>
              <a:t>konkrétních</a:t>
            </a:r>
            <a:r>
              <a:rPr lang="en-US" sz="2400" b="1" dirty="0"/>
              <a:t> </a:t>
            </a:r>
            <a:r>
              <a:rPr lang="en-US" sz="2400" b="1" dirty="0" err="1"/>
              <a:t>podmínek</a:t>
            </a:r>
            <a:r>
              <a:rPr lang="en-US" sz="2400" b="1" dirty="0"/>
              <a:t> :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067694"/>
            <a:ext cx="3302496" cy="24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74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en-US" b="1" dirty="0" err="1"/>
              <a:t>Rozsah</a:t>
            </a:r>
            <a:r>
              <a:rPr lang="en-US" b="1" dirty="0"/>
              <a:t> </a:t>
            </a:r>
            <a:r>
              <a:rPr lang="en-US" b="1" dirty="0" err="1"/>
              <a:t>pojištění</a:t>
            </a:r>
            <a:r>
              <a:rPr lang="en-US" b="1" dirty="0"/>
              <a:t> se </a:t>
            </a:r>
            <a:r>
              <a:rPr lang="en-US" b="1" dirty="0" err="1"/>
              <a:t>odvíjí</a:t>
            </a:r>
            <a:r>
              <a:rPr lang="en-US" b="1" dirty="0"/>
              <a:t> od </a:t>
            </a:r>
            <a:r>
              <a:rPr lang="en-US" b="1" dirty="0" err="1"/>
              <a:t>konkrétních</a:t>
            </a:r>
            <a:r>
              <a:rPr lang="en-US" b="1" dirty="0"/>
              <a:t> </a:t>
            </a:r>
            <a:r>
              <a:rPr lang="en-US" b="1" dirty="0" err="1"/>
              <a:t>podmínek</a:t>
            </a:r>
            <a:r>
              <a:rPr lang="en-US" b="1" dirty="0"/>
              <a:t> :</a:t>
            </a:r>
            <a:br>
              <a:rPr lang="en-US" b="1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51520" y="699662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pojištění</a:t>
            </a:r>
            <a:r>
              <a:rPr lang="en-US" sz="2000" dirty="0"/>
              <a:t> </a:t>
            </a:r>
            <a:r>
              <a:rPr lang="en-US" sz="2000" dirty="0" err="1"/>
              <a:t>individuální</a:t>
            </a:r>
            <a:r>
              <a:rPr lang="en-US" sz="2000" dirty="0"/>
              <a:t> </a:t>
            </a:r>
            <a:r>
              <a:rPr lang="en-US" sz="2000" dirty="0" err="1"/>
              <a:t>cesty</a:t>
            </a:r>
            <a:r>
              <a:rPr lang="en-US" sz="2000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pojištění</a:t>
            </a:r>
            <a:r>
              <a:rPr lang="en-US" sz="2000" dirty="0"/>
              <a:t> pro </a:t>
            </a:r>
            <a:r>
              <a:rPr lang="en-US" sz="2000" dirty="0" err="1"/>
              <a:t>rodiny</a:t>
            </a:r>
            <a:r>
              <a:rPr lang="en-US" sz="2000" dirty="0"/>
              <a:t> a </a:t>
            </a:r>
            <a:r>
              <a:rPr lang="en-US" sz="2000" dirty="0" err="1"/>
              <a:t>skupiny</a:t>
            </a:r>
            <a:r>
              <a:rPr lang="en-US" sz="2000" dirty="0"/>
              <a:t> se </a:t>
            </a:r>
            <a:r>
              <a:rPr lang="en-US" sz="2000" dirty="0" err="1"/>
              <a:t>zvýhodněnou</a:t>
            </a:r>
            <a:r>
              <a:rPr lang="en-US" sz="2000" dirty="0"/>
              <a:t> </a:t>
            </a:r>
            <a:r>
              <a:rPr lang="en-US" sz="2000" dirty="0" err="1"/>
              <a:t>bonifikací</a:t>
            </a:r>
            <a:r>
              <a:rPr lang="en-US" sz="2000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pojištění</a:t>
            </a:r>
            <a:r>
              <a:rPr lang="en-US" sz="2000" dirty="0"/>
              <a:t> pro </a:t>
            </a:r>
            <a:r>
              <a:rPr lang="en-US" sz="2000" dirty="0" err="1"/>
              <a:t>všechny</a:t>
            </a:r>
            <a:r>
              <a:rPr lang="en-US" sz="2000" dirty="0"/>
              <a:t> </a:t>
            </a:r>
            <a:r>
              <a:rPr lang="en-US" sz="2000" dirty="0" err="1"/>
              <a:t>věkové</a:t>
            </a:r>
            <a:r>
              <a:rPr lang="en-US" sz="2000" dirty="0"/>
              <a:t> </a:t>
            </a:r>
            <a:r>
              <a:rPr lang="en-US" sz="2000" dirty="0" err="1"/>
              <a:t>skupiny</a:t>
            </a:r>
            <a:r>
              <a:rPr lang="en-US" sz="2000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pojištění</a:t>
            </a:r>
            <a:r>
              <a:rPr lang="en-US" sz="2000" dirty="0"/>
              <a:t> pro </a:t>
            </a:r>
            <a:r>
              <a:rPr lang="en-US" sz="2000" dirty="0" err="1"/>
              <a:t>cestovní</a:t>
            </a:r>
            <a:r>
              <a:rPr lang="en-US" sz="2000" dirty="0"/>
              <a:t> </a:t>
            </a:r>
            <a:r>
              <a:rPr lang="en-US" sz="2000" dirty="0" err="1"/>
              <a:t>kanceláře</a:t>
            </a:r>
            <a:r>
              <a:rPr lang="en-US" sz="2000" dirty="0"/>
              <a:t>, </a:t>
            </a:r>
            <a:r>
              <a:rPr lang="en-US" sz="2000" dirty="0" err="1"/>
              <a:t>cestovní</a:t>
            </a:r>
            <a:r>
              <a:rPr lang="en-US" sz="2000" dirty="0"/>
              <a:t> </a:t>
            </a:r>
            <a:r>
              <a:rPr lang="en-US" sz="2000" dirty="0" err="1"/>
              <a:t>agentury</a:t>
            </a:r>
            <a:r>
              <a:rPr lang="en-US" sz="2000" dirty="0"/>
              <a:t>, </a:t>
            </a:r>
            <a:r>
              <a:rPr lang="en-US" sz="2000" dirty="0" err="1"/>
              <a:t>školy</a:t>
            </a:r>
            <a:r>
              <a:rPr lang="en-US" sz="2000" dirty="0"/>
              <a:t>, </a:t>
            </a:r>
            <a:r>
              <a:rPr lang="en-US" sz="2000" dirty="0" err="1"/>
              <a:t>podniky</a:t>
            </a:r>
            <a:r>
              <a:rPr lang="en-US" sz="2000" dirty="0"/>
              <a:t> a </a:t>
            </a:r>
            <a:r>
              <a:rPr lang="en-US" sz="2000" dirty="0" err="1"/>
              <a:t>organizace</a:t>
            </a:r>
            <a:r>
              <a:rPr lang="en-US" sz="2000" dirty="0"/>
              <a:t> s </a:t>
            </a:r>
            <a:r>
              <a:rPr lang="en-US" sz="2000" dirty="0" err="1"/>
              <a:t>možností</a:t>
            </a:r>
            <a:r>
              <a:rPr lang="en-US" sz="2000" dirty="0"/>
              <a:t> </a:t>
            </a:r>
            <a:r>
              <a:rPr lang="en-US" sz="2000" dirty="0" err="1"/>
              <a:t>zvláštních</a:t>
            </a:r>
            <a:r>
              <a:rPr lang="en-US" sz="2000" dirty="0"/>
              <a:t> </a:t>
            </a:r>
            <a:r>
              <a:rPr lang="en-US" sz="2000" dirty="0" err="1"/>
              <a:t>slev</a:t>
            </a:r>
            <a:r>
              <a:rPr lang="en-US" sz="2000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nebezpečné</a:t>
            </a:r>
            <a:r>
              <a:rPr lang="en-US" sz="2000" dirty="0"/>
              <a:t> sporty, sporty </a:t>
            </a:r>
            <a:r>
              <a:rPr lang="en-US" sz="2000" dirty="0" err="1"/>
              <a:t>provozované</a:t>
            </a:r>
            <a:r>
              <a:rPr lang="en-US" sz="2000" dirty="0"/>
              <a:t> v </a:t>
            </a:r>
            <a:r>
              <a:rPr lang="en-US" sz="2000" dirty="0" err="1"/>
              <a:t>rámci</a:t>
            </a:r>
            <a:r>
              <a:rPr lang="en-US" sz="2000" dirty="0"/>
              <a:t> </a:t>
            </a:r>
            <a:r>
              <a:rPr lang="en-US" sz="2000" dirty="0" err="1"/>
              <a:t>organizovaných</a:t>
            </a:r>
            <a:r>
              <a:rPr lang="en-US" sz="2000" dirty="0"/>
              <a:t> </a:t>
            </a:r>
            <a:r>
              <a:rPr lang="en-US" sz="2000" dirty="0" err="1"/>
              <a:t>soutěží</a:t>
            </a:r>
            <a:r>
              <a:rPr lang="en-US" sz="2000" dirty="0"/>
              <a:t> a </a:t>
            </a:r>
            <a:r>
              <a:rPr lang="en-US" sz="2000" dirty="0" err="1"/>
              <a:t>závodů</a:t>
            </a:r>
            <a:r>
              <a:rPr lang="en-US" sz="2000" dirty="0"/>
              <a:t>, </a:t>
            </a:r>
            <a:r>
              <a:rPr lang="en-US" sz="2000" dirty="0" err="1"/>
              <a:t>nepojistitelné</a:t>
            </a:r>
            <a:r>
              <a:rPr lang="en-US" sz="2000" dirty="0"/>
              <a:t> </a:t>
            </a:r>
            <a:r>
              <a:rPr lang="en-US" sz="2000" dirty="0" err="1"/>
              <a:t>druhy</a:t>
            </a:r>
            <a:r>
              <a:rPr lang="en-US" sz="2000" dirty="0"/>
              <a:t> </a:t>
            </a:r>
            <a:r>
              <a:rPr lang="en-US" sz="2000" dirty="0" err="1"/>
              <a:t>sportů</a:t>
            </a:r>
            <a:r>
              <a:rPr lang="en-US" sz="2000" dirty="0"/>
              <a:t>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3" y="2946431"/>
            <a:ext cx="4656744" cy="200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06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Služby </a:t>
            </a: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pojištění v cestovním ruchu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služeb cestovního ruchu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Miroslava Kostková Ph.D.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771550"/>
            <a:ext cx="7560840" cy="3960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000" dirty="0"/>
              <a:t>Z pojištění se poskytuje úhrada nezbytných nákladů na ošetření pojištěného, kterému se během pojistné doby byl nucen podrobit v důsledku úrazu či náhle vzniklého onemocnění. </a:t>
            </a:r>
          </a:p>
          <a:p>
            <a:pPr>
              <a:buNone/>
              <a:defRPr/>
            </a:pPr>
            <a:r>
              <a:rPr lang="cs-CZ" sz="2000" b="1" dirty="0"/>
              <a:t>Náklady na ošetření se rozumí: </a:t>
            </a:r>
          </a:p>
          <a:p>
            <a:pPr>
              <a:defRPr/>
            </a:pPr>
            <a:r>
              <a:rPr lang="cs-CZ" sz="2200" dirty="0"/>
              <a:t>lékařské ambulantní ošetření </a:t>
            </a:r>
          </a:p>
          <a:p>
            <a:pPr>
              <a:defRPr/>
            </a:pPr>
            <a:r>
              <a:rPr lang="cs-CZ" sz="2200" dirty="0"/>
              <a:t>pobyt v nemocnici </a:t>
            </a:r>
          </a:p>
          <a:p>
            <a:pPr>
              <a:defRPr/>
            </a:pPr>
            <a:r>
              <a:rPr lang="cs-CZ" sz="2200" dirty="0"/>
              <a:t>ošetření zubním lékařem </a:t>
            </a:r>
          </a:p>
          <a:p>
            <a:pPr>
              <a:defRPr/>
            </a:pPr>
            <a:r>
              <a:rPr lang="cs-CZ" sz="2200" dirty="0"/>
              <a:t>léky předepsané lékařem </a:t>
            </a:r>
          </a:p>
          <a:p>
            <a:pPr>
              <a:defRPr/>
            </a:pPr>
            <a:r>
              <a:rPr lang="cs-CZ" sz="2200" dirty="0"/>
              <a:t>přeprava do nejbližšího zdravotnického zařízení </a:t>
            </a:r>
          </a:p>
          <a:p>
            <a:pPr>
              <a:defRPr/>
            </a:pPr>
            <a:r>
              <a:rPr lang="cs-CZ" sz="2200" dirty="0"/>
              <a:t>převoz do místa trvalého bydliště či české nemocnice v případech, kdy není možné ze zdravotních důvodů použít původně plánovaný dopravní prostředek </a:t>
            </a:r>
          </a:p>
          <a:p>
            <a:pPr>
              <a:defRPr/>
            </a:pPr>
            <a:r>
              <a:rPr lang="cs-CZ" sz="2200" dirty="0"/>
              <a:t>převoz tělesných ostatků v případě úmrtí pojištěného</a:t>
            </a:r>
          </a:p>
          <a:p>
            <a:pPr>
              <a:defRPr/>
            </a:pPr>
            <a:endParaRPr lang="cs-CZ" sz="1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!Pojištění </a:t>
            </a:r>
            <a:r>
              <a:rPr lang="cs-CZ" b="1" dirty="0">
                <a:solidFill>
                  <a:srgbClr val="FF0000"/>
                </a:solidFill>
              </a:rPr>
              <a:t>léčebných výloh v zahraničí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491630"/>
            <a:ext cx="27051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65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4392488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cs-CZ" sz="2000" dirty="0"/>
              <a:t>Pokud </a:t>
            </a:r>
            <a:r>
              <a:rPr lang="cs-CZ" sz="2000" b="1" dirty="0"/>
              <a:t>pojištěný utrpí za trvání pojištění úraz</a:t>
            </a:r>
            <a:r>
              <a:rPr lang="cs-CZ" sz="2000" dirty="0"/>
              <a:t>, vyplatí pojišťovna plnění:</a:t>
            </a:r>
          </a:p>
          <a:p>
            <a:pPr>
              <a:defRPr/>
            </a:pPr>
            <a:r>
              <a:rPr lang="cs-CZ" sz="2000" dirty="0"/>
              <a:t>za dobu nezbytného léčení tělesného poškození způsobeného úrazem příslušné procento z pojistné částky,</a:t>
            </a:r>
          </a:p>
          <a:p>
            <a:pPr>
              <a:defRPr/>
            </a:pPr>
            <a:r>
              <a:rPr lang="cs-CZ" sz="2000" dirty="0"/>
              <a:t>za trvalé následky úrazu podle jejich druhu a rozsahu příslušné procento z pojistné částky,</a:t>
            </a:r>
          </a:p>
          <a:p>
            <a:pPr>
              <a:defRPr/>
            </a:pPr>
            <a:r>
              <a:rPr lang="cs-CZ" sz="2000" dirty="0"/>
              <a:t>za smrt následkem úrazu příslušnou pojistnou částku.</a:t>
            </a:r>
          </a:p>
          <a:p>
            <a:pPr>
              <a:defRPr/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/>
              <a:t>Pojištění úrazové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707654"/>
            <a:ext cx="4283968" cy="285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65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7488832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000" b="1" dirty="0"/>
              <a:t>t</a:t>
            </a:r>
            <a:r>
              <a:rPr lang="en-US" sz="2000" b="1" dirty="0" err="1"/>
              <a:t>urista</a:t>
            </a:r>
            <a:r>
              <a:rPr lang="en-US" sz="2000" dirty="0"/>
              <a:t> - </a:t>
            </a:r>
            <a:r>
              <a:rPr lang="en-US" sz="2000" dirty="0" err="1"/>
              <a:t>pohyb</a:t>
            </a:r>
            <a:r>
              <a:rPr lang="en-US" sz="2000" dirty="0"/>
              <a:t> </a:t>
            </a:r>
            <a:r>
              <a:rPr lang="en-US" sz="2000" dirty="0" err="1"/>
              <a:t>jen</a:t>
            </a:r>
            <a:r>
              <a:rPr lang="en-US" sz="2000" dirty="0"/>
              <a:t> v </a:t>
            </a:r>
            <a:r>
              <a:rPr lang="en-US" sz="2000" dirty="0" err="1"/>
              <a:t>chodeckém</a:t>
            </a:r>
            <a:r>
              <a:rPr lang="en-US" sz="2000" dirty="0"/>
              <a:t> </a:t>
            </a:r>
            <a:r>
              <a:rPr lang="en-US" sz="2000" dirty="0" err="1"/>
              <a:t>terénu</a:t>
            </a:r>
            <a:r>
              <a:rPr lang="en-US" sz="2000" dirty="0"/>
              <a:t> </a:t>
            </a:r>
            <a:r>
              <a:rPr lang="en-US" sz="2000" dirty="0" err="1"/>
              <a:t>nebo</a:t>
            </a:r>
            <a:r>
              <a:rPr lang="en-US" sz="2000" dirty="0"/>
              <a:t> pod </a:t>
            </a:r>
            <a:r>
              <a:rPr lang="en-US" sz="2000" dirty="0" err="1"/>
              <a:t>horní</a:t>
            </a:r>
            <a:r>
              <a:rPr lang="en-US" sz="2000" dirty="0"/>
              <a:t> </a:t>
            </a:r>
            <a:r>
              <a:rPr lang="en-US" sz="2000" dirty="0" err="1"/>
              <a:t>hranicí</a:t>
            </a:r>
            <a:r>
              <a:rPr lang="en-US" sz="2000" dirty="0"/>
              <a:t> </a:t>
            </a:r>
            <a:r>
              <a:rPr lang="en-US" sz="2000" dirty="0" err="1"/>
              <a:t>lesa</a:t>
            </a:r>
            <a:r>
              <a:rPr lang="en-US" sz="2000" dirty="0"/>
              <a:t> </a:t>
            </a:r>
            <a:r>
              <a:rPr lang="en-US" sz="2000" dirty="0" err="1"/>
              <a:t>po</a:t>
            </a:r>
            <a:r>
              <a:rPr lang="en-US" sz="2000" dirty="0"/>
              <a:t> </a:t>
            </a:r>
            <a:r>
              <a:rPr lang="en-US" sz="2000" dirty="0" err="1"/>
              <a:t>vyznačených</a:t>
            </a:r>
            <a:r>
              <a:rPr lang="en-US" sz="2000" dirty="0"/>
              <a:t> </a:t>
            </a:r>
            <a:r>
              <a:rPr lang="en-US" sz="2000" dirty="0" err="1"/>
              <a:t>turistickýchtrasách</a:t>
            </a:r>
            <a:r>
              <a:rPr lang="en-US" sz="2000" dirty="0"/>
              <a:t> </a:t>
            </a:r>
            <a:r>
              <a:rPr lang="en-US" sz="2000" dirty="0" err="1"/>
              <a:t>nebo</a:t>
            </a:r>
            <a:r>
              <a:rPr lang="en-US" sz="2000" dirty="0"/>
              <a:t> </a:t>
            </a:r>
            <a:r>
              <a:rPr lang="en-US" sz="2000" dirty="0" err="1"/>
              <a:t>cyklostezkách</a:t>
            </a:r>
            <a:r>
              <a:rPr lang="en-US" sz="2000" dirty="0"/>
              <a:t>,</a:t>
            </a:r>
          </a:p>
          <a:p>
            <a:pPr>
              <a:defRPr/>
            </a:pPr>
            <a:r>
              <a:rPr lang="en-US" sz="2000" b="1" dirty="0"/>
              <a:t>sport</a:t>
            </a:r>
            <a:r>
              <a:rPr lang="en-US" sz="2000" dirty="0"/>
              <a:t> - </a:t>
            </a:r>
            <a:r>
              <a:rPr lang="en-US" sz="2000" dirty="0" err="1"/>
              <a:t>nad</a:t>
            </a:r>
            <a:r>
              <a:rPr lang="en-US" sz="2000" dirty="0"/>
              <a:t> </a:t>
            </a:r>
            <a:r>
              <a:rPr lang="en-US" sz="2000" dirty="0" err="1"/>
              <a:t>horní</a:t>
            </a:r>
            <a:r>
              <a:rPr lang="en-US" sz="2000" dirty="0"/>
              <a:t> </a:t>
            </a:r>
            <a:r>
              <a:rPr lang="en-US" sz="2000" dirty="0" err="1"/>
              <a:t>hranicí</a:t>
            </a:r>
            <a:r>
              <a:rPr lang="en-US" sz="2000" dirty="0"/>
              <a:t> </a:t>
            </a:r>
            <a:r>
              <a:rPr lang="en-US" sz="2000" dirty="0" err="1"/>
              <a:t>lesa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mimo</a:t>
            </a:r>
            <a:r>
              <a:rPr lang="en-US" sz="2000" dirty="0"/>
              <a:t> </a:t>
            </a:r>
            <a:r>
              <a:rPr lang="en-US" sz="2000" dirty="0" err="1"/>
              <a:t>vyznačené</a:t>
            </a:r>
            <a:r>
              <a:rPr lang="en-US" sz="2000" dirty="0"/>
              <a:t> </a:t>
            </a:r>
            <a:r>
              <a:rPr lang="en-US" sz="2000" dirty="0" err="1"/>
              <a:t>turistické</a:t>
            </a:r>
            <a:r>
              <a:rPr lang="en-US" sz="2000" dirty="0"/>
              <a:t> </a:t>
            </a:r>
            <a:r>
              <a:rPr lang="en-US" sz="2000" dirty="0" err="1"/>
              <a:t>trasy</a:t>
            </a:r>
            <a:r>
              <a:rPr lang="en-US" sz="2000" dirty="0"/>
              <a:t>, </a:t>
            </a:r>
            <a:r>
              <a:rPr lang="en-US" sz="2000" dirty="0" err="1"/>
              <a:t>horolezecký</a:t>
            </a:r>
            <a:r>
              <a:rPr lang="en-US" sz="2000" dirty="0"/>
              <a:t> </a:t>
            </a:r>
            <a:r>
              <a:rPr lang="en-US" sz="2000" dirty="0" err="1"/>
              <a:t>terén</a:t>
            </a:r>
            <a:r>
              <a:rPr lang="en-US" sz="2000" dirty="0"/>
              <a:t> do </a:t>
            </a:r>
            <a:r>
              <a:rPr lang="en-US" sz="2000" dirty="0" err="1"/>
              <a:t>I.stupně</a:t>
            </a:r>
            <a:r>
              <a:rPr lang="en-US" sz="2000" dirty="0"/>
              <a:t> </a:t>
            </a:r>
            <a:r>
              <a:rPr lang="en-US" sz="2000" dirty="0" err="1"/>
              <a:t>obtížnosti</a:t>
            </a:r>
            <a:r>
              <a:rPr lang="en-US" sz="2000" dirty="0"/>
              <a:t> UIAA, </a:t>
            </a:r>
            <a:r>
              <a:rPr lang="en-US" sz="2000" dirty="0" err="1"/>
              <a:t>provozování</a:t>
            </a:r>
            <a:r>
              <a:rPr lang="en-US" sz="2000" dirty="0"/>
              <a:t> </a:t>
            </a:r>
            <a:r>
              <a:rPr lang="en-US" sz="2000" dirty="0" err="1"/>
              <a:t>zimních</a:t>
            </a:r>
            <a:r>
              <a:rPr lang="en-US" sz="2000" dirty="0"/>
              <a:t> </a:t>
            </a:r>
            <a:r>
              <a:rPr lang="en-US" sz="2000" dirty="0" err="1"/>
              <a:t>sportů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mimo</a:t>
            </a:r>
            <a:r>
              <a:rPr lang="en-US" sz="2000" dirty="0"/>
              <a:t> </a:t>
            </a:r>
            <a:r>
              <a:rPr lang="en-US" sz="2000" dirty="0" err="1"/>
              <a:t>vyznačené</a:t>
            </a:r>
            <a:r>
              <a:rPr lang="en-US" sz="2000" dirty="0"/>
              <a:t> </a:t>
            </a:r>
            <a:r>
              <a:rPr lang="en-US" sz="2000" dirty="0" err="1"/>
              <a:t>lyžařské</a:t>
            </a:r>
            <a:r>
              <a:rPr lang="en-US" sz="2000" dirty="0"/>
              <a:t> </a:t>
            </a:r>
            <a:r>
              <a:rPr lang="en-US" sz="2000" dirty="0" err="1"/>
              <a:t>tratě</a:t>
            </a:r>
            <a:r>
              <a:rPr lang="en-US" sz="2000" dirty="0"/>
              <a:t> s </a:t>
            </a:r>
            <a:r>
              <a:rPr lang="en-US" sz="2000" dirty="0" err="1"/>
              <a:t>výjimkou</a:t>
            </a:r>
            <a:r>
              <a:rPr lang="en-US" sz="2000" dirty="0"/>
              <a:t> </a:t>
            </a:r>
            <a:r>
              <a:rPr lang="en-US" sz="2000" dirty="0" err="1"/>
              <a:t>skialpinismu</a:t>
            </a:r>
            <a:r>
              <a:rPr lang="en-US" sz="2000" dirty="0"/>
              <a:t>, </a:t>
            </a:r>
          </a:p>
          <a:p>
            <a:pPr>
              <a:defRPr/>
            </a:pPr>
            <a:r>
              <a:rPr lang="en-US" sz="2000" b="1" dirty="0"/>
              <a:t>sport-super</a:t>
            </a:r>
            <a:r>
              <a:rPr lang="en-US" sz="2000" dirty="0"/>
              <a:t> </a:t>
            </a:r>
            <a:r>
              <a:rPr lang="cs-CZ" sz="2000" dirty="0"/>
              <a:t> (extrémní sporty)</a:t>
            </a:r>
            <a:r>
              <a:rPr lang="en-US" sz="2000" dirty="0"/>
              <a:t> </a:t>
            </a:r>
            <a:r>
              <a:rPr lang="cs-CZ" sz="2000" dirty="0"/>
              <a:t>např. </a:t>
            </a:r>
            <a:r>
              <a:rPr lang="en-US" sz="2000" dirty="0" err="1"/>
              <a:t>skialpinismus</a:t>
            </a:r>
            <a:r>
              <a:rPr lang="en-US" sz="2000" dirty="0"/>
              <a:t>, </a:t>
            </a:r>
            <a:r>
              <a:rPr lang="en-US" sz="2000" dirty="0" err="1"/>
              <a:t>horolezecký</a:t>
            </a:r>
            <a:r>
              <a:rPr lang="en-US" sz="2000" dirty="0"/>
              <a:t> </a:t>
            </a:r>
            <a:r>
              <a:rPr lang="en-US" sz="2000" dirty="0" err="1"/>
              <a:t>terén</a:t>
            </a:r>
            <a:r>
              <a:rPr lang="en-US" sz="2000" dirty="0"/>
              <a:t> I.- IV.</a:t>
            </a:r>
            <a:r>
              <a:rPr lang="cs-CZ" sz="2000" dirty="0"/>
              <a:t> </a:t>
            </a:r>
            <a:r>
              <a:rPr lang="en-US" sz="2000" dirty="0" err="1"/>
              <a:t>stupně</a:t>
            </a:r>
            <a:r>
              <a:rPr lang="en-US" sz="2000" dirty="0"/>
              <a:t> </a:t>
            </a:r>
            <a:r>
              <a:rPr lang="en-US" sz="2000" dirty="0" err="1"/>
              <a:t>obtížnosti</a:t>
            </a:r>
            <a:r>
              <a:rPr lang="en-US" sz="2000" dirty="0"/>
              <a:t> UIAA, </a:t>
            </a:r>
            <a:r>
              <a:rPr lang="en-US" sz="2000" dirty="0" err="1"/>
              <a:t>speleologie</a:t>
            </a:r>
            <a:r>
              <a:rPr lang="en-US" sz="2000" dirty="0"/>
              <a:t>, </a:t>
            </a:r>
            <a:r>
              <a:rPr lang="en-US" sz="2000" dirty="0" err="1"/>
              <a:t>parašutismus</a:t>
            </a:r>
            <a:r>
              <a:rPr lang="en-US" sz="2000" dirty="0"/>
              <a:t>, </a:t>
            </a:r>
            <a:r>
              <a:rPr lang="en-US" sz="2000" dirty="0" err="1"/>
              <a:t>lety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padáku</a:t>
            </a:r>
            <a:r>
              <a:rPr lang="en-US" sz="2000" dirty="0"/>
              <a:t> a </a:t>
            </a:r>
            <a:r>
              <a:rPr lang="en-US" sz="2000" dirty="0" err="1"/>
              <a:t>sportovní</a:t>
            </a:r>
            <a:r>
              <a:rPr lang="en-US" sz="2000" dirty="0"/>
              <a:t> </a:t>
            </a:r>
            <a:r>
              <a:rPr lang="en-US" sz="2000" dirty="0" err="1"/>
              <a:t>létání</a:t>
            </a:r>
            <a:r>
              <a:rPr lang="cs-CZ" sz="2000" dirty="0"/>
              <a:t> </a:t>
            </a:r>
            <a:r>
              <a:rPr lang="en-US" sz="2000" dirty="0"/>
              <a:t>a </a:t>
            </a:r>
            <a:r>
              <a:rPr lang="en-US" sz="2000" dirty="0" err="1"/>
              <a:t>další</a:t>
            </a:r>
            <a:r>
              <a:rPr lang="en-US" sz="2000" dirty="0"/>
              <a:t>. </a:t>
            </a:r>
          </a:p>
          <a:p>
            <a:pPr>
              <a:defRPr/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92888" cy="507703"/>
          </a:xfrm>
        </p:spPr>
        <p:txBody>
          <a:bodyPr/>
          <a:lstStyle/>
          <a:p>
            <a:r>
              <a:rPr lang="en-US" b="1" dirty="0" err="1"/>
              <a:t>Podle</a:t>
            </a:r>
            <a:r>
              <a:rPr lang="en-US" b="1" dirty="0"/>
              <a:t> </a:t>
            </a:r>
            <a:r>
              <a:rPr lang="en-US" b="1" dirty="0" err="1"/>
              <a:t>typu</a:t>
            </a:r>
            <a:r>
              <a:rPr lang="en-US" b="1" dirty="0"/>
              <a:t> </a:t>
            </a:r>
            <a:r>
              <a:rPr lang="en-US" b="1" dirty="0" err="1"/>
              <a:t>aktivit</a:t>
            </a:r>
            <a:r>
              <a:rPr lang="en-US" b="1" dirty="0"/>
              <a:t> se </a:t>
            </a:r>
            <a:r>
              <a:rPr lang="en-US" b="1" dirty="0" err="1"/>
              <a:t>určuje</a:t>
            </a:r>
            <a:r>
              <a:rPr lang="en-US" b="1" dirty="0"/>
              <a:t> </a:t>
            </a:r>
            <a:r>
              <a:rPr lang="en-US" b="1" dirty="0" err="1"/>
              <a:t>druh</a:t>
            </a:r>
            <a:r>
              <a:rPr lang="en-US" b="1" dirty="0"/>
              <a:t> </a:t>
            </a:r>
            <a:r>
              <a:rPr lang="en-US" b="1" dirty="0" err="1"/>
              <a:t>úrazového</a:t>
            </a:r>
            <a:r>
              <a:rPr lang="en-US" b="1" dirty="0"/>
              <a:t> </a:t>
            </a:r>
            <a:r>
              <a:rPr lang="en-US" b="1" dirty="0" err="1"/>
              <a:t>připojištění</a:t>
            </a:r>
            <a:r>
              <a:rPr lang="en-US" b="1" dirty="0"/>
              <a:t>: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13931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1059582"/>
            <a:ext cx="5184576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000" dirty="0"/>
              <a:t>S</a:t>
            </a:r>
            <a:r>
              <a:rPr lang="en-US" sz="2000" dirty="0" err="1"/>
              <a:t>nowboarding</a:t>
            </a:r>
            <a:r>
              <a:rPr lang="en-US" sz="2000" dirty="0"/>
              <a:t>, freeride </a:t>
            </a:r>
            <a:r>
              <a:rPr lang="en-US" sz="2000" dirty="0" err="1"/>
              <a:t>lyžování</a:t>
            </a:r>
            <a:r>
              <a:rPr lang="cs-CZ" sz="2000" dirty="0"/>
              <a:t>, </a:t>
            </a:r>
            <a:r>
              <a:rPr lang="en-US" sz="2000" dirty="0" err="1"/>
              <a:t>běžky</a:t>
            </a:r>
            <a:r>
              <a:rPr lang="en-US" sz="2000" dirty="0"/>
              <a:t> </a:t>
            </a:r>
            <a:r>
              <a:rPr lang="en-US" sz="2000" dirty="0" err="1"/>
              <a:t>mimo</a:t>
            </a:r>
            <a:r>
              <a:rPr lang="en-US" sz="2000" dirty="0"/>
              <a:t> </a:t>
            </a:r>
            <a:r>
              <a:rPr lang="en-US" sz="2000" dirty="0" err="1"/>
              <a:t>vyznačené</a:t>
            </a:r>
            <a:r>
              <a:rPr lang="en-US" sz="2000" dirty="0"/>
              <a:t> </a:t>
            </a:r>
            <a:r>
              <a:rPr lang="en-US" sz="2000" dirty="0" err="1"/>
              <a:t>cesty</a:t>
            </a:r>
            <a:r>
              <a:rPr lang="en-US" sz="2000" dirty="0"/>
              <a:t>, </a:t>
            </a:r>
            <a:r>
              <a:rPr lang="en-US" sz="2000" dirty="0" err="1" smtClean="0"/>
              <a:t>akrobatické</a:t>
            </a:r>
            <a:r>
              <a:rPr lang="en-US" sz="2000" dirty="0" smtClean="0"/>
              <a:t> </a:t>
            </a:r>
            <a:r>
              <a:rPr lang="en-US" sz="2000" dirty="0" err="1"/>
              <a:t>lyžování</a:t>
            </a:r>
            <a:r>
              <a:rPr lang="en-US" sz="2000" dirty="0"/>
              <a:t>, </a:t>
            </a:r>
            <a:r>
              <a:rPr lang="en-US" sz="2000" dirty="0" err="1"/>
              <a:t>skialpinismus</a:t>
            </a:r>
            <a:r>
              <a:rPr lang="en-US" sz="2000" dirty="0"/>
              <a:t>, </a:t>
            </a:r>
            <a:r>
              <a:rPr lang="en-US" sz="2000" dirty="0" err="1"/>
              <a:t>turistika</a:t>
            </a:r>
            <a:r>
              <a:rPr lang="en-US" sz="2000" dirty="0"/>
              <a:t> </a:t>
            </a:r>
            <a:r>
              <a:rPr lang="en-US" sz="2000" dirty="0" err="1"/>
              <a:t>nad</a:t>
            </a:r>
            <a:r>
              <a:rPr lang="en-US" sz="2000" dirty="0"/>
              <a:t> 3 000 </a:t>
            </a:r>
            <a:r>
              <a:rPr lang="en-US" sz="2000" dirty="0" err="1"/>
              <a:t>m.n.v</a:t>
            </a:r>
            <a:r>
              <a:rPr lang="en-US" sz="2000" dirty="0"/>
              <a:t>., </a:t>
            </a:r>
            <a:endParaRPr lang="cs-CZ" sz="2000" dirty="0" smtClean="0"/>
          </a:p>
          <a:p>
            <a:pPr>
              <a:defRPr/>
            </a:pPr>
            <a:r>
              <a:rPr lang="en-US" sz="2000" dirty="0" err="1" smtClean="0"/>
              <a:t>horolezectví</a:t>
            </a:r>
            <a:r>
              <a:rPr lang="en-US" sz="2000" dirty="0"/>
              <a:t>, </a:t>
            </a:r>
            <a:endParaRPr lang="cs-CZ" sz="2000" dirty="0" smtClean="0"/>
          </a:p>
          <a:p>
            <a:pPr>
              <a:defRPr/>
            </a:pPr>
            <a:r>
              <a:rPr lang="en-US" sz="2000" dirty="0" err="1" smtClean="0"/>
              <a:t>vodní</a:t>
            </a:r>
            <a:r>
              <a:rPr lang="en-US" sz="2000" dirty="0" smtClean="0"/>
              <a:t> </a:t>
            </a:r>
            <a:r>
              <a:rPr lang="en-US" sz="2000" dirty="0"/>
              <a:t>sporty - canyoning, rafting, </a:t>
            </a:r>
            <a:r>
              <a:rPr lang="en-US" sz="2000" dirty="0" err="1"/>
              <a:t>potápění</a:t>
            </a:r>
            <a:r>
              <a:rPr lang="en-US" sz="2000" dirty="0"/>
              <a:t> do 30 </a:t>
            </a:r>
            <a:r>
              <a:rPr lang="en-US" sz="2000" dirty="0" err="1"/>
              <a:t>metrů</a:t>
            </a:r>
            <a:r>
              <a:rPr lang="en-US" sz="2000" dirty="0"/>
              <a:t>, </a:t>
            </a:r>
            <a:r>
              <a:rPr lang="en-US" sz="2000" dirty="0" err="1"/>
              <a:t>sjezdy</a:t>
            </a:r>
            <a:r>
              <a:rPr lang="en-US" sz="2000" dirty="0"/>
              <a:t> </a:t>
            </a:r>
            <a:r>
              <a:rPr lang="en-US" sz="2000" dirty="0" err="1"/>
              <a:t>divoké</a:t>
            </a:r>
            <a:r>
              <a:rPr lang="en-US" sz="2000" dirty="0"/>
              <a:t> </a:t>
            </a:r>
            <a:r>
              <a:rPr lang="en-US" sz="2000" dirty="0" err="1"/>
              <a:t>vody</a:t>
            </a:r>
            <a:r>
              <a:rPr lang="en-US" sz="2000" dirty="0"/>
              <a:t>, </a:t>
            </a:r>
            <a:endParaRPr lang="cs-CZ" sz="2000" dirty="0" smtClean="0"/>
          </a:p>
          <a:p>
            <a:pPr>
              <a:defRPr/>
            </a:pPr>
            <a:r>
              <a:rPr lang="en-US" sz="2000" dirty="0" err="1" smtClean="0"/>
              <a:t>cyklosport</a:t>
            </a:r>
            <a:r>
              <a:rPr lang="en-US" sz="2000" dirty="0" smtClean="0"/>
              <a:t> </a:t>
            </a:r>
            <a:r>
              <a:rPr lang="en-US" sz="2000" dirty="0"/>
              <a:t>- </a:t>
            </a:r>
            <a:r>
              <a:rPr lang="en-US" sz="2000" dirty="0" err="1"/>
              <a:t>bikecross</a:t>
            </a:r>
            <a:r>
              <a:rPr lang="en-US" sz="2000" dirty="0"/>
              <a:t>, </a:t>
            </a:r>
            <a:r>
              <a:rPr lang="en-US" sz="2000" dirty="0" err="1"/>
              <a:t>cyklocross</a:t>
            </a:r>
            <a:r>
              <a:rPr lang="en-US" sz="2000" dirty="0"/>
              <a:t>, </a:t>
            </a:r>
            <a:r>
              <a:rPr lang="en-US" sz="2000" dirty="0" err="1"/>
              <a:t>sjezd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horských</a:t>
            </a:r>
            <a:r>
              <a:rPr lang="en-US" sz="2000" dirty="0"/>
              <a:t> </a:t>
            </a:r>
            <a:r>
              <a:rPr lang="en-US" sz="2000" dirty="0" err="1"/>
              <a:t>kolech</a:t>
            </a:r>
            <a:r>
              <a:rPr lang="en-US" sz="2000" dirty="0"/>
              <a:t>, </a:t>
            </a:r>
            <a:endParaRPr lang="cs-CZ" sz="2000" dirty="0" smtClean="0"/>
          </a:p>
          <a:p>
            <a:pPr>
              <a:defRPr/>
            </a:pPr>
            <a:r>
              <a:rPr lang="en-US" sz="2000" dirty="0" err="1" smtClean="0"/>
              <a:t>ostatní</a:t>
            </a:r>
            <a:r>
              <a:rPr lang="en-US" sz="2000" dirty="0" smtClean="0"/>
              <a:t> </a:t>
            </a:r>
            <a:r>
              <a:rPr lang="en-US" sz="2000" dirty="0"/>
              <a:t>- </a:t>
            </a:r>
            <a:r>
              <a:rPr lang="en-US" sz="2000" dirty="0" err="1"/>
              <a:t>bojové</a:t>
            </a:r>
            <a:r>
              <a:rPr lang="en-US" sz="2000" dirty="0"/>
              <a:t> sporty, </a:t>
            </a:r>
            <a:r>
              <a:rPr lang="en-US" sz="2000" dirty="0" err="1" smtClean="0"/>
              <a:t>kitesur</a:t>
            </a:r>
            <a:r>
              <a:rPr lang="cs-CZ" sz="2000" dirty="0" smtClean="0"/>
              <a:t>f</a:t>
            </a:r>
            <a:r>
              <a:rPr lang="en-US" sz="2000" dirty="0" err="1" smtClean="0"/>
              <a:t>ing</a:t>
            </a:r>
            <a:r>
              <a:rPr lang="en-US" sz="2000" dirty="0"/>
              <a:t>, </a:t>
            </a:r>
            <a:r>
              <a:rPr lang="en-US" sz="2000" dirty="0" err="1"/>
              <a:t>paraglading</a:t>
            </a:r>
            <a:r>
              <a:rPr lang="en-US" sz="2000" dirty="0"/>
              <a:t>, bungee jumping</a:t>
            </a:r>
            <a:r>
              <a:rPr lang="cs-CZ" sz="2000" dirty="0"/>
              <a:t>.</a:t>
            </a:r>
            <a:endParaRPr lang="en-US" sz="2000" dirty="0"/>
          </a:p>
          <a:p>
            <a:pPr marL="0" indent="0">
              <a:buNone/>
              <a:defRPr/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/>
              <a:t>E</a:t>
            </a:r>
            <a:r>
              <a:rPr lang="en-US" b="1" dirty="0" err="1"/>
              <a:t>xtrémní</a:t>
            </a:r>
            <a:r>
              <a:rPr lang="en-US" b="1" dirty="0"/>
              <a:t> sporty 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035277"/>
            <a:ext cx="2466975" cy="184785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972" y="3051448"/>
            <a:ext cx="2628148" cy="196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5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843558"/>
            <a:ext cx="5256584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000" dirty="0"/>
              <a:t>N</a:t>
            </a:r>
            <a:r>
              <a:rPr lang="en-US" sz="2000" dirty="0" err="1"/>
              <a:t>apř</a:t>
            </a:r>
            <a:r>
              <a:rPr lang="en-US" sz="2000" dirty="0"/>
              <a:t>. </a:t>
            </a:r>
            <a:r>
              <a:rPr lang="en-US" sz="2000" dirty="0" err="1"/>
              <a:t>potápění</a:t>
            </a:r>
            <a:r>
              <a:rPr lang="en-US" sz="2000" dirty="0"/>
              <a:t> </a:t>
            </a:r>
            <a:r>
              <a:rPr lang="en-US" sz="2000" dirty="0" err="1"/>
              <a:t>hlouběji</a:t>
            </a:r>
            <a:r>
              <a:rPr lang="en-US" sz="2000" dirty="0"/>
              <a:t>, </a:t>
            </a:r>
            <a:r>
              <a:rPr lang="en-US" sz="2000" dirty="0" err="1"/>
              <a:t>než</a:t>
            </a:r>
            <a:r>
              <a:rPr lang="en-US" sz="2000" dirty="0"/>
              <a:t> </a:t>
            </a:r>
            <a:r>
              <a:rPr lang="en-US" sz="2000" dirty="0" err="1"/>
              <a:t>je</a:t>
            </a:r>
            <a:r>
              <a:rPr lang="en-US" sz="2000" dirty="0"/>
              <a:t> 40 </a:t>
            </a:r>
            <a:r>
              <a:rPr lang="en-US" sz="2000" dirty="0" err="1"/>
              <a:t>metrů</a:t>
            </a:r>
            <a:r>
              <a:rPr lang="en-US" sz="2000" dirty="0"/>
              <a:t>, base jump, </a:t>
            </a:r>
            <a:r>
              <a:rPr lang="en-US" sz="2000" dirty="0" err="1"/>
              <a:t>automobilové</a:t>
            </a:r>
            <a:r>
              <a:rPr lang="en-US" sz="2000" dirty="0"/>
              <a:t> sporty a </a:t>
            </a:r>
            <a:r>
              <a:rPr lang="en-US" sz="2000" dirty="0" err="1"/>
              <a:t>letecké</a:t>
            </a:r>
            <a:r>
              <a:rPr lang="en-US" sz="2000" dirty="0"/>
              <a:t> sporty</a:t>
            </a:r>
            <a:r>
              <a:rPr lang="cs-CZ" sz="2000" dirty="0"/>
              <a:t>, </a:t>
            </a:r>
          </a:p>
          <a:p>
            <a:pPr>
              <a:defRPr/>
            </a:pPr>
            <a:r>
              <a:rPr lang="en-US" sz="2000" dirty="0" err="1"/>
              <a:t>provozování</a:t>
            </a:r>
            <a:r>
              <a:rPr lang="en-US" sz="2000" dirty="0"/>
              <a:t> </a:t>
            </a:r>
            <a:r>
              <a:rPr lang="en-US" sz="2000" dirty="0" err="1"/>
              <a:t>sportovních</a:t>
            </a:r>
            <a:r>
              <a:rPr lang="en-US" sz="2000" dirty="0"/>
              <a:t> </a:t>
            </a:r>
            <a:r>
              <a:rPr lang="en-US" sz="2000" dirty="0" err="1"/>
              <a:t>aktivit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rizikovějších</a:t>
            </a:r>
            <a:r>
              <a:rPr lang="en-US" sz="2000" dirty="0"/>
              <a:t> </a:t>
            </a:r>
            <a:r>
              <a:rPr lang="en-US" sz="2000" dirty="0" err="1"/>
              <a:t>podmínek</a:t>
            </a:r>
            <a:r>
              <a:rPr lang="cs-CZ" sz="2000" dirty="0"/>
              <a:t> – doporučení: </a:t>
            </a:r>
            <a:r>
              <a:rPr lang="en-US" sz="2000" dirty="0" err="1"/>
              <a:t>uzavřít</a:t>
            </a:r>
            <a:r>
              <a:rPr lang="en-US" sz="2000" dirty="0"/>
              <a:t> </a:t>
            </a:r>
            <a:r>
              <a:rPr lang="en-US" sz="2000" dirty="0" err="1"/>
              <a:t>speciální</a:t>
            </a:r>
            <a:r>
              <a:rPr lang="en-US" sz="2000" dirty="0"/>
              <a:t> </a:t>
            </a:r>
            <a:r>
              <a:rPr lang="en-US" sz="2000" dirty="0" err="1"/>
              <a:t>pojištění</a:t>
            </a:r>
            <a:r>
              <a:rPr lang="cs-CZ" sz="2000" dirty="0"/>
              <a:t>, </a:t>
            </a:r>
            <a:r>
              <a:rPr lang="en-US" sz="2000" dirty="0" err="1"/>
              <a:t>zvolit</a:t>
            </a:r>
            <a:r>
              <a:rPr lang="en-US" sz="2000" dirty="0"/>
              <a:t> </a:t>
            </a:r>
            <a:r>
              <a:rPr lang="en-US" sz="2000" dirty="0" err="1"/>
              <a:t>vyšší</a:t>
            </a:r>
            <a:r>
              <a:rPr lang="en-US" sz="2000" dirty="0"/>
              <a:t> limit </a:t>
            </a:r>
            <a:r>
              <a:rPr lang="en-US" sz="2000" dirty="0" err="1"/>
              <a:t>plnění</a:t>
            </a:r>
            <a:r>
              <a:rPr lang="cs-CZ" sz="2000" dirty="0"/>
              <a:t>,</a:t>
            </a:r>
            <a:r>
              <a:rPr lang="en-US" sz="2000" dirty="0"/>
              <a:t> </a:t>
            </a:r>
            <a:endParaRPr lang="cs-CZ" sz="2000" dirty="0"/>
          </a:p>
          <a:p>
            <a:pPr>
              <a:defRPr/>
            </a:pPr>
            <a:r>
              <a:rPr lang="en-US" sz="2000" dirty="0" err="1"/>
              <a:t>horolezectví</a:t>
            </a:r>
            <a:r>
              <a:rPr lang="en-US" sz="2000" dirty="0"/>
              <a:t> </a:t>
            </a:r>
            <a:r>
              <a:rPr lang="cs-CZ" sz="2000" dirty="0"/>
              <a:t>- </a:t>
            </a:r>
            <a:r>
              <a:rPr lang="en-US" sz="2000" dirty="0"/>
              <a:t>v </a:t>
            </a:r>
            <a:r>
              <a:rPr lang="en-US" sz="2000" dirty="0" err="1"/>
              <a:t>případě</a:t>
            </a:r>
            <a:r>
              <a:rPr lang="en-US" sz="2000" dirty="0"/>
              <a:t> </a:t>
            </a:r>
            <a:r>
              <a:rPr lang="en-US" sz="2000" dirty="0" err="1"/>
              <a:t>úrazu</a:t>
            </a:r>
            <a:r>
              <a:rPr lang="en-US" sz="2000" dirty="0"/>
              <a:t> </a:t>
            </a:r>
            <a:r>
              <a:rPr lang="en-US" sz="2000" dirty="0" err="1"/>
              <a:t>počítat</a:t>
            </a:r>
            <a:r>
              <a:rPr lang="en-US" sz="2000" dirty="0"/>
              <a:t> s </a:t>
            </a:r>
            <a:r>
              <a:rPr lang="en-US" sz="2000" dirty="0" err="1"/>
              <a:t>výrazně</a:t>
            </a:r>
            <a:r>
              <a:rPr lang="en-US" sz="2000" dirty="0"/>
              <a:t> </a:t>
            </a:r>
            <a:r>
              <a:rPr lang="en-US" sz="2000" dirty="0" err="1"/>
              <a:t>vyššími</a:t>
            </a:r>
            <a:r>
              <a:rPr lang="en-US" sz="2000" dirty="0"/>
              <a:t> </a:t>
            </a:r>
            <a:r>
              <a:rPr lang="en-US" sz="2000" dirty="0" err="1"/>
              <a:t>náklady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 </a:t>
            </a:r>
            <a:r>
              <a:rPr lang="en-US" sz="2000" dirty="0" err="1"/>
              <a:t>převoz</a:t>
            </a:r>
            <a:r>
              <a:rPr lang="en-US" sz="2000" dirty="0"/>
              <a:t>, </a:t>
            </a:r>
            <a:r>
              <a:rPr lang="en-US" sz="2000" dirty="0" err="1"/>
              <a:t>než</a:t>
            </a:r>
            <a:r>
              <a:rPr lang="en-US" sz="2000" dirty="0"/>
              <a:t> </a:t>
            </a:r>
            <a:r>
              <a:rPr lang="en-US" sz="2000" dirty="0" err="1"/>
              <a:t>je</a:t>
            </a:r>
            <a:r>
              <a:rPr lang="en-US" sz="2000" dirty="0"/>
              <a:t> </a:t>
            </a:r>
            <a:r>
              <a:rPr lang="en-US" sz="2000" dirty="0" err="1"/>
              <a:t>tomu</a:t>
            </a:r>
            <a:r>
              <a:rPr lang="en-US" sz="2000" dirty="0"/>
              <a:t> u </a:t>
            </a:r>
            <a:r>
              <a:rPr lang="en-US" sz="2000" dirty="0" err="1"/>
              <a:t>více</a:t>
            </a:r>
            <a:r>
              <a:rPr lang="en-US" sz="2000" dirty="0"/>
              <a:t> </a:t>
            </a:r>
            <a:r>
              <a:rPr lang="en-US" sz="2000" dirty="0" err="1"/>
              <a:t>veřejných</a:t>
            </a:r>
            <a:r>
              <a:rPr lang="en-US" sz="2000" dirty="0"/>
              <a:t> </a:t>
            </a:r>
            <a:r>
              <a:rPr lang="en-US" sz="2000" dirty="0" err="1"/>
              <a:t>prostor</a:t>
            </a:r>
            <a:r>
              <a:rPr lang="en-US" sz="2000" dirty="0"/>
              <a:t>, </a:t>
            </a:r>
            <a:r>
              <a:rPr lang="en-US" sz="2000" dirty="0" err="1"/>
              <a:t>jako</a:t>
            </a:r>
            <a:r>
              <a:rPr lang="en-US" sz="2000" dirty="0"/>
              <a:t> </a:t>
            </a:r>
            <a:r>
              <a:rPr lang="en-US" sz="2000" dirty="0" err="1"/>
              <a:t>jsou</a:t>
            </a:r>
            <a:r>
              <a:rPr lang="en-US" sz="2000" dirty="0"/>
              <a:t> </a:t>
            </a:r>
            <a:r>
              <a:rPr lang="en-US" sz="2000" dirty="0" err="1"/>
              <a:t>například</a:t>
            </a:r>
            <a:r>
              <a:rPr lang="en-US" sz="2000" dirty="0"/>
              <a:t> </a:t>
            </a:r>
            <a:r>
              <a:rPr lang="en-US" sz="2000" dirty="0" err="1"/>
              <a:t>sjezdovky</a:t>
            </a:r>
            <a:r>
              <a:rPr lang="en-US" sz="2000" dirty="0"/>
              <a:t>.</a:t>
            </a:r>
          </a:p>
          <a:p>
            <a:pPr>
              <a:defRPr/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832648" cy="507703"/>
          </a:xfrm>
        </p:spPr>
        <p:txBody>
          <a:bodyPr/>
          <a:lstStyle/>
          <a:p>
            <a:r>
              <a:rPr lang="cs-CZ" b="1" dirty="0"/>
              <a:t>A</a:t>
            </a:r>
            <a:r>
              <a:rPr lang="en-US" b="1" dirty="0" err="1"/>
              <a:t>ktivity</a:t>
            </a:r>
            <a:r>
              <a:rPr lang="en-US" b="1" dirty="0"/>
              <a:t>, </a:t>
            </a:r>
            <a:r>
              <a:rPr lang="en-US" b="1" dirty="0" err="1"/>
              <a:t>které</a:t>
            </a:r>
            <a:r>
              <a:rPr lang="en-US" b="1" dirty="0"/>
              <a:t> </a:t>
            </a:r>
            <a:r>
              <a:rPr lang="en-US" b="1" dirty="0" err="1"/>
              <a:t>pojišťovny</a:t>
            </a:r>
            <a:r>
              <a:rPr lang="en-US" b="1" dirty="0"/>
              <a:t> </a:t>
            </a:r>
            <a:r>
              <a:rPr lang="en-US" b="1" dirty="0" err="1"/>
              <a:t>odmítají</a:t>
            </a:r>
            <a:r>
              <a:rPr lang="en-US" b="1" dirty="0"/>
              <a:t> </a:t>
            </a:r>
            <a:r>
              <a:rPr lang="en-US" b="1" dirty="0" err="1"/>
              <a:t>pojistit</a:t>
            </a:r>
            <a:r>
              <a:rPr lang="cs-CZ" b="1" dirty="0"/>
              <a:t>: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47460"/>
          <a:stretch/>
        </p:blipFill>
        <p:spPr>
          <a:xfrm>
            <a:off x="5796136" y="2283718"/>
            <a:ext cx="2631596" cy="185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6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539552" y="1203598"/>
            <a:ext cx="7488832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cs-CZ" sz="2000" dirty="0"/>
              <a:t>Pojištění se vztahuje na odpovědnost pojištěného </a:t>
            </a:r>
            <a:r>
              <a:rPr lang="cs-CZ" sz="2000" b="1" dirty="0"/>
              <a:t>za škodu způsobenou při činnostech běžných v občanském životě</a:t>
            </a:r>
            <a:r>
              <a:rPr lang="cs-CZ" sz="2000" dirty="0"/>
              <a:t>, </a:t>
            </a:r>
            <a:r>
              <a:rPr lang="cs-CZ" sz="2000" dirty="0" err="1"/>
              <a:t>např</a:t>
            </a:r>
            <a:r>
              <a:rPr lang="cs-CZ" sz="2000" dirty="0"/>
              <a:t>: </a:t>
            </a:r>
          </a:p>
          <a:p>
            <a:pPr>
              <a:defRPr/>
            </a:pPr>
            <a:r>
              <a:rPr lang="cs-CZ" sz="2000" dirty="0"/>
              <a:t>Při rekreaci a zábavě,</a:t>
            </a:r>
          </a:p>
          <a:p>
            <a:pPr>
              <a:defRPr/>
            </a:pPr>
            <a:r>
              <a:rPr lang="cs-CZ" sz="2000" dirty="0"/>
              <a:t>při rekreačních sportech,</a:t>
            </a:r>
          </a:p>
          <a:p>
            <a:pPr>
              <a:defRPr/>
            </a:pPr>
            <a:r>
              <a:rPr lang="cs-CZ" sz="2000" dirty="0"/>
              <a:t>při jízdě na koni,</a:t>
            </a:r>
          </a:p>
          <a:p>
            <a:pPr>
              <a:defRPr/>
            </a:pPr>
            <a:r>
              <a:rPr lang="cs-CZ" sz="2000" dirty="0"/>
              <a:t>jako chodec nebo cyklista.</a:t>
            </a:r>
          </a:p>
          <a:p>
            <a:pPr marL="0" indent="0">
              <a:buNone/>
              <a:defRPr/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128792" cy="507703"/>
          </a:xfrm>
        </p:spPr>
        <p:txBody>
          <a:bodyPr/>
          <a:lstStyle/>
          <a:p>
            <a:r>
              <a:rPr lang="cs-CZ" b="1" dirty="0"/>
              <a:t>Pojištění odpovědnosti za škodu občana v zahraničí</a:t>
            </a:r>
            <a:br>
              <a:rPr lang="cs-CZ" b="1" dirty="0"/>
            </a:b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024202"/>
            <a:ext cx="3554384" cy="265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84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87574"/>
            <a:ext cx="7488832" cy="37444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000" dirty="0"/>
              <a:t>Pojištění se vztahuje na </a:t>
            </a:r>
            <a:r>
              <a:rPr lang="cs-CZ" sz="2000" b="1" dirty="0"/>
              <a:t>věci osobní potřeby obvyklé pro daný účel cesty</a:t>
            </a:r>
            <a:r>
              <a:rPr lang="cs-CZ" sz="2000" dirty="0"/>
              <a:t>, které si pojištěný vzal na cestu, případně je prokazatelně pořídil během cesty. </a:t>
            </a:r>
          </a:p>
          <a:p>
            <a:pPr marL="0" indent="0">
              <a:buNone/>
              <a:defRPr/>
            </a:pPr>
            <a:endParaRPr lang="cs-CZ" sz="2000" dirty="0" smtClean="0"/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endParaRPr lang="cs-CZ" sz="2000" dirty="0"/>
          </a:p>
          <a:p>
            <a:pPr>
              <a:buNone/>
              <a:defRPr/>
            </a:pPr>
            <a:r>
              <a:rPr lang="cs-CZ" sz="2000" dirty="0"/>
              <a:t>Sjednává se pro případ: </a:t>
            </a:r>
          </a:p>
          <a:p>
            <a:pPr>
              <a:defRPr/>
            </a:pPr>
            <a:r>
              <a:rPr lang="cs-CZ" sz="2000" dirty="0"/>
              <a:t>Poškození nebo zničení věci živelní událostí,</a:t>
            </a:r>
          </a:p>
          <a:p>
            <a:pPr>
              <a:defRPr/>
            </a:pPr>
            <a:r>
              <a:rPr lang="cs-CZ" sz="2000" dirty="0"/>
              <a:t>poškození nebo zničení věci vodou z vodovodního zařízení,</a:t>
            </a:r>
          </a:p>
          <a:p>
            <a:pPr>
              <a:defRPr/>
            </a:pPr>
            <a:r>
              <a:rPr lang="cs-CZ" sz="2000" dirty="0"/>
              <a:t>krádeže věci vloupáním</a:t>
            </a:r>
          </a:p>
          <a:p>
            <a:pPr>
              <a:defRPr/>
            </a:pPr>
            <a:r>
              <a:rPr lang="cs-CZ" sz="2000" dirty="0"/>
              <a:t>poškození, zničení, odcizení nebo ztráty věci při dopravní nehodě</a:t>
            </a:r>
          </a:p>
          <a:p>
            <a:pPr>
              <a:defRPr/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752528" cy="507703"/>
          </a:xfrm>
        </p:spPr>
        <p:txBody>
          <a:bodyPr/>
          <a:lstStyle/>
          <a:p>
            <a:r>
              <a:rPr lang="cs-CZ" b="1" dirty="0"/>
              <a:t>Pojištění cestovních zavazadel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1707654"/>
            <a:ext cx="25050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43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7488832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000" b="1" dirty="0"/>
              <a:t>Sjednává se pro případ, že pojištěný nebude moci odjet</a:t>
            </a:r>
            <a:r>
              <a:rPr lang="cs-CZ" sz="2000" dirty="0"/>
              <a:t> s cestovní kanceláří na plánovanou cestu nebo se zúčastnit zájezdu do zahraničí, např. v důsledku úrazu, náhlého onemocnění, rizikového těhotenství, apod. </a:t>
            </a:r>
          </a:p>
          <a:p>
            <a:pPr>
              <a:defRPr/>
            </a:pPr>
            <a:r>
              <a:rPr lang="cs-CZ" sz="2000" dirty="0"/>
              <a:t>Plní se obvykle 80 % skutečně vzniklých nákladů spojených se zrušením cesty, které pojištěný zaplatil, do výše sjednaného limitu. </a:t>
            </a:r>
            <a:br>
              <a:rPr lang="cs-CZ" sz="2000" dirty="0"/>
            </a:br>
            <a:r>
              <a:rPr lang="cs-CZ" sz="2000" dirty="0"/>
              <a:t>Pojištění je možné sjednat pouze prostřednictvím cestovní kanceláře, která má s pojišťovnou uzavřenu smlouvu o obchodním zastoupení. </a:t>
            </a:r>
          </a:p>
          <a:p>
            <a:pPr>
              <a:defRPr/>
            </a:pPr>
            <a:endParaRPr lang="cs-CZ" sz="1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b="1" dirty="0"/>
              <a:t>Pojištění nákladů souvisejících se zrušením cesty</a:t>
            </a:r>
          </a:p>
        </p:txBody>
      </p:sp>
    </p:spTree>
    <p:extLst>
      <p:ext uri="{BB962C8B-B14F-4D97-AF65-F5344CB8AC3E}">
        <p14:creationId xmlns:p14="http://schemas.microsoft.com/office/powerpoint/2010/main" val="3317581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843558"/>
            <a:ext cx="5184576" cy="41728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cs-CZ" sz="2000" b="1" dirty="0"/>
              <a:t>Součástí pojištění léčebných výloh je nepřetržitá asistenční služba</a:t>
            </a:r>
            <a:r>
              <a:rPr lang="cs-CZ" sz="2000" dirty="0"/>
              <a:t>. </a:t>
            </a: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Úkolem </a:t>
            </a:r>
            <a:r>
              <a:rPr lang="cs-CZ" sz="2000" dirty="0"/>
              <a:t>asistenční služby je pomoci klientovi v nouzové situaci kdekoliv na světě, zajišťuje:</a:t>
            </a:r>
          </a:p>
          <a:p>
            <a:pPr>
              <a:defRPr/>
            </a:pPr>
            <a:r>
              <a:rPr lang="cs-CZ" sz="2000" dirty="0"/>
              <a:t>Nepřetržitá asistenční služba </a:t>
            </a:r>
            <a:r>
              <a:rPr lang="cs-CZ" sz="2000" b="1" dirty="0"/>
              <a:t>24 hodin denně  </a:t>
            </a:r>
            <a:r>
              <a:rPr lang="cs-CZ" sz="2000" dirty="0"/>
              <a:t>(např. prostřednictvím společnosti AXA </a:t>
            </a:r>
            <a:r>
              <a:rPr lang="cs-CZ" sz="2000" dirty="0" err="1"/>
              <a:t>Asistance</a:t>
            </a:r>
            <a:r>
              <a:rPr lang="cs-CZ" sz="2000" u="sng" dirty="0"/>
              <a:t>)</a:t>
            </a:r>
            <a:r>
              <a:rPr lang="cs-CZ" sz="2000" dirty="0"/>
              <a:t>,  </a:t>
            </a:r>
          </a:p>
          <a:p>
            <a:pPr>
              <a:defRPr/>
            </a:pPr>
            <a:r>
              <a:rPr lang="cs-CZ" sz="2000" dirty="0"/>
              <a:t>pomoc kdekoli na světě,  v českém jazyce, volání na účet volaného, </a:t>
            </a:r>
          </a:p>
          <a:p>
            <a:pPr>
              <a:defRPr/>
            </a:pPr>
            <a:r>
              <a:rPr lang="cs-CZ" sz="2000" b="1" dirty="0"/>
              <a:t>v kterékoliv zemi světa </a:t>
            </a:r>
            <a:r>
              <a:rPr lang="cs-CZ" sz="2000" dirty="0"/>
              <a:t>asistence zahrnující spolupráci mezi nemocnicemi a dalšími zdravotnickými zařízeními a </a:t>
            </a:r>
            <a:r>
              <a:rPr lang="cs-CZ" sz="2000" dirty="0" smtClean="0"/>
              <a:t>personálem. </a:t>
            </a:r>
            <a:endParaRPr lang="cs-CZ" sz="2000" dirty="0"/>
          </a:p>
          <a:p>
            <a:pPr>
              <a:defRPr/>
            </a:pPr>
            <a:endParaRPr lang="cs-CZ" sz="2000" dirty="0" smtClean="0"/>
          </a:p>
          <a:p>
            <a:pPr>
              <a:defRPr/>
            </a:pPr>
            <a:endParaRPr lang="cs-CZ" sz="2000" dirty="0"/>
          </a:p>
          <a:p>
            <a:pPr>
              <a:defRPr/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/>
              <a:t>Asistenční služby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5" y="2355726"/>
            <a:ext cx="2954707" cy="195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88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95536" y="1059582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repatriace,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000" dirty="0" smtClean="0"/>
              <a:t>úhrada </a:t>
            </a:r>
            <a:r>
              <a:rPr lang="cs-CZ" sz="2000" dirty="0"/>
              <a:t>nákladů doprovázejícímu opatrovníku a jízdné,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přivolání opatrovníka z vlasti a náklady na jeho přepravu,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při delší hospitalizaci úhrada nákladů při návštěvě rodinného příslušníka a náklady na přepravu,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při ztrátě nebo zničení cestovních dokladů úhrada cestovních nákladů do místa zastupitelského úřadu,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finanční pomoc - úhrada nákladů při zmeškání/zpoždění odjezdu,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odškodnění pojištěného za zdržení při únosu letadla.</a:t>
            </a:r>
          </a:p>
        </p:txBody>
      </p:sp>
      <p:sp>
        <p:nvSpPr>
          <p:cNvPr id="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Asistenční </a:t>
            </a:r>
            <a:r>
              <a:rPr lang="cs-CZ" b="1" dirty="0" smtClean="0"/>
              <a:t>služby: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29475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7260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3622"/>
            <a:ext cx="2448272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1707654"/>
            <a:ext cx="3888052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69227" y="972651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přednášky:</a:t>
            </a:r>
          </a:p>
          <a:p>
            <a:pPr algn="l"/>
            <a:r>
              <a:rPr lang="cs-CZ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 pojištění</a:t>
            </a:r>
          </a:p>
          <a:p>
            <a:pPr algn="l"/>
            <a:r>
              <a:rPr lang="cs-CZ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Služby pojištění v cestovním ruchu</a:t>
            </a:r>
          </a:p>
          <a:p>
            <a:pPr algn="l"/>
            <a:r>
              <a:rPr lang="cs-CZ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Druhy cestovního pojištění</a:t>
            </a:r>
          </a:p>
          <a:p>
            <a:pPr algn="l"/>
            <a:r>
              <a:rPr lang="cs-CZ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Cestovní připojištění</a:t>
            </a:r>
          </a:p>
          <a:p>
            <a:pPr algn="l"/>
            <a:r>
              <a:rPr lang="cs-CZ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Pojistné plnění</a:t>
            </a:r>
          </a:p>
          <a:p>
            <a:pPr algn="l"/>
            <a:r>
              <a:rPr lang="cs-CZ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Asistenční služby</a:t>
            </a:r>
          </a:p>
          <a:p>
            <a:pPr algn="l"/>
            <a:r>
              <a:rPr lang="cs-CZ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Pojištění CK</a:t>
            </a:r>
          </a:p>
          <a:p>
            <a:pPr algn="l"/>
            <a:endParaRPr lang="cs-CZ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63638"/>
            <a:ext cx="4089537" cy="292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2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827584" y="1203598"/>
            <a:ext cx="7488832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000" dirty="0" smtClean="0"/>
              <a:t>pojištění </a:t>
            </a:r>
            <a:r>
              <a:rPr lang="cs-CZ" sz="2000" dirty="0"/>
              <a:t>pro jednotlivé cesty do zahraničí,</a:t>
            </a:r>
          </a:p>
          <a:p>
            <a:pPr>
              <a:defRPr/>
            </a:pPr>
            <a:r>
              <a:rPr lang="cs-CZ" sz="2000" dirty="0"/>
              <a:t>pojištění pro opakované služební cesty i dovolenou v zahraničí,</a:t>
            </a:r>
          </a:p>
          <a:p>
            <a:pPr>
              <a:defRPr/>
            </a:pPr>
            <a:r>
              <a:rPr lang="cs-CZ" sz="2000" dirty="0"/>
              <a:t>pojištění pro jednotlivé cesty v tuzemsku.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75539"/>
            <a:ext cx="6984776" cy="507703"/>
          </a:xfrm>
        </p:spPr>
        <p:txBody>
          <a:bodyPr/>
          <a:lstStyle/>
          <a:p>
            <a:r>
              <a:rPr lang="cs-CZ" sz="3200" b="1" dirty="0"/>
              <a:t>Individuální cestovní pojištění 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pro jednotlivce</a:t>
            </a:r>
            <a:br>
              <a:rPr lang="cs-CZ" sz="3200" b="1" dirty="0" smtClean="0"/>
            </a:b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dirty="0"/>
              <a:t/>
            </a:r>
            <a:br>
              <a:rPr lang="cs-CZ" sz="3200" dirty="0"/>
            </a:br>
            <a:endParaRPr lang="cs-CZ" sz="32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r="14493" b="19048"/>
          <a:stretch/>
        </p:blipFill>
        <p:spPr>
          <a:xfrm>
            <a:off x="3707904" y="2931790"/>
            <a:ext cx="533706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4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843558"/>
            <a:ext cx="7344816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en-US" sz="2000" b="1" dirty="0"/>
              <a:t>Sport Risk </a:t>
            </a:r>
            <a:endParaRPr lang="cs-CZ" sz="2000" dirty="0"/>
          </a:p>
          <a:p>
            <a:pPr>
              <a:defRPr/>
            </a:pPr>
            <a:r>
              <a:rPr lang="en-US" sz="2000" dirty="0" err="1"/>
              <a:t>zvláštní</a:t>
            </a:r>
            <a:r>
              <a:rPr lang="en-US" sz="2000" dirty="0"/>
              <a:t> </a:t>
            </a:r>
            <a:r>
              <a:rPr lang="en-US" sz="2000" dirty="0" err="1"/>
              <a:t>připojištění</a:t>
            </a:r>
            <a:r>
              <a:rPr lang="en-US" sz="2000" dirty="0"/>
              <a:t> k </a:t>
            </a:r>
            <a:r>
              <a:rPr lang="en-US" sz="2000" dirty="0" err="1"/>
              <a:t>základnímu</a:t>
            </a:r>
            <a:r>
              <a:rPr lang="en-US" sz="2000" dirty="0"/>
              <a:t> </a:t>
            </a:r>
            <a:r>
              <a:rPr lang="en-US" sz="2000" dirty="0" err="1"/>
              <a:t>pojištění</a:t>
            </a:r>
            <a:r>
              <a:rPr lang="en-US" sz="2000" dirty="0"/>
              <a:t>, </a:t>
            </a:r>
            <a:r>
              <a:rPr lang="en-US" sz="2000" dirty="0" err="1"/>
              <a:t>provozujete</a:t>
            </a:r>
            <a:r>
              <a:rPr lang="en-US" sz="2000" dirty="0"/>
              <a:t>-li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dovolené</a:t>
            </a:r>
            <a:r>
              <a:rPr lang="en-US" sz="2000" dirty="0"/>
              <a:t> </a:t>
            </a:r>
            <a:r>
              <a:rPr lang="en-US" sz="2000" dirty="0" err="1"/>
              <a:t>rizikové</a:t>
            </a:r>
            <a:r>
              <a:rPr lang="en-US" sz="2000" dirty="0"/>
              <a:t> sporty). </a:t>
            </a:r>
            <a:endParaRPr lang="cs-CZ" sz="2000" dirty="0"/>
          </a:p>
          <a:p>
            <a:pPr>
              <a:buNone/>
              <a:defRPr/>
            </a:pPr>
            <a:r>
              <a:rPr lang="en-US" sz="2000" b="1" dirty="0" err="1"/>
              <a:t>Bussines</a:t>
            </a:r>
            <a:r>
              <a:rPr lang="en-US" sz="2000" b="1" dirty="0"/>
              <a:t> Pass </a:t>
            </a:r>
            <a:endParaRPr lang="cs-CZ" sz="2000" dirty="0"/>
          </a:p>
          <a:p>
            <a:pPr>
              <a:defRPr/>
            </a:pPr>
            <a:r>
              <a:rPr lang="en-US" sz="2000" dirty="0" err="1"/>
              <a:t>rozsáhlé</a:t>
            </a:r>
            <a:r>
              <a:rPr lang="en-US" sz="2000" dirty="0"/>
              <a:t> </a:t>
            </a:r>
            <a:r>
              <a:rPr lang="en-US" sz="2000" dirty="0" err="1"/>
              <a:t>pojištění</a:t>
            </a:r>
            <a:r>
              <a:rPr lang="en-US" sz="2000" dirty="0"/>
              <a:t> s </a:t>
            </a:r>
            <a:r>
              <a:rPr lang="en-US" sz="2000" dirty="0" err="1"/>
              <a:t>maximálním</a:t>
            </a:r>
            <a:r>
              <a:rPr lang="en-US" sz="2000" dirty="0"/>
              <a:t> </a:t>
            </a:r>
            <a:r>
              <a:rPr lang="en-US" sz="2000" dirty="0" err="1"/>
              <a:t>plněním</a:t>
            </a:r>
            <a:r>
              <a:rPr lang="en-US" sz="2000" dirty="0"/>
              <a:t>,</a:t>
            </a:r>
            <a:endParaRPr lang="cs-CZ" sz="2000" dirty="0"/>
          </a:p>
          <a:p>
            <a:pPr>
              <a:defRPr/>
            </a:pPr>
            <a:r>
              <a:rPr lang="en-US" sz="2000" dirty="0" err="1"/>
              <a:t>navíc</a:t>
            </a:r>
            <a:r>
              <a:rPr lang="en-US" sz="2000" dirty="0"/>
              <a:t> </a:t>
            </a:r>
            <a:r>
              <a:rPr lang="en-US" sz="2000" dirty="0" err="1"/>
              <a:t>zahrnuje</a:t>
            </a:r>
            <a:r>
              <a:rPr lang="en-US" sz="2000" dirty="0"/>
              <a:t> </a:t>
            </a:r>
            <a:r>
              <a:rPr lang="en-US" sz="2000" dirty="0" err="1"/>
              <a:t>další</a:t>
            </a:r>
            <a:r>
              <a:rPr lang="en-US" sz="2000" dirty="0"/>
              <a:t> </a:t>
            </a:r>
            <a:r>
              <a:rPr lang="en-US" sz="2000" dirty="0" err="1"/>
              <a:t>náhrady</a:t>
            </a:r>
            <a:r>
              <a:rPr lang="en-US" sz="2000" dirty="0"/>
              <a:t> </a:t>
            </a:r>
            <a:r>
              <a:rPr lang="en-US" sz="2000" dirty="0" err="1"/>
              <a:t>spojené</a:t>
            </a:r>
            <a:r>
              <a:rPr lang="en-US" sz="2000" dirty="0"/>
              <a:t> s </a:t>
            </a:r>
            <a:r>
              <a:rPr lang="en-US" sz="2000" dirty="0" err="1"/>
              <a:t>riziky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služebních</a:t>
            </a:r>
            <a:r>
              <a:rPr lang="en-US" sz="2000" dirty="0"/>
              <a:t> </a:t>
            </a:r>
            <a:r>
              <a:rPr lang="en-US" sz="2000" dirty="0" err="1"/>
              <a:t>cestách</a:t>
            </a:r>
            <a:r>
              <a:rPr lang="en-US" sz="2000" dirty="0"/>
              <a:t> (</a:t>
            </a:r>
            <a:r>
              <a:rPr lang="en-US" sz="2000" dirty="0" err="1"/>
              <a:t>zavazadla</a:t>
            </a:r>
            <a:r>
              <a:rPr lang="en-US" sz="2000" dirty="0"/>
              <a:t> a </a:t>
            </a:r>
            <a:r>
              <a:rPr lang="en-US" sz="2000" dirty="0" err="1"/>
              <a:t>zpoždění</a:t>
            </a:r>
            <a:r>
              <a:rPr lang="en-US" sz="2000" dirty="0"/>
              <a:t> </a:t>
            </a:r>
            <a:r>
              <a:rPr lang="en-US" sz="2000" dirty="0" err="1"/>
              <a:t>zavazadel</a:t>
            </a:r>
            <a:r>
              <a:rPr lang="en-US" sz="2000" dirty="0"/>
              <a:t>, </a:t>
            </a:r>
            <a:r>
              <a:rPr lang="en-US" sz="2000" dirty="0" err="1"/>
              <a:t>únos</a:t>
            </a:r>
            <a:r>
              <a:rPr lang="en-US" sz="2000" dirty="0"/>
              <a:t> </a:t>
            </a:r>
            <a:r>
              <a:rPr lang="en-US" sz="2000" dirty="0" err="1"/>
              <a:t>letadla</a:t>
            </a:r>
            <a:r>
              <a:rPr lang="en-US" sz="2000" dirty="0"/>
              <a:t>, </a:t>
            </a:r>
            <a:r>
              <a:rPr lang="en-US" sz="2000" dirty="0" err="1"/>
              <a:t>zpoždění</a:t>
            </a:r>
            <a:r>
              <a:rPr lang="en-US" sz="2000" dirty="0"/>
              <a:t> </a:t>
            </a:r>
            <a:r>
              <a:rPr lang="en-US" sz="2000" dirty="0" err="1"/>
              <a:t>odjezdu</a:t>
            </a:r>
            <a:r>
              <a:rPr lang="en-US" sz="2000" dirty="0"/>
              <a:t>, </a:t>
            </a:r>
            <a:r>
              <a:rPr lang="en-US" sz="2000" dirty="0" err="1"/>
              <a:t>přerušení</a:t>
            </a:r>
            <a:r>
              <a:rPr lang="en-US" sz="2000" dirty="0"/>
              <a:t> </a:t>
            </a:r>
            <a:r>
              <a:rPr lang="en-US" sz="2000" dirty="0" err="1"/>
              <a:t>cesty</a:t>
            </a:r>
            <a:r>
              <a:rPr lang="en-US" sz="2000" dirty="0"/>
              <a:t>), </a:t>
            </a:r>
            <a:endParaRPr lang="cs-CZ" sz="2000" dirty="0"/>
          </a:p>
          <a:p>
            <a:pPr>
              <a:defRPr/>
            </a:pPr>
            <a:r>
              <a:rPr lang="en-US" sz="2000" dirty="0" err="1"/>
              <a:t>vhodné</a:t>
            </a:r>
            <a:r>
              <a:rPr lang="en-US" sz="2000" dirty="0"/>
              <a:t> </a:t>
            </a:r>
            <a:r>
              <a:rPr lang="en-US" sz="2000" dirty="0" err="1"/>
              <a:t>zejména</a:t>
            </a:r>
            <a:r>
              <a:rPr lang="en-US" sz="2000" dirty="0"/>
              <a:t> pro </a:t>
            </a:r>
            <a:r>
              <a:rPr lang="en-US" sz="2000" dirty="0" err="1"/>
              <a:t>krátkodobé</a:t>
            </a:r>
            <a:r>
              <a:rPr lang="en-US" sz="2000" dirty="0"/>
              <a:t> </a:t>
            </a:r>
            <a:r>
              <a:rPr lang="en-US" sz="2000" dirty="0" err="1"/>
              <a:t>služební</a:t>
            </a:r>
            <a:r>
              <a:rPr lang="en-US" sz="2000" dirty="0"/>
              <a:t> </a:t>
            </a:r>
            <a:r>
              <a:rPr lang="en-US" sz="2000" dirty="0" err="1"/>
              <a:t>cesty</a:t>
            </a:r>
            <a:r>
              <a:rPr lang="en-US" sz="2000" dirty="0"/>
              <a:t> do </a:t>
            </a:r>
            <a:r>
              <a:rPr lang="en-US" sz="2000" dirty="0" err="1"/>
              <a:t>celého</a:t>
            </a:r>
            <a:r>
              <a:rPr lang="en-US" sz="2000" dirty="0"/>
              <a:t> </a:t>
            </a:r>
            <a:r>
              <a:rPr lang="en-US" sz="2000" dirty="0" err="1"/>
              <a:t>světa</a:t>
            </a:r>
            <a:r>
              <a:rPr lang="en-US" sz="2000" dirty="0"/>
              <a:t>, </a:t>
            </a:r>
            <a:endParaRPr lang="cs-CZ" sz="2000" dirty="0"/>
          </a:p>
          <a:p>
            <a:pPr>
              <a:defRPr/>
            </a:pPr>
            <a:r>
              <a:rPr lang="en-US" sz="2000" dirty="0" err="1"/>
              <a:t>je</a:t>
            </a:r>
            <a:r>
              <a:rPr lang="en-US" sz="2000" dirty="0"/>
              <a:t> </a:t>
            </a:r>
            <a:r>
              <a:rPr lang="en-US" sz="2000" dirty="0" err="1"/>
              <a:t>komplexním</a:t>
            </a:r>
            <a:r>
              <a:rPr lang="en-US" sz="2000" dirty="0"/>
              <a:t> </a:t>
            </a:r>
            <a:r>
              <a:rPr lang="en-US" sz="2000" dirty="0" err="1"/>
              <a:t>řešením</a:t>
            </a:r>
            <a:r>
              <a:rPr lang="en-US" sz="2000" dirty="0"/>
              <a:t> pro </a:t>
            </a:r>
            <a:r>
              <a:rPr lang="en-US" sz="2000" dirty="0" err="1"/>
              <a:t>služební</a:t>
            </a:r>
            <a:r>
              <a:rPr lang="en-US" sz="2000" dirty="0"/>
              <a:t> </a:t>
            </a:r>
            <a:r>
              <a:rPr lang="en-US" sz="2000" dirty="0" err="1"/>
              <a:t>cesty</a:t>
            </a:r>
            <a:r>
              <a:rPr lang="en-US" sz="2000" dirty="0"/>
              <a:t> do </a:t>
            </a:r>
            <a:r>
              <a:rPr lang="en-US" sz="2000" dirty="0" err="1"/>
              <a:t>celého</a:t>
            </a:r>
            <a:r>
              <a:rPr lang="en-US" sz="2000" dirty="0"/>
              <a:t> </a:t>
            </a:r>
            <a:r>
              <a:rPr lang="en-US" sz="2000" dirty="0" err="1"/>
              <a:t>světa</a:t>
            </a:r>
            <a:r>
              <a:rPr lang="en-US" sz="2000" dirty="0"/>
              <a:t>, </a:t>
            </a:r>
            <a:r>
              <a:rPr lang="en-US" sz="2000" dirty="0" err="1"/>
              <a:t>zahrnujícím</a:t>
            </a:r>
            <a:r>
              <a:rPr lang="en-US" sz="2000" dirty="0"/>
              <a:t> </a:t>
            </a:r>
            <a:r>
              <a:rPr lang="en-US" sz="2000" dirty="0" err="1"/>
              <a:t>pojistnou</a:t>
            </a:r>
            <a:r>
              <a:rPr lang="en-US" sz="2000" dirty="0"/>
              <a:t> </a:t>
            </a:r>
            <a:r>
              <a:rPr lang="en-US" sz="2000" dirty="0" err="1"/>
              <a:t>ochranu</a:t>
            </a:r>
            <a:r>
              <a:rPr lang="en-US" sz="2000" dirty="0"/>
              <a:t> </a:t>
            </a:r>
            <a:r>
              <a:rPr lang="en-US" sz="2000" dirty="0" err="1"/>
              <a:t>proti</a:t>
            </a:r>
            <a:r>
              <a:rPr lang="en-US" sz="2000" dirty="0"/>
              <a:t> </a:t>
            </a:r>
            <a:r>
              <a:rPr lang="en-US" sz="2000" dirty="0" err="1"/>
              <a:t>všem</a:t>
            </a:r>
            <a:r>
              <a:rPr lang="en-US" sz="2000" dirty="0"/>
              <a:t> </a:t>
            </a:r>
            <a:r>
              <a:rPr lang="en-US" sz="2000" dirty="0" err="1"/>
              <a:t>hlavním</a:t>
            </a:r>
            <a:r>
              <a:rPr lang="en-US" sz="2000" dirty="0"/>
              <a:t> </a:t>
            </a:r>
            <a:r>
              <a:rPr lang="en-US" sz="2000" dirty="0" err="1"/>
              <a:t>nebezpečím</a:t>
            </a:r>
            <a:r>
              <a:rPr lang="en-US" sz="2000" dirty="0"/>
              <a:t>. </a:t>
            </a:r>
            <a:endParaRPr lang="cs-CZ" sz="2000" dirty="0"/>
          </a:p>
          <a:p>
            <a:pPr>
              <a:defRPr/>
            </a:pPr>
            <a:endParaRPr lang="cs-CZ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336704" cy="507703"/>
          </a:xfrm>
        </p:spPr>
        <p:txBody>
          <a:bodyPr/>
          <a:lstStyle/>
          <a:p>
            <a:r>
              <a:rPr lang="cs-CZ" b="1" dirty="0"/>
              <a:t>Další typy </a:t>
            </a:r>
            <a:r>
              <a:rPr lang="cs-CZ" b="1" dirty="0" err="1"/>
              <a:t>europojištění</a:t>
            </a:r>
            <a:r>
              <a:rPr lang="cs-CZ" b="1" dirty="0"/>
              <a:t> pro cesty a pobyt:</a:t>
            </a:r>
          </a:p>
        </p:txBody>
      </p:sp>
    </p:spTree>
    <p:extLst>
      <p:ext uri="{BB962C8B-B14F-4D97-AF65-F5344CB8AC3E}">
        <p14:creationId xmlns:p14="http://schemas.microsoft.com/office/powerpoint/2010/main" val="3442532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-108520" y="411510"/>
            <a:ext cx="7560840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en-US" sz="2000" b="1" dirty="0" err="1"/>
              <a:t>WinterSport</a:t>
            </a:r>
            <a:r>
              <a:rPr lang="en-US" sz="2000" b="1" dirty="0"/>
              <a:t> </a:t>
            </a:r>
            <a:endParaRPr lang="cs-CZ" sz="2000" dirty="0" smtClean="0"/>
          </a:p>
          <a:p>
            <a:pPr>
              <a:defRPr/>
            </a:pPr>
            <a:r>
              <a:rPr lang="en-US" sz="2000" dirty="0" smtClean="0"/>
              <a:t>je </a:t>
            </a:r>
            <a:r>
              <a:rPr lang="en-US" sz="2000" dirty="0" err="1"/>
              <a:t>určeno</a:t>
            </a:r>
            <a:r>
              <a:rPr lang="en-US" sz="2000" dirty="0"/>
              <a:t> pro ty, </a:t>
            </a:r>
            <a:r>
              <a:rPr lang="en-US" sz="2000" dirty="0" err="1"/>
              <a:t>kteří</a:t>
            </a:r>
            <a:r>
              <a:rPr lang="en-US" sz="2000" dirty="0"/>
              <a:t> </a:t>
            </a:r>
            <a:r>
              <a:rPr lang="en-US" sz="2000" dirty="0" err="1"/>
              <a:t>tráví</a:t>
            </a:r>
            <a:r>
              <a:rPr lang="en-US" sz="2000" dirty="0"/>
              <a:t> </a:t>
            </a:r>
            <a:r>
              <a:rPr lang="en-US" sz="2000" dirty="0" err="1"/>
              <a:t>zimní</a:t>
            </a:r>
            <a:r>
              <a:rPr lang="en-US" sz="2000" dirty="0"/>
              <a:t> </a:t>
            </a:r>
            <a:r>
              <a:rPr lang="en-US" sz="2000" dirty="0" err="1"/>
              <a:t>dovolenou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lyžích</a:t>
            </a:r>
            <a:r>
              <a:rPr lang="en-US" sz="2000" dirty="0"/>
              <a:t> v </a:t>
            </a:r>
            <a:r>
              <a:rPr lang="en-US" sz="2000" dirty="0" err="1"/>
              <a:t>Alpách</a:t>
            </a:r>
            <a:r>
              <a:rPr lang="en-US" sz="2000" dirty="0"/>
              <a:t> a </a:t>
            </a:r>
            <a:r>
              <a:rPr lang="en-US" sz="2000" dirty="0" err="1"/>
              <a:t>jiných</a:t>
            </a:r>
            <a:r>
              <a:rPr lang="en-US" sz="2000" dirty="0"/>
              <a:t> </a:t>
            </a:r>
            <a:r>
              <a:rPr lang="en-US" sz="2000" dirty="0" err="1"/>
              <a:t>evropských</a:t>
            </a:r>
            <a:r>
              <a:rPr lang="en-US" sz="2000" dirty="0"/>
              <a:t> </a:t>
            </a:r>
            <a:r>
              <a:rPr lang="en-US" sz="2000" dirty="0" err="1"/>
              <a:t>pohořích</a:t>
            </a:r>
            <a:r>
              <a:rPr lang="en-US" sz="2000" dirty="0"/>
              <a:t>, </a:t>
            </a:r>
            <a:endParaRPr lang="cs-CZ" sz="2000" dirty="0"/>
          </a:p>
          <a:p>
            <a:pPr>
              <a:defRPr/>
            </a:pPr>
            <a:r>
              <a:rPr lang="en-US" sz="2000" dirty="0" err="1"/>
              <a:t>vedle</a:t>
            </a:r>
            <a:r>
              <a:rPr lang="en-US" sz="2000" dirty="0"/>
              <a:t> </a:t>
            </a:r>
            <a:r>
              <a:rPr lang="en-US" sz="2000" dirty="0" err="1"/>
              <a:t>pojištění</a:t>
            </a:r>
            <a:r>
              <a:rPr lang="en-US" sz="2000" dirty="0"/>
              <a:t> </a:t>
            </a:r>
            <a:r>
              <a:rPr lang="en-US" sz="2000" dirty="0" err="1"/>
              <a:t>léčebných</a:t>
            </a:r>
            <a:r>
              <a:rPr lang="en-US" sz="2000" dirty="0"/>
              <a:t> </a:t>
            </a:r>
            <a:r>
              <a:rPr lang="en-US" sz="2000" dirty="0" err="1"/>
              <a:t>výloh</a:t>
            </a:r>
            <a:r>
              <a:rPr lang="en-US" sz="2000" dirty="0"/>
              <a:t>, </a:t>
            </a:r>
            <a:r>
              <a:rPr lang="en-US" sz="2000" dirty="0" err="1"/>
              <a:t>úrazu</a:t>
            </a:r>
            <a:r>
              <a:rPr lang="en-US" sz="2000" dirty="0"/>
              <a:t>, </a:t>
            </a:r>
            <a:r>
              <a:rPr lang="en-US" sz="2000" dirty="0" err="1"/>
              <a:t>zavazadel</a:t>
            </a:r>
            <a:r>
              <a:rPr lang="en-US" sz="2000" dirty="0"/>
              <a:t>) a </a:t>
            </a:r>
            <a:r>
              <a:rPr lang="en-US" sz="2000" dirty="0" err="1"/>
              <a:t>odpovědnosti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škody</a:t>
            </a:r>
            <a:r>
              <a:rPr lang="en-US" sz="2000" dirty="0"/>
              <a:t> </a:t>
            </a:r>
            <a:r>
              <a:rPr lang="en-US" sz="2000" dirty="0" err="1"/>
              <a:t>umožňuje</a:t>
            </a:r>
            <a:r>
              <a:rPr lang="en-US" sz="2000" dirty="0"/>
              <a:t> </a:t>
            </a:r>
            <a:r>
              <a:rPr lang="en-US" sz="2000" dirty="0" err="1"/>
              <a:t>navíc</a:t>
            </a:r>
            <a:r>
              <a:rPr lang="en-US" sz="2000" dirty="0"/>
              <a:t> </a:t>
            </a:r>
            <a:r>
              <a:rPr lang="en-US" sz="2000" dirty="0" err="1"/>
              <a:t>vyplacení</a:t>
            </a:r>
            <a:r>
              <a:rPr lang="en-US" sz="2000" dirty="0"/>
              <a:t> </a:t>
            </a:r>
            <a:r>
              <a:rPr lang="en-US" sz="2000" dirty="0" err="1"/>
              <a:t>denní</a:t>
            </a:r>
            <a:r>
              <a:rPr lang="en-US" sz="2000" dirty="0"/>
              <a:t> </a:t>
            </a:r>
            <a:r>
              <a:rPr lang="en-US" sz="2000" dirty="0" err="1"/>
              <a:t>finanční</a:t>
            </a:r>
            <a:r>
              <a:rPr lang="en-US" sz="2000" dirty="0"/>
              <a:t> </a:t>
            </a:r>
            <a:r>
              <a:rPr lang="en-US" sz="2000" dirty="0" err="1"/>
              <a:t>kompenzace</a:t>
            </a:r>
            <a:r>
              <a:rPr lang="en-US" sz="2000" dirty="0"/>
              <a:t>, </a:t>
            </a:r>
            <a:r>
              <a:rPr lang="en-US" sz="2000" dirty="0" err="1"/>
              <a:t>kterou</a:t>
            </a:r>
            <a:r>
              <a:rPr lang="en-US" sz="2000" dirty="0"/>
              <a:t> </a:t>
            </a:r>
            <a:r>
              <a:rPr lang="cs-CZ" sz="2000" dirty="0"/>
              <a:t>lze </a:t>
            </a:r>
            <a:r>
              <a:rPr lang="en-US" sz="2000" dirty="0" err="1"/>
              <a:t>obdrž</a:t>
            </a:r>
            <a:r>
              <a:rPr lang="cs-CZ" sz="2000" dirty="0"/>
              <a:t>et</a:t>
            </a:r>
            <a:r>
              <a:rPr lang="en-US" sz="2000" dirty="0"/>
              <a:t> </a:t>
            </a:r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úrazu</a:t>
            </a:r>
            <a:r>
              <a:rPr lang="en-US" sz="2000" dirty="0"/>
              <a:t> </a:t>
            </a:r>
            <a:r>
              <a:rPr lang="en-US" sz="2000" dirty="0" err="1"/>
              <a:t>či</a:t>
            </a:r>
            <a:r>
              <a:rPr lang="en-US" sz="2000" dirty="0"/>
              <a:t> </a:t>
            </a:r>
            <a:r>
              <a:rPr lang="en-US" sz="2000" dirty="0" err="1"/>
              <a:t>pobytu</a:t>
            </a:r>
            <a:r>
              <a:rPr lang="en-US" sz="2000" dirty="0"/>
              <a:t> v </a:t>
            </a:r>
            <a:r>
              <a:rPr lang="en-US" sz="2000" dirty="0" err="1"/>
              <a:t>nemocnici</a:t>
            </a:r>
            <a:r>
              <a:rPr lang="en-US" sz="2000" dirty="0"/>
              <a:t>. </a:t>
            </a:r>
            <a:endParaRPr lang="cs-CZ" sz="2000" b="1" dirty="0" smtClean="0"/>
          </a:p>
          <a:p>
            <a:pPr>
              <a:buNone/>
              <a:defRPr/>
            </a:pPr>
            <a:r>
              <a:rPr lang="en-US" sz="2000" b="1" dirty="0" err="1" smtClean="0"/>
              <a:t>DrivePass</a:t>
            </a:r>
            <a:r>
              <a:rPr lang="en-US" sz="2000" b="1" dirty="0" smtClean="0"/>
              <a:t> </a:t>
            </a:r>
            <a:endParaRPr lang="cs-CZ" sz="2000" dirty="0" smtClean="0"/>
          </a:p>
          <a:p>
            <a:pPr>
              <a:defRPr/>
            </a:pPr>
            <a:r>
              <a:rPr lang="en-US" sz="2000" dirty="0" err="1" smtClean="0"/>
              <a:t>pojištěny</a:t>
            </a:r>
            <a:r>
              <a:rPr lang="en-US" sz="2000" dirty="0" smtClean="0"/>
              <a:t> </a:t>
            </a:r>
            <a:r>
              <a:rPr lang="en-US" sz="2000" dirty="0" err="1"/>
              <a:t>jsou</a:t>
            </a:r>
            <a:r>
              <a:rPr lang="cs-CZ" sz="2000" dirty="0"/>
              <a:t> </a:t>
            </a:r>
            <a:r>
              <a:rPr lang="en-US" sz="2000" dirty="0" err="1"/>
              <a:t>všechny</a:t>
            </a:r>
            <a:r>
              <a:rPr lang="en-US" sz="2000" dirty="0"/>
              <a:t> </a:t>
            </a:r>
            <a:r>
              <a:rPr lang="en-US" sz="2000" dirty="0" err="1"/>
              <a:t>osoby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vozidle</a:t>
            </a:r>
            <a:r>
              <a:rPr lang="en-US" sz="2000" dirty="0"/>
              <a:t>, </a:t>
            </a:r>
            <a:r>
              <a:rPr lang="en-US" sz="2000" dirty="0" err="1"/>
              <a:t>jedná</a:t>
            </a:r>
            <a:r>
              <a:rPr lang="en-US" sz="2000" dirty="0"/>
              <a:t> se o </a:t>
            </a:r>
            <a:r>
              <a:rPr lang="en-US" sz="2000" dirty="0" err="1"/>
              <a:t>pojištění</a:t>
            </a:r>
            <a:r>
              <a:rPr lang="en-US" sz="2000" dirty="0"/>
              <a:t>, </a:t>
            </a:r>
            <a:r>
              <a:rPr lang="en-US" sz="2000" dirty="0" err="1"/>
              <a:t>které</a:t>
            </a:r>
            <a:r>
              <a:rPr lang="en-US" sz="2000" dirty="0"/>
              <a:t> </a:t>
            </a:r>
            <a:r>
              <a:rPr lang="en-US" sz="2000" dirty="0" err="1"/>
              <a:t>lze</a:t>
            </a:r>
            <a:r>
              <a:rPr lang="en-US" sz="2000" dirty="0"/>
              <a:t> </a:t>
            </a:r>
            <a:r>
              <a:rPr lang="en-US" sz="2000" dirty="0" err="1"/>
              <a:t>sjednat</a:t>
            </a:r>
            <a:r>
              <a:rPr lang="en-US" sz="2000" dirty="0"/>
              <a:t> pro </a:t>
            </a:r>
            <a:r>
              <a:rPr lang="en-US" sz="2000" dirty="0" err="1"/>
              <a:t>cesty</a:t>
            </a:r>
            <a:r>
              <a:rPr lang="en-US" sz="2000" dirty="0"/>
              <a:t> </a:t>
            </a:r>
            <a:r>
              <a:rPr lang="en-US" sz="2000" dirty="0" err="1"/>
              <a:t>trvající</a:t>
            </a:r>
            <a:r>
              <a:rPr lang="en-US" sz="2000" dirty="0"/>
              <a:t> do 17 </a:t>
            </a:r>
            <a:r>
              <a:rPr lang="en-US" sz="2000" dirty="0" err="1"/>
              <a:t>dnů</a:t>
            </a:r>
            <a:r>
              <a:rPr lang="en-US" sz="2000" dirty="0"/>
              <a:t>, </a:t>
            </a:r>
            <a:endParaRPr lang="cs-CZ" sz="2000" dirty="0"/>
          </a:p>
          <a:p>
            <a:pPr>
              <a:defRPr/>
            </a:pPr>
            <a:r>
              <a:rPr lang="en-US" sz="2000" dirty="0"/>
              <a:t>v </a:t>
            </a:r>
            <a:r>
              <a:rPr lang="en-US" sz="2000" dirty="0" err="1"/>
              <a:t>jedné</a:t>
            </a:r>
            <a:r>
              <a:rPr lang="en-US" sz="2000" dirty="0"/>
              <a:t> </a:t>
            </a:r>
            <a:r>
              <a:rPr lang="en-US" sz="2000" dirty="0" err="1"/>
              <a:t>pojistce</a:t>
            </a:r>
            <a:r>
              <a:rPr lang="en-US" sz="2000" dirty="0"/>
              <a:t> </a:t>
            </a:r>
            <a:r>
              <a:rPr lang="cs-CZ" sz="2000" dirty="0"/>
              <a:t>jsou</a:t>
            </a:r>
            <a:r>
              <a:rPr lang="en-US" sz="2000" dirty="0"/>
              <a:t> </a:t>
            </a:r>
            <a:r>
              <a:rPr lang="en-US" sz="2000" dirty="0" err="1"/>
              <a:t>služby</a:t>
            </a:r>
            <a:r>
              <a:rPr lang="en-US" sz="2000" dirty="0"/>
              <a:t> </a:t>
            </a:r>
            <a:r>
              <a:rPr lang="en-US" sz="2000" dirty="0" err="1"/>
              <a:t>asistence</a:t>
            </a:r>
            <a:r>
              <a:rPr lang="en-US" sz="2000" dirty="0"/>
              <a:t>, </a:t>
            </a:r>
            <a:r>
              <a:rPr lang="en-US" sz="2000" dirty="0" err="1"/>
              <a:t>pojištění</a:t>
            </a:r>
            <a:r>
              <a:rPr lang="en-US" sz="2000" dirty="0"/>
              <a:t> </a:t>
            </a:r>
            <a:r>
              <a:rPr lang="en-US" sz="2000" dirty="0" err="1"/>
              <a:t>léčení</a:t>
            </a:r>
            <a:r>
              <a:rPr lang="en-US" sz="2000" dirty="0"/>
              <a:t>, </a:t>
            </a:r>
            <a:endParaRPr lang="cs-CZ" sz="2000" dirty="0" smtClean="0"/>
          </a:p>
          <a:p>
            <a:pPr marL="0" indent="0">
              <a:buNone/>
              <a:defRPr/>
            </a:pPr>
            <a:r>
              <a:rPr lang="cs-CZ" sz="2000" dirty="0"/>
              <a:t>	</a:t>
            </a:r>
            <a:r>
              <a:rPr lang="en-US" sz="2000" dirty="0" err="1" smtClean="0"/>
              <a:t>zavazadel</a:t>
            </a:r>
            <a:r>
              <a:rPr lang="en-US" sz="2000" dirty="0" smtClean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výloh</a:t>
            </a:r>
            <a:r>
              <a:rPr lang="en-US" sz="2000" dirty="0"/>
              <a:t> </a:t>
            </a:r>
            <a:r>
              <a:rPr lang="en-US" sz="2000" dirty="0" err="1"/>
              <a:t>spojených</a:t>
            </a:r>
            <a:r>
              <a:rPr lang="en-US" sz="2000" dirty="0"/>
              <a:t> s </a:t>
            </a:r>
            <a:r>
              <a:rPr lang="en-US" sz="2000" dirty="0" err="1"/>
              <a:t>provozem</a:t>
            </a:r>
            <a:r>
              <a:rPr lang="en-US" sz="2000" dirty="0"/>
              <a:t> </a:t>
            </a:r>
            <a:r>
              <a:rPr lang="en-US" sz="2000" dirty="0" err="1"/>
              <a:t>vozidla</a:t>
            </a:r>
            <a:r>
              <a:rPr lang="en-US" sz="2000" dirty="0"/>
              <a:t>, </a:t>
            </a:r>
            <a:endParaRPr lang="cs-CZ" sz="2000" dirty="0"/>
          </a:p>
          <a:p>
            <a:pPr>
              <a:defRPr/>
            </a:pPr>
            <a:r>
              <a:rPr lang="en-US" sz="2000" dirty="0" err="1"/>
              <a:t>finanční</a:t>
            </a:r>
            <a:r>
              <a:rPr lang="en-US" sz="2000" dirty="0"/>
              <a:t> </a:t>
            </a:r>
            <a:r>
              <a:rPr lang="en-US" sz="2000" dirty="0" err="1"/>
              <a:t>pomoc</a:t>
            </a:r>
            <a:r>
              <a:rPr lang="en-US" sz="2000" dirty="0"/>
              <a:t> </a:t>
            </a:r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ubytování</a:t>
            </a:r>
            <a:r>
              <a:rPr lang="cs-CZ" sz="2000" dirty="0"/>
              <a:t>,</a:t>
            </a:r>
            <a:r>
              <a:rPr lang="en-US" sz="2000" dirty="0"/>
              <a:t> </a:t>
            </a:r>
            <a:r>
              <a:rPr lang="en-US" sz="2000" dirty="0" err="1"/>
              <a:t>náhradní</a:t>
            </a:r>
            <a:r>
              <a:rPr lang="en-US" sz="2000" dirty="0"/>
              <a:t> </a:t>
            </a:r>
            <a:r>
              <a:rPr lang="en-US" sz="2000" dirty="0" err="1"/>
              <a:t>dopravě</a:t>
            </a:r>
            <a:r>
              <a:rPr lang="en-US" sz="2000" dirty="0"/>
              <a:t> </a:t>
            </a:r>
            <a:r>
              <a:rPr lang="en-US" sz="2000" dirty="0" err="1"/>
              <a:t>či</a:t>
            </a:r>
            <a:r>
              <a:rPr lang="en-US" sz="2000" dirty="0"/>
              <a:t> </a:t>
            </a:r>
            <a:r>
              <a:rPr lang="en-US" sz="2000" dirty="0" err="1"/>
              <a:t>odtahu</a:t>
            </a:r>
            <a:r>
              <a:rPr lang="en-US" sz="2000" dirty="0"/>
              <a:t> </a:t>
            </a:r>
            <a:endParaRPr lang="cs-CZ" sz="2000" dirty="0" smtClean="0"/>
          </a:p>
          <a:p>
            <a:pPr marL="0" indent="0">
              <a:buNone/>
              <a:defRPr/>
            </a:pPr>
            <a:r>
              <a:rPr lang="cs-CZ" sz="2000" dirty="0"/>
              <a:t>	</a:t>
            </a:r>
            <a:r>
              <a:rPr lang="en-US" sz="2000" dirty="0" err="1" smtClean="0"/>
              <a:t>při</a:t>
            </a:r>
            <a:r>
              <a:rPr lang="en-US" sz="2000" dirty="0" smtClean="0"/>
              <a:t> </a:t>
            </a:r>
            <a:r>
              <a:rPr lang="en-US" sz="2000" dirty="0" err="1"/>
              <a:t>poruše</a:t>
            </a:r>
            <a:r>
              <a:rPr lang="en-US" sz="2000" dirty="0"/>
              <a:t> </a:t>
            </a:r>
            <a:r>
              <a:rPr lang="en-US" sz="2000" dirty="0" err="1"/>
              <a:t>auta</a:t>
            </a:r>
            <a:r>
              <a:rPr lang="en-US" sz="2000" dirty="0"/>
              <a:t>. </a:t>
            </a:r>
            <a:endParaRPr lang="cs-CZ" sz="2000" dirty="0"/>
          </a:p>
          <a:p>
            <a:pPr>
              <a:defRPr/>
            </a:pPr>
            <a:endParaRPr 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321982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03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-21749" y="702593"/>
            <a:ext cx="5904106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000" dirty="0"/>
              <a:t>možnost uzavření </a:t>
            </a:r>
            <a:r>
              <a:rPr lang="cs-CZ" sz="2000" b="1" dirty="0"/>
              <a:t>smlouvy o obchodním zastoupení</a:t>
            </a:r>
            <a:r>
              <a:rPr lang="cs-CZ" sz="2000" dirty="0"/>
              <a:t>, na jejím základě mohou cestovní kanceláře sjednávat pro svoje klienty komplexní a individuální cestovní pojištění. </a:t>
            </a:r>
          </a:p>
          <a:p>
            <a:pPr>
              <a:defRPr/>
            </a:pPr>
            <a:r>
              <a:rPr lang="cs-CZ" sz="2000" b="1" dirty="0"/>
              <a:t>Komplexní cestovní pojištění</a:t>
            </a:r>
            <a:r>
              <a:rPr lang="cs-CZ" sz="2000" dirty="0"/>
              <a:t> se jednává se všemi účastníky zájezdů a je zahrnuto v ceně zájezdu. </a:t>
            </a:r>
          </a:p>
          <a:p>
            <a:pPr>
              <a:buNone/>
              <a:defRPr/>
            </a:pPr>
            <a:r>
              <a:rPr lang="cs-CZ" sz="2000" b="1" dirty="0"/>
              <a:t>Individuální cestovní pojištění pro jednotlivce</a:t>
            </a:r>
            <a:endParaRPr lang="cs-CZ" sz="2000" dirty="0"/>
          </a:p>
          <a:p>
            <a:pPr>
              <a:defRPr/>
            </a:pPr>
            <a:r>
              <a:rPr lang="cs-CZ" sz="2000" dirty="0"/>
              <a:t>pojištění pro jednotlivé cesty do zahraničí,</a:t>
            </a:r>
          </a:p>
          <a:p>
            <a:pPr>
              <a:defRPr/>
            </a:pPr>
            <a:r>
              <a:rPr lang="cs-CZ" sz="2000" dirty="0"/>
              <a:t>pojištění pro opakované služební cesty i dovolenou v zahraničí,</a:t>
            </a:r>
          </a:p>
          <a:p>
            <a:pPr>
              <a:defRPr/>
            </a:pPr>
            <a:r>
              <a:rPr lang="cs-CZ" sz="2000" dirty="0"/>
              <a:t>pojištění pro jednotlivé cesty v tuzemsku</a:t>
            </a:r>
            <a:r>
              <a:rPr lang="cs-CZ" sz="2000" dirty="0" smtClean="0"/>
              <a:t>.</a:t>
            </a:r>
            <a:endParaRPr lang="cs-CZ" sz="2000" dirty="0"/>
          </a:p>
          <a:p>
            <a:pPr>
              <a:defRPr/>
            </a:pPr>
            <a:r>
              <a:rPr lang="cs-CZ" sz="2000" dirty="0"/>
              <a:t>Výhodné </a:t>
            </a:r>
            <a:r>
              <a:rPr lang="cs-CZ" sz="2000" b="1" dirty="0"/>
              <a:t>pojištění pro delegáty, </a:t>
            </a:r>
            <a:r>
              <a:rPr lang="cs-CZ" sz="2000" dirty="0"/>
              <a:t>kteří zajišťují provoz cestovní kanceláře v zahraničí. </a:t>
            </a:r>
          </a:p>
          <a:p>
            <a:pPr>
              <a:defRPr/>
            </a:pPr>
            <a:endParaRPr lang="cs-CZ" sz="2000" u="sng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sz="3200" b="1" dirty="0" smtClean="0"/>
              <a:t>Pojištění pro </a:t>
            </a:r>
            <a:r>
              <a:rPr lang="cs-CZ" sz="3200" b="1" dirty="0"/>
              <a:t>c</a:t>
            </a:r>
            <a:r>
              <a:rPr lang="cs-CZ" sz="3200" b="1" dirty="0" smtClean="0"/>
              <a:t>estovní kanceláře </a:t>
            </a:r>
            <a:r>
              <a:rPr lang="cs-CZ" sz="1600" b="1" dirty="0"/>
              <a:t/>
            </a:r>
            <a:br>
              <a:rPr lang="cs-CZ" sz="1600" b="1" dirty="0"/>
            </a:b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357" y="2502793"/>
            <a:ext cx="3261643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47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1275606"/>
            <a:ext cx="8424936" cy="38678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600" dirty="0"/>
              <a:t>Pro organizace, které vysílají často do zahraničí větší počet svých zaměstnanců  pojištění sjednávané na základě </a:t>
            </a:r>
            <a:r>
              <a:rPr lang="cs-CZ" sz="2600" b="1" dirty="0"/>
              <a:t>rámcových pojistných smluv</a:t>
            </a:r>
            <a:r>
              <a:rPr lang="cs-CZ" sz="2600" dirty="0"/>
              <a:t>. </a:t>
            </a:r>
          </a:p>
          <a:p>
            <a:pPr>
              <a:defRPr/>
            </a:pPr>
            <a:r>
              <a:rPr lang="cs-CZ" sz="2600" dirty="0"/>
              <a:t>Princip pojištění spočívá v tom, že organizace předem zakoupí potřebný počet dnů pojistné doby a tato pojistná doba je jednotlivými výjezdy jejích zaměstnanců postupně čerpána. Konkrétní zaměstnanec je pojištěn na základě “Hlášení o výjezdu“, které doručí organizace pojišťovně</a:t>
            </a:r>
            <a:r>
              <a:rPr lang="cs-CZ" sz="2600" dirty="0" smtClean="0"/>
              <a:t>.</a:t>
            </a:r>
            <a:endParaRPr lang="cs-CZ" sz="2600" dirty="0"/>
          </a:p>
          <a:p>
            <a:pPr>
              <a:buNone/>
              <a:defRPr/>
            </a:pPr>
            <a:r>
              <a:rPr lang="cs-CZ" sz="2600" b="1" dirty="0"/>
              <a:t>Výhody: </a:t>
            </a:r>
            <a:endParaRPr lang="cs-CZ" sz="2600" dirty="0"/>
          </a:p>
          <a:p>
            <a:pPr>
              <a:defRPr/>
            </a:pPr>
            <a:r>
              <a:rPr lang="cs-CZ" sz="2600" dirty="0"/>
              <a:t>Roční platnost pojištění, </a:t>
            </a:r>
          </a:p>
          <a:p>
            <a:pPr>
              <a:defRPr/>
            </a:pPr>
            <a:r>
              <a:rPr lang="cs-CZ" sz="2600" dirty="0"/>
              <a:t>možnost různé kombinace pojištění, </a:t>
            </a:r>
          </a:p>
          <a:p>
            <a:pPr>
              <a:defRPr/>
            </a:pPr>
            <a:r>
              <a:rPr lang="cs-CZ" sz="2600" dirty="0"/>
              <a:t>volba výše pojistných částek u pojištění léčebných výloh, </a:t>
            </a:r>
          </a:p>
          <a:p>
            <a:pPr>
              <a:defRPr/>
            </a:pPr>
            <a:r>
              <a:rPr lang="cs-CZ" sz="2600" dirty="0"/>
              <a:t>sjednání pojištění „na dálku“, </a:t>
            </a:r>
          </a:p>
          <a:p>
            <a:pPr>
              <a:defRPr/>
            </a:pPr>
            <a:r>
              <a:rPr lang="cs-CZ" sz="2600" dirty="0"/>
              <a:t>přenosné průkazy o pojištění, </a:t>
            </a:r>
          </a:p>
          <a:p>
            <a:pPr>
              <a:defRPr/>
            </a:pPr>
            <a:r>
              <a:rPr lang="cs-CZ" sz="2600" dirty="0"/>
              <a:t>v případě odchodu zaměstnance zůstává pojistné organizaci. </a:t>
            </a:r>
          </a:p>
          <a:p>
            <a:pPr>
              <a:buNone/>
              <a:defRPr/>
            </a:pPr>
            <a:endParaRPr lang="cs-CZ" sz="1600" dirty="0"/>
          </a:p>
          <a:p>
            <a:pPr>
              <a:buNone/>
              <a:defRPr/>
            </a:pPr>
            <a:r>
              <a:rPr lang="cs-CZ" sz="1600" dirty="0"/>
              <a:t> </a:t>
            </a:r>
          </a:p>
          <a:p>
            <a:pPr>
              <a:defRPr/>
            </a:pPr>
            <a:endParaRPr lang="cs-CZ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67494"/>
            <a:ext cx="7488832" cy="507703"/>
          </a:xfrm>
        </p:spPr>
        <p:txBody>
          <a:bodyPr/>
          <a:lstStyle/>
          <a:p>
            <a:r>
              <a:rPr lang="cs-CZ" b="1" dirty="0"/>
              <a:t>Podnikům a organizacím (pojištění pro časté výjezdy zaměstnanců organizace na služební cesty do zahraničí)</a:t>
            </a:r>
            <a:br>
              <a:rPr lang="cs-CZ" b="1" dirty="0"/>
            </a:b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00" y="2931790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22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771550"/>
            <a:ext cx="8496944" cy="4371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200" dirty="0" err="1"/>
              <a:t>platí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všech</a:t>
            </a:r>
            <a:r>
              <a:rPr lang="en-US" sz="2200" dirty="0"/>
              <a:t> </a:t>
            </a:r>
            <a:r>
              <a:rPr lang="en-US" sz="2200" dirty="0" err="1"/>
              <a:t>zemích</a:t>
            </a:r>
            <a:r>
              <a:rPr lang="en-US" sz="2200" dirty="0"/>
              <a:t> </a:t>
            </a:r>
            <a:r>
              <a:rPr lang="en-US" sz="2200" dirty="0" err="1"/>
              <a:t>Evropské</a:t>
            </a:r>
            <a:r>
              <a:rPr lang="en-US" sz="2200" dirty="0"/>
              <a:t> </a:t>
            </a:r>
            <a:r>
              <a:rPr lang="en-US" sz="2200" dirty="0" err="1"/>
              <a:t>unie</a:t>
            </a:r>
            <a:r>
              <a:rPr lang="en-US" sz="2200" dirty="0"/>
              <a:t>, </a:t>
            </a:r>
            <a:r>
              <a:rPr lang="en-US" sz="2200" dirty="0" err="1"/>
              <a:t>Evropského</a:t>
            </a:r>
            <a:r>
              <a:rPr lang="en-US" sz="2200" dirty="0"/>
              <a:t> </a:t>
            </a:r>
            <a:r>
              <a:rPr lang="en-US" sz="2200" dirty="0" err="1"/>
              <a:t>hospodářského</a:t>
            </a:r>
            <a:r>
              <a:rPr lang="en-US" sz="2200" dirty="0"/>
              <a:t> </a:t>
            </a:r>
            <a:r>
              <a:rPr lang="en-US" sz="2200" dirty="0" err="1"/>
              <a:t>prostoru</a:t>
            </a:r>
            <a:r>
              <a:rPr lang="en-US" sz="2200" dirty="0"/>
              <a:t> (EU + </a:t>
            </a:r>
            <a:r>
              <a:rPr lang="en-US" sz="2200" dirty="0" err="1"/>
              <a:t>Norsko</a:t>
            </a:r>
            <a:r>
              <a:rPr lang="en-US" sz="2200" dirty="0"/>
              <a:t>, Island, </a:t>
            </a:r>
            <a:r>
              <a:rPr lang="en-US" sz="2200" dirty="0" err="1"/>
              <a:t>Lichtenštejnsko</a:t>
            </a:r>
            <a:r>
              <a:rPr lang="en-US" sz="2200" dirty="0"/>
              <a:t>), </a:t>
            </a:r>
            <a:r>
              <a:rPr lang="en-US" sz="2200" dirty="0" err="1"/>
              <a:t>Švýcarsku</a:t>
            </a:r>
            <a:r>
              <a:rPr lang="en-US" sz="2200" dirty="0"/>
              <a:t>.</a:t>
            </a:r>
            <a:endParaRPr lang="cs-CZ" sz="2200" dirty="0"/>
          </a:p>
          <a:p>
            <a:pPr>
              <a:defRPr/>
            </a:pPr>
            <a:r>
              <a:rPr lang="cs-CZ" sz="2200" dirty="0"/>
              <a:t>K</a:t>
            </a:r>
            <a:r>
              <a:rPr lang="en-US" sz="2200" dirty="0" err="1"/>
              <a:t>omplexní</a:t>
            </a:r>
            <a:r>
              <a:rPr lang="en-US" sz="2200" dirty="0"/>
              <a:t> </a:t>
            </a:r>
            <a:r>
              <a:rPr lang="en-US" sz="2200" dirty="0" err="1"/>
              <a:t>pojištění</a:t>
            </a:r>
            <a:r>
              <a:rPr lang="en-US" sz="2200" dirty="0"/>
              <a:t>, v </a:t>
            </a:r>
            <a:r>
              <a:rPr lang="en-US" sz="2200" dirty="0" err="1"/>
              <a:t>rámci</a:t>
            </a:r>
            <a:r>
              <a:rPr lang="en-US" sz="2200" dirty="0"/>
              <a:t> </a:t>
            </a:r>
            <a:r>
              <a:rPr lang="en-US" sz="2200" dirty="0" err="1"/>
              <a:t>kterého</a:t>
            </a:r>
            <a:r>
              <a:rPr lang="en-US" sz="2200" dirty="0"/>
              <a:t> </a:t>
            </a:r>
            <a:r>
              <a:rPr lang="en-US" sz="2200" dirty="0" err="1"/>
              <a:t>pojišťovna</a:t>
            </a:r>
            <a:r>
              <a:rPr lang="en-US" sz="2200" dirty="0"/>
              <a:t> </a:t>
            </a:r>
            <a:r>
              <a:rPr lang="en-US" sz="2200" dirty="0" err="1"/>
              <a:t>uhradí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každého</a:t>
            </a:r>
            <a:r>
              <a:rPr lang="en-US" sz="2200" dirty="0"/>
              <a:t> </a:t>
            </a:r>
            <a:r>
              <a:rPr lang="en-US" sz="2200" dirty="0" err="1"/>
              <a:t>pojištěného</a:t>
            </a:r>
            <a:r>
              <a:rPr lang="en-US" sz="2200" dirty="0"/>
              <a:t> </a:t>
            </a:r>
            <a:r>
              <a:rPr lang="en-US" sz="2200" dirty="0" err="1"/>
              <a:t>náklady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spoluúčast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ošetření</a:t>
            </a:r>
            <a:r>
              <a:rPr lang="en-US" sz="2200" dirty="0"/>
              <a:t>, </a:t>
            </a:r>
            <a:r>
              <a:rPr lang="en-US" sz="2200" dirty="0" err="1"/>
              <a:t>léčení</a:t>
            </a:r>
            <a:r>
              <a:rPr lang="en-US" sz="2200" dirty="0"/>
              <a:t> a </a:t>
            </a:r>
            <a:r>
              <a:rPr lang="en-US" sz="2200" dirty="0" err="1"/>
              <a:t>ošetření</a:t>
            </a:r>
            <a:r>
              <a:rPr lang="en-US" sz="2200" dirty="0"/>
              <a:t> </a:t>
            </a:r>
            <a:r>
              <a:rPr lang="en-US" sz="2200" dirty="0" err="1"/>
              <a:t>zubů</a:t>
            </a:r>
            <a:r>
              <a:rPr lang="en-US" sz="2200" dirty="0"/>
              <a:t>, </a:t>
            </a:r>
            <a:r>
              <a:rPr lang="en-US" sz="2200" dirty="0" err="1"/>
              <a:t>převoz</a:t>
            </a:r>
            <a:r>
              <a:rPr lang="en-US" sz="2200" dirty="0"/>
              <a:t> </a:t>
            </a:r>
            <a:r>
              <a:rPr lang="en-US" sz="2200" dirty="0" err="1"/>
              <a:t>nemocného</a:t>
            </a:r>
            <a:r>
              <a:rPr lang="en-US" sz="2200" dirty="0"/>
              <a:t> </a:t>
            </a:r>
            <a:r>
              <a:rPr lang="en-US" sz="2200" dirty="0" err="1"/>
              <a:t>zpět</a:t>
            </a:r>
            <a:r>
              <a:rPr lang="en-US" sz="2200" dirty="0"/>
              <a:t> do ČR.</a:t>
            </a:r>
            <a:endParaRPr lang="cs-CZ" sz="2200" dirty="0"/>
          </a:p>
          <a:p>
            <a:pPr>
              <a:defRPr/>
            </a:pPr>
            <a:r>
              <a:rPr lang="en-US" sz="2200" dirty="0" err="1"/>
              <a:t>Vztahuje</a:t>
            </a:r>
            <a:r>
              <a:rPr lang="en-US" sz="2200" dirty="0"/>
              <a:t> se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úrazové</a:t>
            </a:r>
            <a:r>
              <a:rPr lang="en-US" sz="2200" dirty="0"/>
              <a:t> </a:t>
            </a:r>
            <a:r>
              <a:rPr lang="en-US" sz="2200" dirty="0" err="1"/>
              <a:t>pojištění</a:t>
            </a:r>
            <a:r>
              <a:rPr lang="en-US" sz="2200" dirty="0"/>
              <a:t>, </a:t>
            </a:r>
            <a:r>
              <a:rPr lang="en-US" sz="2200" dirty="0" err="1"/>
              <a:t>pojištění</a:t>
            </a:r>
            <a:r>
              <a:rPr lang="en-US" sz="2200" dirty="0"/>
              <a:t> </a:t>
            </a:r>
            <a:r>
              <a:rPr lang="en-US" sz="2200" dirty="0" err="1"/>
              <a:t>zavazadel</a:t>
            </a:r>
            <a:r>
              <a:rPr lang="en-US" sz="2200" dirty="0"/>
              <a:t> a </a:t>
            </a:r>
            <a:r>
              <a:rPr lang="en-US" sz="2200" dirty="0" err="1"/>
              <a:t>pojištění</a:t>
            </a:r>
            <a:r>
              <a:rPr lang="en-US" sz="2200" dirty="0"/>
              <a:t> </a:t>
            </a:r>
            <a:r>
              <a:rPr lang="en-US" sz="2200" dirty="0" err="1"/>
              <a:t>odpovědnosti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škodu</a:t>
            </a:r>
            <a:r>
              <a:rPr lang="en-US" sz="2200" dirty="0"/>
              <a:t>.</a:t>
            </a:r>
            <a:endParaRPr lang="cs-CZ" sz="2200" dirty="0"/>
          </a:p>
          <a:p>
            <a:pPr>
              <a:defRPr/>
            </a:pPr>
            <a:r>
              <a:rPr lang="en-US" sz="2200" dirty="0" err="1"/>
              <a:t>Asistenční</a:t>
            </a:r>
            <a:r>
              <a:rPr lang="en-US" sz="2200" dirty="0"/>
              <a:t> </a:t>
            </a:r>
            <a:r>
              <a:rPr lang="en-US" sz="2200" dirty="0" err="1"/>
              <a:t>služba</a:t>
            </a:r>
            <a:r>
              <a:rPr lang="en-US" sz="2200" dirty="0"/>
              <a:t> k </a:t>
            </a:r>
            <a:r>
              <a:rPr lang="en-US" sz="2200" dirty="0" err="1"/>
              <a:t>tomuto</a:t>
            </a:r>
            <a:r>
              <a:rPr lang="en-US" sz="2200" dirty="0"/>
              <a:t> </a:t>
            </a:r>
            <a:r>
              <a:rPr lang="en-US" sz="2200" dirty="0" err="1"/>
              <a:t>pojištění</a:t>
            </a:r>
            <a:r>
              <a:rPr lang="en-US" sz="2200" dirty="0"/>
              <a:t> </a:t>
            </a:r>
            <a:r>
              <a:rPr lang="en-US" sz="2200" dirty="0" err="1"/>
              <a:t>je</a:t>
            </a:r>
            <a:r>
              <a:rPr lang="en-US" sz="2200" dirty="0"/>
              <a:t> </a:t>
            </a:r>
            <a:r>
              <a:rPr lang="en-US" sz="2200" dirty="0" err="1"/>
              <a:t>poskytována</a:t>
            </a:r>
            <a:r>
              <a:rPr lang="en-US" sz="2200" dirty="0"/>
              <a:t> 24 </a:t>
            </a:r>
            <a:r>
              <a:rPr lang="en-US" sz="2200" dirty="0" err="1"/>
              <a:t>hodin</a:t>
            </a:r>
            <a:r>
              <a:rPr lang="en-US" sz="2200" dirty="0"/>
              <a:t> </a:t>
            </a:r>
            <a:r>
              <a:rPr lang="en-US" sz="2200" dirty="0" err="1"/>
              <a:t>denně</a:t>
            </a:r>
            <a:r>
              <a:rPr lang="en-US" sz="2200" dirty="0"/>
              <a:t>, 7 </a:t>
            </a:r>
            <a:r>
              <a:rPr lang="en-US" sz="2200" dirty="0" err="1"/>
              <a:t>dní</a:t>
            </a:r>
            <a:r>
              <a:rPr lang="en-US" sz="2200" dirty="0"/>
              <a:t> v </a:t>
            </a:r>
            <a:r>
              <a:rPr lang="en-US" sz="2200" dirty="0" err="1"/>
              <a:t>týdnu</a:t>
            </a:r>
            <a:r>
              <a:rPr lang="en-US" sz="2200" dirty="0"/>
              <a:t>.</a:t>
            </a:r>
            <a:endParaRPr lang="cs-CZ" sz="2200" dirty="0"/>
          </a:p>
          <a:p>
            <a:pPr>
              <a:defRPr/>
            </a:pPr>
            <a:r>
              <a:rPr lang="en-US" sz="2200" dirty="0" err="1"/>
              <a:t>Europojištění</a:t>
            </a:r>
            <a:r>
              <a:rPr lang="en-US" sz="2200" dirty="0"/>
              <a:t> se </a:t>
            </a:r>
            <a:r>
              <a:rPr lang="en-US" sz="2200" dirty="0" err="1"/>
              <a:t>sjednává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jeden</a:t>
            </a:r>
            <a:r>
              <a:rPr lang="en-US" sz="2200" dirty="0"/>
              <a:t> </a:t>
            </a:r>
            <a:r>
              <a:rPr lang="en-US" sz="2200" dirty="0" err="1"/>
              <a:t>rok</a:t>
            </a:r>
            <a:r>
              <a:rPr lang="en-US" sz="2200" dirty="0"/>
              <a:t>, pro </a:t>
            </a:r>
            <a:r>
              <a:rPr lang="en-US" sz="2200" dirty="0" err="1"/>
              <a:t>turistické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pracovní</a:t>
            </a:r>
            <a:r>
              <a:rPr lang="en-US" sz="2200" dirty="0"/>
              <a:t> </a:t>
            </a:r>
            <a:r>
              <a:rPr lang="en-US" sz="2200" dirty="0" err="1"/>
              <a:t>cesty</a:t>
            </a:r>
            <a:r>
              <a:rPr lang="en-US" sz="2200" dirty="0"/>
              <a:t>.</a:t>
            </a:r>
            <a:endParaRPr lang="cs-CZ" sz="2200" dirty="0"/>
          </a:p>
          <a:p>
            <a:pPr>
              <a:defRPr/>
            </a:pPr>
            <a:r>
              <a:rPr lang="en-US" sz="2200" dirty="0" err="1"/>
              <a:t>Využít</a:t>
            </a:r>
            <a:r>
              <a:rPr lang="en-US" sz="2200" dirty="0"/>
              <a:t> ho </a:t>
            </a:r>
            <a:r>
              <a:rPr lang="en-US" sz="2200" dirty="0" err="1"/>
              <a:t>může</a:t>
            </a:r>
            <a:r>
              <a:rPr lang="en-US" sz="2200" dirty="0"/>
              <a:t> </a:t>
            </a:r>
            <a:r>
              <a:rPr lang="en-US" sz="2200" dirty="0" err="1"/>
              <a:t>individuální</a:t>
            </a:r>
            <a:r>
              <a:rPr lang="en-US" sz="2200" dirty="0"/>
              <a:t> </a:t>
            </a:r>
            <a:r>
              <a:rPr lang="en-US" sz="2200" dirty="0" err="1"/>
              <a:t>turista</a:t>
            </a:r>
            <a:r>
              <a:rPr lang="en-US" sz="2200" dirty="0"/>
              <a:t>, </a:t>
            </a:r>
            <a:r>
              <a:rPr lang="en-US" sz="2200" dirty="0" err="1"/>
              <a:t>manažer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častých</a:t>
            </a:r>
            <a:r>
              <a:rPr lang="en-US" sz="2200" dirty="0"/>
              <a:t> </a:t>
            </a:r>
            <a:r>
              <a:rPr lang="en-US" sz="2200" dirty="0" err="1"/>
              <a:t>služebních</a:t>
            </a:r>
            <a:r>
              <a:rPr lang="en-US" sz="2200" dirty="0"/>
              <a:t> </a:t>
            </a:r>
            <a:r>
              <a:rPr lang="en-US" sz="2200" dirty="0" err="1"/>
              <a:t>cestách</a:t>
            </a:r>
            <a:r>
              <a:rPr lang="en-US" sz="2200" dirty="0"/>
              <a:t> </a:t>
            </a:r>
            <a:r>
              <a:rPr lang="en-US" sz="2200" dirty="0" err="1"/>
              <a:t>nebo</a:t>
            </a:r>
            <a:r>
              <a:rPr lang="en-US" sz="2200" dirty="0"/>
              <a:t> </a:t>
            </a:r>
            <a:r>
              <a:rPr lang="en-US" sz="2200" dirty="0" err="1"/>
              <a:t>celá</a:t>
            </a:r>
            <a:r>
              <a:rPr lang="en-US" sz="2200" dirty="0"/>
              <a:t> </a:t>
            </a:r>
            <a:r>
              <a:rPr lang="en-US" sz="2200" dirty="0" err="1"/>
              <a:t>rodina</a:t>
            </a:r>
            <a:r>
              <a:rPr lang="en-US" sz="2200" dirty="0"/>
              <a:t> </a:t>
            </a:r>
            <a:r>
              <a:rPr lang="en-US" sz="2200" dirty="0" err="1"/>
              <a:t>jedoucí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dovolenou</a:t>
            </a:r>
            <a:r>
              <a:rPr lang="en-US" sz="2200" dirty="0"/>
              <a:t>.</a:t>
            </a:r>
            <a:endParaRPr lang="cs-CZ" sz="2200" dirty="0"/>
          </a:p>
          <a:p>
            <a:pPr>
              <a:defRPr/>
            </a:pPr>
            <a:r>
              <a:rPr lang="en-US" sz="2200" dirty="0"/>
              <a:t>K </a:t>
            </a:r>
            <a:r>
              <a:rPr lang="en-US" sz="2200" dirty="0" err="1"/>
              <a:t>uzavření</a:t>
            </a:r>
            <a:r>
              <a:rPr lang="en-US" sz="2200" dirty="0"/>
              <a:t> </a:t>
            </a:r>
            <a:r>
              <a:rPr lang="en-US" sz="2200" dirty="0" err="1"/>
              <a:t>pojištění</a:t>
            </a:r>
            <a:r>
              <a:rPr lang="en-US" sz="2200" dirty="0"/>
              <a:t> </a:t>
            </a:r>
            <a:r>
              <a:rPr lang="en-US" sz="2200" dirty="0" err="1"/>
              <a:t>nejsou</a:t>
            </a:r>
            <a:r>
              <a:rPr lang="en-US" sz="2200" dirty="0"/>
              <a:t> </a:t>
            </a:r>
            <a:r>
              <a:rPr lang="en-US" sz="2200" dirty="0" err="1"/>
              <a:t>třeba</a:t>
            </a:r>
            <a:r>
              <a:rPr lang="en-US" sz="2200" dirty="0"/>
              <a:t> </a:t>
            </a:r>
            <a:r>
              <a:rPr lang="en-US" sz="2200" dirty="0" err="1"/>
              <a:t>žádné</a:t>
            </a:r>
            <a:r>
              <a:rPr lang="en-US" sz="2200" dirty="0"/>
              <a:t> </a:t>
            </a:r>
            <a:r>
              <a:rPr lang="en-US" sz="2200" dirty="0" err="1"/>
              <a:t>speciální</a:t>
            </a:r>
            <a:r>
              <a:rPr lang="en-US" sz="2200" dirty="0"/>
              <a:t> </a:t>
            </a:r>
            <a:r>
              <a:rPr lang="en-US" sz="2200" dirty="0" err="1"/>
              <a:t>formuláře</a:t>
            </a:r>
            <a:r>
              <a:rPr lang="en-US" sz="2200" dirty="0"/>
              <a:t> </a:t>
            </a:r>
            <a:r>
              <a:rPr lang="en-US" sz="2200" dirty="0" err="1"/>
              <a:t>či</a:t>
            </a:r>
            <a:r>
              <a:rPr lang="en-US" sz="2200" dirty="0"/>
              <a:t> </a:t>
            </a:r>
            <a:r>
              <a:rPr lang="en-US" sz="2200" dirty="0" err="1"/>
              <a:t>průkazy</a:t>
            </a:r>
            <a:r>
              <a:rPr lang="en-US" sz="2200" dirty="0"/>
              <a:t>, </a:t>
            </a:r>
            <a:r>
              <a:rPr lang="cs-CZ" sz="2200" dirty="0"/>
              <a:t>   </a:t>
            </a:r>
            <a:r>
              <a:rPr lang="en-US" sz="2200" dirty="0"/>
              <a:t>v </a:t>
            </a:r>
            <a:r>
              <a:rPr lang="en-US" sz="2200" dirty="0" err="1"/>
              <a:t>případě</a:t>
            </a:r>
            <a:r>
              <a:rPr lang="en-US" sz="2200" dirty="0"/>
              <a:t> </a:t>
            </a:r>
            <a:r>
              <a:rPr lang="en-US" sz="2200" dirty="0" err="1"/>
              <a:t>škody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zdraví</a:t>
            </a:r>
            <a:r>
              <a:rPr lang="en-US" sz="2200" dirty="0"/>
              <a:t> (</a:t>
            </a:r>
            <a:r>
              <a:rPr lang="en-US" sz="2200" dirty="0" err="1"/>
              <a:t>úraz</a:t>
            </a:r>
            <a:r>
              <a:rPr lang="en-US" sz="2200" dirty="0"/>
              <a:t>, </a:t>
            </a:r>
            <a:r>
              <a:rPr lang="en-US" sz="2200" dirty="0" err="1"/>
              <a:t>nemoc</a:t>
            </a:r>
            <a:r>
              <a:rPr lang="en-US" sz="2200" dirty="0"/>
              <a:t>) se </a:t>
            </a:r>
            <a:r>
              <a:rPr lang="en-US" sz="2200" dirty="0" err="1"/>
              <a:t>stačí</a:t>
            </a:r>
            <a:r>
              <a:rPr lang="en-US" sz="2200" dirty="0"/>
              <a:t> </a:t>
            </a:r>
            <a:r>
              <a:rPr lang="en-US" sz="2200" dirty="0" err="1"/>
              <a:t>prokázat</a:t>
            </a:r>
            <a:r>
              <a:rPr lang="en-US" sz="2200" dirty="0"/>
              <a:t> </a:t>
            </a:r>
            <a:r>
              <a:rPr lang="en-US" sz="2200" dirty="0" err="1"/>
              <a:t>kartičkou</a:t>
            </a:r>
            <a:r>
              <a:rPr lang="en-US" sz="2200" dirty="0"/>
              <a:t> </a:t>
            </a:r>
            <a:r>
              <a:rPr lang="en-US" sz="2200" dirty="0" err="1"/>
              <a:t>české</a:t>
            </a:r>
            <a:r>
              <a:rPr lang="en-US" sz="2200" dirty="0"/>
              <a:t> </a:t>
            </a:r>
            <a:r>
              <a:rPr lang="en-US" sz="2200" dirty="0" err="1"/>
              <a:t>zdravotní</a:t>
            </a:r>
            <a:r>
              <a:rPr lang="en-US" sz="2200" dirty="0"/>
              <a:t> </a:t>
            </a:r>
            <a:r>
              <a:rPr lang="en-US" sz="2200" dirty="0" err="1"/>
              <a:t>pojišťovny</a:t>
            </a:r>
            <a:r>
              <a:rPr lang="en-US" sz="2200" dirty="0"/>
              <a:t> (EHIC).</a:t>
            </a:r>
            <a:endParaRPr lang="cs-CZ" sz="2200" dirty="0"/>
          </a:p>
          <a:p>
            <a:pPr>
              <a:defRPr/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en-US" b="1" dirty="0" err="1"/>
              <a:t>Cestovní</a:t>
            </a:r>
            <a:r>
              <a:rPr lang="en-US" b="1" dirty="0"/>
              <a:t> </a:t>
            </a:r>
            <a:r>
              <a:rPr lang="en-US" b="1" dirty="0" err="1"/>
              <a:t>Europojištění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32538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47540" y="1131590"/>
            <a:ext cx="8928992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err="1"/>
              <a:t>kryje</a:t>
            </a:r>
            <a:r>
              <a:rPr lang="en-US" sz="2000" dirty="0"/>
              <a:t> </a:t>
            </a:r>
            <a:r>
              <a:rPr lang="en-US" sz="2000" dirty="0" err="1"/>
              <a:t>nutnou</a:t>
            </a:r>
            <a:r>
              <a:rPr lang="en-US" sz="2000" dirty="0"/>
              <a:t> a </a:t>
            </a:r>
            <a:r>
              <a:rPr lang="en-US" sz="2000" dirty="0" err="1"/>
              <a:t>neodkladnou</a:t>
            </a:r>
            <a:r>
              <a:rPr lang="en-US" sz="2000" dirty="0"/>
              <a:t> </a:t>
            </a:r>
            <a:r>
              <a:rPr lang="en-US" sz="2000" dirty="0" err="1"/>
              <a:t>léčbu</a:t>
            </a:r>
            <a:r>
              <a:rPr lang="en-US" sz="2000" dirty="0"/>
              <a:t> </a:t>
            </a:r>
            <a:r>
              <a:rPr lang="en-US" sz="2000" dirty="0" err="1"/>
              <a:t>náhlých</a:t>
            </a:r>
            <a:r>
              <a:rPr lang="en-US" sz="2000" dirty="0"/>
              <a:t> </a:t>
            </a:r>
            <a:r>
              <a:rPr lang="en-US" sz="2000" dirty="0" err="1"/>
              <a:t>onemocnění</a:t>
            </a:r>
            <a:r>
              <a:rPr lang="en-US" sz="2000" dirty="0"/>
              <a:t>, </a:t>
            </a:r>
            <a:r>
              <a:rPr lang="en-US" sz="2000" dirty="0" err="1"/>
              <a:t>náhlých</a:t>
            </a:r>
            <a:r>
              <a:rPr lang="en-US" sz="2000" dirty="0"/>
              <a:t> </a:t>
            </a:r>
            <a:r>
              <a:rPr lang="en-US" sz="2000" dirty="0" err="1"/>
              <a:t>poruch</a:t>
            </a:r>
            <a:r>
              <a:rPr lang="en-US" sz="2000" dirty="0"/>
              <a:t> </a:t>
            </a:r>
            <a:r>
              <a:rPr lang="en-US" sz="2000" dirty="0" err="1"/>
              <a:t>zdraví</a:t>
            </a:r>
            <a:r>
              <a:rPr lang="en-US" sz="2000" dirty="0"/>
              <a:t> </a:t>
            </a:r>
            <a:r>
              <a:rPr lang="en-US" sz="2000" dirty="0" err="1"/>
              <a:t>nebo</a:t>
            </a:r>
            <a:r>
              <a:rPr lang="en-US" sz="2000" dirty="0"/>
              <a:t> </a:t>
            </a:r>
            <a:r>
              <a:rPr lang="en-US" sz="2000" dirty="0" err="1"/>
              <a:t>úrazů</a:t>
            </a:r>
            <a:r>
              <a:rPr lang="en-US" sz="2000" dirty="0"/>
              <a:t>, </a:t>
            </a:r>
            <a:r>
              <a:rPr lang="en-US" sz="2000" dirty="0" err="1"/>
              <a:t>jednoduché</a:t>
            </a:r>
            <a:r>
              <a:rPr lang="en-US" sz="2000" dirty="0"/>
              <a:t> </a:t>
            </a:r>
            <a:r>
              <a:rPr lang="en-US" sz="2000" dirty="0" err="1"/>
              <a:t>ošetření</a:t>
            </a:r>
            <a:r>
              <a:rPr lang="en-US" sz="2000" dirty="0"/>
              <a:t> </a:t>
            </a:r>
            <a:r>
              <a:rPr lang="en-US" sz="2000" dirty="0" err="1"/>
              <a:t>zubů</a:t>
            </a:r>
            <a:r>
              <a:rPr lang="en-US" sz="2000" dirty="0"/>
              <a:t>, </a:t>
            </a:r>
            <a:r>
              <a:rPr lang="en-US" sz="2000" dirty="0" err="1"/>
              <a:t>repatriaci</a:t>
            </a:r>
            <a:r>
              <a:rPr lang="en-US" sz="2000" dirty="0"/>
              <a:t> </a:t>
            </a:r>
            <a:r>
              <a:rPr lang="en-US" sz="2000" dirty="0" err="1"/>
              <a:t>pojištěného</a:t>
            </a:r>
            <a:r>
              <a:rPr lang="en-US" sz="2000" dirty="0"/>
              <a:t> a </a:t>
            </a:r>
            <a:r>
              <a:rPr lang="en-US" sz="2000" dirty="0" err="1"/>
              <a:t>převoz</a:t>
            </a:r>
            <a:r>
              <a:rPr lang="en-US" sz="2000" dirty="0"/>
              <a:t> </a:t>
            </a:r>
            <a:r>
              <a:rPr lang="en-US" sz="2000" dirty="0" err="1"/>
              <a:t>tělesných</a:t>
            </a:r>
            <a:r>
              <a:rPr lang="en-US" sz="2000" dirty="0"/>
              <a:t> </a:t>
            </a:r>
            <a:r>
              <a:rPr lang="en-US" sz="2000" dirty="0" err="1"/>
              <a:t>ostatků</a:t>
            </a:r>
            <a:r>
              <a:rPr lang="en-US" sz="2000" dirty="0"/>
              <a:t>, bez </a:t>
            </a:r>
            <a:r>
              <a:rPr lang="en-US" sz="2000" dirty="0" err="1"/>
              <a:t>spoluúčasti</a:t>
            </a:r>
            <a:r>
              <a:rPr lang="en-US" sz="2000" dirty="0"/>
              <a:t> </a:t>
            </a:r>
            <a:r>
              <a:rPr lang="en-US" sz="2000" dirty="0" err="1"/>
              <a:t>pacienta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v </a:t>
            </a:r>
            <a:r>
              <a:rPr lang="en-US" sz="2000" dirty="0" err="1"/>
              <a:t>rámci</a:t>
            </a:r>
            <a:r>
              <a:rPr lang="en-US" sz="2000" dirty="0"/>
              <a:t> EU (</a:t>
            </a:r>
            <a:r>
              <a:rPr lang="en-US" sz="2000" dirty="0" err="1"/>
              <a:t>spoluúčast</a:t>
            </a:r>
            <a:r>
              <a:rPr lang="en-US" sz="2000" dirty="0"/>
              <a:t> </a:t>
            </a:r>
            <a:r>
              <a:rPr lang="en-US" sz="2000" dirty="0" err="1"/>
              <a:t>pacienta</a:t>
            </a:r>
            <a:r>
              <a:rPr lang="en-US" sz="2000" dirty="0"/>
              <a:t> </a:t>
            </a:r>
            <a:r>
              <a:rPr lang="en-US" sz="2000" dirty="0" err="1"/>
              <a:t>činí</a:t>
            </a:r>
            <a:r>
              <a:rPr lang="en-US" sz="2000" dirty="0"/>
              <a:t> v </a:t>
            </a:r>
            <a:r>
              <a:rPr lang="en-US" sz="2000" dirty="0" err="1"/>
              <a:t>zemích</a:t>
            </a:r>
            <a:r>
              <a:rPr lang="en-US" sz="2000" dirty="0"/>
              <a:t> EU </a:t>
            </a:r>
            <a:r>
              <a:rPr lang="en-US" sz="2000" dirty="0" err="1"/>
              <a:t>až</a:t>
            </a:r>
            <a:r>
              <a:rPr lang="en-US" sz="2000" dirty="0"/>
              <a:t> 60</a:t>
            </a:r>
            <a:r>
              <a:rPr lang="cs-CZ" sz="2000" dirty="0"/>
              <a:t> </a:t>
            </a:r>
            <a:r>
              <a:rPr lang="en-US" sz="2000" dirty="0"/>
              <a:t>% a u </a:t>
            </a:r>
            <a:r>
              <a:rPr lang="en-US" sz="2000" dirty="0" err="1"/>
              <a:t>stomatologické</a:t>
            </a:r>
            <a:r>
              <a:rPr lang="en-US" sz="2000" dirty="0"/>
              <a:t> </a:t>
            </a:r>
            <a:r>
              <a:rPr lang="en-US" sz="2000" dirty="0" err="1"/>
              <a:t>péče</a:t>
            </a:r>
            <a:r>
              <a:rPr lang="en-US" sz="2000" dirty="0"/>
              <a:t> </a:t>
            </a:r>
            <a:r>
              <a:rPr lang="en-US" sz="2000" dirty="0" err="1"/>
              <a:t>až</a:t>
            </a:r>
            <a:r>
              <a:rPr lang="en-US" sz="2000" dirty="0"/>
              <a:t> 100</a:t>
            </a:r>
            <a:r>
              <a:rPr lang="cs-CZ" sz="2000" dirty="0"/>
              <a:t> </a:t>
            </a:r>
            <a:r>
              <a:rPr lang="en-US" sz="2000" dirty="0"/>
              <a:t>%) - </a:t>
            </a:r>
            <a:r>
              <a:rPr lang="en-US" sz="2000" b="1" dirty="0" err="1"/>
              <a:t>pojištění</a:t>
            </a:r>
            <a:r>
              <a:rPr lang="en-US" sz="2000" b="1" dirty="0"/>
              <a:t> </a:t>
            </a:r>
            <a:r>
              <a:rPr lang="en-US" sz="2000" b="1" dirty="0" err="1"/>
              <a:t>léčebných</a:t>
            </a:r>
            <a:r>
              <a:rPr lang="en-US" sz="2000" b="1" dirty="0"/>
              <a:t> </a:t>
            </a:r>
            <a:r>
              <a:rPr lang="en-US" sz="2000" b="1" dirty="0" err="1"/>
              <a:t>výloh</a:t>
            </a:r>
            <a:r>
              <a:rPr lang="en-US" sz="2000" dirty="0"/>
              <a:t>, </a:t>
            </a:r>
            <a:endParaRPr lang="cs-CZ" sz="2000" dirty="0"/>
          </a:p>
          <a:p>
            <a:pPr>
              <a:defRPr/>
            </a:pPr>
            <a:r>
              <a:rPr lang="en-US" sz="2000" dirty="0" err="1"/>
              <a:t>pojištěným</a:t>
            </a:r>
            <a:r>
              <a:rPr lang="en-US" sz="2000" dirty="0"/>
              <a:t> </a:t>
            </a:r>
            <a:r>
              <a:rPr lang="en-US" sz="2000" dirty="0" err="1"/>
              <a:t>může</a:t>
            </a:r>
            <a:r>
              <a:rPr lang="en-US" sz="2000" dirty="0"/>
              <a:t> </a:t>
            </a:r>
            <a:r>
              <a:rPr lang="en-US" sz="2000" dirty="0" err="1"/>
              <a:t>být</a:t>
            </a:r>
            <a:r>
              <a:rPr lang="en-US" sz="2000" dirty="0"/>
              <a:t> </a:t>
            </a:r>
            <a:r>
              <a:rPr lang="en-US" sz="2000" dirty="0" err="1"/>
              <a:t>osoba</a:t>
            </a:r>
            <a:r>
              <a:rPr lang="en-US" sz="2000" dirty="0"/>
              <a:t>, </a:t>
            </a:r>
            <a:r>
              <a:rPr lang="en-US" sz="2000" dirty="0" err="1"/>
              <a:t>která</a:t>
            </a:r>
            <a:r>
              <a:rPr lang="en-US" sz="2000" dirty="0"/>
              <a:t> </a:t>
            </a:r>
            <a:r>
              <a:rPr lang="en-US" sz="2000" dirty="0" err="1"/>
              <a:t>je</a:t>
            </a:r>
            <a:r>
              <a:rPr lang="en-US" sz="2000" dirty="0"/>
              <a:t> </a:t>
            </a:r>
            <a:r>
              <a:rPr lang="en-US" sz="2000" dirty="0" err="1"/>
              <a:t>pojištěncem</a:t>
            </a:r>
            <a:r>
              <a:rPr lang="en-US" sz="2000" dirty="0"/>
              <a:t> </a:t>
            </a:r>
            <a:r>
              <a:rPr lang="en-US" sz="2000" dirty="0" err="1"/>
              <a:t>některé</a:t>
            </a:r>
            <a:r>
              <a:rPr lang="en-US" sz="2000" dirty="0"/>
              <a:t> </a:t>
            </a:r>
            <a:r>
              <a:rPr lang="en-US" sz="2000" dirty="0" err="1"/>
              <a:t>ze</a:t>
            </a:r>
            <a:r>
              <a:rPr lang="en-US" sz="2000" dirty="0"/>
              <a:t> </a:t>
            </a:r>
            <a:r>
              <a:rPr lang="en-US" sz="2000" dirty="0" err="1"/>
              <a:t>zdravotních</a:t>
            </a:r>
            <a:r>
              <a:rPr lang="en-US" sz="2000" dirty="0"/>
              <a:t> </a:t>
            </a:r>
            <a:r>
              <a:rPr lang="en-US" sz="2000" dirty="0" err="1"/>
              <a:t>pojišťoven</a:t>
            </a:r>
            <a:r>
              <a:rPr lang="en-US" sz="2000" dirty="0"/>
              <a:t> v </a:t>
            </a:r>
            <a:r>
              <a:rPr lang="en-US" sz="2000" dirty="0" err="1"/>
              <a:t>rámci</a:t>
            </a:r>
            <a:r>
              <a:rPr lang="en-US" sz="2000" dirty="0"/>
              <a:t> EU, </a:t>
            </a:r>
            <a:r>
              <a:rPr lang="en-US" sz="2000" dirty="0" err="1"/>
              <a:t>Švýcarska</a:t>
            </a:r>
            <a:r>
              <a:rPr lang="en-US" sz="2000" dirty="0"/>
              <a:t>, </a:t>
            </a:r>
            <a:r>
              <a:rPr lang="en-US" sz="2000" dirty="0" err="1"/>
              <a:t>Lichtenštejnska</a:t>
            </a:r>
            <a:r>
              <a:rPr lang="en-US" sz="2000" dirty="0"/>
              <a:t>, </a:t>
            </a:r>
            <a:r>
              <a:rPr lang="en-US" sz="2000" dirty="0" err="1"/>
              <a:t>Islandu</a:t>
            </a:r>
            <a:r>
              <a:rPr lang="en-US" sz="2000" dirty="0"/>
              <a:t> a </a:t>
            </a:r>
            <a:r>
              <a:rPr lang="en-US" sz="2000" dirty="0" err="1"/>
              <a:t>Norska</a:t>
            </a:r>
            <a:r>
              <a:rPr lang="en-US" sz="2000" dirty="0"/>
              <a:t> (v </a:t>
            </a:r>
            <a:r>
              <a:rPr lang="en-US" sz="2000" dirty="0" err="1"/>
              <a:t>rámci</a:t>
            </a:r>
            <a:r>
              <a:rPr lang="en-US" sz="2000" dirty="0"/>
              <a:t> </a:t>
            </a:r>
            <a:r>
              <a:rPr lang="en-US" sz="2000" dirty="0" err="1"/>
              <a:t>skupinového</a:t>
            </a:r>
            <a:r>
              <a:rPr lang="en-US" sz="2000" dirty="0"/>
              <a:t> </a:t>
            </a:r>
            <a:r>
              <a:rPr lang="en-US" sz="2000" dirty="0" err="1"/>
              <a:t>pojištění</a:t>
            </a:r>
            <a:r>
              <a:rPr lang="en-US" sz="2000" dirty="0"/>
              <a:t> </a:t>
            </a:r>
            <a:r>
              <a:rPr lang="cs-CZ" sz="2000" dirty="0"/>
              <a:t>- </a:t>
            </a:r>
            <a:r>
              <a:rPr lang="en-US" sz="2000" dirty="0" err="1"/>
              <a:t>cizinec</a:t>
            </a:r>
            <a:r>
              <a:rPr lang="en-US" sz="2000" dirty="0"/>
              <a:t> </a:t>
            </a:r>
            <a:r>
              <a:rPr lang="en-US" sz="2000" dirty="0" err="1"/>
              <a:t>je</a:t>
            </a:r>
            <a:r>
              <a:rPr lang="en-US" sz="2000" dirty="0"/>
              <a:t> </a:t>
            </a:r>
            <a:r>
              <a:rPr lang="en-US" sz="2000" dirty="0" err="1"/>
              <a:t>vždy</a:t>
            </a:r>
            <a:r>
              <a:rPr lang="en-US" sz="2000" dirty="0"/>
              <a:t> </a:t>
            </a:r>
            <a:r>
              <a:rPr lang="en-US" sz="2000" dirty="0" err="1"/>
              <a:t>repatriován</a:t>
            </a:r>
            <a:r>
              <a:rPr lang="en-US" sz="2000" dirty="0"/>
              <a:t> do </a:t>
            </a:r>
            <a:r>
              <a:rPr lang="en-US" sz="2000" dirty="0" err="1"/>
              <a:t>místa</a:t>
            </a:r>
            <a:r>
              <a:rPr lang="en-US" sz="2000" dirty="0"/>
              <a:t> </a:t>
            </a:r>
            <a:r>
              <a:rPr lang="en-US" sz="2000" dirty="0" err="1"/>
              <a:t>jeho</a:t>
            </a:r>
            <a:r>
              <a:rPr lang="en-US" sz="2000" dirty="0"/>
              <a:t> </a:t>
            </a:r>
            <a:r>
              <a:rPr lang="en-US" sz="2000" dirty="0" err="1"/>
              <a:t>bydliště</a:t>
            </a:r>
            <a:r>
              <a:rPr lang="en-US" sz="2000" dirty="0"/>
              <a:t> v ČR). </a:t>
            </a:r>
            <a:endParaRPr lang="cs-CZ" sz="2000" dirty="0"/>
          </a:p>
          <a:p>
            <a:pPr>
              <a:defRPr/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832648" cy="507703"/>
          </a:xfrm>
        </p:spPr>
        <p:txBody>
          <a:bodyPr/>
          <a:lstStyle/>
          <a:p>
            <a:r>
              <a:rPr lang="en-US" b="1" dirty="0" err="1"/>
              <a:t>Evropský</a:t>
            </a:r>
            <a:r>
              <a:rPr lang="en-US" b="1" dirty="0"/>
              <a:t> </a:t>
            </a:r>
            <a:r>
              <a:rPr lang="en-US" b="1" dirty="0" err="1"/>
              <a:t>průkaz</a:t>
            </a:r>
            <a:r>
              <a:rPr lang="en-US" b="1" dirty="0"/>
              <a:t> </a:t>
            </a:r>
            <a:r>
              <a:rPr lang="en-US" b="1" dirty="0" err="1"/>
              <a:t>zdravotního</a:t>
            </a:r>
            <a:r>
              <a:rPr lang="en-US" b="1" dirty="0"/>
              <a:t> </a:t>
            </a:r>
            <a:r>
              <a:rPr lang="en-US" b="1" dirty="0" err="1"/>
              <a:t>pojištění</a:t>
            </a:r>
            <a:r>
              <a:rPr lang="en-US" b="1" dirty="0"/>
              <a:t> 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3435846"/>
            <a:ext cx="3028950" cy="15049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3435846"/>
            <a:ext cx="26765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082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771550"/>
            <a:ext cx="7560840" cy="41764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en-US" sz="2000" b="1" dirty="0" err="1"/>
              <a:t>Některé</a:t>
            </a:r>
            <a:r>
              <a:rPr lang="en-US" sz="2000" b="1" dirty="0"/>
              <a:t> </a:t>
            </a:r>
            <a:r>
              <a:rPr lang="en-US" sz="2000" b="1" dirty="0" err="1"/>
              <a:t>pojišťovny</a:t>
            </a:r>
            <a:r>
              <a:rPr lang="en-US" sz="2000" b="1" dirty="0"/>
              <a:t> </a:t>
            </a:r>
            <a:r>
              <a:rPr lang="en-US" sz="2000" b="1" dirty="0" err="1"/>
              <a:t>nabízejí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pojištění</a:t>
            </a:r>
            <a:r>
              <a:rPr lang="en-US" sz="2000" b="1" dirty="0"/>
              <a:t> </a:t>
            </a:r>
            <a:r>
              <a:rPr lang="en-US" sz="2000" b="1" dirty="0" err="1"/>
              <a:t>poruchy</a:t>
            </a:r>
            <a:r>
              <a:rPr lang="en-US" sz="2000" b="1" dirty="0"/>
              <a:t> </a:t>
            </a:r>
            <a:r>
              <a:rPr lang="en-US" sz="2000" b="1" dirty="0" err="1"/>
              <a:t>nebo</a:t>
            </a:r>
            <a:r>
              <a:rPr lang="en-US" sz="2000" b="1" dirty="0"/>
              <a:t> </a:t>
            </a:r>
            <a:r>
              <a:rPr lang="en-US" sz="2000" b="1" dirty="0" err="1"/>
              <a:t>havárie</a:t>
            </a:r>
            <a:r>
              <a:rPr lang="en-US" sz="2000" b="1" dirty="0"/>
              <a:t> </a:t>
            </a:r>
            <a:r>
              <a:rPr lang="en-US" sz="2000" b="1" dirty="0" err="1"/>
              <a:t>autobusu</a:t>
            </a:r>
            <a:r>
              <a:rPr lang="en-US" sz="2000" b="1" dirty="0"/>
              <a:t>, </a:t>
            </a:r>
            <a:r>
              <a:rPr lang="en-US" sz="2000" b="1" dirty="0" err="1"/>
              <a:t>kterým</a:t>
            </a:r>
            <a:r>
              <a:rPr lang="en-US" sz="2000" b="1" dirty="0"/>
              <a:t> </a:t>
            </a:r>
            <a:r>
              <a:rPr lang="en-US" sz="2000" b="1" dirty="0" err="1"/>
              <a:t>jsou</a:t>
            </a:r>
            <a:r>
              <a:rPr lang="en-US" sz="2000" b="1" dirty="0"/>
              <a:t> </a:t>
            </a:r>
            <a:r>
              <a:rPr lang="en-US" sz="2000" b="1" dirty="0" err="1"/>
              <a:t>kryté</a:t>
            </a:r>
            <a:r>
              <a:rPr lang="en-US" sz="2000" b="1" dirty="0"/>
              <a:t>:</a:t>
            </a:r>
            <a:endParaRPr lang="cs-CZ" sz="2000" b="1" dirty="0"/>
          </a:p>
          <a:p>
            <a:pPr>
              <a:defRPr/>
            </a:pPr>
            <a:r>
              <a:rPr lang="en-US" sz="2000" dirty="0" err="1"/>
              <a:t>náklady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zorganizování</a:t>
            </a:r>
            <a:r>
              <a:rPr lang="en-US" sz="2000" dirty="0"/>
              <a:t> a </a:t>
            </a:r>
            <a:r>
              <a:rPr lang="en-US" sz="2000" dirty="0" err="1"/>
              <a:t>přistavení</a:t>
            </a:r>
            <a:r>
              <a:rPr lang="en-US" sz="2000" dirty="0"/>
              <a:t> </a:t>
            </a:r>
            <a:r>
              <a:rPr lang="en-US" sz="2000" dirty="0" err="1"/>
              <a:t>náhradního</a:t>
            </a:r>
            <a:r>
              <a:rPr lang="en-US" sz="2000" dirty="0"/>
              <a:t> </a:t>
            </a:r>
            <a:r>
              <a:rPr lang="en-US" sz="2000" dirty="0" err="1"/>
              <a:t>autobusu</a:t>
            </a:r>
            <a:r>
              <a:rPr lang="en-US" sz="2000" dirty="0"/>
              <a:t>, </a:t>
            </a:r>
            <a:r>
              <a:rPr lang="en-US" sz="2000" dirty="0" err="1"/>
              <a:t>pokud</a:t>
            </a:r>
            <a:r>
              <a:rPr lang="en-US" sz="2000" dirty="0"/>
              <a:t> se </a:t>
            </a:r>
            <a:r>
              <a:rPr lang="en-US" sz="2000" dirty="0" err="1"/>
              <a:t>zjistí</a:t>
            </a:r>
            <a:r>
              <a:rPr lang="en-US" sz="2000" dirty="0"/>
              <a:t>, </a:t>
            </a:r>
            <a:r>
              <a:rPr lang="en-US" sz="2000" dirty="0" err="1"/>
              <a:t>že</a:t>
            </a:r>
            <a:r>
              <a:rPr lang="en-US" sz="2000" dirty="0"/>
              <a:t> </a:t>
            </a:r>
            <a:r>
              <a:rPr lang="en-US" sz="2000" dirty="0" err="1"/>
              <a:t>původní</a:t>
            </a:r>
            <a:r>
              <a:rPr lang="en-US" sz="2000" dirty="0"/>
              <a:t> autobus </a:t>
            </a:r>
            <a:r>
              <a:rPr lang="en-US" sz="2000" dirty="0" err="1"/>
              <a:t>není</a:t>
            </a:r>
            <a:r>
              <a:rPr lang="en-US" sz="2000" dirty="0"/>
              <a:t> </a:t>
            </a:r>
            <a:r>
              <a:rPr lang="en-US" sz="2000" dirty="0" err="1"/>
              <a:t>možno</a:t>
            </a:r>
            <a:r>
              <a:rPr lang="en-US" sz="2000" dirty="0"/>
              <a:t> </a:t>
            </a:r>
            <a:r>
              <a:rPr lang="en-US" sz="2000" dirty="0" err="1"/>
              <a:t>opravit</a:t>
            </a:r>
            <a:r>
              <a:rPr lang="en-US" sz="2000" dirty="0"/>
              <a:t> do 6 </a:t>
            </a:r>
            <a:r>
              <a:rPr lang="en-US" sz="2000" dirty="0" err="1"/>
              <a:t>hodin</a:t>
            </a:r>
            <a:r>
              <a:rPr lang="en-US" sz="2000" dirty="0"/>
              <a:t> od </a:t>
            </a:r>
            <a:r>
              <a:rPr lang="en-US" sz="2000" dirty="0" err="1"/>
              <a:t>oznámení</a:t>
            </a:r>
            <a:r>
              <a:rPr lang="en-US" sz="2000" dirty="0"/>
              <a:t> </a:t>
            </a:r>
            <a:r>
              <a:rPr lang="en-US" sz="2000" dirty="0" err="1"/>
              <a:t>poruchy</a:t>
            </a:r>
            <a:r>
              <a:rPr lang="en-US" sz="2000" dirty="0"/>
              <a:t> </a:t>
            </a:r>
            <a:r>
              <a:rPr lang="en-US" sz="2000" dirty="0" err="1"/>
              <a:t>nebo</a:t>
            </a:r>
            <a:r>
              <a:rPr lang="en-US" sz="2000" dirty="0"/>
              <a:t> </a:t>
            </a:r>
            <a:r>
              <a:rPr lang="en-US" sz="2000" dirty="0" err="1"/>
              <a:t>havárie</a:t>
            </a:r>
            <a:r>
              <a:rPr lang="en-US" sz="2000" dirty="0"/>
              <a:t>, </a:t>
            </a:r>
            <a:r>
              <a:rPr lang="en-US" sz="2000" dirty="0" err="1"/>
              <a:t>včetně</a:t>
            </a:r>
            <a:r>
              <a:rPr lang="en-US" sz="2000" dirty="0"/>
              <a:t> </a:t>
            </a:r>
            <a:r>
              <a:rPr lang="en-US" sz="2000" dirty="0" err="1"/>
              <a:t>zajištění</a:t>
            </a:r>
            <a:r>
              <a:rPr lang="en-US" sz="2000" dirty="0"/>
              <a:t> </a:t>
            </a:r>
            <a:r>
              <a:rPr lang="en-US" sz="2000" dirty="0" err="1"/>
              <a:t>občerstvení</a:t>
            </a:r>
            <a:r>
              <a:rPr lang="en-US" sz="2000" dirty="0"/>
              <a:t> a </a:t>
            </a:r>
            <a:r>
              <a:rPr lang="en-US" sz="2000" dirty="0" err="1"/>
              <a:t>hotelového</a:t>
            </a:r>
            <a:r>
              <a:rPr lang="en-US" sz="2000" dirty="0"/>
              <a:t> </a:t>
            </a:r>
            <a:r>
              <a:rPr lang="en-US" sz="2000" dirty="0" err="1"/>
              <a:t>ubytování</a:t>
            </a:r>
            <a:r>
              <a:rPr lang="en-US" sz="2000" dirty="0"/>
              <a:t>, </a:t>
            </a:r>
            <a:r>
              <a:rPr lang="en-US" sz="2000" dirty="0" err="1"/>
              <a:t>pokud</a:t>
            </a:r>
            <a:r>
              <a:rPr lang="en-US" sz="2000" dirty="0"/>
              <a:t> </a:t>
            </a:r>
            <a:r>
              <a:rPr lang="en-US" sz="2000" dirty="0" err="1"/>
              <a:t>náhradní</a:t>
            </a:r>
            <a:r>
              <a:rPr lang="en-US" sz="2000" dirty="0"/>
              <a:t> autobus </a:t>
            </a:r>
            <a:r>
              <a:rPr lang="en-US" sz="2000" dirty="0" err="1"/>
              <a:t>není</a:t>
            </a:r>
            <a:r>
              <a:rPr lang="en-US" sz="2000" dirty="0"/>
              <a:t> </a:t>
            </a:r>
            <a:r>
              <a:rPr lang="en-US" sz="2000" dirty="0" err="1"/>
              <a:t>možno</a:t>
            </a:r>
            <a:r>
              <a:rPr lang="en-US" sz="2000" dirty="0"/>
              <a:t> </a:t>
            </a:r>
            <a:r>
              <a:rPr lang="en-US" sz="2000" dirty="0" err="1"/>
              <a:t>přistavit</a:t>
            </a:r>
            <a:r>
              <a:rPr lang="en-US" sz="2000" dirty="0"/>
              <a:t> do 6 </a:t>
            </a:r>
            <a:r>
              <a:rPr lang="en-US" sz="2000" dirty="0" err="1"/>
              <a:t>hodin</a:t>
            </a:r>
            <a:r>
              <a:rPr lang="en-US" sz="2000" dirty="0"/>
              <a:t> od </a:t>
            </a:r>
            <a:r>
              <a:rPr lang="en-US" sz="2000" dirty="0" err="1"/>
              <a:t>oznámení</a:t>
            </a:r>
            <a:r>
              <a:rPr lang="en-US" sz="2000" dirty="0"/>
              <a:t> </a:t>
            </a:r>
            <a:r>
              <a:rPr lang="en-US" sz="2000" dirty="0" err="1"/>
              <a:t>poruchy</a:t>
            </a:r>
            <a:r>
              <a:rPr lang="en-US" sz="2000" dirty="0"/>
              <a:t> </a:t>
            </a:r>
            <a:r>
              <a:rPr lang="en-US" sz="2000" dirty="0" err="1"/>
              <a:t>nebo</a:t>
            </a:r>
            <a:r>
              <a:rPr lang="en-US" sz="2000" dirty="0"/>
              <a:t> </a:t>
            </a:r>
            <a:r>
              <a:rPr lang="en-US" sz="2000" dirty="0" err="1"/>
              <a:t>havárie</a:t>
            </a:r>
            <a:r>
              <a:rPr lang="en-US" sz="2000" dirty="0"/>
              <a:t>,</a:t>
            </a:r>
            <a:r>
              <a:rPr lang="cs-CZ" sz="2000" dirty="0"/>
              <a:t> </a:t>
            </a:r>
            <a:r>
              <a:rPr lang="en-US" sz="2000" dirty="0" err="1"/>
              <a:t>náklady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odtažení</a:t>
            </a:r>
            <a:r>
              <a:rPr lang="en-US" sz="2000" dirty="0"/>
              <a:t> </a:t>
            </a:r>
            <a:r>
              <a:rPr lang="en-US" sz="2000" dirty="0" err="1"/>
              <a:t>autokaru</a:t>
            </a:r>
            <a:r>
              <a:rPr lang="en-US" sz="2000" dirty="0"/>
              <a:t>, </a:t>
            </a:r>
            <a:r>
              <a:rPr lang="en-US" sz="2000" dirty="0" err="1"/>
              <a:t>organizace</a:t>
            </a:r>
            <a:r>
              <a:rPr lang="en-US" sz="2000" dirty="0"/>
              <a:t> a </a:t>
            </a:r>
            <a:r>
              <a:rPr lang="en-US" sz="2000" dirty="0" err="1"/>
              <a:t>převzetí</a:t>
            </a:r>
            <a:r>
              <a:rPr lang="en-US" sz="2000" dirty="0"/>
              <a:t> </a:t>
            </a:r>
            <a:r>
              <a:rPr lang="en-US" sz="2000" dirty="0" err="1"/>
              <a:t>nákladů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dopravu</a:t>
            </a:r>
            <a:r>
              <a:rPr lang="en-US" sz="2000" dirty="0"/>
              <a:t> </a:t>
            </a:r>
            <a:r>
              <a:rPr lang="en-US" sz="2000" dirty="0" err="1"/>
              <a:t>mechanika</a:t>
            </a:r>
            <a:r>
              <a:rPr lang="en-US" sz="2000" dirty="0"/>
              <a:t>, </a:t>
            </a:r>
            <a:r>
              <a:rPr lang="en-US" sz="2000" dirty="0" err="1"/>
              <a:t>zabezpečení</a:t>
            </a:r>
            <a:r>
              <a:rPr lang="en-US" sz="2000" dirty="0"/>
              <a:t> </a:t>
            </a:r>
            <a:r>
              <a:rPr lang="cs-CZ" sz="2000" dirty="0"/>
              <a:t>     </a:t>
            </a:r>
            <a:r>
              <a:rPr lang="en-US" sz="2000" dirty="0"/>
              <a:t>a </a:t>
            </a:r>
            <a:r>
              <a:rPr lang="en-US" sz="2000" dirty="0" err="1"/>
              <a:t>dopravu</a:t>
            </a:r>
            <a:r>
              <a:rPr lang="en-US" sz="2000" dirty="0"/>
              <a:t> </a:t>
            </a:r>
            <a:r>
              <a:rPr lang="en-US" sz="2000" dirty="0" err="1"/>
              <a:t>náhradních</a:t>
            </a:r>
            <a:r>
              <a:rPr lang="en-US" sz="2000" dirty="0"/>
              <a:t> </a:t>
            </a:r>
            <a:r>
              <a:rPr lang="en-US" sz="2000" dirty="0" err="1"/>
              <a:t>dílů</a:t>
            </a:r>
            <a:r>
              <a:rPr lang="en-US" sz="2000" dirty="0"/>
              <a:t>,</a:t>
            </a:r>
            <a:r>
              <a:rPr lang="cs-CZ" sz="2000" dirty="0"/>
              <a:t> </a:t>
            </a:r>
            <a:r>
              <a:rPr lang="en-US" sz="2000" dirty="0" err="1"/>
              <a:t>finanční</a:t>
            </a:r>
            <a:r>
              <a:rPr lang="en-US" sz="2000" dirty="0"/>
              <a:t> </a:t>
            </a:r>
            <a:r>
              <a:rPr lang="en-US" sz="2000" dirty="0" err="1"/>
              <a:t>újma</a:t>
            </a:r>
            <a:r>
              <a:rPr lang="en-US" sz="2000" dirty="0"/>
              <a:t> </a:t>
            </a:r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opožděném</a:t>
            </a:r>
            <a:r>
              <a:rPr lang="en-US" sz="2000" dirty="0"/>
              <a:t> </a:t>
            </a:r>
            <a:r>
              <a:rPr lang="en-US" sz="2000" dirty="0" err="1"/>
              <a:t>návratu</a:t>
            </a:r>
            <a:r>
              <a:rPr lang="en-US" sz="2000" dirty="0"/>
              <a:t> </a:t>
            </a:r>
            <a:r>
              <a:rPr lang="en-US" sz="2000" dirty="0" err="1"/>
              <a:t>autokaru</a:t>
            </a:r>
            <a:r>
              <a:rPr lang="en-US" sz="2000" dirty="0"/>
              <a:t> do </a:t>
            </a:r>
            <a:r>
              <a:rPr lang="en-US" sz="2000" dirty="0" err="1"/>
              <a:t>vlasti</a:t>
            </a:r>
            <a:r>
              <a:rPr lang="en-US" sz="2000" dirty="0"/>
              <a:t>.</a:t>
            </a:r>
            <a:endParaRPr lang="cs-CZ" sz="2000" dirty="0"/>
          </a:p>
          <a:p>
            <a:pPr>
              <a:defRPr/>
            </a:pPr>
            <a:r>
              <a:rPr lang="en-US" sz="2000" dirty="0" err="1"/>
              <a:t>Autokary</a:t>
            </a:r>
            <a:r>
              <a:rPr lang="en-US" sz="2000" dirty="0"/>
              <a:t> </a:t>
            </a:r>
            <a:r>
              <a:rPr lang="en-US" sz="2000" dirty="0" err="1"/>
              <a:t>je</a:t>
            </a:r>
            <a:r>
              <a:rPr lang="en-US" sz="2000" dirty="0"/>
              <a:t> </a:t>
            </a:r>
            <a:r>
              <a:rPr lang="en-US" sz="2000" dirty="0" err="1"/>
              <a:t>možno</a:t>
            </a:r>
            <a:r>
              <a:rPr lang="en-US" sz="2000" dirty="0"/>
              <a:t> </a:t>
            </a:r>
            <a:r>
              <a:rPr lang="en-US" sz="2000" dirty="0" err="1"/>
              <a:t>pojistit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sezónu</a:t>
            </a:r>
            <a:r>
              <a:rPr lang="en-US" sz="2000" dirty="0"/>
              <a:t> 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pouze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určité</a:t>
            </a:r>
            <a:r>
              <a:rPr lang="en-US" sz="2000" dirty="0"/>
              <a:t> </a:t>
            </a:r>
            <a:r>
              <a:rPr lang="en-US" sz="2000" dirty="0" err="1"/>
              <a:t>měsíce</a:t>
            </a:r>
            <a:r>
              <a:rPr lang="en-US" sz="2000" dirty="0"/>
              <a:t>. </a:t>
            </a:r>
            <a:endParaRPr lang="cs-CZ" sz="2000" dirty="0"/>
          </a:p>
          <a:p>
            <a:pPr>
              <a:defRPr/>
            </a:pPr>
            <a:r>
              <a:rPr lang="en-US" sz="2000" dirty="0" err="1"/>
              <a:t>Autokar</a:t>
            </a:r>
            <a:r>
              <a:rPr lang="en-US" sz="2000" dirty="0"/>
              <a:t> </a:t>
            </a:r>
            <a:r>
              <a:rPr lang="en-US" sz="2000" dirty="0" err="1"/>
              <a:t>může</a:t>
            </a:r>
            <a:r>
              <a:rPr lang="en-US" sz="2000" dirty="0"/>
              <a:t> </a:t>
            </a:r>
            <a:r>
              <a:rPr lang="en-US" sz="2000" dirty="0" err="1"/>
              <a:t>pojistit</a:t>
            </a:r>
            <a:r>
              <a:rPr lang="en-US" sz="2000" dirty="0"/>
              <a:t> </a:t>
            </a:r>
            <a:r>
              <a:rPr lang="en-US" sz="2000" dirty="0" err="1"/>
              <a:t>buď</a:t>
            </a:r>
            <a:r>
              <a:rPr lang="en-US" sz="2000" dirty="0"/>
              <a:t> </a:t>
            </a:r>
            <a:r>
              <a:rPr lang="en-US" sz="2000" dirty="0" err="1"/>
              <a:t>cestovní</a:t>
            </a:r>
            <a:r>
              <a:rPr lang="en-US" sz="2000" dirty="0"/>
              <a:t> </a:t>
            </a:r>
            <a:r>
              <a:rPr lang="en-US" sz="2000" dirty="0" err="1"/>
              <a:t>kancelář</a:t>
            </a:r>
            <a:r>
              <a:rPr lang="en-US" sz="2000" dirty="0"/>
              <a:t>, </a:t>
            </a:r>
            <a:r>
              <a:rPr lang="en-US" sz="2000" dirty="0" err="1"/>
              <a:t>která</a:t>
            </a:r>
            <a:r>
              <a:rPr lang="en-US" sz="2000" dirty="0"/>
              <a:t> </a:t>
            </a:r>
            <a:r>
              <a:rPr lang="en-US" sz="2000" dirty="0" err="1"/>
              <a:t>vlastní</a:t>
            </a:r>
            <a:r>
              <a:rPr lang="en-US" sz="2000" dirty="0"/>
              <a:t> </a:t>
            </a:r>
            <a:r>
              <a:rPr lang="en-US" sz="2000" dirty="0" err="1"/>
              <a:t>autokary</a:t>
            </a:r>
            <a:r>
              <a:rPr lang="en-US" sz="2000" dirty="0"/>
              <a:t> </a:t>
            </a:r>
            <a:r>
              <a:rPr lang="en-US" sz="2000" dirty="0" err="1"/>
              <a:t>nebo</a:t>
            </a:r>
            <a:r>
              <a:rPr lang="en-US" sz="2000" dirty="0"/>
              <a:t> </a:t>
            </a:r>
            <a:r>
              <a:rPr lang="en-US" sz="2000" dirty="0" err="1"/>
              <a:t>dopravce</a:t>
            </a:r>
            <a:r>
              <a:rPr lang="en-US" sz="2000" dirty="0"/>
              <a:t>, </a:t>
            </a:r>
            <a:r>
              <a:rPr lang="en-US" sz="2000" dirty="0" err="1"/>
              <a:t>který</a:t>
            </a:r>
            <a:r>
              <a:rPr lang="en-US" sz="2000" dirty="0"/>
              <a:t> </a:t>
            </a:r>
            <a:r>
              <a:rPr lang="en-US" sz="2000" dirty="0" err="1"/>
              <a:t>své</a:t>
            </a:r>
            <a:r>
              <a:rPr lang="en-US" sz="2000" dirty="0"/>
              <a:t> </a:t>
            </a:r>
            <a:r>
              <a:rPr lang="en-US" sz="2000" dirty="0" err="1"/>
              <a:t>autokary</a:t>
            </a:r>
            <a:r>
              <a:rPr lang="en-US" sz="2000" dirty="0"/>
              <a:t> </a:t>
            </a:r>
            <a:r>
              <a:rPr lang="en-US" sz="2000" dirty="0" err="1"/>
              <a:t>pronajímá</a:t>
            </a:r>
            <a:r>
              <a:rPr lang="en-US" sz="2000" dirty="0"/>
              <a:t> </a:t>
            </a:r>
            <a:r>
              <a:rPr lang="en-US" sz="2000" dirty="0" err="1"/>
              <a:t>cestovní</a:t>
            </a:r>
            <a:r>
              <a:rPr lang="en-US" sz="2000" dirty="0"/>
              <a:t> </a:t>
            </a:r>
            <a:r>
              <a:rPr lang="en-US" sz="2000" dirty="0" err="1"/>
              <a:t>kanceláři</a:t>
            </a:r>
            <a:r>
              <a:rPr lang="en-US" sz="2000" dirty="0"/>
              <a:t>.</a:t>
            </a:r>
            <a:endParaRPr lang="cs-CZ" sz="2000" dirty="0"/>
          </a:p>
          <a:p>
            <a:pPr>
              <a:defRPr/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544616" cy="507703"/>
          </a:xfrm>
        </p:spPr>
        <p:txBody>
          <a:bodyPr/>
          <a:lstStyle/>
          <a:p>
            <a:r>
              <a:rPr lang="en-US" b="1" dirty="0" err="1"/>
              <a:t>Pojištění</a:t>
            </a:r>
            <a:r>
              <a:rPr lang="en-US" b="1" dirty="0"/>
              <a:t> </a:t>
            </a:r>
            <a:r>
              <a:rPr lang="en-US" b="1" dirty="0" err="1"/>
              <a:t>technické</a:t>
            </a:r>
            <a:r>
              <a:rPr lang="en-US" b="1" dirty="0"/>
              <a:t> </a:t>
            </a:r>
            <a:r>
              <a:rPr lang="en-US" b="1" dirty="0" err="1"/>
              <a:t>pomoci</a:t>
            </a:r>
            <a:r>
              <a:rPr lang="en-US" b="1" dirty="0"/>
              <a:t> pro </a:t>
            </a:r>
            <a:r>
              <a:rPr lang="en-US" b="1" dirty="0" err="1"/>
              <a:t>autokary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006984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93546" y="703189"/>
            <a:ext cx="4378453" cy="4100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/>
              <a:t>V </a:t>
            </a:r>
            <a:r>
              <a:rPr lang="en-US" sz="2000" dirty="0" err="1"/>
              <a:t>současnosti</a:t>
            </a:r>
            <a:r>
              <a:rPr lang="en-US" sz="2000" dirty="0"/>
              <a:t> </a:t>
            </a:r>
            <a:r>
              <a:rPr lang="en-US" sz="2000" dirty="0" err="1"/>
              <a:t>je</a:t>
            </a:r>
            <a:r>
              <a:rPr lang="en-US" sz="2000" dirty="0"/>
              <a:t> pro </a:t>
            </a:r>
            <a:r>
              <a:rPr lang="en-US" sz="2000" dirty="0" err="1"/>
              <a:t>cestovní</a:t>
            </a:r>
            <a:r>
              <a:rPr lang="en-US" sz="2000" dirty="0"/>
              <a:t> </a:t>
            </a:r>
            <a:r>
              <a:rPr lang="en-US" sz="2000" dirty="0" err="1"/>
              <a:t>kanceláře</a:t>
            </a:r>
            <a:r>
              <a:rPr lang="en-US" sz="2000" dirty="0"/>
              <a:t> </a:t>
            </a:r>
            <a:r>
              <a:rPr lang="en-US" sz="2000" dirty="0" err="1"/>
              <a:t>nezbytné</a:t>
            </a:r>
            <a:r>
              <a:rPr lang="en-US" sz="2000" dirty="0"/>
              <a:t> </a:t>
            </a:r>
            <a:r>
              <a:rPr lang="en-US" sz="2000" dirty="0" err="1"/>
              <a:t>uzavření</a:t>
            </a:r>
            <a:r>
              <a:rPr lang="en-US" sz="2000" dirty="0"/>
              <a:t> </a:t>
            </a:r>
            <a:r>
              <a:rPr lang="en-US" sz="2000" dirty="0" err="1"/>
              <a:t>povinného</a:t>
            </a:r>
            <a:r>
              <a:rPr lang="en-US" sz="2000" dirty="0"/>
              <a:t> </a:t>
            </a:r>
            <a:r>
              <a:rPr lang="en-US" sz="2000" dirty="0" err="1"/>
              <a:t>pojištění</a:t>
            </a:r>
            <a:r>
              <a:rPr lang="en-US" sz="2000" dirty="0"/>
              <a:t> </a:t>
            </a:r>
            <a:r>
              <a:rPr lang="en-US" sz="2000" dirty="0" err="1"/>
              <a:t>záruky</a:t>
            </a:r>
            <a:r>
              <a:rPr lang="en-US" sz="2000" dirty="0"/>
              <a:t> pro </a:t>
            </a:r>
            <a:r>
              <a:rPr lang="en-US" sz="2000" dirty="0" err="1"/>
              <a:t>případ</a:t>
            </a:r>
            <a:r>
              <a:rPr lang="en-US" sz="2000" dirty="0"/>
              <a:t> </a:t>
            </a:r>
            <a:r>
              <a:rPr lang="en-US" sz="2000" dirty="0" err="1"/>
              <a:t>úpadku</a:t>
            </a:r>
            <a:r>
              <a:rPr lang="en-US" sz="2000" dirty="0"/>
              <a:t> v </a:t>
            </a:r>
            <a:r>
              <a:rPr lang="en-US" sz="2000" dirty="0" err="1"/>
              <a:t>souladu</a:t>
            </a:r>
            <a:r>
              <a:rPr lang="en-US" sz="2000" dirty="0"/>
              <a:t> se </a:t>
            </a:r>
            <a:r>
              <a:rPr lang="en-US" sz="2000" dirty="0" err="1"/>
              <a:t>zákonem</a:t>
            </a:r>
            <a:r>
              <a:rPr lang="en-US" sz="2000" dirty="0"/>
              <a:t> č. 159/1999 Sb.</a:t>
            </a:r>
            <a:r>
              <a:rPr lang="cs-CZ" sz="2000" dirty="0"/>
              <a:t>, </a:t>
            </a:r>
            <a:r>
              <a:rPr lang="en-US" sz="2000" dirty="0"/>
              <a:t>a </a:t>
            </a:r>
            <a:r>
              <a:rPr lang="en-US" sz="2000" dirty="0" err="1"/>
              <a:t>jeho</a:t>
            </a:r>
            <a:r>
              <a:rPr lang="en-US" sz="2000" dirty="0"/>
              <a:t> </a:t>
            </a:r>
            <a:r>
              <a:rPr lang="en-US" sz="2000" dirty="0" err="1"/>
              <a:t>úpravami</a:t>
            </a:r>
            <a:r>
              <a:rPr lang="en-US" sz="2000" dirty="0"/>
              <a:t> v </a:t>
            </a:r>
            <a:r>
              <a:rPr lang="en-US" sz="2000" dirty="0" err="1"/>
              <a:t>souladu</a:t>
            </a:r>
            <a:r>
              <a:rPr lang="en-US" sz="2000" dirty="0"/>
              <a:t> se </a:t>
            </a:r>
            <a:r>
              <a:rPr lang="en-US" sz="2000" dirty="0" err="1"/>
              <a:t>zákonem</a:t>
            </a:r>
            <a:r>
              <a:rPr lang="en-US" sz="2000" dirty="0"/>
              <a:t> </a:t>
            </a:r>
            <a:r>
              <a:rPr lang="cs-CZ" sz="2000" dirty="0"/>
              <a:t>            </a:t>
            </a:r>
            <a:r>
              <a:rPr lang="en-US" sz="2000" dirty="0"/>
              <a:t>č. 214/2006 Sb. od 1.8.2006, </a:t>
            </a:r>
            <a:r>
              <a:rPr lang="en-US" sz="2000" dirty="0" err="1"/>
              <a:t>které</a:t>
            </a:r>
            <a:r>
              <a:rPr lang="en-US" sz="2000" dirty="0"/>
              <a:t> </a:t>
            </a:r>
            <a:r>
              <a:rPr lang="en-US" sz="2000" dirty="0" err="1"/>
              <a:t>představuje</a:t>
            </a:r>
            <a:r>
              <a:rPr lang="en-US" sz="2000" b="1" dirty="0"/>
              <a:t> </a:t>
            </a:r>
            <a:r>
              <a:rPr lang="en-US" sz="2000" dirty="0" err="1">
                <a:solidFill>
                  <a:srgbClr val="FF0000"/>
                </a:solidFill>
              </a:rPr>
              <a:t>pojištění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záruky</a:t>
            </a:r>
            <a:r>
              <a:rPr lang="en-US" sz="2000" dirty="0">
                <a:solidFill>
                  <a:srgbClr val="FF0000"/>
                </a:solidFill>
              </a:rPr>
              <a:t> v </a:t>
            </a:r>
            <a:r>
              <a:rPr lang="en-US" sz="2000" dirty="0" err="1">
                <a:solidFill>
                  <a:srgbClr val="FF0000"/>
                </a:solidFill>
              </a:rPr>
              <a:t>důsledku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úpadku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cestovní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kanceláře</a:t>
            </a:r>
            <a:r>
              <a:rPr lang="en-US" sz="2000" dirty="0"/>
              <a:t> a </a:t>
            </a:r>
            <a:r>
              <a:rPr lang="en-US" sz="2000" dirty="0" err="1"/>
              <a:t>jistotu</a:t>
            </a:r>
            <a:r>
              <a:rPr lang="en-US" sz="2000" dirty="0"/>
              <a:t> pro </a:t>
            </a:r>
            <a:r>
              <a:rPr lang="en-US" sz="2000" dirty="0" err="1"/>
              <a:t>klienty</a:t>
            </a:r>
            <a:r>
              <a:rPr lang="en-US" sz="2000" dirty="0"/>
              <a:t> </a:t>
            </a:r>
            <a:r>
              <a:rPr lang="en-US" sz="2000" dirty="0" err="1"/>
              <a:t>cestovní</a:t>
            </a:r>
            <a:r>
              <a:rPr lang="en-US" sz="2000" dirty="0"/>
              <a:t> </a:t>
            </a:r>
            <a:r>
              <a:rPr lang="en-US" sz="2000" dirty="0" err="1"/>
              <a:t>kanceláře</a:t>
            </a:r>
            <a:r>
              <a:rPr lang="en-US" sz="2000" dirty="0"/>
              <a:t>. </a:t>
            </a:r>
            <a:endParaRPr lang="cs-CZ" sz="2000" dirty="0"/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832648" cy="50770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Pojištění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insolvence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cestovní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kanceláře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563638"/>
            <a:ext cx="4103632" cy="266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82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8784976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err="1"/>
              <a:t>Pojišťovny</a:t>
            </a:r>
            <a:r>
              <a:rPr lang="en-US" sz="2000" dirty="0"/>
              <a:t> </a:t>
            </a:r>
            <a:r>
              <a:rPr lang="en-US" sz="2000" dirty="0" err="1"/>
              <a:t>poskytují</a:t>
            </a:r>
            <a:r>
              <a:rPr lang="en-US" sz="2000" dirty="0"/>
              <a:t> toto </a:t>
            </a:r>
            <a:r>
              <a:rPr lang="en-US" sz="2000" dirty="0" err="1"/>
              <a:t>pojištění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základě</a:t>
            </a:r>
            <a:r>
              <a:rPr lang="en-US" sz="2000" dirty="0"/>
              <a:t> </a:t>
            </a:r>
            <a:r>
              <a:rPr lang="en-US" sz="2000" dirty="0" err="1"/>
              <a:t>licence</a:t>
            </a:r>
            <a:r>
              <a:rPr lang="en-US" sz="2000" dirty="0"/>
              <a:t>, </a:t>
            </a:r>
            <a:r>
              <a:rPr lang="en-US" sz="2000" dirty="0" err="1"/>
              <a:t>která</a:t>
            </a:r>
            <a:r>
              <a:rPr lang="en-US" sz="2000" dirty="0"/>
              <a:t> </a:t>
            </a:r>
            <a:r>
              <a:rPr lang="en-US" sz="2000" dirty="0" err="1"/>
              <a:t>je</a:t>
            </a:r>
            <a:r>
              <a:rPr lang="en-US" sz="2000" dirty="0"/>
              <a:t> </a:t>
            </a:r>
            <a:r>
              <a:rPr lang="en-US" sz="2000" dirty="0" err="1"/>
              <a:t>udělov</a:t>
            </a:r>
            <a:r>
              <a:rPr lang="cs-CZ" sz="2000" dirty="0"/>
              <a:t>a</a:t>
            </a:r>
            <a:r>
              <a:rPr lang="en-US" sz="2000" dirty="0"/>
              <a:t>n</a:t>
            </a:r>
            <a:r>
              <a:rPr lang="cs-CZ" sz="2000" dirty="0"/>
              <a:t>á</a:t>
            </a:r>
            <a:r>
              <a:rPr lang="en-US" sz="2000" dirty="0"/>
              <a:t> </a:t>
            </a:r>
            <a:r>
              <a:rPr lang="en-US" sz="2000" dirty="0" err="1"/>
              <a:t>ministerstvem</a:t>
            </a:r>
            <a:r>
              <a:rPr lang="en-US" sz="2000" dirty="0"/>
              <a:t> </a:t>
            </a:r>
            <a:r>
              <a:rPr lang="en-US" sz="2000" dirty="0" err="1"/>
              <a:t>financí</a:t>
            </a:r>
            <a:r>
              <a:rPr lang="en-US" sz="2000" dirty="0"/>
              <a:t>. </a:t>
            </a:r>
            <a:endParaRPr lang="cs-CZ" sz="2000" dirty="0" smtClean="0"/>
          </a:p>
          <a:p>
            <a:pPr>
              <a:buNone/>
              <a:defRPr/>
            </a:pPr>
            <a:r>
              <a:rPr lang="en-US" sz="2000" dirty="0" err="1" smtClean="0"/>
              <a:t>Pojištění</a:t>
            </a:r>
            <a:r>
              <a:rPr lang="en-US" sz="2000" dirty="0" smtClean="0"/>
              <a:t> </a:t>
            </a:r>
            <a:r>
              <a:rPr lang="en-US" sz="2000" dirty="0"/>
              <a:t>se </a:t>
            </a:r>
            <a:r>
              <a:rPr lang="en-US" sz="2000" dirty="0" err="1"/>
              <a:t>vztahuje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zájezdy</a:t>
            </a:r>
            <a:r>
              <a:rPr lang="en-US" sz="2000" dirty="0"/>
              <a:t> </a:t>
            </a:r>
            <a:r>
              <a:rPr lang="en-US" sz="2000" dirty="0" err="1"/>
              <a:t>pořádané</a:t>
            </a:r>
            <a:r>
              <a:rPr lang="en-US" sz="2000" dirty="0"/>
              <a:t> </a:t>
            </a:r>
            <a:r>
              <a:rPr lang="en-US" sz="2000" dirty="0" err="1"/>
              <a:t>cestovní</a:t>
            </a:r>
            <a:r>
              <a:rPr lang="en-US" sz="2000" dirty="0"/>
              <a:t> </a:t>
            </a:r>
            <a:r>
              <a:rPr lang="en-US" sz="2000" dirty="0" err="1"/>
              <a:t>kanceláří</a:t>
            </a:r>
            <a:r>
              <a:rPr lang="en-US" sz="2000" dirty="0"/>
              <a:t>, </a:t>
            </a:r>
            <a:r>
              <a:rPr lang="en-US" sz="2000" dirty="0" err="1"/>
              <a:t>která</a:t>
            </a:r>
            <a:r>
              <a:rPr lang="en-US" sz="2000" dirty="0"/>
              <a:t> v </a:t>
            </a:r>
            <a:r>
              <a:rPr lang="en-US" sz="2000" dirty="0" err="1"/>
              <a:t>důsledku</a:t>
            </a:r>
            <a:r>
              <a:rPr lang="en-US" sz="2000" dirty="0"/>
              <a:t> </a:t>
            </a:r>
            <a:r>
              <a:rPr lang="en-US" sz="2000" dirty="0" err="1"/>
              <a:t>svého</a:t>
            </a:r>
            <a:r>
              <a:rPr lang="en-US" sz="2000" dirty="0"/>
              <a:t> </a:t>
            </a:r>
            <a:r>
              <a:rPr lang="en-US" sz="2000" dirty="0" err="1"/>
              <a:t>úpadku</a:t>
            </a:r>
            <a:r>
              <a:rPr lang="en-US" sz="2000" dirty="0"/>
              <a:t>: </a:t>
            </a:r>
            <a:endParaRPr lang="cs-CZ" sz="2000" dirty="0"/>
          </a:p>
          <a:p>
            <a:pPr>
              <a:defRPr/>
            </a:pPr>
            <a:r>
              <a:rPr lang="cs-CZ" sz="2000" dirty="0"/>
              <a:t>n</a:t>
            </a:r>
            <a:r>
              <a:rPr lang="en-US" sz="2000" dirty="0" err="1" smtClean="0"/>
              <a:t>eposkytne</a:t>
            </a:r>
            <a:r>
              <a:rPr lang="en-US" sz="2000" dirty="0" smtClean="0"/>
              <a:t> </a:t>
            </a:r>
            <a:r>
              <a:rPr lang="en-US" sz="2000" dirty="0" err="1"/>
              <a:t>svému</a:t>
            </a:r>
            <a:r>
              <a:rPr lang="en-US" sz="2000" dirty="0"/>
              <a:t> </a:t>
            </a:r>
            <a:r>
              <a:rPr lang="en-US" sz="2000" dirty="0" err="1"/>
              <a:t>zákazníkovi</a:t>
            </a:r>
            <a:r>
              <a:rPr lang="en-US" sz="2000" dirty="0"/>
              <a:t> </a:t>
            </a:r>
            <a:r>
              <a:rPr lang="en-US" sz="2000" b="1" dirty="0" err="1"/>
              <a:t>dopravu</a:t>
            </a:r>
            <a:r>
              <a:rPr lang="en-US" sz="2000" b="1" dirty="0"/>
              <a:t> z </a:t>
            </a:r>
            <a:r>
              <a:rPr lang="en-US" sz="2000" b="1" dirty="0" err="1"/>
              <a:t>místa</a:t>
            </a:r>
            <a:r>
              <a:rPr lang="en-US" sz="2000" b="1" dirty="0"/>
              <a:t> </a:t>
            </a:r>
            <a:r>
              <a:rPr lang="en-US" sz="2000" b="1" dirty="0" err="1"/>
              <a:t>pobytu</a:t>
            </a:r>
            <a:r>
              <a:rPr lang="en-US" sz="2000" b="1" dirty="0"/>
              <a:t> v </a:t>
            </a:r>
            <a:r>
              <a:rPr lang="en-US" sz="2000" b="1" dirty="0" err="1"/>
              <a:t>zahraničí</a:t>
            </a:r>
            <a:r>
              <a:rPr lang="en-US" sz="2000" b="1" dirty="0"/>
              <a:t> do ČR</a:t>
            </a:r>
            <a:r>
              <a:rPr lang="en-US" sz="2000" dirty="0"/>
              <a:t>, je-li </a:t>
            </a:r>
            <a:r>
              <a:rPr lang="en-US" sz="2000" dirty="0" err="1"/>
              <a:t>tato</a:t>
            </a:r>
            <a:r>
              <a:rPr lang="en-US" sz="2000" dirty="0"/>
              <a:t> </a:t>
            </a:r>
            <a:r>
              <a:rPr lang="en-US" sz="2000" dirty="0" err="1"/>
              <a:t>doprava</a:t>
            </a:r>
            <a:r>
              <a:rPr lang="en-US" sz="2000" dirty="0"/>
              <a:t> </a:t>
            </a:r>
            <a:r>
              <a:rPr lang="en-US" sz="2000" dirty="0" err="1"/>
              <a:t>součástí</a:t>
            </a:r>
            <a:r>
              <a:rPr lang="en-US" sz="2000" dirty="0"/>
              <a:t> </a:t>
            </a:r>
            <a:r>
              <a:rPr lang="en-US" sz="2000" dirty="0" err="1"/>
              <a:t>zájezdu</a:t>
            </a:r>
            <a:r>
              <a:rPr lang="en-US" sz="2000" dirty="0"/>
              <a:t>; </a:t>
            </a:r>
            <a:endParaRPr lang="cs-CZ" sz="2000" dirty="0"/>
          </a:p>
          <a:p>
            <a:pPr>
              <a:defRPr/>
            </a:pPr>
            <a:r>
              <a:rPr lang="en-US" sz="2000" dirty="0" err="1"/>
              <a:t>nevrátí</a:t>
            </a:r>
            <a:r>
              <a:rPr lang="en-US" sz="2000" dirty="0"/>
              <a:t> </a:t>
            </a:r>
            <a:r>
              <a:rPr lang="en-US" sz="2000" dirty="0" err="1"/>
              <a:t>svému</a:t>
            </a:r>
            <a:r>
              <a:rPr lang="en-US" sz="2000" dirty="0"/>
              <a:t> </a:t>
            </a:r>
            <a:r>
              <a:rPr lang="en-US" sz="2000" dirty="0" err="1"/>
              <a:t>zákazníkovi</a:t>
            </a:r>
            <a:r>
              <a:rPr lang="en-US" sz="2000" dirty="0"/>
              <a:t> </a:t>
            </a:r>
            <a:r>
              <a:rPr lang="en-US" sz="2000" b="1" dirty="0" err="1"/>
              <a:t>zaplacenou</a:t>
            </a:r>
            <a:r>
              <a:rPr lang="en-US" sz="2000" b="1" dirty="0"/>
              <a:t> </a:t>
            </a:r>
            <a:r>
              <a:rPr lang="en-US" sz="2000" b="1" dirty="0" err="1"/>
              <a:t>zálohu</a:t>
            </a:r>
            <a:r>
              <a:rPr lang="en-US" sz="2000" b="1" dirty="0"/>
              <a:t> </a:t>
            </a:r>
            <a:r>
              <a:rPr lang="en-US" sz="2000" b="1" dirty="0" err="1"/>
              <a:t>nebo</a:t>
            </a:r>
            <a:r>
              <a:rPr lang="en-US" sz="2000" b="1" dirty="0"/>
              <a:t> </a:t>
            </a:r>
            <a:r>
              <a:rPr lang="en-US" sz="2000" b="1" dirty="0" err="1"/>
              <a:t>cenu</a:t>
            </a:r>
            <a:r>
              <a:rPr lang="en-US" sz="2000" b="1" dirty="0"/>
              <a:t> </a:t>
            </a:r>
            <a:r>
              <a:rPr lang="en-US" sz="2000" b="1" dirty="0" err="1"/>
              <a:t>zájezdu</a:t>
            </a:r>
            <a:r>
              <a:rPr lang="en-US" sz="2000" b="1" dirty="0"/>
              <a:t> </a:t>
            </a:r>
            <a:r>
              <a:rPr lang="en-US" sz="2000" dirty="0"/>
              <a:t>v </a:t>
            </a:r>
            <a:r>
              <a:rPr lang="en-US" sz="2000" dirty="0" err="1"/>
              <a:t>případě</a:t>
            </a:r>
            <a:r>
              <a:rPr lang="en-US" sz="2000" dirty="0"/>
              <a:t>, </a:t>
            </a:r>
            <a:r>
              <a:rPr lang="en-US" sz="2000" dirty="0" err="1"/>
              <a:t>že</a:t>
            </a:r>
            <a:r>
              <a:rPr lang="en-US" sz="2000" dirty="0"/>
              <a:t> se </a:t>
            </a:r>
            <a:r>
              <a:rPr lang="en-US" sz="2000" dirty="0" err="1"/>
              <a:t>zájezd</a:t>
            </a:r>
            <a:r>
              <a:rPr lang="en-US" sz="2000" dirty="0"/>
              <a:t> </a:t>
            </a:r>
            <a:r>
              <a:rPr lang="en-US" sz="2000" dirty="0" err="1"/>
              <a:t>neuskutečnil</a:t>
            </a:r>
            <a:endParaRPr lang="cs-CZ" sz="2000" dirty="0"/>
          </a:p>
          <a:p>
            <a:pPr>
              <a:defRPr/>
            </a:pPr>
            <a:r>
              <a:rPr lang="en-US" sz="2000" dirty="0" err="1"/>
              <a:t>nebo</a:t>
            </a:r>
            <a:r>
              <a:rPr lang="en-US" sz="2000" dirty="0"/>
              <a:t> </a:t>
            </a:r>
            <a:r>
              <a:rPr lang="en-US" sz="2000" dirty="0" err="1"/>
              <a:t>nevrátí</a:t>
            </a:r>
            <a:r>
              <a:rPr lang="en-US" sz="2000" dirty="0"/>
              <a:t> </a:t>
            </a:r>
            <a:r>
              <a:rPr lang="en-US" sz="2000" dirty="0" err="1"/>
              <a:t>svému</a:t>
            </a:r>
            <a:r>
              <a:rPr lang="en-US" sz="2000" dirty="0"/>
              <a:t> </a:t>
            </a:r>
            <a:r>
              <a:rPr lang="en-US" sz="2000" dirty="0" err="1"/>
              <a:t>zákazníkovi</a:t>
            </a:r>
            <a:r>
              <a:rPr lang="en-US" sz="2000" dirty="0"/>
              <a:t> </a:t>
            </a:r>
            <a:r>
              <a:rPr lang="en-US" sz="2000" b="1" dirty="0" err="1"/>
              <a:t>rozdíl</a:t>
            </a:r>
            <a:r>
              <a:rPr lang="en-US" sz="2000" b="1" dirty="0"/>
              <a:t> </a:t>
            </a:r>
            <a:r>
              <a:rPr lang="en-US" sz="2000" b="1" dirty="0" err="1"/>
              <a:t>mezi</a:t>
            </a:r>
            <a:r>
              <a:rPr lang="en-US" sz="2000" b="1" dirty="0"/>
              <a:t> </a:t>
            </a:r>
            <a:r>
              <a:rPr lang="en-US" sz="2000" b="1" dirty="0" err="1"/>
              <a:t>zaplacenou</a:t>
            </a:r>
            <a:r>
              <a:rPr lang="en-US" sz="2000" b="1" dirty="0"/>
              <a:t> </a:t>
            </a:r>
            <a:r>
              <a:rPr lang="en-US" sz="2000" b="1" dirty="0" err="1"/>
              <a:t>cenou</a:t>
            </a:r>
            <a:r>
              <a:rPr lang="en-US" sz="2000" b="1" dirty="0"/>
              <a:t> </a:t>
            </a:r>
            <a:r>
              <a:rPr lang="en-US" sz="2000" b="1" dirty="0" err="1"/>
              <a:t>zájezdu</a:t>
            </a:r>
            <a:r>
              <a:rPr lang="en-US" sz="2000" b="1" dirty="0"/>
              <a:t> a </a:t>
            </a:r>
            <a:r>
              <a:rPr lang="en-US" sz="2000" b="1" dirty="0" err="1"/>
              <a:t>cenou</a:t>
            </a:r>
            <a:r>
              <a:rPr lang="en-US" sz="2000" b="1" dirty="0"/>
              <a:t> </a:t>
            </a:r>
            <a:r>
              <a:rPr lang="en-US" sz="2000" b="1" dirty="0" err="1"/>
              <a:t>částečně</a:t>
            </a:r>
            <a:r>
              <a:rPr lang="en-US" sz="2000" b="1" dirty="0"/>
              <a:t> </a:t>
            </a:r>
            <a:r>
              <a:rPr lang="en-US" sz="2000" b="1" dirty="0" err="1"/>
              <a:t>poskytnutého</a:t>
            </a:r>
            <a:r>
              <a:rPr lang="en-US" sz="2000" b="1" dirty="0"/>
              <a:t> </a:t>
            </a:r>
            <a:r>
              <a:rPr lang="en-US" sz="2000" b="1" dirty="0" err="1"/>
              <a:t>zájezdu</a:t>
            </a:r>
            <a:r>
              <a:rPr lang="en-US" sz="2000" b="1" dirty="0"/>
              <a:t> </a:t>
            </a:r>
            <a:r>
              <a:rPr lang="en-US" sz="2000" dirty="0"/>
              <a:t>v </a:t>
            </a:r>
            <a:r>
              <a:rPr lang="en-US" sz="2000" dirty="0" err="1"/>
              <a:t>případě</a:t>
            </a:r>
            <a:r>
              <a:rPr lang="en-US" sz="2000" dirty="0"/>
              <a:t>, </a:t>
            </a:r>
            <a:r>
              <a:rPr lang="en-US" sz="2000" dirty="0" err="1"/>
              <a:t>že</a:t>
            </a:r>
            <a:r>
              <a:rPr lang="en-US" sz="2000" dirty="0"/>
              <a:t> se </a:t>
            </a:r>
            <a:r>
              <a:rPr lang="en-US" sz="2000" dirty="0" err="1"/>
              <a:t>zájezd</a:t>
            </a:r>
            <a:r>
              <a:rPr lang="en-US" sz="2000" dirty="0"/>
              <a:t> </a:t>
            </a:r>
            <a:r>
              <a:rPr lang="en-US" sz="2000" dirty="0" err="1"/>
              <a:t>uskutečnil</a:t>
            </a:r>
            <a:r>
              <a:rPr lang="en-US" sz="2000" dirty="0"/>
              <a:t> </a:t>
            </a:r>
            <a:r>
              <a:rPr lang="en-US" sz="2000" dirty="0" err="1"/>
              <a:t>pouze</a:t>
            </a:r>
            <a:r>
              <a:rPr lang="en-US" sz="2000" dirty="0"/>
              <a:t> z </a:t>
            </a:r>
            <a:r>
              <a:rPr lang="en-US" sz="2000" dirty="0" err="1"/>
              <a:t>části</a:t>
            </a:r>
            <a:r>
              <a:rPr lang="en-US" sz="2000" dirty="0"/>
              <a:t>. </a:t>
            </a:r>
            <a:endParaRPr lang="cs-CZ" sz="2000" dirty="0"/>
          </a:p>
          <a:p>
            <a:pPr>
              <a:defRPr/>
            </a:pPr>
            <a:endParaRPr lang="cs-CZ" sz="1800" dirty="0"/>
          </a:p>
        </p:txBody>
      </p:sp>
      <p:sp>
        <p:nvSpPr>
          <p:cNvPr id="2" name="Obdélník 1"/>
          <p:cNvSpPr/>
          <p:nvPr/>
        </p:nvSpPr>
        <p:spPr>
          <a:xfrm>
            <a:off x="395536" y="195486"/>
            <a:ext cx="5327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Pojištění</a:t>
            </a:r>
            <a:r>
              <a:rPr lang="en-US" sz="2400" b="1" dirty="0"/>
              <a:t> </a:t>
            </a:r>
            <a:r>
              <a:rPr lang="cs-CZ" sz="2400" b="1" dirty="0"/>
              <a:t>insolvence</a:t>
            </a:r>
            <a:r>
              <a:rPr lang="en-US" sz="2400" b="1" dirty="0"/>
              <a:t> </a:t>
            </a:r>
            <a:r>
              <a:rPr lang="en-US" sz="2400" b="1" dirty="0" err="1"/>
              <a:t>cestovní</a:t>
            </a:r>
            <a:r>
              <a:rPr lang="en-US" sz="2400" b="1" dirty="0"/>
              <a:t> </a:t>
            </a:r>
            <a:r>
              <a:rPr lang="en-US" sz="2400" b="1" dirty="0" err="1"/>
              <a:t>kanceláře</a:t>
            </a:r>
            <a:r>
              <a:rPr lang="en-US" sz="2400" b="1" dirty="0"/>
              <a:t> 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4155834"/>
            <a:ext cx="1763688" cy="9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10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96037" y="1059582"/>
            <a:ext cx="4464496" cy="37444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000" dirty="0"/>
              <a:t>vytváření finanční rezervy sloužící k úhradě potřeb nebo škod, které vzniknou pojištěným osobám z nahodilých událostí</a:t>
            </a:r>
          </a:p>
          <a:p>
            <a:pPr>
              <a:defRPr/>
            </a:pPr>
            <a:r>
              <a:rPr lang="cs-CZ" sz="2000" dirty="0"/>
              <a:t>Pojištění je závazkovým právním vztahem, v němž mají účastníci rovné postavení, upravuje Občanský zákoník</a:t>
            </a:r>
            <a:r>
              <a:rPr lang="cs-CZ" sz="2000" dirty="0" smtClean="0"/>
              <a:t>.</a:t>
            </a:r>
          </a:p>
          <a:p>
            <a:pPr marL="0" indent="0">
              <a:buNone/>
              <a:defRPr/>
            </a:pPr>
            <a:endParaRPr lang="cs-CZ" sz="2000" b="1" dirty="0" smtClean="0"/>
          </a:p>
          <a:p>
            <a:pPr marL="0" indent="0">
              <a:buNone/>
              <a:defRPr/>
            </a:pPr>
            <a:r>
              <a:rPr lang="cs-CZ" sz="2000" b="1" dirty="0" smtClean="0"/>
              <a:t>Pojišťovna - </a:t>
            </a:r>
            <a:r>
              <a:rPr lang="cs-CZ" sz="2000" dirty="0" smtClean="0"/>
              <a:t>právnická </a:t>
            </a:r>
            <a:r>
              <a:rPr lang="cs-CZ" sz="2000" dirty="0"/>
              <a:t>osoby s povolením k provozování pojišťovací činnost a činnostmi s ní souvisejícími.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/>
              <a:t>Princip pojištění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571750"/>
            <a:ext cx="4147661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67544" y="987574"/>
            <a:ext cx="5976664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sjednávání</a:t>
            </a:r>
            <a:r>
              <a:rPr lang="en-US" sz="2000" dirty="0"/>
              <a:t> </a:t>
            </a:r>
            <a:r>
              <a:rPr lang="en-US" sz="2000" dirty="0" err="1"/>
              <a:t>tohoto</a:t>
            </a:r>
            <a:r>
              <a:rPr lang="en-US" sz="2000" dirty="0"/>
              <a:t> </a:t>
            </a:r>
            <a:r>
              <a:rPr lang="en-US" sz="2000" dirty="0" err="1"/>
              <a:t>pojištění</a:t>
            </a:r>
            <a:r>
              <a:rPr lang="en-US" sz="2000" dirty="0"/>
              <a:t> </a:t>
            </a:r>
            <a:r>
              <a:rPr lang="en-US" sz="2000" dirty="0" err="1"/>
              <a:t>cestovní</a:t>
            </a:r>
            <a:r>
              <a:rPr lang="en-US" sz="2000" dirty="0"/>
              <a:t> </a:t>
            </a:r>
            <a:r>
              <a:rPr lang="en-US" sz="2000" dirty="0" err="1"/>
              <a:t>kancelář</a:t>
            </a:r>
            <a:r>
              <a:rPr lang="en-US" sz="2000" dirty="0"/>
              <a:t> </a:t>
            </a:r>
            <a:r>
              <a:rPr lang="en-US" sz="2000" dirty="0" err="1"/>
              <a:t>musí</a:t>
            </a:r>
            <a:r>
              <a:rPr lang="en-US" sz="2000" dirty="0"/>
              <a:t> </a:t>
            </a:r>
            <a:r>
              <a:rPr lang="en-US" sz="2000" dirty="0" err="1"/>
              <a:t>předložit</a:t>
            </a:r>
            <a:r>
              <a:rPr lang="en-US" sz="2000" dirty="0"/>
              <a:t> </a:t>
            </a:r>
            <a:r>
              <a:rPr lang="en-US" sz="2000" b="1" dirty="0" err="1"/>
              <a:t>nezbytné</a:t>
            </a:r>
            <a:r>
              <a:rPr lang="en-US" sz="2000" b="1" dirty="0"/>
              <a:t> </a:t>
            </a:r>
            <a:r>
              <a:rPr lang="en-US" sz="2000" b="1" dirty="0" err="1"/>
              <a:t>dokumenty</a:t>
            </a:r>
            <a:r>
              <a:rPr lang="en-US" sz="2000" b="1" dirty="0"/>
              <a:t> </a:t>
            </a:r>
            <a:r>
              <a:rPr lang="en-US" sz="2000" dirty="0" err="1"/>
              <a:t>jako</a:t>
            </a:r>
            <a:r>
              <a:rPr lang="en-US" sz="2000" dirty="0"/>
              <a:t> </a:t>
            </a:r>
            <a:r>
              <a:rPr lang="en-US" sz="2000" dirty="0" err="1"/>
              <a:t>jsou</a:t>
            </a:r>
            <a:r>
              <a:rPr lang="en-US" sz="2000" dirty="0"/>
              <a:t> </a:t>
            </a:r>
            <a:r>
              <a:rPr lang="en-US" sz="2000" dirty="0" err="1"/>
              <a:t>účetní</a:t>
            </a:r>
            <a:r>
              <a:rPr lang="en-US" sz="2000" dirty="0"/>
              <a:t> </a:t>
            </a:r>
            <a:r>
              <a:rPr lang="en-US" sz="2000" dirty="0" err="1"/>
              <a:t>výkazy</a:t>
            </a:r>
            <a:r>
              <a:rPr lang="en-US" sz="2000" dirty="0"/>
              <a:t>, </a:t>
            </a:r>
            <a:r>
              <a:rPr lang="en-US" sz="2000" dirty="0" err="1"/>
              <a:t>výkaz</a:t>
            </a:r>
            <a:r>
              <a:rPr lang="en-US" sz="2000" dirty="0"/>
              <a:t> o </a:t>
            </a:r>
            <a:r>
              <a:rPr lang="en-US" sz="2000" dirty="0" err="1"/>
              <a:t>majetku</a:t>
            </a:r>
            <a:r>
              <a:rPr lang="en-US" sz="2000" dirty="0"/>
              <a:t> a </a:t>
            </a:r>
            <a:r>
              <a:rPr lang="en-US" sz="2000" dirty="0" err="1"/>
              <a:t>závazcích</a:t>
            </a:r>
            <a:r>
              <a:rPr lang="en-US" sz="2000" dirty="0"/>
              <a:t> pro </a:t>
            </a:r>
            <a:r>
              <a:rPr lang="en-US" sz="2000" dirty="0" err="1"/>
              <a:t>osoby</a:t>
            </a:r>
            <a:r>
              <a:rPr lang="en-US" sz="2000" dirty="0"/>
              <a:t>, </a:t>
            </a:r>
            <a:r>
              <a:rPr lang="en-US" sz="2000" dirty="0" err="1"/>
              <a:t>které</a:t>
            </a:r>
            <a:r>
              <a:rPr lang="en-US" sz="2000" dirty="0"/>
              <a:t> </a:t>
            </a:r>
            <a:r>
              <a:rPr lang="en-US" sz="2000" dirty="0" err="1"/>
              <a:t>nevedou</a:t>
            </a:r>
            <a:r>
              <a:rPr lang="en-US" sz="2000" dirty="0"/>
              <a:t> </a:t>
            </a:r>
            <a:r>
              <a:rPr lang="en-US" sz="2000" dirty="0" err="1"/>
              <a:t>účetnictví</a:t>
            </a:r>
            <a:r>
              <a:rPr lang="en-US" sz="2000" dirty="0"/>
              <a:t> v </a:t>
            </a:r>
            <a:r>
              <a:rPr lang="en-US" sz="2000" dirty="0" err="1"/>
              <a:t>podvojných</a:t>
            </a:r>
            <a:r>
              <a:rPr lang="en-US" sz="2000" dirty="0"/>
              <a:t> </a:t>
            </a:r>
            <a:r>
              <a:rPr lang="en-US" sz="2000" dirty="0" err="1"/>
              <a:t>záznamech</a:t>
            </a:r>
            <a:r>
              <a:rPr lang="en-US" sz="2000" dirty="0"/>
              <a:t> a </a:t>
            </a:r>
            <a:r>
              <a:rPr lang="en-US" sz="2000" dirty="0" err="1"/>
              <a:t>informace</a:t>
            </a:r>
            <a:r>
              <a:rPr lang="en-US" sz="2000" dirty="0"/>
              <a:t> z </a:t>
            </a:r>
            <a:r>
              <a:rPr lang="en-US" sz="2000" dirty="0" err="1"/>
              <a:t>účetní</a:t>
            </a:r>
            <a:r>
              <a:rPr lang="en-US" sz="2000" dirty="0"/>
              <a:t> </a:t>
            </a:r>
            <a:r>
              <a:rPr lang="en-US" sz="2000" dirty="0" err="1"/>
              <a:t>závěrky</a:t>
            </a:r>
            <a:r>
              <a:rPr lang="en-US" sz="2000" dirty="0"/>
              <a:t>, pro </a:t>
            </a:r>
            <a:r>
              <a:rPr lang="en-US" sz="2000" dirty="0" err="1"/>
              <a:t>osoby</a:t>
            </a:r>
            <a:r>
              <a:rPr lang="en-US" sz="2000" dirty="0"/>
              <a:t> </a:t>
            </a:r>
            <a:r>
              <a:rPr lang="en-US" sz="2000" dirty="0" err="1"/>
              <a:t>vedoucí</a:t>
            </a:r>
            <a:r>
              <a:rPr lang="en-US" sz="2000" dirty="0"/>
              <a:t> </a:t>
            </a:r>
            <a:r>
              <a:rPr lang="en-US" sz="2000" dirty="0" err="1"/>
              <a:t>účetnictví</a:t>
            </a:r>
            <a:r>
              <a:rPr lang="en-US" sz="2000" dirty="0"/>
              <a:t>.</a:t>
            </a:r>
            <a:endParaRPr lang="cs-CZ" sz="2000" dirty="0"/>
          </a:p>
          <a:p>
            <a:pPr>
              <a:defRPr/>
            </a:pPr>
            <a:r>
              <a:rPr lang="en-US" sz="2000" b="1" dirty="0" err="1"/>
              <a:t>Seznam</a:t>
            </a:r>
            <a:r>
              <a:rPr lang="en-US" sz="2000" b="1" dirty="0"/>
              <a:t> </a:t>
            </a:r>
            <a:r>
              <a:rPr lang="en-US" sz="2000" b="1" dirty="0" err="1"/>
              <a:t>cestovních</a:t>
            </a:r>
            <a:r>
              <a:rPr lang="en-US" sz="2000" b="1" dirty="0"/>
              <a:t> </a:t>
            </a:r>
            <a:r>
              <a:rPr lang="en-US" sz="2000" b="1" dirty="0" err="1"/>
              <a:t>kanceláří</a:t>
            </a:r>
            <a:r>
              <a:rPr lang="en-US" sz="2000" dirty="0"/>
              <a:t>, </a:t>
            </a:r>
            <a:r>
              <a:rPr lang="en-US" sz="2000" dirty="0" err="1"/>
              <a:t>které</a:t>
            </a:r>
            <a:r>
              <a:rPr lang="en-US" sz="2000" dirty="0"/>
              <a:t> </a:t>
            </a:r>
            <a:r>
              <a:rPr lang="en-US" sz="2000" dirty="0" err="1"/>
              <a:t>mají</a:t>
            </a:r>
            <a:r>
              <a:rPr lang="en-US" sz="2000" dirty="0"/>
              <a:t> </a:t>
            </a:r>
            <a:r>
              <a:rPr lang="en-US" sz="2000" dirty="0" err="1"/>
              <a:t>sjednáno</a:t>
            </a:r>
            <a:r>
              <a:rPr lang="en-US" sz="2000" dirty="0"/>
              <a:t> </a:t>
            </a:r>
            <a:r>
              <a:rPr lang="en-US" sz="2000" dirty="0" err="1"/>
              <a:t>povinné</a:t>
            </a:r>
            <a:r>
              <a:rPr lang="en-US" sz="2000" dirty="0"/>
              <a:t> </a:t>
            </a:r>
            <a:r>
              <a:rPr lang="en-US" sz="2000" dirty="0" err="1"/>
              <a:t>pojištění</a:t>
            </a:r>
            <a:r>
              <a:rPr lang="en-US" sz="2000" dirty="0"/>
              <a:t> </a:t>
            </a:r>
            <a:r>
              <a:rPr lang="en-US" sz="2000" dirty="0" err="1"/>
              <a:t>záruky</a:t>
            </a:r>
            <a:r>
              <a:rPr lang="en-US" sz="2000" dirty="0"/>
              <a:t> pro </a:t>
            </a:r>
            <a:r>
              <a:rPr lang="en-US" sz="2000" dirty="0" err="1"/>
              <a:t>případ</a:t>
            </a:r>
            <a:r>
              <a:rPr lang="en-US" sz="2000" dirty="0"/>
              <a:t> </a:t>
            </a:r>
            <a:r>
              <a:rPr lang="en-US" sz="2000" dirty="0" err="1"/>
              <a:t>svého</a:t>
            </a:r>
            <a:r>
              <a:rPr lang="en-US" sz="2000" dirty="0"/>
              <a:t> </a:t>
            </a:r>
            <a:r>
              <a:rPr lang="en-US" sz="2000" dirty="0" err="1"/>
              <a:t>úpadku</a:t>
            </a:r>
            <a:r>
              <a:rPr lang="cs-CZ" sz="2000" dirty="0"/>
              <a:t>,</a:t>
            </a:r>
            <a:r>
              <a:rPr lang="en-US" sz="2000" dirty="0"/>
              <a:t> v </a:t>
            </a:r>
            <a:r>
              <a:rPr lang="en-US" sz="2000" dirty="0" err="1"/>
              <a:t>souladu</a:t>
            </a:r>
            <a:r>
              <a:rPr lang="en-US" sz="2000" dirty="0"/>
              <a:t> se </a:t>
            </a:r>
            <a:r>
              <a:rPr lang="en-US" sz="2000" dirty="0" err="1"/>
              <a:t>zákonem</a:t>
            </a:r>
            <a:r>
              <a:rPr lang="en-US" sz="2000" dirty="0"/>
              <a:t> č. 159/1999 Sb. a </a:t>
            </a:r>
            <a:r>
              <a:rPr lang="en-US" sz="2000" dirty="0" err="1"/>
              <a:t>jeho</a:t>
            </a:r>
            <a:r>
              <a:rPr lang="en-US" sz="2000" dirty="0"/>
              <a:t> </a:t>
            </a:r>
            <a:r>
              <a:rPr lang="en-US" sz="2000" dirty="0" err="1"/>
              <a:t>úpravou</a:t>
            </a:r>
            <a:r>
              <a:rPr lang="en-US" sz="2000" dirty="0"/>
              <a:t> </a:t>
            </a:r>
            <a:r>
              <a:rPr lang="en-US" sz="2000" dirty="0" err="1"/>
              <a:t>zákonem</a:t>
            </a:r>
            <a:r>
              <a:rPr lang="en-US" sz="2000" dirty="0"/>
              <a:t> </a:t>
            </a:r>
            <a:r>
              <a:rPr lang="cs-CZ" sz="2000" dirty="0"/>
              <a:t> </a:t>
            </a:r>
            <a:r>
              <a:rPr lang="en-US" sz="2000" dirty="0"/>
              <a:t>č. 214/2006 Sb. </a:t>
            </a:r>
            <a:r>
              <a:rPr lang="en-US" sz="2000" b="1" dirty="0" err="1"/>
              <a:t>je</a:t>
            </a:r>
            <a:r>
              <a:rPr lang="en-US" sz="2000" b="1" dirty="0"/>
              <a:t> </a:t>
            </a:r>
            <a:r>
              <a:rPr lang="en-US" sz="2000" b="1" dirty="0" err="1"/>
              <a:t>veřejně</a:t>
            </a:r>
            <a:r>
              <a:rPr lang="en-US" sz="2000" b="1" dirty="0"/>
              <a:t> </a:t>
            </a:r>
            <a:r>
              <a:rPr lang="en-US" sz="2000" b="1" dirty="0" err="1"/>
              <a:t>dostupný</a:t>
            </a:r>
            <a:r>
              <a:rPr lang="en-US" sz="2000" b="1" dirty="0"/>
              <a:t> v </a:t>
            </a:r>
            <a:r>
              <a:rPr lang="en-US" sz="2000" b="1" dirty="0" err="1"/>
              <a:t>internetové</a:t>
            </a:r>
            <a:r>
              <a:rPr lang="en-US" sz="2000" b="1" dirty="0"/>
              <a:t> </a:t>
            </a:r>
            <a:r>
              <a:rPr lang="en-US" sz="2000" b="1" dirty="0" err="1"/>
              <a:t>síti</a:t>
            </a:r>
            <a:r>
              <a:rPr lang="en-US" sz="2000" b="1" dirty="0"/>
              <a:t>.</a:t>
            </a:r>
            <a:endParaRPr lang="cs-CZ" sz="2000" b="1" dirty="0"/>
          </a:p>
        </p:txBody>
      </p:sp>
      <p:sp>
        <p:nvSpPr>
          <p:cNvPr id="5" name="Obdélník 4"/>
          <p:cNvSpPr/>
          <p:nvPr/>
        </p:nvSpPr>
        <p:spPr>
          <a:xfrm>
            <a:off x="395536" y="195486"/>
            <a:ext cx="5327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Pojištění</a:t>
            </a:r>
            <a:r>
              <a:rPr lang="en-US" sz="2400" b="1" dirty="0"/>
              <a:t> </a:t>
            </a:r>
            <a:r>
              <a:rPr lang="cs-CZ" sz="2400" b="1" dirty="0"/>
              <a:t>insolvence</a:t>
            </a:r>
            <a:r>
              <a:rPr lang="en-US" sz="2400" b="1" dirty="0"/>
              <a:t> </a:t>
            </a:r>
            <a:r>
              <a:rPr lang="en-US" sz="2400" b="1" dirty="0" err="1"/>
              <a:t>cestovní</a:t>
            </a:r>
            <a:r>
              <a:rPr lang="en-US" sz="2400" b="1" dirty="0"/>
              <a:t> </a:t>
            </a:r>
            <a:r>
              <a:rPr lang="en-US" sz="2400" b="1" dirty="0" err="1"/>
              <a:t>kanceláře</a:t>
            </a:r>
            <a:r>
              <a:rPr lang="en-US" sz="2400" b="1" dirty="0"/>
              <a:t> 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3206574"/>
            <a:ext cx="2530227" cy="131799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360" y="1134586"/>
            <a:ext cx="2505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225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D3E270-62C6-425E-84A7-47209EC8E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848" y="2283718"/>
            <a:ext cx="2664296" cy="507703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830414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915566"/>
            <a:ext cx="4248472" cy="3795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cs-CZ" sz="2000" dirty="0"/>
              <a:t>právnická osoba česká nebo zahraniční s povolením MF ČR k provozování zajišťovací činnosti, pouze akciová společnost, na provozování zajišťovací činnosti na území ČR zajišťovnou se sídlem v zahraničí se zákon o pojišťovnictví nevztahuje</a:t>
            </a:r>
            <a:r>
              <a:rPr lang="cs-CZ" sz="2000" dirty="0" smtClean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cs-CZ" sz="2000" dirty="0"/>
              <a:t>Jako </a:t>
            </a:r>
            <a:r>
              <a:rPr lang="cs-CZ" sz="2000" b="1" dirty="0"/>
              <a:t>zajišťovny</a:t>
            </a:r>
            <a:r>
              <a:rPr lang="cs-CZ" sz="2000" dirty="0"/>
              <a:t> se označují specializované pojišťovací </a:t>
            </a:r>
            <a:r>
              <a:rPr lang="cs-CZ" sz="2000" b="1" dirty="0"/>
              <a:t>instituce, které se specializují</a:t>
            </a:r>
            <a:r>
              <a:rPr lang="cs-CZ" sz="2000" dirty="0"/>
              <a:t> na poskytování </a:t>
            </a:r>
            <a:r>
              <a:rPr lang="cs-CZ" sz="2000" b="1" dirty="0"/>
              <a:t>zajištění</a:t>
            </a:r>
            <a:r>
              <a:rPr lang="cs-CZ" sz="2000" dirty="0"/>
              <a:t>, </a:t>
            </a:r>
            <a:r>
              <a:rPr lang="cs-CZ" sz="2000" b="1" dirty="0"/>
              <a:t>neboli</a:t>
            </a:r>
            <a:r>
              <a:rPr lang="cs-CZ" sz="2000" dirty="0"/>
              <a:t> na „pojišťování pojišťoven“.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/>
              <a:t>Zajišťovna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571750"/>
            <a:ext cx="4025859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30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87524" y="1275606"/>
            <a:ext cx="4104456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cs-CZ" sz="2000" dirty="0"/>
              <a:t>uzavírání pojistných smluv</a:t>
            </a:r>
          </a:p>
          <a:p>
            <a:pPr>
              <a:lnSpc>
                <a:spcPct val="90000"/>
              </a:lnSpc>
              <a:defRPr/>
            </a:pPr>
            <a:r>
              <a:rPr lang="cs-CZ" sz="2000" dirty="0"/>
              <a:t>poskytování plnění z pojistných smluv</a:t>
            </a:r>
          </a:p>
          <a:p>
            <a:pPr>
              <a:lnSpc>
                <a:spcPct val="90000"/>
              </a:lnSpc>
              <a:defRPr/>
            </a:pPr>
            <a:r>
              <a:rPr lang="cs-CZ" sz="2000" dirty="0"/>
              <a:t>nakládání s aktivy, jejichž zdrojem jsou technické rezervy pojišťovny</a:t>
            </a:r>
          </a:p>
          <a:p>
            <a:pPr>
              <a:lnSpc>
                <a:spcPct val="90000"/>
              </a:lnSpc>
              <a:defRPr/>
            </a:pPr>
            <a:r>
              <a:rPr lang="cs-CZ" sz="2000" dirty="0"/>
              <a:t>uzavírání smluv se zajišťovnami o zajištění závazků pojišťovny</a:t>
            </a:r>
          </a:p>
          <a:p>
            <a:pPr>
              <a:lnSpc>
                <a:spcPct val="90000"/>
              </a:lnSpc>
              <a:defRPr/>
            </a:pPr>
            <a:r>
              <a:rPr lang="cs-CZ" sz="2000" dirty="0"/>
              <a:t>zprostředkovatelská činnost</a:t>
            </a:r>
          </a:p>
          <a:p>
            <a:pPr>
              <a:lnSpc>
                <a:spcPct val="90000"/>
              </a:lnSpc>
              <a:defRPr/>
            </a:pPr>
            <a:r>
              <a:rPr lang="cs-CZ" sz="2000" dirty="0"/>
              <a:t>poradenská činnost</a:t>
            </a:r>
          </a:p>
          <a:p>
            <a:pPr>
              <a:lnSpc>
                <a:spcPct val="90000"/>
              </a:lnSpc>
              <a:defRPr/>
            </a:pPr>
            <a:r>
              <a:rPr lang="cs-CZ" sz="2000" dirty="0"/>
              <a:t>šetření pojistných událostí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20480" cy="507703"/>
          </a:xfrm>
        </p:spPr>
        <p:txBody>
          <a:bodyPr/>
          <a:lstStyle/>
          <a:p>
            <a:r>
              <a:rPr lang="cs-CZ" b="1" dirty="0"/>
              <a:t>Předmět podnikání pojišťovny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258" y="1923678"/>
            <a:ext cx="4584697" cy="269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76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0904" y="843558"/>
            <a:ext cx="8424936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err="1" smtClean="0"/>
              <a:t>Pojistné</a:t>
            </a:r>
            <a:r>
              <a:rPr lang="en-US" sz="2000" i="1" dirty="0" smtClean="0"/>
              <a:t> </a:t>
            </a:r>
            <a:r>
              <a:rPr lang="en-US" sz="2000" i="1" dirty="0" err="1"/>
              <a:t>nebezpečí</a:t>
            </a:r>
            <a:r>
              <a:rPr lang="en-US" sz="2000" dirty="0"/>
              <a:t>, </a:t>
            </a:r>
            <a:r>
              <a:rPr lang="en-US" sz="2000" i="1" dirty="0" err="1"/>
              <a:t>pojistné</a:t>
            </a:r>
            <a:r>
              <a:rPr lang="en-US" sz="2000" i="1" dirty="0"/>
              <a:t> </a:t>
            </a:r>
            <a:r>
              <a:rPr lang="en-US" sz="2000" i="1" dirty="0" err="1"/>
              <a:t>riziko</a:t>
            </a:r>
            <a:r>
              <a:rPr lang="en-US" sz="2000" i="1" dirty="0"/>
              <a:t>, </a:t>
            </a:r>
            <a:r>
              <a:rPr lang="en-US" sz="2000" i="1" dirty="0" err="1"/>
              <a:t>pojistná</a:t>
            </a:r>
            <a:r>
              <a:rPr lang="en-US" sz="2000" i="1" dirty="0"/>
              <a:t> </a:t>
            </a:r>
            <a:r>
              <a:rPr lang="en-US" sz="2000" i="1" dirty="0" err="1"/>
              <a:t>událost</a:t>
            </a:r>
            <a:r>
              <a:rPr lang="en-US" sz="2000" i="1" dirty="0"/>
              <a:t> </a:t>
            </a:r>
            <a:r>
              <a:rPr lang="en-US" sz="2000" dirty="0"/>
              <a:t>je </a:t>
            </a:r>
            <a:r>
              <a:rPr lang="en-US" sz="2000" dirty="0" err="1"/>
              <a:t>možná</a:t>
            </a:r>
            <a:r>
              <a:rPr lang="en-US" sz="2000" dirty="0"/>
              <a:t> </a:t>
            </a:r>
            <a:r>
              <a:rPr lang="en-US" sz="2000" dirty="0" err="1"/>
              <a:t>prvotní</a:t>
            </a:r>
            <a:r>
              <a:rPr lang="en-US" sz="2000" dirty="0"/>
              <a:t> </a:t>
            </a:r>
            <a:r>
              <a:rPr lang="en-US" sz="2000" dirty="0" err="1"/>
              <a:t>příčina</a:t>
            </a:r>
            <a:r>
              <a:rPr lang="en-US" sz="2000" dirty="0"/>
              <a:t> </a:t>
            </a:r>
            <a:r>
              <a:rPr lang="en-US" sz="2000" dirty="0" err="1"/>
              <a:t>vzniku</a:t>
            </a:r>
            <a:r>
              <a:rPr lang="en-US" sz="2000" dirty="0"/>
              <a:t> </a:t>
            </a:r>
            <a:r>
              <a:rPr lang="en-US" sz="2000" dirty="0" err="1"/>
              <a:t>nahodilé</a:t>
            </a:r>
            <a:r>
              <a:rPr lang="en-US" sz="2000" dirty="0"/>
              <a:t> </a:t>
            </a:r>
            <a:r>
              <a:rPr lang="en-US" sz="2000" dirty="0" err="1"/>
              <a:t>skutečnosti</a:t>
            </a:r>
            <a:r>
              <a:rPr lang="en-US" sz="2000" dirty="0"/>
              <a:t>,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kterou</a:t>
            </a:r>
            <a:r>
              <a:rPr lang="en-US" sz="2000" dirty="0"/>
              <a:t> se </a:t>
            </a:r>
            <a:r>
              <a:rPr lang="en-US" sz="2000" dirty="0" err="1"/>
              <a:t>pojištění</a:t>
            </a:r>
            <a:r>
              <a:rPr lang="en-US" sz="2000" dirty="0"/>
              <a:t> </a:t>
            </a:r>
            <a:r>
              <a:rPr lang="en-US" sz="2000" dirty="0" err="1"/>
              <a:t>vztahuje</a:t>
            </a:r>
            <a:r>
              <a:rPr lang="en-US" sz="2000" dirty="0"/>
              <a:t> a s </a:t>
            </a:r>
            <a:r>
              <a:rPr lang="en-US" sz="2000" dirty="0" err="1"/>
              <a:t>níž</a:t>
            </a:r>
            <a:r>
              <a:rPr lang="en-US" sz="2000" dirty="0"/>
              <a:t> je </a:t>
            </a:r>
            <a:r>
              <a:rPr lang="en-US" sz="2000" dirty="0" err="1"/>
              <a:t>spojen</a:t>
            </a:r>
            <a:r>
              <a:rPr lang="en-US" sz="2000" dirty="0"/>
              <a:t> </a:t>
            </a:r>
            <a:r>
              <a:rPr lang="en-US" sz="2000" dirty="0" err="1"/>
              <a:t>vznik</a:t>
            </a:r>
            <a:r>
              <a:rPr lang="en-US" sz="2000" dirty="0"/>
              <a:t> </a:t>
            </a:r>
            <a:r>
              <a:rPr lang="en-US" sz="2000" dirty="0" err="1"/>
              <a:t>škody</a:t>
            </a:r>
            <a:r>
              <a:rPr lang="en-US" sz="2000" dirty="0"/>
              <a:t> </a:t>
            </a:r>
            <a:r>
              <a:rPr lang="en-US" sz="2000" dirty="0" err="1"/>
              <a:t>nebo</a:t>
            </a:r>
            <a:r>
              <a:rPr lang="en-US" sz="2000" dirty="0"/>
              <a:t> </a:t>
            </a:r>
            <a:r>
              <a:rPr lang="en-US" sz="2000" dirty="0" err="1"/>
              <a:t>vyvolání</a:t>
            </a:r>
            <a:r>
              <a:rPr lang="en-US" sz="2000" dirty="0"/>
              <a:t> </a:t>
            </a:r>
            <a:r>
              <a:rPr lang="en-US" sz="2000" dirty="0" err="1"/>
              <a:t>potřeby</a:t>
            </a:r>
            <a:r>
              <a:rPr lang="en-US" sz="2000" dirty="0"/>
              <a:t> </a:t>
            </a:r>
            <a:r>
              <a:rPr lang="en-US" sz="2000" dirty="0" err="1"/>
              <a:t>finanční</a:t>
            </a:r>
            <a:r>
              <a:rPr lang="en-US" sz="2000" dirty="0"/>
              <a:t> </a:t>
            </a:r>
            <a:r>
              <a:rPr lang="en-US" sz="2000" dirty="0" err="1"/>
              <a:t>částky</a:t>
            </a:r>
            <a:r>
              <a:rPr lang="en-US" sz="2000" dirty="0" smtClean="0"/>
              <a:t>.</a:t>
            </a:r>
            <a:endParaRPr lang="cs-CZ" sz="2000" dirty="0" smtClean="0"/>
          </a:p>
          <a:p>
            <a:endParaRPr lang="cs-CZ" sz="2000" dirty="0"/>
          </a:p>
          <a:p>
            <a:r>
              <a:rPr lang="en-US" sz="2000" i="1" dirty="0" err="1" smtClean="0"/>
              <a:t>Pojistné</a:t>
            </a:r>
            <a:r>
              <a:rPr lang="en-US" sz="2000" i="1" dirty="0" smtClean="0"/>
              <a:t> </a:t>
            </a:r>
            <a:r>
              <a:rPr lang="en-US" sz="2000" i="1" dirty="0" err="1"/>
              <a:t>riziko</a:t>
            </a:r>
            <a:r>
              <a:rPr lang="en-US" sz="2000" dirty="0"/>
              <a:t> </a:t>
            </a:r>
            <a:r>
              <a:rPr lang="en-US" sz="2000" dirty="0" err="1"/>
              <a:t>znamená</a:t>
            </a:r>
            <a:r>
              <a:rPr lang="en-US" sz="2000" dirty="0"/>
              <a:t> </a:t>
            </a:r>
            <a:r>
              <a:rPr lang="en-US" sz="2000" dirty="0" err="1"/>
              <a:t>možnost</a:t>
            </a:r>
            <a:r>
              <a:rPr lang="en-US" sz="2000" dirty="0"/>
              <a:t> </a:t>
            </a:r>
            <a:r>
              <a:rPr lang="en-US" sz="2000" dirty="0" err="1"/>
              <a:t>vzniku</a:t>
            </a:r>
            <a:r>
              <a:rPr lang="en-US" sz="2000" dirty="0"/>
              <a:t> </a:t>
            </a:r>
            <a:r>
              <a:rPr lang="en-US" sz="2000" dirty="0" err="1"/>
              <a:t>nahodilé</a:t>
            </a:r>
            <a:r>
              <a:rPr lang="en-US" sz="2000" dirty="0"/>
              <a:t> </a:t>
            </a:r>
            <a:r>
              <a:rPr lang="en-US" sz="2000" dirty="0" err="1"/>
              <a:t>skutečnosti</a:t>
            </a:r>
            <a:r>
              <a:rPr lang="en-US" sz="2000" dirty="0"/>
              <a:t> a </a:t>
            </a:r>
            <a:r>
              <a:rPr lang="en-US" sz="2000" dirty="0" err="1"/>
              <a:t>míra</a:t>
            </a:r>
            <a:r>
              <a:rPr lang="en-US" sz="2000" dirty="0"/>
              <a:t> </a:t>
            </a:r>
            <a:r>
              <a:rPr lang="en-US" sz="2000" dirty="0" err="1"/>
              <a:t>pravděpodobnosti</a:t>
            </a:r>
            <a:r>
              <a:rPr lang="en-US" sz="2000" dirty="0"/>
              <a:t> </a:t>
            </a:r>
            <a:r>
              <a:rPr lang="en-US" sz="2000" dirty="0" err="1"/>
              <a:t>předpokládaného</a:t>
            </a:r>
            <a:r>
              <a:rPr lang="en-US" sz="2000" dirty="0"/>
              <a:t> </a:t>
            </a:r>
            <a:r>
              <a:rPr lang="en-US" sz="2000" dirty="0" err="1"/>
              <a:t>rozsahu</a:t>
            </a:r>
            <a:r>
              <a:rPr lang="en-US" sz="2000" dirty="0"/>
              <a:t> </a:t>
            </a:r>
            <a:r>
              <a:rPr lang="en-US" sz="2000" dirty="0" err="1"/>
              <a:t>škody</a:t>
            </a:r>
            <a:r>
              <a:rPr lang="en-US" sz="2000" dirty="0" smtClean="0"/>
              <a:t>.</a:t>
            </a:r>
            <a:endParaRPr lang="cs-CZ" sz="2000" dirty="0" smtClean="0"/>
          </a:p>
          <a:p>
            <a:endParaRPr lang="cs-CZ" sz="2000" dirty="0"/>
          </a:p>
          <a:p>
            <a:r>
              <a:rPr lang="en-US" sz="2000" dirty="0" err="1" smtClean="0"/>
              <a:t>Vztah</a:t>
            </a:r>
            <a:r>
              <a:rPr lang="en-US" sz="2000" dirty="0" smtClean="0"/>
              <a:t> </a:t>
            </a:r>
            <a:r>
              <a:rPr lang="en-US" sz="2000" dirty="0" err="1"/>
              <a:t>mezi</a:t>
            </a:r>
            <a:r>
              <a:rPr lang="en-US" sz="2000" dirty="0"/>
              <a:t> </a:t>
            </a:r>
            <a:r>
              <a:rPr lang="en-US" sz="2000" dirty="0" err="1"/>
              <a:t>četností</a:t>
            </a:r>
            <a:r>
              <a:rPr lang="en-US" sz="2000" dirty="0"/>
              <a:t> a </a:t>
            </a:r>
            <a:r>
              <a:rPr lang="en-US" sz="2000" dirty="0" err="1"/>
              <a:t>závažností</a:t>
            </a:r>
            <a:r>
              <a:rPr lang="en-US" sz="2000" dirty="0"/>
              <a:t> </a:t>
            </a:r>
            <a:r>
              <a:rPr lang="en-US" sz="2000" dirty="0" err="1"/>
              <a:t>těchto</a:t>
            </a:r>
            <a:r>
              <a:rPr lang="en-US" sz="2000" dirty="0"/>
              <a:t> </a:t>
            </a:r>
            <a:r>
              <a:rPr lang="en-US" sz="2000" dirty="0" err="1"/>
              <a:t>událostí</a:t>
            </a:r>
            <a:r>
              <a:rPr lang="en-US" sz="2000" dirty="0"/>
              <a:t> </a:t>
            </a:r>
            <a:r>
              <a:rPr lang="en-US" sz="2000" dirty="0" err="1"/>
              <a:t>určuje</a:t>
            </a:r>
            <a:r>
              <a:rPr lang="en-US" sz="2000" dirty="0"/>
              <a:t> </a:t>
            </a:r>
            <a:r>
              <a:rPr lang="en-US" sz="2000" dirty="0" err="1"/>
              <a:t>pojistné</a:t>
            </a:r>
            <a:r>
              <a:rPr lang="en-US" sz="2000" dirty="0"/>
              <a:t> </a:t>
            </a:r>
            <a:r>
              <a:rPr lang="en-US" sz="2000" dirty="0" err="1"/>
              <a:t>riziko</a:t>
            </a:r>
            <a:r>
              <a:rPr lang="en-US" sz="2000" dirty="0"/>
              <a:t>, </a:t>
            </a:r>
            <a:r>
              <a:rPr lang="en-US" sz="2000" dirty="0" err="1"/>
              <a:t>které</a:t>
            </a:r>
            <a:r>
              <a:rPr lang="en-US" sz="2000" dirty="0"/>
              <a:t> </a:t>
            </a:r>
            <a:r>
              <a:rPr lang="en-US" sz="2000" dirty="0" err="1"/>
              <a:t>stanovuje</a:t>
            </a:r>
            <a:r>
              <a:rPr lang="en-US" sz="2000" dirty="0"/>
              <a:t> </a:t>
            </a:r>
            <a:r>
              <a:rPr lang="en-US" sz="2000" dirty="0" err="1"/>
              <a:t>cenu</a:t>
            </a:r>
            <a:r>
              <a:rPr lang="en-US" sz="2000" dirty="0"/>
              <a:t> </a:t>
            </a:r>
            <a:r>
              <a:rPr lang="en-US" sz="2000" dirty="0" err="1"/>
              <a:t>pojištění</a:t>
            </a:r>
            <a:r>
              <a:rPr lang="en-US" sz="2000" dirty="0"/>
              <a:t>, </a:t>
            </a:r>
            <a:r>
              <a:rPr lang="en-US" sz="2000" dirty="0" err="1"/>
              <a:t>výši</a:t>
            </a:r>
            <a:r>
              <a:rPr lang="en-US" sz="2000" dirty="0"/>
              <a:t> </a:t>
            </a:r>
            <a:r>
              <a:rPr lang="en-US" sz="2000" dirty="0" err="1"/>
              <a:t>plnění</a:t>
            </a:r>
            <a:r>
              <a:rPr lang="en-US" sz="2000" dirty="0"/>
              <a:t> a </a:t>
            </a:r>
            <a:r>
              <a:rPr lang="en-US" sz="2000" dirty="0" err="1"/>
              <a:t>spoluúčast</a:t>
            </a:r>
            <a:r>
              <a:rPr lang="en-US" sz="2000" dirty="0"/>
              <a:t> </a:t>
            </a:r>
            <a:r>
              <a:rPr lang="en-US" sz="2000" dirty="0" err="1"/>
              <a:t>pojištěného</a:t>
            </a:r>
            <a:r>
              <a:rPr lang="en-US" sz="2000" dirty="0"/>
              <a:t> (</a:t>
            </a:r>
            <a:r>
              <a:rPr lang="en-US" sz="2000" dirty="0" err="1"/>
              <a:t>čím</a:t>
            </a:r>
            <a:r>
              <a:rPr lang="en-US" sz="2000" dirty="0"/>
              <a:t> </a:t>
            </a:r>
            <a:r>
              <a:rPr lang="en-US" sz="2000" dirty="0" err="1"/>
              <a:t>vyšší</a:t>
            </a:r>
            <a:r>
              <a:rPr lang="en-US" sz="2000" dirty="0"/>
              <a:t> je </a:t>
            </a:r>
            <a:r>
              <a:rPr lang="en-US" sz="2000" dirty="0" err="1"/>
              <a:t>spoluúčast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pojistném</a:t>
            </a:r>
            <a:r>
              <a:rPr lang="en-US" sz="2000" dirty="0"/>
              <a:t> </a:t>
            </a:r>
            <a:r>
              <a:rPr lang="en-US" sz="2000" dirty="0" err="1"/>
              <a:t>plnění</a:t>
            </a:r>
            <a:r>
              <a:rPr lang="en-US" sz="2000" dirty="0"/>
              <a:t>, </a:t>
            </a:r>
            <a:r>
              <a:rPr lang="en-US" sz="2000" dirty="0" err="1"/>
              <a:t>tím</a:t>
            </a:r>
            <a:r>
              <a:rPr lang="en-US" sz="2000" dirty="0"/>
              <a:t> se </a:t>
            </a:r>
            <a:r>
              <a:rPr lang="en-US" sz="2000" dirty="0" err="1"/>
              <a:t>cena</a:t>
            </a:r>
            <a:r>
              <a:rPr lang="en-US" sz="2000" dirty="0"/>
              <a:t> </a:t>
            </a:r>
            <a:r>
              <a:rPr lang="en-US" sz="2000" dirty="0" err="1"/>
              <a:t>pojištění</a:t>
            </a:r>
            <a:r>
              <a:rPr lang="en-US" sz="2000" dirty="0"/>
              <a:t> </a:t>
            </a:r>
            <a:r>
              <a:rPr lang="en-US" sz="2000" dirty="0" err="1"/>
              <a:t>zlevňuje</a:t>
            </a:r>
            <a:r>
              <a:rPr lang="en-US" sz="2000" dirty="0"/>
              <a:t> a </a:t>
            </a:r>
            <a:r>
              <a:rPr lang="en-US" sz="2000" dirty="0" err="1"/>
              <a:t>naopak</a:t>
            </a:r>
            <a:r>
              <a:rPr lang="en-US" sz="2000" dirty="0"/>
              <a:t>).</a:t>
            </a:r>
            <a:endParaRPr lang="cs-CZ" sz="2000" dirty="0"/>
          </a:p>
          <a:p>
            <a:pPr>
              <a:defRPr/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840760" cy="507703"/>
          </a:xfrm>
        </p:spPr>
        <p:txBody>
          <a:bodyPr/>
          <a:lstStyle/>
          <a:p>
            <a:r>
              <a:rPr lang="cs-CZ" b="1" dirty="0"/>
              <a:t>Pojistné nebezpečí, pojistné riziko, pojistná událost </a:t>
            </a:r>
          </a:p>
        </p:txBody>
      </p:sp>
    </p:spTree>
    <p:extLst>
      <p:ext uri="{BB962C8B-B14F-4D97-AF65-F5344CB8AC3E}">
        <p14:creationId xmlns:p14="http://schemas.microsoft.com/office/powerpoint/2010/main" val="3952098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683568" y="703189"/>
            <a:ext cx="3744416" cy="4100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000" dirty="0"/>
              <a:t>na území ČR uděluje MF</a:t>
            </a:r>
          </a:p>
          <a:p>
            <a:pPr>
              <a:defRPr/>
            </a:pPr>
            <a:r>
              <a:rPr lang="cs-CZ" sz="2000" dirty="0"/>
              <a:t>min. výše základního kapitálu podle jednoho nebo více pojistných </a:t>
            </a:r>
            <a:r>
              <a:rPr lang="cs-CZ" sz="2000" dirty="0" smtClean="0"/>
              <a:t>odvětví</a:t>
            </a:r>
          </a:p>
          <a:p>
            <a:pPr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b="1" dirty="0"/>
              <a:t>Asistence </a:t>
            </a:r>
            <a:r>
              <a:rPr lang="cs-CZ" sz="2000" b="1" dirty="0" smtClean="0"/>
              <a:t>- </a:t>
            </a:r>
            <a:r>
              <a:rPr lang="cs-CZ" sz="2000" dirty="0" smtClean="0"/>
              <a:t>smluvně </a:t>
            </a:r>
            <a:r>
              <a:rPr lang="cs-CZ" sz="2000" dirty="0"/>
              <a:t>vymezená služba klientovi pro případ nepředvídatelných okolností, poskytuje přímo pojišťovna sama nebo prostřednictvím smluvního partnera 24 hodin denně.</a:t>
            </a:r>
          </a:p>
          <a:p>
            <a:pPr>
              <a:defRPr/>
            </a:pPr>
            <a:endParaRPr lang="cs-CZ" sz="2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76664" cy="507703"/>
          </a:xfrm>
        </p:spPr>
        <p:txBody>
          <a:bodyPr/>
          <a:lstStyle/>
          <a:p>
            <a:r>
              <a:rPr lang="cs-CZ" b="1" dirty="0"/>
              <a:t>Povolení k provozování pojišťovací činnosti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403640"/>
            <a:ext cx="3681760" cy="275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28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275606"/>
            <a:ext cx="2952328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000" dirty="0"/>
              <a:t>vědomí, že existuje pojištění</a:t>
            </a:r>
          </a:p>
          <a:p>
            <a:pPr>
              <a:defRPr/>
            </a:pPr>
            <a:r>
              <a:rPr lang="cs-CZ" sz="2000" dirty="0"/>
              <a:t>stimul činnosti podniku</a:t>
            </a:r>
          </a:p>
          <a:p>
            <a:pPr>
              <a:defRPr/>
            </a:pPr>
            <a:r>
              <a:rPr lang="cs-CZ" sz="2000" dirty="0"/>
              <a:t>institucionální investování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/>
              <a:t>Význam a výhody pojištění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006" y="2067694"/>
            <a:ext cx="5497968" cy="235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2310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2461</TotalTime>
  <Words>2825</Words>
  <Application>Microsoft Office PowerPoint</Application>
  <PresentationFormat>Předvádění na obrazovce (16:9)</PresentationFormat>
  <Paragraphs>311</Paragraphs>
  <Slides>41</Slides>
  <Notes>35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6" baseType="lpstr">
      <vt:lpstr>Arial</vt:lpstr>
      <vt:lpstr>Calibri</vt:lpstr>
      <vt:lpstr>Times New Roman</vt:lpstr>
      <vt:lpstr>Wingdings</vt:lpstr>
      <vt:lpstr>SLU</vt:lpstr>
      <vt:lpstr>Název prezentace</vt:lpstr>
      <vt:lpstr>Služby pojištění v cestovním ruchu</vt:lpstr>
      <vt:lpstr>Prezentace aplikace PowerPoint</vt:lpstr>
      <vt:lpstr>Princip pojištění </vt:lpstr>
      <vt:lpstr>Zajišťovna </vt:lpstr>
      <vt:lpstr>Předmět podnikání pojišťovny </vt:lpstr>
      <vt:lpstr>Pojistné nebezpečí, pojistné riziko, pojistná událost </vt:lpstr>
      <vt:lpstr>Povolení k provozování pojišťovací činnosti</vt:lpstr>
      <vt:lpstr>Význam a výhody pojištění</vt:lpstr>
      <vt:lpstr>Historie českého pojišťovnictví </vt:lpstr>
      <vt:lpstr>Prezentace aplikace PowerPoint</vt:lpstr>
      <vt:lpstr>Zákon č. 363/1999 Sb., ve znění pozdějších předpisů, o pojišťovnictví</vt:lpstr>
      <vt:lpstr>Pojištění při cestách a pobytu v zahraničí </vt:lpstr>
      <vt:lpstr>Vznik pojistné události v zahraničí</vt:lpstr>
      <vt:lpstr>CESTOVNÍ POJIŠTĚNÍ</vt:lpstr>
      <vt:lpstr>Územní platnost</vt:lpstr>
      <vt:lpstr>Cestovní pojištění jednotlivě zahrnuje:</vt:lpstr>
      <vt:lpstr>Prezentace aplikace PowerPoint</vt:lpstr>
      <vt:lpstr>Rozsah pojištění se odvíjí od konkrétních podmínek : </vt:lpstr>
      <vt:lpstr>!Pojištění léčebných výloh v zahraničí </vt:lpstr>
      <vt:lpstr>Pojištění úrazové</vt:lpstr>
      <vt:lpstr>Podle typu aktivit se určuje druh úrazového připojištění: </vt:lpstr>
      <vt:lpstr>Extrémní sporty </vt:lpstr>
      <vt:lpstr>Aktivity, které pojišťovny odmítají pojistit:</vt:lpstr>
      <vt:lpstr>Pojištění odpovědnosti za škodu občana v zahraničí </vt:lpstr>
      <vt:lpstr>Pojištění cestovních zavazadel</vt:lpstr>
      <vt:lpstr>Pojištění nákladů souvisejících se zrušením cesty</vt:lpstr>
      <vt:lpstr>Asistenční služby </vt:lpstr>
      <vt:lpstr>Asistenční služby: </vt:lpstr>
      <vt:lpstr>Individuální cestovní pojištění  pro jednotlivce       </vt:lpstr>
      <vt:lpstr>Další typy europojištění pro cesty a pobyt:</vt:lpstr>
      <vt:lpstr>Prezentace aplikace PowerPoint</vt:lpstr>
      <vt:lpstr>Pojištění pro cestovní kanceláře  </vt:lpstr>
      <vt:lpstr>Podnikům a organizacím (pojištění pro časté výjezdy zaměstnanců organizace na služební cesty do zahraničí) </vt:lpstr>
      <vt:lpstr>Cestovní Europojištění</vt:lpstr>
      <vt:lpstr>Evropský průkaz zdravotního pojištění </vt:lpstr>
      <vt:lpstr>Pojištění technické pomoci pro autokary</vt:lpstr>
      <vt:lpstr>Pojištění insolvence cestovní kanceláře 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Mirka</cp:lastModifiedBy>
  <cp:revision>70</cp:revision>
  <dcterms:created xsi:type="dcterms:W3CDTF">2016-07-06T15:42:34Z</dcterms:created>
  <dcterms:modified xsi:type="dcterms:W3CDTF">2021-04-14T06:25:41Z</dcterms:modified>
</cp:coreProperties>
</file>