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9" r:id="rId5"/>
    <p:sldId id="28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8" r:id="rId15"/>
    <p:sldId id="267" r:id="rId16"/>
    <p:sldId id="279" r:id="rId17"/>
    <p:sldId id="268" r:id="rId18"/>
    <p:sldId id="269" r:id="rId19"/>
    <p:sldId id="270" r:id="rId20"/>
    <p:sldId id="281" r:id="rId21"/>
    <p:sldId id="271" r:id="rId22"/>
    <p:sldId id="272" r:id="rId23"/>
    <p:sldId id="288" r:id="rId24"/>
    <p:sldId id="273" r:id="rId25"/>
    <p:sldId id="274" r:id="rId26"/>
    <p:sldId id="275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12.5.2021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729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974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948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82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41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915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11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2105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691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374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07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08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204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980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222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857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771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27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Celní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pasové služby v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ruchu,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devizový zákon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cestovního ruchu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sk-SK" sz="2000" dirty="0"/>
              <a:t>K </a:t>
            </a:r>
            <a:r>
              <a:rPr lang="sk-SK" sz="2000" dirty="0" err="1"/>
              <a:t>řízení</a:t>
            </a:r>
            <a:r>
              <a:rPr lang="sk-SK" sz="2000" dirty="0"/>
              <a:t> motorového vozidla je </a:t>
            </a:r>
            <a:r>
              <a:rPr lang="sk-SK" sz="2000" dirty="0" err="1"/>
              <a:t>obecně</a:t>
            </a:r>
            <a:r>
              <a:rPr lang="sk-SK" sz="2000" dirty="0"/>
              <a:t> </a:t>
            </a:r>
            <a:r>
              <a:rPr lang="sk-SK" sz="2000" dirty="0" err="1" smtClean="0"/>
              <a:t>potřeba</a:t>
            </a:r>
            <a:r>
              <a:rPr lang="sk-SK" sz="2000" dirty="0"/>
              <a:t>:</a:t>
            </a:r>
          </a:p>
          <a:p>
            <a:pPr>
              <a:buNone/>
            </a:pPr>
            <a:endParaRPr lang="sk-SK" sz="2000" dirty="0"/>
          </a:p>
          <a:p>
            <a:r>
              <a:rPr lang="sk-SK" sz="2000" dirty="0"/>
              <a:t>český, </a:t>
            </a:r>
            <a:r>
              <a:rPr lang="sk-SK" sz="2000" dirty="0" err="1"/>
              <a:t>případně</a:t>
            </a:r>
            <a:r>
              <a:rPr lang="sk-SK" sz="2000" dirty="0"/>
              <a:t> </a:t>
            </a:r>
            <a:r>
              <a:rPr lang="sk-SK" sz="2000" dirty="0" err="1"/>
              <a:t>mezinárodní</a:t>
            </a:r>
            <a:r>
              <a:rPr lang="sk-SK" sz="2000" dirty="0"/>
              <a:t> </a:t>
            </a:r>
            <a:r>
              <a:rPr lang="sk-SK" sz="2000" dirty="0" err="1"/>
              <a:t>řidičský</a:t>
            </a:r>
            <a:r>
              <a:rPr lang="sk-SK" sz="2000" dirty="0"/>
              <a:t> </a:t>
            </a:r>
            <a:r>
              <a:rPr lang="sk-SK" sz="2000" dirty="0" err="1"/>
              <a:t>průkaz</a:t>
            </a:r>
            <a:r>
              <a:rPr lang="sk-SK" sz="2000" dirty="0"/>
              <a:t>, </a:t>
            </a:r>
          </a:p>
          <a:p>
            <a:r>
              <a:rPr lang="sk-SK" sz="2000" dirty="0" err="1"/>
              <a:t>osvědčení</a:t>
            </a:r>
            <a:r>
              <a:rPr lang="sk-SK" sz="2000" dirty="0"/>
              <a:t> o </a:t>
            </a:r>
            <a:r>
              <a:rPr lang="sk-SK" sz="2000" dirty="0" err="1"/>
              <a:t>technickém</a:t>
            </a:r>
            <a:r>
              <a:rPr lang="sk-SK" sz="2000" dirty="0"/>
              <a:t> </a:t>
            </a:r>
            <a:r>
              <a:rPr lang="sk-SK" sz="2000" dirty="0" err="1"/>
              <a:t>průkazu</a:t>
            </a:r>
            <a:r>
              <a:rPr lang="sk-SK" sz="2000" dirty="0"/>
              <a:t> vozidla, </a:t>
            </a:r>
          </a:p>
          <a:p>
            <a:r>
              <a:rPr lang="sk-SK" sz="2000" dirty="0"/>
              <a:t>zelená karta </a:t>
            </a:r>
          </a:p>
          <a:p>
            <a:r>
              <a:rPr lang="sk-SK" sz="2000" dirty="0"/>
              <a:t>a u </a:t>
            </a:r>
            <a:r>
              <a:rPr lang="sk-SK" sz="2000" dirty="0" err="1"/>
              <a:t>zapůjčeného</a:t>
            </a:r>
            <a:r>
              <a:rPr lang="sk-SK" sz="2000" dirty="0"/>
              <a:t> vozidla </a:t>
            </a:r>
            <a:r>
              <a:rPr lang="sk-SK" sz="2000" dirty="0" err="1"/>
              <a:t>notářsky</a:t>
            </a:r>
            <a:r>
              <a:rPr lang="sk-SK" sz="2000" dirty="0"/>
              <a:t> </a:t>
            </a:r>
            <a:r>
              <a:rPr lang="sk-SK" sz="2000" dirty="0" err="1"/>
              <a:t>ověřený</a:t>
            </a:r>
            <a:r>
              <a:rPr lang="sk-SK" sz="2000" dirty="0"/>
              <a:t> dopis                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	</a:t>
            </a:r>
            <a:r>
              <a:rPr lang="sk-SK" sz="2000" dirty="0" smtClean="0"/>
              <a:t>o </a:t>
            </a:r>
            <a:r>
              <a:rPr lang="sk-SK" sz="2000" dirty="0" err="1" smtClean="0"/>
              <a:t>zapůjčení</a:t>
            </a:r>
            <a:r>
              <a:rPr lang="sk-SK" sz="2000" dirty="0" smtClean="0"/>
              <a:t> </a:t>
            </a:r>
            <a:r>
              <a:rPr lang="sk-SK" sz="2000" dirty="0"/>
              <a:t>vozidla </a:t>
            </a:r>
            <a:r>
              <a:rPr lang="sk-SK" sz="2000" dirty="0" err="1"/>
              <a:t>opatřený</a:t>
            </a:r>
            <a:r>
              <a:rPr lang="sk-SK" sz="2000" dirty="0"/>
              <a:t> </a:t>
            </a:r>
            <a:r>
              <a:rPr lang="sk-SK" sz="2000" dirty="0" err="1" smtClean="0"/>
              <a:t>překladem</a:t>
            </a:r>
            <a:r>
              <a:rPr lang="sk-SK" sz="2000" dirty="0" smtClean="0"/>
              <a:t> </a:t>
            </a:r>
            <a:endParaRPr lang="sk-SK" sz="2000" dirty="0"/>
          </a:p>
          <a:p>
            <a:r>
              <a:rPr lang="sk-SK" sz="2000" dirty="0" err="1"/>
              <a:t>d</a:t>
            </a:r>
            <a:r>
              <a:rPr lang="sk-SK" sz="2000" dirty="0" err="1" smtClean="0"/>
              <a:t>oporučuje</a:t>
            </a:r>
            <a:r>
              <a:rPr lang="sk-SK" sz="2000" dirty="0" smtClean="0"/>
              <a:t> </a:t>
            </a:r>
            <a:r>
              <a:rPr lang="sk-SK" sz="2000" dirty="0" err="1"/>
              <a:t>se</a:t>
            </a:r>
            <a:r>
              <a:rPr lang="sk-SK" sz="2000" dirty="0"/>
              <a:t> </a:t>
            </a:r>
            <a:r>
              <a:rPr lang="sk-SK" sz="2000" dirty="0" err="1"/>
              <a:t>rovněž</a:t>
            </a:r>
            <a:r>
              <a:rPr lang="sk-SK" sz="2000" dirty="0"/>
              <a:t> </a:t>
            </a:r>
            <a:r>
              <a:rPr lang="sk-SK" sz="2000" dirty="0" err="1"/>
              <a:t>sjednání</a:t>
            </a:r>
            <a:r>
              <a:rPr lang="sk-SK" sz="2000" dirty="0"/>
              <a:t> </a:t>
            </a:r>
            <a:r>
              <a:rPr lang="sk-SK" sz="2000" dirty="0" err="1"/>
              <a:t>havarijního</a:t>
            </a:r>
            <a:r>
              <a:rPr lang="sk-SK" sz="2000" dirty="0"/>
              <a:t> </a:t>
            </a:r>
            <a:r>
              <a:rPr lang="sk-SK" sz="2000" dirty="0" err="1"/>
              <a:t>pojištění</a:t>
            </a:r>
            <a:r>
              <a:rPr lang="sk-SK" sz="2000" dirty="0"/>
              <a:t> vozidla</a:t>
            </a:r>
          </a:p>
          <a:p>
            <a:endParaRPr lang="sk-SK" sz="20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b="1" dirty="0" err="1"/>
              <a:t>Řízení</a:t>
            </a:r>
            <a:r>
              <a:rPr lang="sk-SK" b="1" dirty="0"/>
              <a:t> </a:t>
            </a:r>
            <a:r>
              <a:rPr lang="sk-SK" b="1" dirty="0" err="1"/>
              <a:t>vozidel</a:t>
            </a:r>
            <a:r>
              <a:rPr lang="sk-SK" b="1" dirty="0"/>
              <a:t/>
            </a:r>
            <a:br>
              <a:rPr lang="sk-SK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78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dirty="0" err="1"/>
              <a:t>Pokud</a:t>
            </a:r>
            <a:r>
              <a:rPr lang="sk-SK" sz="2000" dirty="0"/>
              <a:t> </a:t>
            </a:r>
            <a:r>
              <a:rPr lang="sk-SK" sz="2000" dirty="0" err="1"/>
              <a:t>během</a:t>
            </a:r>
            <a:r>
              <a:rPr lang="sk-SK" sz="2000" dirty="0"/>
              <a:t> pobytu v </a:t>
            </a:r>
            <a:r>
              <a:rPr lang="sk-SK" sz="2000" dirty="0" err="1"/>
              <a:t>jiné</a:t>
            </a:r>
            <a:r>
              <a:rPr lang="sk-SK" sz="2000" dirty="0"/>
              <a:t> zemi EU/Schengenu, </a:t>
            </a:r>
            <a:r>
              <a:rPr lang="sk-SK" sz="2000" dirty="0" err="1"/>
              <a:t>ve</a:t>
            </a:r>
            <a:r>
              <a:rPr lang="sk-SK" sz="2000" dirty="0"/>
              <a:t> </a:t>
            </a:r>
            <a:r>
              <a:rPr lang="sk-SK" sz="2000" dirty="0" err="1"/>
              <a:t>Švýcarsku</a:t>
            </a:r>
            <a:r>
              <a:rPr lang="sk-SK" sz="2000" dirty="0"/>
              <a:t> a </a:t>
            </a:r>
            <a:r>
              <a:rPr lang="sk-SK" sz="2000" dirty="0" err="1"/>
              <a:t>Lichtenštejnsku</a:t>
            </a:r>
            <a:r>
              <a:rPr lang="sk-SK" sz="2000" dirty="0"/>
              <a:t> </a:t>
            </a:r>
            <a:r>
              <a:rPr lang="sk-SK" sz="2000" dirty="0" err="1"/>
              <a:t>dojde</a:t>
            </a:r>
            <a:r>
              <a:rPr lang="sk-SK" sz="2000" dirty="0"/>
              <a:t> k </a:t>
            </a:r>
            <a:r>
              <a:rPr lang="sk-SK" sz="2000" b="1" dirty="0"/>
              <a:t>náhlemu </a:t>
            </a:r>
            <a:r>
              <a:rPr lang="sk-SK" sz="2000" b="1" dirty="0" err="1"/>
              <a:t>onemocnění</a:t>
            </a:r>
            <a:r>
              <a:rPr lang="sk-SK" sz="2000" dirty="0"/>
              <a:t>, </a:t>
            </a:r>
            <a:r>
              <a:rPr lang="sk-SK" sz="2000" b="1" dirty="0" err="1"/>
              <a:t>lze</a:t>
            </a:r>
            <a:r>
              <a:rPr lang="sk-SK" sz="2000" b="1" dirty="0"/>
              <a:t> </a:t>
            </a:r>
            <a:r>
              <a:rPr lang="sk-SK" sz="2000" b="1" dirty="0" err="1"/>
              <a:t>uplatnit</a:t>
            </a:r>
            <a:r>
              <a:rPr lang="sk-SK" sz="2000" b="1" dirty="0"/>
              <a:t> nárok na </a:t>
            </a:r>
            <a:r>
              <a:rPr lang="sk-SK" sz="2000" b="1" dirty="0" err="1"/>
              <a:t>související</a:t>
            </a:r>
            <a:r>
              <a:rPr lang="sk-SK" sz="2000" b="1" dirty="0"/>
              <a:t> </a:t>
            </a:r>
            <a:r>
              <a:rPr lang="sk-SK" sz="2000" b="1" dirty="0" err="1"/>
              <a:t>nezbytnou</a:t>
            </a:r>
            <a:r>
              <a:rPr lang="sk-SK" sz="2000" b="1" dirty="0"/>
              <a:t> zdravotní </a:t>
            </a:r>
            <a:r>
              <a:rPr lang="sk-SK" sz="2000" b="1" dirty="0" err="1"/>
              <a:t>péči</a:t>
            </a:r>
            <a:r>
              <a:rPr lang="sk-SK" sz="2000" b="1" dirty="0"/>
              <a:t> na účet české zdravotní </a:t>
            </a:r>
            <a:r>
              <a:rPr lang="sk-SK" sz="2000" b="1" dirty="0" err="1"/>
              <a:t>pojišťovny</a:t>
            </a:r>
            <a:r>
              <a:rPr lang="sk-SK" sz="2000" dirty="0"/>
              <a:t>, a to za </a:t>
            </a:r>
            <a:r>
              <a:rPr lang="sk-SK" sz="2000" dirty="0" err="1"/>
              <a:t>stejných</a:t>
            </a:r>
            <a:r>
              <a:rPr lang="sk-SK" sz="2000" dirty="0"/>
              <a:t> </a:t>
            </a:r>
            <a:r>
              <a:rPr lang="sk-SK" sz="2000" dirty="0" err="1"/>
              <a:t>podmínek</a:t>
            </a:r>
            <a:r>
              <a:rPr lang="sk-SK" sz="2000" dirty="0"/>
              <a:t> </a:t>
            </a:r>
            <a:r>
              <a:rPr lang="sk-SK" sz="2000" dirty="0" err="1"/>
              <a:t>jako</a:t>
            </a:r>
            <a:r>
              <a:rPr lang="sk-SK" sz="2000" dirty="0"/>
              <a:t> </a:t>
            </a:r>
            <a:r>
              <a:rPr lang="sk-SK" sz="2000" dirty="0" err="1"/>
              <a:t>místní</a:t>
            </a:r>
            <a:r>
              <a:rPr lang="sk-SK" sz="2000" dirty="0"/>
              <a:t> </a:t>
            </a:r>
            <a:r>
              <a:rPr lang="sk-SK" sz="2000" dirty="0" err="1"/>
              <a:t>pojištěnci</a:t>
            </a:r>
            <a:r>
              <a:rPr lang="sk-SK" sz="2000" dirty="0"/>
              <a:t>. </a:t>
            </a:r>
            <a:endParaRPr lang="sk-SK" sz="2000" dirty="0" smtClean="0"/>
          </a:p>
          <a:p>
            <a:endParaRPr lang="sk-SK" sz="2000" dirty="0"/>
          </a:p>
          <a:p>
            <a:r>
              <a:rPr lang="sk-SK" sz="2000" dirty="0"/>
              <a:t>Musí </a:t>
            </a:r>
            <a:r>
              <a:rPr lang="sk-SK" sz="2000" dirty="0" err="1"/>
              <a:t>se</a:t>
            </a:r>
            <a:r>
              <a:rPr lang="sk-SK" sz="2000" dirty="0"/>
              <a:t> však </a:t>
            </a:r>
            <a:r>
              <a:rPr lang="sk-SK" sz="2000" dirty="0" err="1"/>
              <a:t>čerpat</a:t>
            </a:r>
            <a:r>
              <a:rPr lang="sk-SK" sz="2000" dirty="0"/>
              <a:t> zdravotní </a:t>
            </a:r>
            <a:r>
              <a:rPr lang="sk-SK" sz="2000" dirty="0" err="1"/>
              <a:t>peče</a:t>
            </a:r>
            <a:r>
              <a:rPr lang="sk-SK" sz="2000" dirty="0"/>
              <a:t> </a:t>
            </a:r>
            <a:r>
              <a:rPr lang="sk-SK" sz="2000" b="1" dirty="0" err="1"/>
              <a:t>ve</a:t>
            </a:r>
            <a:r>
              <a:rPr lang="sk-SK" sz="2000" b="1" dirty="0"/>
              <a:t> </a:t>
            </a:r>
            <a:r>
              <a:rPr lang="sk-SK" sz="2000" b="1" dirty="0" err="1"/>
              <a:t>zdravotnických</a:t>
            </a:r>
            <a:r>
              <a:rPr lang="sk-SK" sz="2000" b="1" dirty="0"/>
              <a:t> </a:t>
            </a:r>
            <a:r>
              <a:rPr lang="sk-SK" sz="2000" b="1" dirty="0" err="1"/>
              <a:t>zařízeních</a:t>
            </a:r>
            <a:r>
              <a:rPr lang="sk-SK" sz="2000" dirty="0"/>
              <a:t>, </a:t>
            </a:r>
            <a:r>
              <a:rPr lang="sk-SK" sz="2000" dirty="0" err="1"/>
              <a:t>která</a:t>
            </a:r>
            <a:r>
              <a:rPr lang="sk-SK" sz="2000" dirty="0"/>
              <a:t> </a:t>
            </a:r>
            <a:r>
              <a:rPr lang="sk-SK" sz="2000" dirty="0" err="1"/>
              <a:t>jsou</a:t>
            </a:r>
            <a:r>
              <a:rPr lang="sk-SK" sz="2000" dirty="0"/>
              <a:t> </a:t>
            </a:r>
            <a:r>
              <a:rPr lang="sk-SK" sz="2000" dirty="0" err="1"/>
              <a:t>financována</a:t>
            </a:r>
            <a:r>
              <a:rPr lang="sk-SK" sz="2000" dirty="0"/>
              <a:t> z </a:t>
            </a:r>
            <a:r>
              <a:rPr lang="sk-SK" sz="2000" b="1" dirty="0" err="1"/>
              <a:t>veřejných</a:t>
            </a:r>
            <a:r>
              <a:rPr lang="sk-SK" sz="2000" dirty="0"/>
              <a:t> </a:t>
            </a:r>
            <a:r>
              <a:rPr lang="sk-SK" sz="2000" dirty="0" err="1"/>
              <a:t>zdrojů</a:t>
            </a:r>
            <a:r>
              <a:rPr lang="sk-SK" sz="2000" dirty="0"/>
              <a:t>. </a:t>
            </a:r>
            <a:endParaRPr lang="sk-SK" sz="2000" dirty="0" smtClean="0"/>
          </a:p>
          <a:p>
            <a:endParaRPr lang="sk-SK" sz="2000" dirty="0"/>
          </a:p>
          <a:p>
            <a:r>
              <a:rPr lang="sk-SK" sz="2000" dirty="0"/>
              <a:t>Pro </a:t>
            </a:r>
            <a:r>
              <a:rPr lang="sk-SK" sz="2000" dirty="0" err="1"/>
              <a:t>uplatnění</a:t>
            </a:r>
            <a:r>
              <a:rPr lang="sk-SK" sz="2000" dirty="0"/>
              <a:t> nároku je vždy nutné </a:t>
            </a:r>
            <a:r>
              <a:rPr lang="sk-SK" sz="2000" dirty="0" err="1"/>
              <a:t>se</a:t>
            </a:r>
            <a:r>
              <a:rPr lang="sk-SK" sz="2000" dirty="0"/>
              <a:t> </a:t>
            </a:r>
            <a:r>
              <a:rPr lang="sk-SK" sz="2000" dirty="0" err="1"/>
              <a:t>prokázat</a:t>
            </a:r>
            <a:r>
              <a:rPr lang="sk-SK" sz="2000" dirty="0"/>
              <a:t> </a:t>
            </a:r>
            <a:r>
              <a:rPr lang="sk-SK" sz="2000" b="1" dirty="0" err="1"/>
              <a:t>Evropským</a:t>
            </a:r>
            <a:r>
              <a:rPr lang="sk-SK" sz="2000" b="1" dirty="0"/>
              <a:t> </a:t>
            </a:r>
            <a:r>
              <a:rPr lang="sk-SK" sz="2000" b="1" dirty="0" err="1"/>
              <a:t>průkazem</a:t>
            </a:r>
            <a:r>
              <a:rPr lang="sk-SK" sz="2000" b="1" dirty="0"/>
              <a:t> </a:t>
            </a:r>
            <a:r>
              <a:rPr lang="sk-SK" sz="2000" b="1" dirty="0" err="1"/>
              <a:t>zdravotního</a:t>
            </a:r>
            <a:r>
              <a:rPr lang="sk-SK" sz="2000" b="1" dirty="0"/>
              <a:t> </a:t>
            </a:r>
            <a:r>
              <a:rPr lang="sk-SK" sz="2000" b="1" dirty="0" err="1"/>
              <a:t>pojištění</a:t>
            </a:r>
            <a:r>
              <a:rPr lang="sk-SK" sz="2000" dirty="0"/>
              <a:t> nebo </a:t>
            </a:r>
            <a:r>
              <a:rPr lang="sk-SK" sz="2000" dirty="0" err="1"/>
              <a:t>potvrzením</a:t>
            </a:r>
            <a:r>
              <a:rPr lang="sk-SK" sz="2000" dirty="0"/>
              <a:t>, </a:t>
            </a:r>
            <a:r>
              <a:rPr lang="sk-SK" sz="2000" dirty="0" err="1"/>
              <a:t>které</a:t>
            </a:r>
            <a:r>
              <a:rPr lang="sk-SK" sz="2000" dirty="0"/>
              <a:t> jej </a:t>
            </a:r>
            <a:r>
              <a:rPr lang="sk-SK" sz="2000" dirty="0" err="1"/>
              <a:t>dočasně</a:t>
            </a:r>
            <a:r>
              <a:rPr lang="sk-SK" sz="2000" dirty="0"/>
              <a:t> </a:t>
            </a:r>
            <a:r>
              <a:rPr lang="sk-SK" sz="2000" dirty="0" err="1"/>
              <a:t>nahrazuje</a:t>
            </a:r>
            <a:r>
              <a:rPr lang="sk-SK" sz="2000" dirty="0"/>
              <a:t>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b="1" dirty="0"/>
              <a:t>Zdravotní </a:t>
            </a:r>
            <a:r>
              <a:rPr lang="sk-SK" b="1" dirty="0" err="1"/>
              <a:t>pojištění</a:t>
            </a:r>
            <a:r>
              <a:rPr lang="sk-SK" b="1" dirty="0"/>
              <a:t/>
            </a:r>
            <a:br>
              <a:rPr lang="sk-SK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916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dirty="0"/>
              <a:t>Vlastník a </a:t>
            </a:r>
            <a:r>
              <a:rPr lang="sk-SK" sz="2000" dirty="0" err="1"/>
              <a:t>držitel</a:t>
            </a:r>
            <a:r>
              <a:rPr lang="sk-SK" sz="2000" dirty="0"/>
              <a:t> </a:t>
            </a:r>
            <a:r>
              <a:rPr lang="sk-SK" sz="2000" dirty="0" err="1"/>
              <a:t>zbraně</a:t>
            </a:r>
            <a:r>
              <a:rPr lang="sk-SK" sz="2000" dirty="0"/>
              <a:t> si </a:t>
            </a:r>
            <a:r>
              <a:rPr lang="sk-SK" sz="2000" dirty="0" err="1"/>
              <a:t>při</a:t>
            </a:r>
            <a:r>
              <a:rPr lang="sk-SK" sz="2000" dirty="0"/>
              <a:t> </a:t>
            </a:r>
            <a:r>
              <a:rPr lang="sk-SK" sz="2000" dirty="0" err="1"/>
              <a:t>cestě</a:t>
            </a:r>
            <a:r>
              <a:rPr lang="sk-SK" sz="2000" dirty="0"/>
              <a:t> </a:t>
            </a:r>
            <a:r>
              <a:rPr lang="sk-SK" sz="2000" dirty="0" err="1"/>
              <a:t>přes</a:t>
            </a:r>
            <a:r>
              <a:rPr lang="sk-SK" sz="2000" dirty="0"/>
              <a:t> hranice musí </a:t>
            </a:r>
            <a:r>
              <a:rPr lang="sk-SK" sz="2000" dirty="0" err="1"/>
              <a:t>vyřídit</a:t>
            </a:r>
            <a:r>
              <a:rPr lang="sk-SK" sz="2000" dirty="0"/>
              <a:t> </a:t>
            </a:r>
            <a:r>
              <a:rPr lang="sk-SK" sz="2000" b="1" dirty="0" err="1"/>
              <a:t>evropský</a:t>
            </a:r>
            <a:r>
              <a:rPr lang="sk-SK" sz="2000" b="1" dirty="0"/>
              <a:t> zbrojní pas </a:t>
            </a:r>
            <a:r>
              <a:rPr lang="sk-SK" sz="2000" dirty="0" err="1"/>
              <a:t>opravňující</a:t>
            </a:r>
            <a:r>
              <a:rPr lang="sk-SK" sz="2000" dirty="0"/>
              <a:t> k cestám po </a:t>
            </a:r>
            <a:r>
              <a:rPr lang="sk-SK" sz="2000" dirty="0" err="1"/>
              <a:t>zemích</a:t>
            </a:r>
            <a:r>
              <a:rPr lang="sk-SK" sz="2000" dirty="0"/>
              <a:t> EU </a:t>
            </a:r>
            <a:r>
              <a:rPr lang="sk-SK" sz="2000" dirty="0" err="1"/>
              <a:t>se</a:t>
            </a:r>
            <a:r>
              <a:rPr lang="sk-SK" sz="2000" dirty="0"/>
              <a:t> zbraní v </a:t>
            </a:r>
            <a:r>
              <a:rPr lang="sk-SK" sz="2000" dirty="0" err="1"/>
              <a:t>něm</a:t>
            </a:r>
            <a:r>
              <a:rPr lang="sk-SK" sz="2000" dirty="0"/>
              <a:t> </a:t>
            </a:r>
            <a:r>
              <a:rPr lang="sk-SK" sz="2000" dirty="0" err="1"/>
              <a:t>zapsanou</a:t>
            </a:r>
            <a:r>
              <a:rPr lang="sk-SK" sz="2000" dirty="0"/>
              <a:t> a </a:t>
            </a:r>
            <a:r>
              <a:rPr lang="sk-SK" sz="2000" dirty="0" err="1"/>
              <a:t>střelivem</a:t>
            </a:r>
            <a:r>
              <a:rPr lang="sk-SK" sz="2000" dirty="0"/>
              <a:t> </a:t>
            </a:r>
            <a:r>
              <a:rPr lang="sk-SK" sz="2000" dirty="0" err="1"/>
              <a:t>odpovídajícím</a:t>
            </a:r>
            <a:r>
              <a:rPr lang="sk-SK" sz="2000" dirty="0"/>
              <a:t> účelu pro </a:t>
            </a:r>
            <a:r>
              <a:rPr lang="sk-SK" sz="2000" dirty="0" err="1"/>
              <a:t>její</a:t>
            </a:r>
            <a:r>
              <a:rPr lang="sk-SK" sz="2000" dirty="0"/>
              <a:t> použití, </a:t>
            </a:r>
            <a:r>
              <a:rPr lang="sk-SK" sz="2000" dirty="0" err="1"/>
              <a:t>pokud</a:t>
            </a:r>
            <a:r>
              <a:rPr lang="sk-SK" sz="2000" dirty="0"/>
              <a:t> </a:t>
            </a:r>
            <a:r>
              <a:rPr lang="sk-SK" sz="2000" b="1" dirty="0" err="1"/>
              <a:t>stát</a:t>
            </a:r>
            <a:r>
              <a:rPr lang="sk-SK" sz="2000" dirty="0"/>
              <a:t>, do </a:t>
            </a:r>
            <a:r>
              <a:rPr lang="sk-SK" sz="2000" dirty="0" err="1"/>
              <a:t>kterého</a:t>
            </a:r>
            <a:r>
              <a:rPr lang="sk-SK" sz="2000" dirty="0"/>
              <a:t> </a:t>
            </a:r>
            <a:r>
              <a:rPr lang="sk-SK" sz="2000" dirty="0" err="1"/>
              <a:t>se</a:t>
            </a:r>
            <a:r>
              <a:rPr lang="sk-SK" sz="2000" dirty="0"/>
              <a:t> cestuje, nebo </a:t>
            </a:r>
            <a:r>
              <a:rPr lang="sk-SK" sz="2000" dirty="0" err="1"/>
              <a:t>přes</a:t>
            </a:r>
            <a:r>
              <a:rPr lang="sk-SK" sz="2000" dirty="0"/>
              <a:t> </a:t>
            </a:r>
            <a:r>
              <a:rPr lang="sk-SK" sz="2000" dirty="0" err="1"/>
              <a:t>který</a:t>
            </a:r>
            <a:r>
              <a:rPr lang="sk-SK" sz="2000" dirty="0"/>
              <a:t> </a:t>
            </a:r>
            <a:r>
              <a:rPr lang="sk-SK" sz="2000" dirty="0" err="1"/>
              <a:t>se</a:t>
            </a:r>
            <a:r>
              <a:rPr lang="sk-SK" sz="2000" dirty="0"/>
              <a:t> cestuje, </a:t>
            </a:r>
            <a:r>
              <a:rPr lang="sk-SK" sz="2000" b="1" dirty="0" err="1"/>
              <a:t>udělil</a:t>
            </a:r>
            <a:r>
              <a:rPr lang="sk-SK" sz="2000" b="1" dirty="0"/>
              <a:t> povolení k </a:t>
            </a:r>
            <a:r>
              <a:rPr lang="sk-SK" sz="2000" b="1" dirty="0" err="1"/>
              <a:t>cestě</a:t>
            </a:r>
            <a:r>
              <a:rPr lang="sk-SK" sz="2000" b="1" dirty="0"/>
              <a:t> s touto zbraní</a:t>
            </a:r>
            <a:r>
              <a:rPr lang="sk-SK" sz="2000" dirty="0"/>
              <a:t>. </a:t>
            </a:r>
            <a:endParaRPr lang="sk-SK" sz="2000" dirty="0" smtClean="0"/>
          </a:p>
          <a:p>
            <a:endParaRPr lang="sk-SK" sz="2000" dirty="0"/>
          </a:p>
          <a:p>
            <a:r>
              <a:rPr lang="sk-SK" sz="2000" dirty="0" err="1"/>
              <a:t>Konkrétní</a:t>
            </a:r>
            <a:r>
              <a:rPr lang="sk-SK" sz="2000" dirty="0"/>
              <a:t> </a:t>
            </a:r>
            <a:r>
              <a:rPr lang="sk-SK" sz="2000" dirty="0" err="1"/>
              <a:t>podmínky</a:t>
            </a:r>
            <a:r>
              <a:rPr lang="sk-SK" sz="2000" dirty="0"/>
              <a:t> </a:t>
            </a:r>
            <a:r>
              <a:rPr lang="sk-SK" sz="2000" dirty="0" err="1"/>
              <a:t>se</a:t>
            </a:r>
            <a:r>
              <a:rPr lang="sk-SK" sz="2000" dirty="0"/>
              <a:t> </a:t>
            </a:r>
            <a:r>
              <a:rPr lang="sk-SK" sz="2000" dirty="0" err="1"/>
              <a:t>liší</a:t>
            </a:r>
            <a:r>
              <a:rPr lang="sk-SK" sz="2000" dirty="0"/>
              <a:t> </a:t>
            </a:r>
            <a:r>
              <a:rPr lang="sk-SK" sz="2000" dirty="0" err="1"/>
              <a:t>dle</a:t>
            </a:r>
            <a:r>
              <a:rPr lang="sk-SK" sz="2000" dirty="0"/>
              <a:t> jednotlivých </a:t>
            </a:r>
            <a:r>
              <a:rPr lang="sk-SK" sz="2000" dirty="0" err="1"/>
              <a:t>států</a:t>
            </a:r>
            <a:r>
              <a:rPr lang="sk-SK" sz="2000" dirty="0"/>
              <a:t>.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b="1" dirty="0" err="1"/>
              <a:t>Převážení</a:t>
            </a:r>
            <a:r>
              <a:rPr lang="sk-SK" b="1" dirty="0"/>
              <a:t> zbraní</a:t>
            </a:r>
            <a:br>
              <a:rPr lang="sk-SK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54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409987"/>
            <a:ext cx="8640960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/>
              <a:t>Vydávání cestovních dokladů je upraveno zákonem o cestovních dokladech a cestovaní do zahraničí. </a:t>
            </a:r>
            <a:endParaRPr lang="cs-CZ" sz="1800" b="1" dirty="0" smtClean="0"/>
          </a:p>
          <a:p>
            <a:pPr>
              <a:buNone/>
            </a:pPr>
            <a:endParaRPr lang="cs-CZ" sz="1800" b="1" dirty="0"/>
          </a:p>
          <a:p>
            <a:r>
              <a:rPr lang="cs-CZ" sz="1800" dirty="0"/>
              <a:t>Do zemí s vízovou povinností je nutné si obstarat i </a:t>
            </a:r>
            <a:r>
              <a:rPr lang="cs-CZ" sz="1800" b="1" dirty="0"/>
              <a:t>platné vízum</a:t>
            </a:r>
            <a:r>
              <a:rPr lang="cs-CZ" sz="1800" dirty="0"/>
              <a:t>. 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/>
              <a:t>V některých zemích se vyžaduji </a:t>
            </a:r>
            <a:r>
              <a:rPr lang="cs-CZ" sz="1800" b="1" dirty="0"/>
              <a:t>zvláštní doklady</a:t>
            </a:r>
            <a:r>
              <a:rPr lang="cs-CZ" sz="1800" dirty="0"/>
              <a:t>, např. do Řecka a Turecka </a:t>
            </a:r>
            <a:r>
              <a:rPr lang="cs-CZ" sz="1800" b="1" dirty="0"/>
              <a:t>mezinárodní</a:t>
            </a:r>
            <a:r>
              <a:rPr lang="cs-CZ" sz="1800" dirty="0"/>
              <a:t> </a:t>
            </a:r>
            <a:r>
              <a:rPr lang="cs-CZ" sz="1800" b="1" dirty="0"/>
              <a:t>řidičský</a:t>
            </a:r>
            <a:r>
              <a:rPr lang="cs-CZ" sz="1800" dirty="0"/>
              <a:t> </a:t>
            </a:r>
            <a:r>
              <a:rPr lang="cs-CZ" sz="1800" b="1" dirty="0"/>
              <a:t>průkaz</a:t>
            </a:r>
            <a:r>
              <a:rPr lang="cs-CZ" sz="1800" dirty="0"/>
              <a:t>, do některých zemí Afriky, Asie a Jižní Ameriky mezinárodní </a:t>
            </a:r>
            <a:r>
              <a:rPr lang="cs-CZ" sz="1800" b="1" dirty="0"/>
              <a:t>očkovací</a:t>
            </a:r>
            <a:r>
              <a:rPr lang="cs-CZ" sz="1800" dirty="0"/>
              <a:t> </a:t>
            </a:r>
            <a:r>
              <a:rPr lang="cs-CZ" sz="1800" b="1" dirty="0"/>
              <a:t>průkaz</a:t>
            </a:r>
            <a:r>
              <a:rPr lang="cs-CZ" sz="1800" dirty="0"/>
              <a:t>, do Chile negativní </a:t>
            </a:r>
            <a:r>
              <a:rPr lang="cs-CZ" sz="1800" b="1" dirty="0"/>
              <a:t>test</a:t>
            </a:r>
            <a:r>
              <a:rPr lang="cs-CZ" sz="1800" dirty="0"/>
              <a:t> </a:t>
            </a:r>
            <a:r>
              <a:rPr lang="cs-CZ" sz="1800" b="1" dirty="0"/>
              <a:t>na</a:t>
            </a:r>
            <a:r>
              <a:rPr lang="cs-CZ" sz="1800" dirty="0"/>
              <a:t> </a:t>
            </a:r>
            <a:r>
              <a:rPr lang="cs-CZ" sz="1800" b="1" dirty="0"/>
              <a:t>AIDS</a:t>
            </a:r>
            <a:r>
              <a:rPr lang="cs-CZ" sz="1800" dirty="0"/>
              <a:t> ne starší jednoho týdne ap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Cestovní doklady a víza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192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b="1" dirty="0"/>
              <a:t>Cestovní doklady k cestám </a:t>
            </a:r>
            <a:r>
              <a:rPr lang="cs-CZ" b="1" dirty="0" smtClean="0"/>
              <a:t>po </a:t>
            </a:r>
            <a:r>
              <a:rPr lang="cs-CZ" b="1" dirty="0"/>
              <a:t>Evropské </a:t>
            </a:r>
            <a:r>
              <a:rPr lang="cs-CZ" b="1" dirty="0" smtClean="0"/>
              <a:t>unii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41758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 České republiky lze vycestovat pouze s platným cestovním dokladem, v případě cesty do zemi Evropské unie, EHS a Švýcarska lze jako cestovní doklad použit platný </a:t>
            </a:r>
            <a:r>
              <a:rPr lang="cs-CZ" b="1" dirty="0"/>
              <a:t>občanský</a:t>
            </a:r>
            <a:r>
              <a:rPr lang="cs-CZ" dirty="0"/>
              <a:t> </a:t>
            </a:r>
            <a:r>
              <a:rPr lang="cs-CZ" b="1" dirty="0" smtClean="0"/>
              <a:t>průkaz</a:t>
            </a:r>
            <a:r>
              <a:rPr lang="cs-CZ" dirty="0" smtClean="0"/>
              <a:t>, nebo </a:t>
            </a:r>
            <a:r>
              <a:rPr lang="cs-CZ" b="1" dirty="0" smtClean="0"/>
              <a:t>c</a:t>
            </a:r>
            <a:r>
              <a:rPr lang="cs-CZ" b="1" dirty="0" smtClean="0"/>
              <a:t>estovní </a:t>
            </a:r>
            <a:r>
              <a:rPr lang="cs-CZ" b="1" dirty="0"/>
              <a:t>pas </a:t>
            </a:r>
            <a:r>
              <a:rPr lang="cs-CZ" dirty="0"/>
              <a:t>se strojově čitelnými údaji a s nosičem dat s biometrickými údaji.</a:t>
            </a:r>
          </a:p>
        </p:txBody>
      </p:sp>
    </p:spTree>
    <p:extLst>
      <p:ext uri="{BB962C8B-B14F-4D97-AF65-F5344CB8AC3E}">
        <p14:creationId xmlns:p14="http://schemas.microsoft.com/office/powerpoint/2010/main" val="3901273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923678"/>
            <a:ext cx="835292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Při cestě do ostatních </a:t>
            </a:r>
            <a:r>
              <a:rPr lang="cs-CZ" sz="2000" b="1" dirty="0">
                <a:solidFill>
                  <a:srgbClr val="FF0000"/>
                </a:solidFill>
              </a:rPr>
              <a:t>států je třeba zjistit</a:t>
            </a:r>
            <a:r>
              <a:rPr lang="cs-CZ" sz="2000" dirty="0"/>
              <a:t>, zda se kromě platného cestovního dokladu </a:t>
            </a:r>
            <a:r>
              <a:rPr lang="cs-CZ" sz="2000" b="1" dirty="0">
                <a:solidFill>
                  <a:srgbClr val="FF0000"/>
                </a:solidFill>
              </a:rPr>
              <a:t>uplatňují další podmínky vstupu a pobytu,</a:t>
            </a:r>
            <a:r>
              <a:rPr lang="cs-CZ" sz="2000" dirty="0"/>
              <a:t> zda má Česká republika s daným státem </a:t>
            </a:r>
            <a:r>
              <a:rPr lang="cs-CZ" sz="2000" b="1" dirty="0">
                <a:solidFill>
                  <a:srgbClr val="FF0000"/>
                </a:solidFill>
              </a:rPr>
              <a:t>uzavřenou bezvízovou dohodu</a:t>
            </a: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či nikoliv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b="1" dirty="0"/>
              <a:t>Zjištění podmínek vstupu a pobytu v daném státě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746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Bezvízová</a:t>
            </a:r>
            <a:r>
              <a:rPr lang="cs-CZ" dirty="0"/>
              <a:t> </a:t>
            </a:r>
            <a:r>
              <a:rPr lang="cs-CZ" b="1" dirty="0"/>
              <a:t>dohoda</a:t>
            </a:r>
            <a:r>
              <a:rPr lang="cs-CZ" dirty="0"/>
              <a:t>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5394" y="1563638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Bezvízová</a:t>
            </a:r>
            <a:r>
              <a:rPr lang="cs-CZ" dirty="0"/>
              <a:t> </a:t>
            </a:r>
            <a:r>
              <a:rPr lang="cs-CZ" b="1" dirty="0"/>
              <a:t>dohoda</a:t>
            </a:r>
            <a:r>
              <a:rPr lang="cs-CZ" dirty="0"/>
              <a:t> stanoví, po jakou dobu a na jaké cestovní doklady se lze v daném státě zdržovat bez víza (např. pro cesty do USA lze použít pouze cestovní pas se strojově čitelnými údaji a s nosičem dat s biometrickými údaji, zatímco pro cesty do Kanady postačí, aby cestovní pas obsahoval strojově čitelné </a:t>
            </a:r>
            <a:r>
              <a:rPr lang="pl-PL" dirty="0"/>
              <a:t>údaje), </a:t>
            </a:r>
          </a:p>
          <a:p>
            <a:endParaRPr lang="cs-CZ" dirty="0" smtClean="0"/>
          </a:p>
          <a:p>
            <a:r>
              <a:rPr lang="cs-CZ" dirty="0"/>
              <a:t>D</a:t>
            </a:r>
            <a:r>
              <a:rPr lang="cs-CZ" dirty="0" smtClean="0"/>
              <a:t>aný </a:t>
            </a:r>
            <a:r>
              <a:rPr lang="cs-CZ" dirty="0"/>
              <a:t>stát požaduje </a:t>
            </a:r>
            <a:r>
              <a:rPr lang="cs-CZ" b="1" dirty="0">
                <a:solidFill>
                  <a:srgbClr val="FF0000"/>
                </a:solidFill>
              </a:rPr>
              <a:t>minimální platnost cestovního dokladu</a:t>
            </a:r>
            <a:r>
              <a:rPr lang="cs-CZ" dirty="0"/>
              <a:t> v souvislosti se </a:t>
            </a:r>
            <a:r>
              <a:rPr lang="pl-PL" dirty="0"/>
              <a:t>vstupem a pobytem na svém ůzemí.</a:t>
            </a:r>
            <a:endParaRPr lang="cs-CZ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143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Podmínky pro udělení víza </a:t>
            </a:r>
            <a:r>
              <a:rPr lang="cs-CZ" sz="2000" dirty="0"/>
              <a:t>občanům ČR v zemi pobytu pro pobyt v třetích zemích jsou </a:t>
            </a:r>
            <a:r>
              <a:rPr lang="cs-CZ" sz="2000" b="1" dirty="0"/>
              <a:t>stanoveny právními předpisy </a:t>
            </a:r>
            <a:r>
              <a:rPr lang="cs-CZ" sz="2000" dirty="0"/>
              <a:t>příslušných zemí. </a:t>
            </a:r>
          </a:p>
          <a:p>
            <a:r>
              <a:rPr lang="cs-CZ" sz="2000" dirty="0"/>
              <a:t>Občan ČR může požádat o informaci na </a:t>
            </a:r>
            <a:r>
              <a:rPr lang="cs-CZ" sz="2000" b="1" dirty="0"/>
              <a:t>zastupitelském</a:t>
            </a:r>
            <a:r>
              <a:rPr lang="cs-CZ" sz="2000" dirty="0"/>
              <a:t> </a:t>
            </a:r>
            <a:r>
              <a:rPr lang="cs-CZ" sz="2000" b="1" dirty="0"/>
              <a:t>úřadě</a:t>
            </a:r>
            <a:r>
              <a:rPr lang="cs-CZ" sz="2000" dirty="0"/>
              <a:t> </a:t>
            </a:r>
            <a:r>
              <a:rPr lang="cs-CZ" sz="2000" b="1" dirty="0"/>
              <a:t>dotčeného státu</a:t>
            </a:r>
            <a:r>
              <a:rPr lang="cs-CZ" sz="2000" dirty="0"/>
              <a:t>, eventuálně na zastupitelském úřadě ČR (ZU ČR) v zemi svého pobytu. </a:t>
            </a:r>
          </a:p>
          <a:p>
            <a:r>
              <a:rPr lang="cs-CZ" sz="2000" dirty="0"/>
              <a:t>Ministerstvo zahraničních věci </a:t>
            </a:r>
            <a:r>
              <a:rPr lang="cs-CZ" sz="2000" dirty="0" smtClean="0"/>
              <a:t>MZ ČR </a:t>
            </a:r>
            <a:r>
              <a:rPr lang="cs-CZ" sz="2000" dirty="0"/>
              <a:t>zajišťuje udělení víza cizího státu pouze držitelům služebních a diplomatických pasů k pracovním cestám do zahraničí.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Vízum cizího státu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688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848872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FF0000"/>
                </a:solidFill>
              </a:rPr>
              <a:t>Cestovní doklad slouží k prokázání totožnosti jeho držitele, obsahuje základní identifikační údaje, údaje o územní a časové platnosti dokladu. </a:t>
            </a:r>
          </a:p>
          <a:p>
            <a:r>
              <a:rPr lang="cs-CZ" sz="2000" dirty="0"/>
              <a:t>Cestovní doklady odpovídají mezinárodní normě, umožňují využití moderní techniky ke kontrole včetně čtecích zařízení ap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000" b="1" dirty="0">
                <a:solidFill>
                  <a:srgbClr val="FF0000"/>
                </a:solidFill>
              </a:rPr>
              <a:t>Cestovní pas, diplomatický pas nebo služební pas, cestovní průkaz a jiné doklady vydané na základě mezinárodních smluv. </a:t>
            </a:r>
            <a:r>
              <a:rPr lang="pl-PL" sz="2000" dirty="0"/>
              <a:t>Platnost 10 let.</a:t>
            </a:r>
            <a:endParaRPr lang="cs-CZ" sz="2000" i="1" dirty="0"/>
          </a:p>
          <a:p>
            <a:r>
              <a:rPr lang="cs-CZ" sz="2000" i="1" dirty="0"/>
              <a:t>Děti do </a:t>
            </a:r>
            <a:r>
              <a:rPr lang="cs-CZ" sz="2000" dirty="0"/>
              <a:t>15 let, pokud cestují do zahraničí s rodiči, jsou zapsány v cestovním pase rodičů, v případě, že cestují samy (bez rodičů), mají vystaven svůj cestovní pas, </a:t>
            </a:r>
            <a:r>
              <a:rPr lang="pl-PL" sz="2000" dirty="0"/>
              <a:t>platnost omezena na 2 roky.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b="1" dirty="0"/>
              <a:t>Druhy českých cestovních dokladů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212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707654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FF0000"/>
                </a:solidFill>
              </a:rPr>
              <a:t>Clo je dávka, kterou stát vybírá </a:t>
            </a:r>
            <a:r>
              <a:rPr lang="cs-CZ" sz="2000" b="1" dirty="0" smtClean="0">
                <a:solidFill>
                  <a:srgbClr val="FF0000"/>
                </a:solidFill>
              </a:rPr>
              <a:t>za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>
                <a:solidFill>
                  <a:srgbClr val="FF0000"/>
                </a:solidFill>
              </a:rPr>
              <a:t>zboží při jeho přechodu přes hranice. </a:t>
            </a:r>
          </a:p>
          <a:p>
            <a:r>
              <a:rPr lang="cs-CZ" sz="2000" dirty="0"/>
              <a:t>Každé clo vede ke </a:t>
            </a:r>
            <a:r>
              <a:rPr lang="pl-PL" sz="2000" dirty="0"/>
              <a:t>zdraženi zboži, je to </a:t>
            </a:r>
            <a:r>
              <a:rPr lang="pl-PL" sz="2000" b="1" dirty="0">
                <a:solidFill>
                  <a:srgbClr val="FF0000"/>
                </a:solidFill>
              </a:rPr>
              <a:t>obchodně politický prostředek.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pl-PL" b="1" dirty="0"/>
              <a:t>Clo, celní politika státu, celní předpisy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59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000" b="1" dirty="0" err="1"/>
              <a:t>Schengen</a:t>
            </a:r>
            <a:r>
              <a:rPr lang="cs-CZ" sz="2000" b="1" dirty="0"/>
              <a:t> je prostorem volného pohybu osob a stejně tak prostorem bezpečnosti a práva.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21. prosince 2007 se Česká republika stala součástí </a:t>
            </a:r>
            <a:r>
              <a:rPr lang="cs-CZ" sz="2000" b="1" dirty="0" err="1"/>
              <a:t>schengenskeho</a:t>
            </a:r>
            <a:r>
              <a:rPr lang="cs-CZ" sz="2000" b="1" dirty="0"/>
              <a:t> prostoru </a:t>
            </a:r>
            <a:r>
              <a:rPr lang="cs-CZ" sz="2000" dirty="0"/>
              <a:t>a zrušila kontroly podél celé své pozemní hranice se sousedními státy. </a:t>
            </a:r>
            <a:endParaRPr lang="cs-CZ" sz="2000" dirty="0" smtClean="0"/>
          </a:p>
          <a:p>
            <a:pPr>
              <a:buNone/>
            </a:pPr>
            <a:r>
              <a:rPr lang="cs-CZ" sz="2000" dirty="0"/>
              <a:t>Hraniční kontroly zůstaly </a:t>
            </a:r>
            <a:r>
              <a:rPr lang="pl-PL" sz="2000" dirty="0"/>
              <a:t>zachovány pouze na mezinárodních letištích – od 30. března 2008 však i na nich odpadla </a:t>
            </a:r>
            <a:r>
              <a:rPr lang="cs-CZ" sz="2000" dirty="0"/>
              <a:t>povinnost absolvovat hraniční kontrolu v případě letů uvnitř rozšířeného </a:t>
            </a:r>
            <a:r>
              <a:rPr lang="cs-CZ" sz="2000" dirty="0" err="1"/>
              <a:t>Schengenu</a:t>
            </a:r>
            <a:r>
              <a:rPr lang="cs-CZ" sz="2000" dirty="0"/>
              <a:t>. 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Schengenský prostor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Celní orgány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556088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Celní orgány jsou orgány státní správy s působností v oblasti celnictví, celní politiky, </a:t>
            </a:r>
            <a:r>
              <a:rPr lang="cs-CZ" dirty="0"/>
              <a:t>celních sazeb, celní statistiky.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Celní orgány vykonávají rovněž </a:t>
            </a:r>
            <a:r>
              <a:rPr lang="cs-CZ" b="1" dirty="0"/>
              <a:t>správu spotřebních daní </a:t>
            </a:r>
            <a:r>
              <a:rPr lang="pl-PL" b="1" dirty="0"/>
              <a:t>a DPH, poplatků spojených s dovozem a vývozem, silniční daně u zahraničních osob.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6206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l-PL" sz="2000" b="1" dirty="0"/>
              <a:t>1. </a:t>
            </a:r>
            <a:r>
              <a:rPr lang="pl-PL" sz="2000" b="1" dirty="0" smtClean="0"/>
              <a:t>Z </a:t>
            </a:r>
            <a:r>
              <a:rPr lang="pl-PL" sz="2000" b="1" dirty="0"/>
              <a:t>hlediska pohybu zboží:</a:t>
            </a:r>
          </a:p>
          <a:p>
            <a:r>
              <a:rPr lang="it-IT" sz="2000" dirty="0"/>
              <a:t>dovozn</a:t>
            </a:r>
            <a:r>
              <a:rPr lang="cs-CZ" sz="2000" dirty="0"/>
              <a:t>í</a:t>
            </a:r>
            <a:r>
              <a:rPr lang="it-IT" sz="2000" dirty="0"/>
              <a:t> – cla uvalovan</a:t>
            </a:r>
            <a:r>
              <a:rPr lang="cs-CZ" sz="2000" dirty="0"/>
              <a:t>á</a:t>
            </a:r>
            <a:r>
              <a:rPr lang="it-IT" sz="2000" dirty="0"/>
              <a:t> na dov</a:t>
            </a:r>
            <a:r>
              <a:rPr lang="cs-CZ" sz="2000" dirty="0" err="1"/>
              <a:t>ážené</a:t>
            </a:r>
            <a:r>
              <a:rPr lang="it-IT" sz="2000" dirty="0"/>
              <a:t> zbož</a:t>
            </a:r>
            <a:r>
              <a:rPr lang="cs-CZ" sz="2000" dirty="0"/>
              <a:t>í</a:t>
            </a:r>
            <a:r>
              <a:rPr lang="it-IT" sz="2000" dirty="0"/>
              <a:t>,</a:t>
            </a:r>
          </a:p>
          <a:p>
            <a:r>
              <a:rPr lang="cs-CZ" sz="2000" dirty="0"/>
              <a:t>vývozní – cla uvalovaná na vyvážené </a:t>
            </a:r>
            <a:r>
              <a:rPr lang="cs-CZ" sz="2000" dirty="0" smtClean="0"/>
              <a:t>zboží.</a:t>
            </a:r>
          </a:p>
          <a:p>
            <a:pPr marL="0" indent="0">
              <a:buNone/>
            </a:pPr>
            <a:endParaRPr lang="cs-CZ" sz="2000" dirty="0"/>
          </a:p>
          <a:p>
            <a:pPr>
              <a:buNone/>
            </a:pPr>
            <a:r>
              <a:rPr lang="pl-PL" sz="2000" b="1" dirty="0"/>
              <a:t>2. </a:t>
            </a:r>
            <a:r>
              <a:rPr lang="pl-PL" sz="2000" b="1" dirty="0" smtClean="0"/>
              <a:t>Z </a:t>
            </a:r>
            <a:r>
              <a:rPr lang="pl-PL" sz="2000" b="1" dirty="0"/>
              <a:t>hlediska způsobu výpočtu:</a:t>
            </a:r>
          </a:p>
          <a:p>
            <a:r>
              <a:rPr lang="cs-CZ" sz="2000" dirty="0"/>
              <a:t>valorická – počítají se určitým procentem z fakturované ceny zboží,</a:t>
            </a:r>
          </a:p>
          <a:p>
            <a:r>
              <a:rPr lang="cs-CZ" sz="2000" dirty="0"/>
              <a:t>specifická – jsou určena pevnou částkou za fyzickou jednotku,</a:t>
            </a:r>
          </a:p>
          <a:p>
            <a:r>
              <a:rPr lang="cs-CZ" sz="2000" dirty="0"/>
              <a:t>smíšená – výpočet je kombinací obou předchozích.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Druhy cel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383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3456384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smtClean="0"/>
              <a:t>je </a:t>
            </a:r>
            <a:r>
              <a:rPr lang="cs-CZ" sz="2000" b="1" dirty="0"/>
              <a:t>souhrn úkonů orgánu celní zprávy, </a:t>
            </a:r>
            <a:r>
              <a:rPr lang="cs-CZ" sz="2000" b="1" dirty="0" smtClean="0"/>
              <a:t>kterými se zajišťuje dodržování </a:t>
            </a:r>
            <a:r>
              <a:rPr lang="cs-CZ" sz="2000" b="1" dirty="0"/>
              <a:t>celního zákona. </a:t>
            </a:r>
          </a:p>
          <a:p>
            <a:r>
              <a:rPr lang="cs-CZ" sz="2000" dirty="0"/>
              <a:t>Celní kontrole podléhá všechno zboží + elektrická energie. 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384981" y="123478"/>
            <a:ext cx="2162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Celní kontrola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116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celních </a:t>
            </a:r>
            <a:r>
              <a:rPr lang="cs-CZ" b="1" dirty="0" smtClean="0"/>
              <a:t>kontrol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131590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Celní prohlídka zboží </a:t>
            </a:r>
            <a:r>
              <a:rPr lang="cs-CZ" dirty="0"/>
              <a:t>– zjišťován druh, množství     a ostatní skutečnosti o zboží ( např. zda jde o dovoz, vývoz, tranzit a je-li v souladu vše s celními předpisy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pl-PL" dirty="0"/>
              <a:t>Může byt v rámci ni provedena i </a:t>
            </a:r>
            <a:r>
              <a:rPr lang="pl-PL" b="1" dirty="0"/>
              <a:t>osobní</a:t>
            </a:r>
            <a:r>
              <a:rPr lang="pl-PL" dirty="0"/>
              <a:t> </a:t>
            </a:r>
            <a:r>
              <a:rPr lang="pl-PL" b="1" dirty="0"/>
              <a:t>prohlídka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cs-CZ" b="1" dirty="0"/>
              <a:t>Prohlídka vnější </a:t>
            </a:r>
            <a:r>
              <a:rPr lang="cs-CZ" dirty="0"/>
              <a:t>– hrubá hmotnost, počet nákladových kusů, neporušení celní závěry.</a:t>
            </a:r>
          </a:p>
          <a:p>
            <a:endParaRPr lang="cs-CZ" dirty="0"/>
          </a:p>
          <a:p>
            <a:r>
              <a:rPr lang="cs-CZ" b="1" dirty="0"/>
              <a:t>Vnitřní kontrola </a:t>
            </a:r>
            <a:r>
              <a:rPr lang="cs-CZ" dirty="0"/>
              <a:t>– kontrola druhu zboží, jakosti – </a:t>
            </a:r>
            <a:r>
              <a:rPr lang="cs-CZ" b="1" dirty="0"/>
              <a:t>úplná </a:t>
            </a:r>
            <a:r>
              <a:rPr lang="cs-CZ" dirty="0"/>
              <a:t>– např. odstaveni kamionu, autokaru, nebo </a:t>
            </a:r>
            <a:r>
              <a:rPr lang="cs-CZ" b="1" dirty="0"/>
              <a:t>částečná</a:t>
            </a:r>
            <a:r>
              <a:rPr lang="cs-CZ" dirty="0"/>
              <a:t> – doklady, kontrola dokladů a písemností,</a:t>
            </a:r>
          </a:p>
          <a:p>
            <a:r>
              <a:rPr lang="cs-CZ" dirty="0"/>
              <a:t>kontrola dopravních listin.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51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Obsahuje seznam zboží, které podléhá celnímu řízení. </a:t>
            </a:r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/>
              <a:t>Pro veškerý obchod a turistiku platí jeden celní sazebník</a:t>
            </a:r>
            <a:r>
              <a:rPr lang="cs-CZ" sz="2000" dirty="0"/>
              <a:t>, rozděluje zboží podle druhu do 21 tříd (římské číslování) a 97 kapitol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pl-PL" sz="2000" b="1" dirty="0"/>
              <a:t>Celní sazba </a:t>
            </a:r>
            <a:r>
              <a:rPr lang="pl-PL" sz="2000" dirty="0"/>
              <a:t>je uvedena </a:t>
            </a:r>
            <a:r>
              <a:rPr lang="pl-PL" sz="2000" b="1" dirty="0"/>
              <a:t>v %</a:t>
            </a:r>
            <a:r>
              <a:rPr lang="pl-PL" sz="2000" dirty="0"/>
              <a:t> a rozdělena na sazbu </a:t>
            </a:r>
            <a:r>
              <a:rPr lang="cs-CZ" sz="2000" b="1" dirty="0"/>
              <a:t>všeobecnou a smluvní</a:t>
            </a:r>
            <a:r>
              <a:rPr lang="cs-CZ" sz="2000" dirty="0"/>
              <a:t>. </a:t>
            </a:r>
          </a:p>
          <a:p>
            <a:endParaRPr lang="cs-CZ" sz="2000" dirty="0"/>
          </a:p>
          <a:p>
            <a:r>
              <a:rPr lang="cs-CZ" sz="2000" dirty="0" smtClean="0"/>
              <a:t>Základem </a:t>
            </a:r>
            <a:r>
              <a:rPr lang="cs-CZ" sz="2000" dirty="0"/>
              <a:t>celní daně je součet celní hodnoty, cla, příslušné spotřební daně</a:t>
            </a:r>
            <a:r>
              <a:rPr lang="cs-CZ" sz="2000" dirty="0" smtClean="0"/>
              <a:t>. </a:t>
            </a:r>
            <a:r>
              <a:rPr lang="cs-CZ" sz="2000" dirty="0"/>
              <a:t>Po výpočtu celní hodnoty vyměří celní úřad DPH.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Celní sazebník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743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347614"/>
            <a:ext cx="799288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Devizový zákon upravuje práva a povinnosti tuzemců a cizozemců </a:t>
            </a:r>
            <a:r>
              <a:rPr lang="cs-CZ" sz="2000" dirty="0"/>
              <a:t>(např. oznamovací povinnost, práva a povinnosti devizových míst, obchody s devizovými hodnotami, nabývání nemovitostí v tuzemsku), </a:t>
            </a:r>
            <a:r>
              <a:rPr lang="cs-CZ" sz="2000" b="1" dirty="0">
                <a:solidFill>
                  <a:srgbClr val="FF0000"/>
                </a:solidFill>
              </a:rPr>
              <a:t>problematiku devizové kontroly </a:t>
            </a:r>
            <a:r>
              <a:rPr lang="cs-CZ" sz="2000" dirty="0"/>
              <a:t>(např. povinnosti kontrolovaných osob, postup při zjištění porušení devizových předpisů, pokuty) a další záležitosti (např. devizová licence, vztah k mezinárodním smlouvám, opatření při </a:t>
            </a:r>
            <a:r>
              <a:rPr lang="pl-PL" sz="2000" dirty="0"/>
              <a:t>vážných hospodářských a finančních poruchách).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pt-BR" b="1" dirty="0"/>
              <a:t>Devizový zákon a devizová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254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F83A2-F497-474A-B077-E57682AFE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2283718"/>
            <a:ext cx="2880320" cy="507703"/>
          </a:xfrm>
        </p:spPr>
        <p:txBody>
          <a:bodyPr/>
          <a:lstStyle/>
          <a:p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1862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91630"/>
            <a:ext cx="7848872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 smtClean="0"/>
              <a:t>Rakousko</a:t>
            </a:r>
            <a:r>
              <a:rPr lang="en-US" sz="2000" dirty="0"/>
              <a:t>, </a:t>
            </a:r>
            <a:r>
              <a:rPr lang="en-US" sz="2000" dirty="0" err="1"/>
              <a:t>Maďarsko</a:t>
            </a:r>
            <a:r>
              <a:rPr lang="en-US" sz="2000" dirty="0"/>
              <a:t>, </a:t>
            </a:r>
            <a:r>
              <a:rPr lang="en-US" sz="2000" dirty="0" err="1"/>
              <a:t>Norsko</a:t>
            </a:r>
            <a:r>
              <a:rPr lang="en-US" sz="2000" dirty="0"/>
              <a:t>, </a:t>
            </a:r>
            <a:r>
              <a:rPr lang="en-US" sz="2000" dirty="0" err="1"/>
              <a:t>Belgie</a:t>
            </a:r>
            <a:r>
              <a:rPr lang="en-US" sz="2000" dirty="0"/>
              <a:t>, </a:t>
            </a:r>
            <a:endParaRPr lang="cs-CZ" sz="2000" dirty="0" smtClean="0"/>
          </a:p>
          <a:p>
            <a:pPr marL="0" indent="0">
              <a:buNone/>
            </a:pPr>
            <a:r>
              <a:rPr lang="en-US" sz="2000" dirty="0" smtClean="0"/>
              <a:t>Island</a:t>
            </a:r>
            <a:r>
              <a:rPr lang="en-US" sz="2000" dirty="0"/>
              <a:t>, Polsko,</a:t>
            </a:r>
            <a:r>
              <a:rPr lang="cs-CZ" sz="2000" dirty="0"/>
              <a:t> </a:t>
            </a:r>
            <a:r>
              <a:rPr lang="en-US" sz="2000" dirty="0" err="1"/>
              <a:t>Česká</a:t>
            </a:r>
            <a:r>
              <a:rPr lang="en-US" sz="2000" dirty="0"/>
              <a:t> </a:t>
            </a:r>
            <a:r>
              <a:rPr lang="en-US" sz="2000" dirty="0" err="1"/>
              <a:t>republika</a:t>
            </a:r>
            <a:r>
              <a:rPr lang="en-US" sz="2000" dirty="0"/>
              <a:t>, </a:t>
            </a:r>
            <a:r>
              <a:rPr lang="en-US" sz="2000" dirty="0" err="1"/>
              <a:t>Itálie</a:t>
            </a:r>
            <a:r>
              <a:rPr lang="en-US" sz="2000" dirty="0"/>
              <a:t>, </a:t>
            </a:r>
            <a:r>
              <a:rPr lang="en-US" sz="2000" dirty="0" err="1"/>
              <a:t>Portugalsko</a:t>
            </a:r>
            <a:r>
              <a:rPr lang="en-US" sz="2000" dirty="0"/>
              <a:t>, </a:t>
            </a:r>
            <a:endParaRPr lang="cs-CZ" sz="2000" dirty="0" smtClean="0"/>
          </a:p>
          <a:p>
            <a:pPr marL="0" indent="0">
              <a:buNone/>
            </a:pPr>
            <a:r>
              <a:rPr lang="en-US" sz="2000" dirty="0" err="1" smtClean="0"/>
              <a:t>Dánsko</a:t>
            </a:r>
            <a:r>
              <a:rPr lang="en-US" sz="2000" dirty="0"/>
              <a:t>, </a:t>
            </a:r>
            <a:r>
              <a:rPr lang="en-US" sz="2000" dirty="0" err="1"/>
              <a:t>Lotyšsko</a:t>
            </a:r>
            <a:r>
              <a:rPr lang="en-US" sz="2000" dirty="0"/>
              <a:t>, </a:t>
            </a:r>
            <a:r>
              <a:rPr lang="en-US" sz="2000" dirty="0" err="1"/>
              <a:t>Slovensko</a:t>
            </a:r>
            <a:r>
              <a:rPr lang="en-US" sz="2000" dirty="0"/>
              <a:t>, </a:t>
            </a:r>
            <a:r>
              <a:rPr lang="en-US" sz="2000" dirty="0" err="1"/>
              <a:t>Estonsko</a:t>
            </a:r>
            <a:r>
              <a:rPr lang="en-US" sz="2000" dirty="0"/>
              <a:t>, </a:t>
            </a:r>
            <a:endParaRPr lang="cs-CZ" sz="2000" dirty="0" smtClean="0"/>
          </a:p>
          <a:p>
            <a:pPr marL="0" indent="0">
              <a:buNone/>
            </a:pPr>
            <a:r>
              <a:rPr lang="en-US" sz="2000" dirty="0" err="1" smtClean="0"/>
              <a:t>Lichtenštejnsko</a:t>
            </a:r>
            <a:r>
              <a:rPr lang="en-US" sz="2000" dirty="0"/>
              <a:t>, </a:t>
            </a:r>
            <a:r>
              <a:rPr lang="en-US" sz="2000" dirty="0" err="1"/>
              <a:t>Slovinsko</a:t>
            </a:r>
            <a:r>
              <a:rPr lang="en-US" sz="2000" dirty="0"/>
              <a:t>, </a:t>
            </a:r>
            <a:r>
              <a:rPr lang="en-US" sz="2000" dirty="0" err="1"/>
              <a:t>Finsko</a:t>
            </a:r>
            <a:r>
              <a:rPr lang="en-US" sz="2000" dirty="0"/>
              <a:t>, </a:t>
            </a:r>
            <a:r>
              <a:rPr lang="en-US" sz="2000" dirty="0" err="1"/>
              <a:t>Litva</a:t>
            </a:r>
            <a:r>
              <a:rPr lang="en-US" sz="2000" dirty="0"/>
              <a:t>, </a:t>
            </a:r>
            <a:endParaRPr lang="cs-CZ" sz="2000" dirty="0" smtClean="0"/>
          </a:p>
          <a:p>
            <a:pPr marL="0" indent="0">
              <a:buNone/>
            </a:pPr>
            <a:r>
              <a:rPr lang="en-US" sz="2000" dirty="0" err="1" smtClean="0"/>
              <a:t>Španělsko</a:t>
            </a:r>
            <a:r>
              <a:rPr lang="en-US" sz="2000" dirty="0"/>
              <a:t>, Francie, </a:t>
            </a:r>
            <a:r>
              <a:rPr lang="en-US" sz="2000" dirty="0" err="1"/>
              <a:t>Lucembursko</a:t>
            </a:r>
            <a:r>
              <a:rPr lang="en-US" sz="2000" dirty="0"/>
              <a:t>, </a:t>
            </a:r>
            <a:r>
              <a:rPr lang="en-US" sz="2000" dirty="0" err="1"/>
              <a:t>Švédsko</a:t>
            </a:r>
            <a:r>
              <a:rPr lang="en-US" sz="2000" dirty="0"/>
              <a:t>, </a:t>
            </a:r>
            <a:endParaRPr lang="cs-CZ" sz="2000" dirty="0" smtClean="0"/>
          </a:p>
          <a:p>
            <a:pPr marL="0" indent="0">
              <a:buNone/>
            </a:pPr>
            <a:r>
              <a:rPr lang="en-US" sz="2000" dirty="0" err="1" smtClean="0"/>
              <a:t>Německo</a:t>
            </a:r>
            <a:r>
              <a:rPr lang="en-US" sz="2000" dirty="0"/>
              <a:t>, Malta, </a:t>
            </a:r>
            <a:r>
              <a:rPr lang="en-US" sz="2000" dirty="0" err="1"/>
              <a:t>Švýcarsko</a:t>
            </a:r>
            <a:r>
              <a:rPr lang="en-US" sz="2000" dirty="0"/>
              <a:t>, Řecko, </a:t>
            </a:r>
            <a:r>
              <a:rPr lang="en-US" sz="2000" dirty="0" err="1"/>
              <a:t>Nizozemsko</a:t>
            </a:r>
            <a:r>
              <a:rPr lang="en-US" sz="2000" dirty="0"/>
              <a:t>.</a:t>
            </a:r>
          </a:p>
          <a:p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107504" y="195486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Do </a:t>
            </a:r>
            <a:r>
              <a:rPr lang="en-US" b="1" i="1" dirty="0" err="1"/>
              <a:t>schengenského</a:t>
            </a:r>
            <a:r>
              <a:rPr lang="en-US" b="1" i="1" dirty="0"/>
              <a:t> </a:t>
            </a:r>
            <a:r>
              <a:rPr lang="en-US" b="1" i="1" dirty="0" err="1"/>
              <a:t>prostoru</a:t>
            </a:r>
            <a:r>
              <a:rPr lang="en-US" b="1" i="1" dirty="0"/>
              <a:t> </a:t>
            </a:r>
            <a:r>
              <a:rPr lang="en-US" b="1" i="1" dirty="0" err="1"/>
              <a:t>patří</a:t>
            </a:r>
            <a:r>
              <a:rPr lang="en-US" b="1" i="1" dirty="0"/>
              <a:t> </a:t>
            </a:r>
            <a:r>
              <a:rPr lang="en-US" b="1" i="1" dirty="0" err="1"/>
              <a:t>tyto</a:t>
            </a:r>
            <a:r>
              <a:rPr lang="en-US" b="1" i="1" dirty="0"/>
              <a:t> </a:t>
            </a:r>
            <a:r>
              <a:rPr lang="en-US" b="1" i="1" dirty="0" err="1"/>
              <a:t>země</a:t>
            </a:r>
            <a:r>
              <a:rPr lang="en-US" b="1" i="1" dirty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626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Vnější schengenské hranice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833086"/>
            <a:ext cx="6606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Vnější schengenské hranice se nacházejí i mezi některými státy EU (Velká Británie, Irsko, Rumunsko a Bulharsko).</a:t>
            </a:r>
          </a:p>
          <a:p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schengenského prostoru jsou naopak i některé nečlenské státy EU (Norsko a Island).</a:t>
            </a:r>
          </a:p>
        </p:txBody>
      </p:sp>
    </p:spTree>
    <p:extLst>
      <p:ext uri="{BB962C8B-B14F-4D97-AF65-F5344CB8AC3E}">
        <p14:creationId xmlns:p14="http://schemas.microsoft.com/office/powerpoint/2010/main" val="2062647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Hraniční země </a:t>
            </a:r>
            <a:r>
              <a:rPr lang="cs-CZ" b="1" dirty="0" err="1" smtClean="0"/>
              <a:t>Schengenu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833086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cestách</a:t>
            </a:r>
            <a:r>
              <a:rPr lang="en-US" dirty="0"/>
              <a:t> do </a:t>
            </a:r>
            <a:r>
              <a:rPr lang="en-US" b="1" dirty="0" err="1"/>
              <a:t>Bulharska</a:t>
            </a:r>
            <a:r>
              <a:rPr lang="en-US" b="1" dirty="0"/>
              <a:t>, </a:t>
            </a:r>
            <a:r>
              <a:rPr lang="en-US" b="1" dirty="0" err="1"/>
              <a:t>Chorvatska</a:t>
            </a:r>
            <a:r>
              <a:rPr lang="en-US" b="1" dirty="0"/>
              <a:t>, </a:t>
            </a:r>
            <a:r>
              <a:rPr lang="en-US" b="1" dirty="0" err="1"/>
              <a:t>Irska</a:t>
            </a:r>
            <a:r>
              <a:rPr lang="en-US" b="1" dirty="0"/>
              <a:t>,</a:t>
            </a:r>
            <a:r>
              <a:rPr lang="cs-CZ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Kypr</a:t>
            </a:r>
            <a:r>
              <a:rPr lang="en-US" b="1" dirty="0"/>
              <a:t>, do </a:t>
            </a:r>
            <a:r>
              <a:rPr lang="en-US" b="1" dirty="0" err="1"/>
              <a:t>Rumunska</a:t>
            </a:r>
            <a:r>
              <a:rPr lang="en-US" b="1" dirty="0"/>
              <a:t> </a:t>
            </a:r>
            <a:r>
              <a:rPr lang="en-US" b="1" dirty="0" err="1"/>
              <a:t>či</a:t>
            </a:r>
            <a:r>
              <a:rPr lang="en-US" b="1" dirty="0"/>
              <a:t> </a:t>
            </a:r>
            <a:r>
              <a:rPr lang="en-US" b="1" dirty="0" err="1"/>
              <a:t>Spojeného</a:t>
            </a:r>
            <a:r>
              <a:rPr lang="en-US" b="1" dirty="0"/>
              <a:t> </a:t>
            </a:r>
            <a:r>
              <a:rPr lang="en-US" b="1" dirty="0" err="1"/>
              <a:t>království</a:t>
            </a:r>
            <a:r>
              <a:rPr lang="en-US" b="1" dirty="0"/>
              <a:t>, </a:t>
            </a:r>
            <a:r>
              <a:rPr lang="en-US" dirty="0"/>
              <a:t>se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hranicích</a:t>
            </a:r>
            <a:r>
              <a:rPr lang="en-US" dirty="0"/>
              <a:t> </a:t>
            </a:r>
            <a:r>
              <a:rPr lang="en-US" dirty="0" err="1"/>
              <a:t>prokázat</a:t>
            </a:r>
            <a:r>
              <a:rPr lang="en-US" dirty="0"/>
              <a:t> </a:t>
            </a:r>
            <a:r>
              <a:rPr lang="en-US" dirty="0" err="1"/>
              <a:t>platným</a:t>
            </a:r>
            <a:r>
              <a:rPr lang="en-US" dirty="0"/>
              <a:t> </a:t>
            </a:r>
            <a:r>
              <a:rPr lang="en-US" dirty="0" err="1"/>
              <a:t>občanským</a:t>
            </a:r>
            <a:r>
              <a:rPr lang="en-US" dirty="0"/>
              <a:t> </a:t>
            </a:r>
            <a:r>
              <a:rPr lang="en-US" dirty="0" err="1"/>
              <a:t>průkazem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cestovním</a:t>
            </a:r>
            <a:r>
              <a:rPr lang="en-US" dirty="0"/>
              <a:t> </a:t>
            </a:r>
            <a:r>
              <a:rPr lang="en-US" dirty="0" err="1"/>
              <a:t>pasem</a:t>
            </a:r>
            <a:r>
              <a:rPr lang="en-US" dirty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/>
              <a:t>I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členské</a:t>
            </a:r>
            <a:r>
              <a:rPr lang="en-US" dirty="0"/>
              <a:t> </a:t>
            </a:r>
            <a:r>
              <a:rPr lang="en-US" dirty="0" err="1"/>
              <a:t>státy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, </a:t>
            </a:r>
            <a:r>
              <a:rPr lang="en-US" b="1" dirty="0" err="1"/>
              <a:t>nejsou</a:t>
            </a:r>
            <a:r>
              <a:rPr lang="en-US" b="1" dirty="0"/>
              <a:t> </a:t>
            </a:r>
            <a:r>
              <a:rPr lang="en-US" b="1" dirty="0" err="1"/>
              <a:t>součástí</a:t>
            </a:r>
            <a:r>
              <a:rPr lang="en-US" b="1" dirty="0"/>
              <a:t> </a:t>
            </a:r>
            <a:r>
              <a:rPr lang="en-US" b="1" dirty="0" err="1"/>
              <a:t>schengenského</a:t>
            </a:r>
            <a:r>
              <a:rPr lang="en-US" b="1" dirty="0"/>
              <a:t> </a:t>
            </a:r>
            <a:r>
              <a:rPr lang="en-US" b="1" dirty="0" err="1"/>
              <a:t>prostoru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/>
              <a:t>Na </a:t>
            </a:r>
            <a:r>
              <a:rPr lang="en-US" dirty="0" err="1"/>
              <a:t>hranicích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zeměmi</a:t>
            </a:r>
            <a:r>
              <a:rPr lang="en-US" dirty="0"/>
              <a:t> </a:t>
            </a:r>
            <a:r>
              <a:rPr lang="en-US" dirty="0" err="1"/>
              <a:t>schengenského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b="1" dirty="0"/>
              <a:t>je </a:t>
            </a:r>
            <a:r>
              <a:rPr lang="en-US" b="1" dirty="0" err="1"/>
              <a:t>nutné</a:t>
            </a:r>
            <a:r>
              <a:rPr lang="en-US" b="1" dirty="0"/>
              <a:t> </a:t>
            </a:r>
            <a:r>
              <a:rPr lang="en-US" b="1" dirty="0" err="1"/>
              <a:t>mít</a:t>
            </a:r>
            <a:r>
              <a:rPr lang="en-US" b="1" dirty="0"/>
              <a:t> </a:t>
            </a:r>
            <a:r>
              <a:rPr lang="en-US" b="1" dirty="0" err="1"/>
              <a:t>cestovní</a:t>
            </a:r>
            <a:r>
              <a:rPr lang="en-US" b="1" dirty="0"/>
              <a:t> pas </a:t>
            </a:r>
            <a:r>
              <a:rPr lang="en-US" b="1" dirty="0" err="1"/>
              <a:t>nebo</a:t>
            </a:r>
            <a:r>
              <a:rPr lang="en-US" b="1" dirty="0"/>
              <a:t> </a:t>
            </a:r>
            <a:r>
              <a:rPr lang="en-US" b="1" dirty="0" err="1"/>
              <a:t>občanský</a:t>
            </a:r>
            <a:r>
              <a:rPr lang="en-US" b="1" dirty="0"/>
              <a:t> </a:t>
            </a:r>
            <a:r>
              <a:rPr lang="en-US" b="1" dirty="0" err="1"/>
              <a:t>průkaz</a:t>
            </a:r>
            <a:r>
              <a:rPr lang="cs-CZ" dirty="0"/>
              <a:t> </a:t>
            </a:r>
            <a:r>
              <a:rPr lang="en-US" dirty="0"/>
              <a:t>pro </a:t>
            </a:r>
            <a:r>
              <a:rPr lang="en-US" dirty="0" err="1"/>
              <a:t>případ</a:t>
            </a:r>
            <a:r>
              <a:rPr lang="en-US" dirty="0"/>
              <a:t> </a:t>
            </a:r>
            <a:r>
              <a:rPr lang="en-US" dirty="0" err="1"/>
              <a:t>prokázání</a:t>
            </a:r>
            <a:r>
              <a:rPr lang="en-US" dirty="0"/>
              <a:t> </a:t>
            </a:r>
            <a:r>
              <a:rPr lang="en-US" dirty="0" err="1"/>
              <a:t>totožnosti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žádost</a:t>
            </a:r>
            <a:r>
              <a:rPr lang="en-US" dirty="0"/>
              <a:t> </a:t>
            </a:r>
            <a:r>
              <a:rPr lang="en-US" dirty="0" err="1"/>
              <a:t>policie</a:t>
            </a:r>
            <a:r>
              <a:rPr lang="en-US" dirty="0"/>
              <a:t>,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nástupu</a:t>
            </a:r>
            <a:r>
              <a:rPr lang="cs-CZ" dirty="0"/>
              <a:t> </a:t>
            </a:r>
            <a:r>
              <a:rPr lang="en-US" dirty="0"/>
              <a:t>do </a:t>
            </a:r>
            <a:r>
              <a:rPr lang="en-US" dirty="0" err="1"/>
              <a:t>letadla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22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/>
              <a:t>Překračování pozemních hranic bez hraničních kontrol a bez zastavení.</a:t>
            </a:r>
            <a:endParaRPr lang="cs-CZ" sz="2000" dirty="0"/>
          </a:p>
          <a:p>
            <a:r>
              <a:rPr lang="cs-CZ" sz="2000" dirty="0"/>
              <a:t>Využívání Schengenského informačního systému. </a:t>
            </a:r>
          </a:p>
          <a:p>
            <a:r>
              <a:rPr lang="cs-CZ" sz="2000" dirty="0"/>
              <a:t>Zjednodušené cestování cizinců.</a:t>
            </a:r>
          </a:p>
          <a:p>
            <a:r>
              <a:rPr lang="cs-CZ" sz="2000" dirty="0"/>
              <a:t>V případě občanů třetích zemí probíhá důkladná kontrola plnění všech </a:t>
            </a:r>
            <a:r>
              <a:rPr lang="pl-PL" sz="2000" dirty="0"/>
              <a:t>podmínek pro vstup do společného prostoru.</a:t>
            </a:r>
            <a:r>
              <a:rPr lang="cs-CZ" sz="2000" dirty="0"/>
              <a:t> 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9502"/>
            <a:ext cx="6192688" cy="507703"/>
          </a:xfrm>
        </p:spPr>
        <p:txBody>
          <a:bodyPr/>
          <a:lstStyle/>
          <a:p>
            <a:r>
              <a:rPr lang="cs-CZ" b="1" dirty="0"/>
              <a:t>Mezi hlavní změny související se vstupem České republiky do Schengenu patří: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59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19622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Cestování s platným dokladem totožnosti (</a:t>
            </a:r>
            <a:r>
              <a:rPr lang="cs-CZ" sz="2000" dirty="0"/>
              <a:t>platný občanský průkaz nebo cestovní pas)</a:t>
            </a:r>
            <a:r>
              <a:rPr lang="cs-CZ" sz="2000" b="1" dirty="0"/>
              <a:t>, povinnost prokázat se v případě potřeby platným cestovním dokladem. </a:t>
            </a:r>
          </a:p>
          <a:p>
            <a:r>
              <a:rPr lang="cs-CZ" sz="2000" dirty="0"/>
              <a:t>Pokud vede cesta Evropou mimo území EU/Schengenu, je potřeba mít platný cestovní pas a někdy i vízum. </a:t>
            </a:r>
            <a:endParaRPr lang="cs-CZ" sz="2000" dirty="0" smtClean="0"/>
          </a:p>
          <a:p>
            <a:r>
              <a:rPr lang="cs-CZ" sz="2000" b="1" dirty="0"/>
              <a:t>Občanský průkaz občanů EU uznávají </a:t>
            </a:r>
            <a:r>
              <a:rPr lang="cs-CZ" sz="2000" dirty="0"/>
              <a:t>pro vstup na své území i </a:t>
            </a:r>
            <a:r>
              <a:rPr lang="cs-CZ" sz="2000" b="1" dirty="0"/>
              <a:t>Andorra, Lichtenštejnsko, Monako, San Marino, Švýcarsko a Vatikán. 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it-IT" b="1" dirty="0"/>
              <a:t>Z</a:t>
            </a:r>
            <a:r>
              <a:rPr lang="cs-CZ" b="1" dirty="0"/>
              <a:t>á</a:t>
            </a:r>
            <a:r>
              <a:rPr lang="it-IT" b="1" dirty="0"/>
              <a:t>kladn</a:t>
            </a:r>
            <a:r>
              <a:rPr lang="cs-CZ" b="1" dirty="0"/>
              <a:t>í</a:t>
            </a:r>
            <a:r>
              <a:rPr lang="it-IT" b="1" dirty="0"/>
              <a:t> pravidla pr</a:t>
            </a:r>
            <a:r>
              <a:rPr lang="cs-CZ" b="1" dirty="0"/>
              <a:t>o </a:t>
            </a:r>
            <a:r>
              <a:rPr lang="it-IT" b="1" dirty="0"/>
              <a:t>cestov</a:t>
            </a:r>
            <a:r>
              <a:rPr lang="cs-CZ" b="1" dirty="0"/>
              <a:t>á</a:t>
            </a:r>
            <a:r>
              <a:rPr lang="it-IT" b="1" dirty="0"/>
              <a:t>n</a:t>
            </a:r>
            <a:r>
              <a:rPr lang="cs-CZ" b="1" dirty="0"/>
              <a:t>í </a:t>
            </a:r>
            <a:r>
              <a:rPr lang="it-IT" b="1" dirty="0"/>
              <a:t>v Schengenu</a:t>
            </a:r>
            <a:br>
              <a:rPr lang="it-IT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056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347614"/>
            <a:ext cx="2376264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 smtClean="0"/>
              <a:t>Benešov</a:t>
            </a:r>
            <a:r>
              <a:rPr lang="cs-CZ" sz="1800" dirty="0"/>
              <a:t>, 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Brno/Tuřany</a:t>
            </a:r>
            <a:r>
              <a:rPr lang="cs-CZ" sz="1800" dirty="0"/>
              <a:t>, </a:t>
            </a:r>
          </a:p>
          <a:p>
            <a:pPr>
              <a:buNone/>
            </a:pPr>
            <a:r>
              <a:rPr lang="cs-CZ" sz="1800" dirty="0"/>
              <a:t>České Budějovice, 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Hradec </a:t>
            </a:r>
            <a:r>
              <a:rPr lang="cs-CZ" sz="1800" dirty="0"/>
              <a:t>Králové, </a:t>
            </a:r>
          </a:p>
          <a:p>
            <a:pPr>
              <a:buNone/>
            </a:pPr>
            <a:r>
              <a:rPr lang="cs-CZ" sz="1800" dirty="0"/>
              <a:t>Karlovy Vary, 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Kunovice</a:t>
            </a:r>
            <a:r>
              <a:rPr lang="cs-CZ" sz="1800" dirty="0"/>
              <a:t>, 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Letňany</a:t>
            </a:r>
            <a:r>
              <a:rPr lang="cs-CZ" sz="1800" dirty="0"/>
              <a:t>, 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Liberec</a:t>
            </a:r>
            <a:r>
              <a:rPr lang="cs-CZ" sz="1800" dirty="0"/>
              <a:t>, </a:t>
            </a:r>
            <a:endParaRPr 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3847"/>
            <a:ext cx="6696744" cy="507703"/>
          </a:xfrm>
        </p:spPr>
        <p:txBody>
          <a:bodyPr/>
          <a:lstStyle/>
          <a:p>
            <a:r>
              <a:rPr lang="cs-CZ" b="1" dirty="0"/>
              <a:t>Mezinárodní letiště s vnější hranicí – seznam letištních hraničních přechodů na území ČR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283968" y="127560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dirty="0"/>
              <a:t>Mnichovo Hradiště,</a:t>
            </a:r>
          </a:p>
          <a:p>
            <a:pPr>
              <a:buNone/>
            </a:pPr>
            <a:r>
              <a:rPr lang="cs-CZ" dirty="0"/>
              <a:t>Ostrava/Mošnov, </a:t>
            </a:r>
          </a:p>
          <a:p>
            <a:pPr>
              <a:buNone/>
            </a:pPr>
            <a:r>
              <a:rPr lang="cs-CZ" dirty="0"/>
              <a:t>Pardubice, </a:t>
            </a:r>
          </a:p>
          <a:p>
            <a:pPr>
              <a:buNone/>
            </a:pPr>
            <a:r>
              <a:rPr lang="cs-CZ" dirty="0" smtClean="0"/>
              <a:t>Plzeň/Líně</a:t>
            </a:r>
            <a:r>
              <a:rPr lang="cs-CZ" dirty="0"/>
              <a:t>,</a:t>
            </a:r>
          </a:p>
          <a:p>
            <a:pPr>
              <a:buNone/>
            </a:pPr>
            <a:r>
              <a:rPr lang="cs-CZ" dirty="0"/>
              <a:t>Praha/letiště Václava Havla, </a:t>
            </a:r>
          </a:p>
          <a:p>
            <a:pPr>
              <a:buNone/>
            </a:pPr>
            <a:r>
              <a:rPr lang="cs-CZ" dirty="0"/>
              <a:t>Přerov, </a:t>
            </a:r>
          </a:p>
          <a:p>
            <a:pPr>
              <a:buNone/>
            </a:pPr>
            <a:r>
              <a:rPr lang="cs-CZ" dirty="0"/>
              <a:t>Roudnice, </a:t>
            </a:r>
          </a:p>
          <a:p>
            <a:pPr>
              <a:buNone/>
            </a:pPr>
            <a:r>
              <a:rPr lang="cs-CZ" dirty="0"/>
              <a:t>Vodochody, </a:t>
            </a:r>
          </a:p>
          <a:p>
            <a:pPr>
              <a:buNone/>
            </a:pPr>
            <a:r>
              <a:rPr lang="cs-CZ" dirty="0"/>
              <a:t>Vysoké Mýto.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030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347614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výjimečných</a:t>
            </a:r>
            <a:r>
              <a:rPr lang="en-US" sz="2000" dirty="0"/>
              <a:t> </a:t>
            </a:r>
            <a:r>
              <a:rPr lang="en-US" sz="2000" dirty="0" err="1"/>
              <a:t>případech</a:t>
            </a:r>
            <a:r>
              <a:rPr lang="en-US" sz="2000" dirty="0"/>
              <a:t> </a:t>
            </a:r>
            <a:r>
              <a:rPr lang="en-US" sz="2000" dirty="0" err="1"/>
              <a:t>může</a:t>
            </a:r>
            <a:r>
              <a:rPr lang="en-US" sz="2000" dirty="0"/>
              <a:t> </a:t>
            </a:r>
            <a:r>
              <a:rPr lang="en-US" sz="2000" dirty="0" err="1"/>
              <a:t>země</a:t>
            </a:r>
            <a:r>
              <a:rPr lang="en-US" sz="2000" dirty="0"/>
              <a:t> EU </a:t>
            </a:r>
            <a:r>
              <a:rPr lang="en-US" sz="2000" dirty="0" err="1"/>
              <a:t>odepřít</a:t>
            </a:r>
            <a:r>
              <a:rPr lang="en-US" sz="2000" dirty="0"/>
              <a:t> </a:t>
            </a:r>
            <a:r>
              <a:rPr lang="en-US" sz="2000" dirty="0" err="1"/>
              <a:t>vstup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území</a:t>
            </a:r>
            <a:r>
              <a:rPr lang="en-US" sz="2000" dirty="0"/>
              <a:t> v </a:t>
            </a:r>
            <a:r>
              <a:rPr lang="en-US" sz="2000" dirty="0" err="1"/>
              <a:t>zájmu</a:t>
            </a:r>
            <a:r>
              <a:rPr lang="en-US" sz="2000" dirty="0"/>
              <a:t> </a:t>
            </a:r>
            <a:r>
              <a:rPr lang="en-US" sz="2000" dirty="0" err="1"/>
              <a:t>zachování</a:t>
            </a:r>
            <a:r>
              <a:rPr lang="en-US" sz="2000" dirty="0"/>
              <a:t> </a:t>
            </a:r>
            <a:r>
              <a:rPr lang="en-US" sz="2000" dirty="0" err="1"/>
              <a:t>veřejného</a:t>
            </a:r>
            <a:r>
              <a:rPr lang="en-US" sz="2000" dirty="0"/>
              <a:t> </a:t>
            </a:r>
            <a:r>
              <a:rPr lang="en-US" sz="2000" dirty="0" err="1"/>
              <a:t>pořádku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z </a:t>
            </a:r>
            <a:r>
              <a:rPr lang="en-US" sz="2000" dirty="0" err="1"/>
              <a:t>důvodu</a:t>
            </a:r>
            <a:r>
              <a:rPr lang="en-US" sz="2000" dirty="0"/>
              <a:t> „</a:t>
            </a:r>
            <a:r>
              <a:rPr lang="en-US" sz="2000" dirty="0" err="1"/>
              <a:t>ohrožení</a:t>
            </a:r>
            <a:r>
              <a:rPr lang="en-US" sz="2000" dirty="0"/>
              <a:t> </a:t>
            </a:r>
            <a:r>
              <a:rPr lang="en-US" sz="2000" dirty="0" err="1"/>
              <a:t>veřejné</a:t>
            </a:r>
            <a:r>
              <a:rPr lang="en-US" sz="2000" dirty="0"/>
              <a:t> </a:t>
            </a:r>
            <a:r>
              <a:rPr lang="en-US" sz="2000" dirty="0" err="1"/>
              <a:t>bezpečnosti</a:t>
            </a:r>
            <a:r>
              <a:rPr lang="en-US" sz="2000" dirty="0"/>
              <a:t> </a:t>
            </a:r>
            <a:r>
              <a:rPr lang="en-US" sz="2000" dirty="0" err="1"/>
              <a:t>či</a:t>
            </a:r>
            <a:r>
              <a:rPr lang="en-US" sz="2000" dirty="0"/>
              <a:t> </a:t>
            </a:r>
            <a:r>
              <a:rPr lang="en-US" sz="2000" dirty="0" err="1"/>
              <a:t>veřejného</a:t>
            </a:r>
            <a:r>
              <a:rPr lang="en-US" sz="2000" dirty="0"/>
              <a:t> </a:t>
            </a:r>
            <a:r>
              <a:rPr lang="en-US" sz="2000" dirty="0" err="1"/>
              <a:t>zdraví</a:t>
            </a:r>
            <a:r>
              <a:rPr lang="en-US" sz="2000" dirty="0"/>
              <a:t>“. </a:t>
            </a:r>
            <a:endParaRPr lang="cs-CZ" sz="2000" dirty="0" smtClean="0"/>
          </a:p>
          <a:p>
            <a:endParaRPr lang="cs-CZ" sz="2000" dirty="0"/>
          </a:p>
          <a:p>
            <a:r>
              <a:rPr lang="en-US" sz="2000" dirty="0" err="1"/>
              <a:t>Příslušné</a:t>
            </a:r>
            <a:r>
              <a:rPr lang="en-US" sz="2000" dirty="0"/>
              <a:t> </a:t>
            </a:r>
            <a:r>
              <a:rPr lang="en-US" sz="2000" dirty="0" err="1"/>
              <a:t>orgány</a:t>
            </a:r>
            <a:r>
              <a:rPr lang="en-US" sz="2000" dirty="0"/>
              <a:t> </a:t>
            </a:r>
            <a:r>
              <a:rPr lang="en-US" sz="2000" dirty="0" err="1"/>
              <a:t>mají</a:t>
            </a:r>
            <a:r>
              <a:rPr lang="en-US" sz="2000" dirty="0"/>
              <a:t> v </a:t>
            </a:r>
            <a:r>
              <a:rPr lang="en-US" sz="2000" dirty="0" err="1"/>
              <a:t>takovém</a:t>
            </a:r>
            <a:r>
              <a:rPr lang="en-US" sz="2000" dirty="0"/>
              <a:t> </a:t>
            </a:r>
            <a:r>
              <a:rPr lang="en-US" sz="2000" dirty="0" err="1"/>
              <a:t>případě</a:t>
            </a:r>
            <a:r>
              <a:rPr lang="en-US" sz="2000" dirty="0"/>
              <a:t> </a:t>
            </a:r>
            <a:r>
              <a:rPr lang="en-US" sz="2000" dirty="0" err="1"/>
              <a:t>povinnost</a:t>
            </a:r>
            <a:r>
              <a:rPr lang="en-US" sz="2000" dirty="0"/>
              <a:t> </a:t>
            </a:r>
            <a:r>
              <a:rPr lang="en-US" sz="2000" dirty="0" err="1"/>
              <a:t>prokázat</a:t>
            </a:r>
            <a:r>
              <a:rPr lang="en-US" sz="2000" dirty="0"/>
              <a:t> „</a:t>
            </a:r>
            <a:r>
              <a:rPr lang="en-US" sz="2000" dirty="0" err="1"/>
              <a:t>skutečnou</a:t>
            </a:r>
            <a:r>
              <a:rPr lang="en-US" sz="2000" dirty="0"/>
              <a:t>, </a:t>
            </a:r>
            <a:r>
              <a:rPr lang="en-US" sz="2000" dirty="0" err="1"/>
              <a:t>bezprostřední</a:t>
            </a:r>
            <a:r>
              <a:rPr lang="en-US" sz="2000" dirty="0"/>
              <a:t> a </a:t>
            </a:r>
            <a:r>
              <a:rPr lang="en-US" sz="2000" dirty="0" err="1"/>
              <a:t>dostatečně</a:t>
            </a:r>
            <a:r>
              <a:rPr lang="en-US" sz="2000" dirty="0"/>
              <a:t> </a:t>
            </a:r>
            <a:r>
              <a:rPr lang="en-US" sz="2000" dirty="0" err="1"/>
              <a:t>vážnou</a:t>
            </a:r>
            <a:r>
              <a:rPr lang="en-US" sz="2000" dirty="0"/>
              <a:t> </a:t>
            </a:r>
            <a:r>
              <a:rPr lang="en-US" sz="2000" dirty="0" err="1"/>
              <a:t>hrozbu</a:t>
            </a:r>
            <a:r>
              <a:rPr lang="en-US" sz="2000" dirty="0"/>
              <a:t>“, s </a:t>
            </a:r>
            <a:r>
              <a:rPr lang="en-US" sz="2000" dirty="0" err="1"/>
              <a:t>nárokem</a:t>
            </a:r>
            <a:r>
              <a:rPr lang="en-US" sz="2000" dirty="0"/>
              <a:t> </a:t>
            </a:r>
            <a:r>
              <a:rPr lang="en-US" sz="2000" dirty="0" err="1"/>
              <a:t>obdržet</a:t>
            </a:r>
            <a:r>
              <a:rPr lang="en-US" sz="2000" dirty="0"/>
              <a:t> </a:t>
            </a:r>
            <a:r>
              <a:rPr lang="en-US" sz="2000" dirty="0" err="1"/>
              <a:t>písemné</a:t>
            </a:r>
            <a:r>
              <a:rPr lang="en-US" sz="2000" dirty="0"/>
              <a:t> </a:t>
            </a:r>
            <a:r>
              <a:rPr lang="en-US" sz="2000" dirty="0" err="1"/>
              <a:t>rozhodnutí</a:t>
            </a:r>
            <a:r>
              <a:rPr lang="en-US" sz="2000" dirty="0"/>
              <a:t> </a:t>
            </a:r>
            <a:r>
              <a:rPr lang="en-US" sz="2000" dirty="0" err="1"/>
              <a:t>orgánů</a:t>
            </a:r>
            <a:r>
              <a:rPr lang="en-US" sz="2000" dirty="0"/>
              <a:t>, v </a:t>
            </a:r>
            <a:r>
              <a:rPr lang="en-US" sz="2000" dirty="0" err="1"/>
              <a:t>němž</a:t>
            </a:r>
            <a:r>
              <a:rPr lang="en-US" sz="2000" dirty="0"/>
              <a:t> </a:t>
            </a:r>
            <a:r>
              <a:rPr lang="en-US" sz="2000" dirty="0" err="1"/>
              <a:t>budou</a:t>
            </a:r>
            <a:r>
              <a:rPr lang="en-US" sz="2000" dirty="0"/>
              <a:t> </a:t>
            </a:r>
            <a:r>
              <a:rPr lang="en-US" sz="2000" dirty="0" err="1"/>
              <a:t>uvedeny</a:t>
            </a:r>
            <a:r>
              <a:rPr lang="en-US" sz="2000" dirty="0"/>
              <a:t> </a:t>
            </a:r>
            <a:r>
              <a:rPr lang="en-US" sz="2000" dirty="0" err="1"/>
              <a:t>veškeré</a:t>
            </a:r>
            <a:r>
              <a:rPr lang="en-US" sz="2000" dirty="0"/>
              <a:t> </a:t>
            </a:r>
            <a:r>
              <a:rPr lang="en-US" sz="2000" dirty="0" err="1"/>
              <a:t>důvody</a:t>
            </a:r>
            <a:r>
              <a:rPr lang="en-US" sz="2000" dirty="0"/>
              <a:t> </a:t>
            </a:r>
            <a:r>
              <a:rPr lang="en-US" sz="2000" dirty="0" err="1"/>
              <a:t>odepření</a:t>
            </a:r>
            <a:r>
              <a:rPr lang="en-US" sz="2000" dirty="0"/>
              <a:t> </a:t>
            </a:r>
            <a:r>
              <a:rPr lang="en-US" sz="2000" dirty="0" err="1"/>
              <a:t>vstupu</a:t>
            </a:r>
            <a:r>
              <a:rPr lang="en-US" sz="2000" dirty="0"/>
              <a:t> a </a:t>
            </a:r>
            <a:r>
              <a:rPr lang="en-US" sz="2000" dirty="0" err="1"/>
              <a:t>rovněž</a:t>
            </a:r>
            <a:r>
              <a:rPr lang="en-US" sz="2000" dirty="0"/>
              <a:t> </a:t>
            </a:r>
            <a:r>
              <a:rPr lang="en-US" sz="2000" dirty="0" err="1"/>
              <a:t>jak</a:t>
            </a:r>
            <a:r>
              <a:rPr lang="cs-CZ" sz="2000" dirty="0"/>
              <a:t> </a:t>
            </a:r>
            <a:r>
              <a:rPr lang="en-US" sz="2000" dirty="0"/>
              <a:t>a do </a:t>
            </a:r>
            <a:r>
              <a:rPr lang="en-US" sz="2000" dirty="0" err="1"/>
              <a:t>kdy</a:t>
            </a:r>
            <a:r>
              <a:rPr lang="en-US" sz="2000" dirty="0"/>
              <a:t> je </a:t>
            </a:r>
            <a:r>
              <a:rPr lang="en-US" sz="2000" dirty="0" err="1"/>
              <a:t>možné</a:t>
            </a:r>
            <a:r>
              <a:rPr lang="en-US" sz="2000" dirty="0"/>
              <a:t> se </a:t>
            </a:r>
            <a:r>
              <a:rPr lang="en-US" sz="2000" dirty="0" err="1"/>
              <a:t>odvolat</a:t>
            </a:r>
            <a:r>
              <a:rPr lang="en-US" sz="2000" dirty="0"/>
              <a:t>.</a:t>
            </a:r>
          </a:p>
          <a:p>
            <a:endParaRPr lang="cs-CZ" sz="20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US" b="1" dirty="0" err="1"/>
              <a:t>Odepření</a:t>
            </a:r>
            <a:r>
              <a:rPr lang="en-US" b="1" dirty="0"/>
              <a:t> </a:t>
            </a:r>
            <a:r>
              <a:rPr lang="en-US" b="1" dirty="0" err="1"/>
              <a:t>vstupu</a:t>
            </a:r>
            <a:r>
              <a:rPr lang="en-US" b="1" dirty="0"/>
              <a:t> do </a:t>
            </a:r>
            <a:r>
              <a:rPr lang="en-US" b="1" dirty="0" err="1"/>
              <a:t>země</a:t>
            </a:r>
            <a:r>
              <a:rPr lang="en-US" b="1" dirty="0"/>
              <a:t/>
            </a:r>
            <a:br>
              <a:rPr lang="en-US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2806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</TotalTime>
  <Words>1608</Words>
  <Application>Microsoft Office PowerPoint</Application>
  <PresentationFormat>Předvádění na obrazovce (16:9)</PresentationFormat>
  <Paragraphs>174</Paragraphs>
  <Slides>26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Celní a pasové služby v cestovním ruchu, devizový zákon</vt:lpstr>
      <vt:lpstr>Schengenský prostor </vt:lpstr>
      <vt:lpstr>Prezentace aplikace PowerPoint</vt:lpstr>
      <vt:lpstr>Vnější schengenské hranice</vt:lpstr>
      <vt:lpstr>Hraniční země Schengenu</vt:lpstr>
      <vt:lpstr>Mezi hlavní změny související se vstupem České republiky do Schengenu patří: </vt:lpstr>
      <vt:lpstr>Základní pravidla pro cestování v Schengenu </vt:lpstr>
      <vt:lpstr>Mezinárodní letiště s vnější hranicí – seznam letištních hraničních přechodů na území ČR:</vt:lpstr>
      <vt:lpstr>Odepření vstupu do země </vt:lpstr>
      <vt:lpstr>Řízení vozidel </vt:lpstr>
      <vt:lpstr>Zdravotní pojištění </vt:lpstr>
      <vt:lpstr>Převážení zbraní </vt:lpstr>
      <vt:lpstr>Cestovní doklady a víza</vt:lpstr>
      <vt:lpstr>Cestovní doklady k cestám po Evropské unii </vt:lpstr>
      <vt:lpstr>Zjištění podmínek vstupu a pobytu v daném státě </vt:lpstr>
      <vt:lpstr>Bezvízová dohoda </vt:lpstr>
      <vt:lpstr>Vízum cizího státu </vt:lpstr>
      <vt:lpstr>Druhy českých cestovních dokladů </vt:lpstr>
      <vt:lpstr>Clo, celní politika státu, celní předpisy</vt:lpstr>
      <vt:lpstr>Celní orgány </vt:lpstr>
      <vt:lpstr>Druhy cel </vt:lpstr>
      <vt:lpstr>Prezentace aplikace PowerPoint</vt:lpstr>
      <vt:lpstr>Druhy celních kontrol </vt:lpstr>
      <vt:lpstr>Celní sazebník </vt:lpstr>
      <vt:lpstr>Devizový zákon a devizová kontrola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60</cp:revision>
  <dcterms:created xsi:type="dcterms:W3CDTF">2016-07-06T15:42:34Z</dcterms:created>
  <dcterms:modified xsi:type="dcterms:W3CDTF">2021-05-12T07:39:14Z</dcterms:modified>
</cp:coreProperties>
</file>