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9" r:id="rId6"/>
    <p:sldId id="263" r:id="rId7"/>
    <p:sldId id="264" r:id="rId8"/>
    <p:sldId id="265" r:id="rId9"/>
    <p:sldId id="266" r:id="rId10"/>
    <p:sldId id="270" r:id="rId11"/>
    <p:sldId id="271" r:id="rId12"/>
    <p:sldId id="267" r:id="rId13"/>
    <p:sldId id="268" r:id="rId14"/>
    <p:sldId id="272" r:id="rId15"/>
    <p:sldId id="260" r:id="rId16"/>
    <p:sldId id="273" r:id="rId17"/>
    <p:sldId id="262" r:id="rId18"/>
    <p:sldId id="261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5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3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8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8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16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B152-AA95-4996-A807-F81D4A4BC3F4}" type="datetimeFigureOut">
              <a:rPr lang="cs-CZ" smtClean="0"/>
              <a:t>24.2.2021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116CFEA-45B9-4929-B51C-72701F529B1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7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8E60E-1A36-480F-B4F2-BA33EFDC9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206500"/>
            <a:ext cx="10731500" cy="1409700"/>
          </a:xfrm>
        </p:spPr>
        <p:txBody>
          <a:bodyPr>
            <a:normAutofit/>
          </a:bodyPr>
          <a:lstStyle/>
          <a:p>
            <a:r>
              <a:rPr lang="cs-C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Charakteristika služeb cestovního ruchu, význam pro cestovní ruch</a:t>
            </a:r>
            <a:endParaRPr lang="cs-CZ" sz="32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C0A585-EEE8-4BE7-800D-76D689A59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Matěj Novák</a:t>
            </a:r>
          </a:p>
        </p:txBody>
      </p:sp>
    </p:spTree>
    <p:extLst>
      <p:ext uri="{BB962C8B-B14F-4D97-AF65-F5344CB8AC3E}">
        <p14:creationId xmlns:p14="http://schemas.microsoft.com/office/powerpoint/2010/main" val="29661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5CF15-5439-423D-A1AF-5D4281E5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E2E6E6-4BAD-48B7-A9F8-632671644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-1"/>
            <a:ext cx="5753100" cy="6868061"/>
          </a:xfrm>
        </p:spPr>
      </p:pic>
    </p:spTree>
    <p:extLst>
      <p:ext uri="{BB962C8B-B14F-4D97-AF65-F5344CB8AC3E}">
        <p14:creationId xmlns:p14="http://schemas.microsoft.com/office/powerpoint/2010/main" val="371802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7700B-AB57-4E6C-811A-552189596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92C33F-271A-47A1-8CB0-6A423FEEE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471D4D-C228-4D93-B4AE-492F2263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8" y="242958"/>
            <a:ext cx="10251578" cy="55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CED92-80C4-43A7-88AE-A6D61CAF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kritéria: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981AF-47CE-42E0-81D0-C892535F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3088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Sociologické hledisko ( </a:t>
            </a:r>
            <a:r>
              <a:rPr lang="cs-CZ" dirty="0"/>
              <a:t>příbuzní, známí, etnický CR)</a:t>
            </a:r>
          </a:p>
          <a:p>
            <a:r>
              <a:rPr lang="cs-CZ" b="1" dirty="0"/>
              <a:t>Hledisko dynamiky </a:t>
            </a:r>
            <a:r>
              <a:rPr lang="cs-CZ" dirty="0"/>
              <a:t>(pobytový, putovní)</a:t>
            </a:r>
          </a:p>
          <a:p>
            <a:r>
              <a:rPr lang="cs-CZ" b="1" dirty="0"/>
              <a:t>Podle dopravního prostředku</a:t>
            </a:r>
          </a:p>
          <a:p>
            <a:r>
              <a:rPr lang="cs-CZ" b="1" dirty="0"/>
              <a:t>Geografické hledisko :</a:t>
            </a:r>
          </a:p>
          <a:p>
            <a:r>
              <a:rPr lang="cs-CZ" sz="2000" b="1" dirty="0"/>
              <a:t>Domácí</a:t>
            </a:r>
            <a:r>
              <a:rPr lang="cs-CZ" sz="2000" dirty="0"/>
              <a:t> – představuje pobyt a cestování domácího obyvatelstva ve vlastní zemi.</a:t>
            </a:r>
          </a:p>
          <a:p>
            <a:r>
              <a:rPr lang="cs-CZ" sz="2000" b="1" dirty="0"/>
              <a:t>Zahraniční </a:t>
            </a:r>
            <a:r>
              <a:rPr lang="cs-CZ" sz="2000" dirty="0"/>
              <a:t>– je spojený s cestováním a pobytem obyvatel v zahraničí.  (aktivní a pasivní )</a:t>
            </a:r>
          </a:p>
          <a:p>
            <a:r>
              <a:rPr lang="cs-CZ" sz="2000" b="1" dirty="0"/>
              <a:t>Mezinárodní</a:t>
            </a:r>
            <a:r>
              <a:rPr lang="cs-CZ" sz="2000" dirty="0"/>
              <a:t> – tvoří aktivní i pasivní zahraniční cestovní ruch několika států.</a:t>
            </a:r>
          </a:p>
          <a:p>
            <a:r>
              <a:rPr lang="cs-CZ" sz="2000" b="1" dirty="0"/>
              <a:t>Vnitřní</a:t>
            </a:r>
            <a:r>
              <a:rPr lang="cs-CZ" sz="2000" dirty="0"/>
              <a:t> – zahrnuje domácí CR a aktivní zahraniční CR.</a:t>
            </a:r>
          </a:p>
          <a:p>
            <a:r>
              <a:rPr lang="cs-CZ" sz="2000" b="1" dirty="0"/>
              <a:t>Národní</a:t>
            </a:r>
            <a:r>
              <a:rPr lang="cs-CZ" sz="2000" dirty="0"/>
              <a:t> – domácí CR a pasivní zahraniční CR.</a:t>
            </a:r>
          </a:p>
          <a:p>
            <a:r>
              <a:rPr lang="cs-CZ" sz="2000" b="1" dirty="0"/>
              <a:t>Regionální </a:t>
            </a:r>
            <a:r>
              <a:rPr lang="cs-CZ" sz="2000" dirty="0"/>
              <a:t>– CR regionů a států  jako cestovních cílů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21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F81CF-EE09-40BA-9595-D1DF928E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ročního období  </a:t>
            </a:r>
            <a:r>
              <a:rPr lang="cs-CZ" cap="none" dirty="0"/>
              <a:t>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49F19-4123-4D6D-A5F3-1F829CEB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Sezónní</a:t>
            </a:r>
            <a:r>
              <a:rPr lang="cs-CZ" dirty="0"/>
              <a:t> </a:t>
            </a:r>
          </a:p>
          <a:p>
            <a:r>
              <a:rPr lang="cs-CZ" b="1" dirty="0"/>
              <a:t>Mimosezónní</a:t>
            </a:r>
          </a:p>
          <a:p>
            <a:r>
              <a:rPr lang="cs-CZ" b="1" dirty="0"/>
              <a:t>Celoroční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i="1" dirty="0"/>
              <a:t>? Charakterizujte tyto jednotlivé typy, uveďte místa v ČR i ve světě, výhody a nevýhody pro provozovatele zařízení 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07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75C6F-BCE8-448B-9896-E0808D2D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F6123E-7D7B-4D94-84BD-96755DE1B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0"/>
            <a:ext cx="9603275" cy="6882790"/>
          </a:xfrm>
        </p:spPr>
      </p:pic>
    </p:spTree>
    <p:extLst>
      <p:ext uri="{BB962C8B-B14F-4D97-AF65-F5344CB8AC3E}">
        <p14:creationId xmlns:p14="http://schemas.microsoft.com/office/powerpoint/2010/main" val="11688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324A1-2F25-4333-8B37-31280064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08674"/>
            <a:ext cx="9603275" cy="782981"/>
          </a:xfrm>
        </p:spPr>
        <p:txBody>
          <a:bodyPr/>
          <a:lstStyle/>
          <a:p>
            <a:pPr algn="ctr"/>
            <a:r>
              <a:rPr lang="cs-CZ" dirty="0"/>
              <a:t>SLUŽBY A JEJICH VLASTNOSTI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AF2AC-FC3F-4AC8-91E3-40CAD5A2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/>
              <a:t>…AKCE </a:t>
            </a:r>
            <a:r>
              <a:rPr lang="cs-CZ" b="1" dirty="0"/>
              <a:t>„UDĚLAT NĚCO PRO NĚKOHO NEBO PRO NĚCO“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NIKDY NEVEDE KE VZNIKU VLASTNICTVÍ ČEHOKOLI, </a:t>
            </a:r>
            <a:r>
              <a:rPr lang="cs-CZ" dirty="0"/>
              <a:t>ALE POUZE PŘINÁŠÍ ZÁKAZNÍKŮM </a:t>
            </a:r>
            <a:r>
              <a:rPr lang="cs-CZ" b="1" dirty="0"/>
              <a:t>PROSPĚCH NEBO USPOKOJENÍ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Podle Kotlera je službou</a:t>
            </a:r>
            <a:r>
              <a:rPr lang="cs-CZ" dirty="0"/>
              <a:t>…“ jakákoliv činnost nebo prospěch, které jedna strana může nabídnout druhé a které jsou v podstatě nehmotné a nevytvářejí vlastnictví čehokoli. Její produkce se může nebo nemusí vázat k </a:t>
            </a:r>
            <a:r>
              <a:rPr lang="cs-CZ" b="1" dirty="0"/>
              <a:t>fyzickému produktu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4588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C3DE6-0D14-4F02-8C68-E84A5698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PRÁCE VE SLUŽBÁCH = PRÁCE S LIDMI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646B0-0E46-46F5-AAF0-D95AF3226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02468"/>
          </a:xfrm>
        </p:spPr>
        <p:txBody>
          <a:bodyPr/>
          <a:lstStyle/>
          <a:p>
            <a:r>
              <a:rPr lang="cs-CZ" dirty="0"/>
              <a:t>Služby jako produkt představují soubor činností, které uspokojují svým průběhem vztahujících se ke klientovi či jeho majetku</a:t>
            </a:r>
          </a:p>
          <a:p>
            <a:endParaRPr lang="cs-CZ" dirty="0"/>
          </a:p>
          <a:p>
            <a:r>
              <a:rPr lang="cs-CZ" dirty="0"/>
              <a:t>SLUŽBY JSOU ČASTO PROMĚNLIVÉ</a:t>
            </a:r>
          </a:p>
          <a:p>
            <a:r>
              <a:rPr lang="cs-CZ" dirty="0"/>
              <a:t>POMÍJÍVÉ, NELZE JE SKLADOVAT</a:t>
            </a:r>
          </a:p>
          <a:p>
            <a:r>
              <a:rPr lang="cs-CZ" dirty="0"/>
              <a:t>ČASTO NEJDŘÍVE PRODANÁ, POTÉ VYTVOŘENÁ</a:t>
            </a:r>
          </a:p>
          <a:p>
            <a:r>
              <a:rPr lang="cs-CZ" dirty="0"/>
              <a:t>PRODUKOVANÁ V RÁMCI STEJNÉHO ČASOVÉHO ROZPĚTÍ</a:t>
            </a:r>
          </a:p>
          <a:p>
            <a:r>
              <a:rPr lang="cs-CZ" dirty="0"/>
              <a:t>DŮLEŽITÝ LIDSKÝ FAKTOR 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14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2CE82-9F01-4F31-9EEC-141E22E1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SLUŽBY CESTOVNÍHO 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6A455F-B55E-429F-8C20-FB3E800F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EKONOMICKÁ ČINNOST, JEJICHŽ VÝSLEDKEM JSOU NEMATERIÁLNÍ HODNOTY ZAJIŠŤUJÍCÍ POZITIVNÍ EFEKTO PRO SPOTŘEBITELE A USPOKOJENÍ POTŘEB SPOJENÉ S CESTOVNÍM RUCHEM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NEZVNIKÁ HOTOVÝ VÝROBEK ALE EFEKT, POCIT USPOKOJENÍ</a:t>
            </a:r>
          </a:p>
          <a:p>
            <a:r>
              <a:rPr lang="cs-CZ" dirty="0"/>
              <a:t>CHARAKTER PROPOJENÍ VÍCE ČINNOSTÍ (NÁVAZNOST)</a:t>
            </a:r>
          </a:p>
        </p:txBody>
      </p:sp>
    </p:spTree>
    <p:extLst>
      <p:ext uri="{BB962C8B-B14F-4D97-AF65-F5344CB8AC3E}">
        <p14:creationId xmlns:p14="http://schemas.microsoft.com/office/powerpoint/2010/main" val="321459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D1259-BD89-42F6-9BD2-52D687B4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19481"/>
          </a:xfrm>
        </p:spPr>
        <p:txBody>
          <a:bodyPr/>
          <a:lstStyle/>
          <a:p>
            <a:r>
              <a:rPr lang="cs-CZ" dirty="0"/>
              <a:t>Vlastnosti služeb: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4B5D5-DFCD-42E8-98B2-16026F84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31146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NEHMATATELNOST A NEHMOTNOST </a:t>
            </a:r>
            <a:r>
              <a:rPr lang="cs-CZ" dirty="0"/>
              <a:t>(nelze si prohlédnout, prověřit ani vyzkoušet)</a:t>
            </a:r>
          </a:p>
          <a:p>
            <a:r>
              <a:rPr lang="cs-CZ" b="1" dirty="0"/>
              <a:t>NEODĚLITELNOST</a:t>
            </a:r>
            <a:r>
              <a:rPr lang="cs-CZ" dirty="0"/>
              <a:t> (místa, času a poskytování služby)</a:t>
            </a:r>
          </a:p>
          <a:p>
            <a:r>
              <a:rPr lang="cs-CZ" b="1" dirty="0"/>
              <a:t>RŮZNORODOST</a:t>
            </a:r>
            <a:r>
              <a:rPr lang="cs-CZ" dirty="0"/>
              <a:t> (kombinace různých služeb)</a:t>
            </a:r>
          </a:p>
          <a:p>
            <a:r>
              <a:rPr lang="cs-CZ" b="1" dirty="0"/>
              <a:t>KOMPLEXNOST</a:t>
            </a:r>
            <a:r>
              <a:rPr lang="cs-CZ" dirty="0"/>
              <a:t> (zájezd)</a:t>
            </a:r>
          </a:p>
          <a:p>
            <a:r>
              <a:rPr lang="cs-CZ" b="1" dirty="0"/>
              <a:t>SUBJEKTIVITA VNÍMÁNÍ A POSKYTOVÁNÍ STEJNÉ SLUŽBY</a:t>
            </a:r>
          </a:p>
          <a:p>
            <a:r>
              <a:rPr lang="cs-CZ" b="1" dirty="0"/>
              <a:t>DOČASNOST</a:t>
            </a:r>
            <a:r>
              <a:rPr lang="cs-CZ" dirty="0"/>
              <a:t> (netrvanlivost)</a:t>
            </a:r>
          </a:p>
          <a:p>
            <a:r>
              <a:rPr lang="cs-CZ" b="1" dirty="0"/>
              <a:t>NEEXISTENCE VLASTNICTVÍ NEBO DOČASNÉ „VLASTNĚNÍ</a:t>
            </a:r>
            <a:r>
              <a:rPr lang="cs-CZ" dirty="0"/>
              <a:t>“</a:t>
            </a:r>
          </a:p>
          <a:p>
            <a:r>
              <a:rPr lang="cs-CZ" b="1" dirty="0"/>
              <a:t>PODMÍNĚNOST NÁKLADŮ</a:t>
            </a:r>
          </a:p>
          <a:p>
            <a:r>
              <a:rPr lang="cs-CZ" b="1" dirty="0"/>
              <a:t>VZTAH SLUŽEB A PROVOZOVATELE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53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871A3-44FF-4D1E-A415-BA1DE4C2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služeb: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3A125-B7EF-4C64-A4A9-748736FA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VYSOKÁ SPOTŘEBA ŽIVÉ PRÁCE</a:t>
            </a:r>
          </a:p>
          <a:p>
            <a:r>
              <a:rPr lang="cs-CZ" dirty="0"/>
              <a:t>VÍCE OBOROVÝ CHARAKTER SLUŽEB</a:t>
            </a:r>
          </a:p>
          <a:p>
            <a:r>
              <a:rPr lang="cs-CZ" dirty="0"/>
              <a:t>SEZÓNOST POPTÁVKY PO SLUŽBÁCH</a:t>
            </a:r>
          </a:p>
          <a:p>
            <a:r>
              <a:rPr lang="cs-CZ" dirty="0"/>
              <a:t>NEZBYTNOST POSKYTNUTÍ INFORMACÍ</a:t>
            </a:r>
          </a:p>
          <a:p>
            <a:r>
              <a:rPr lang="cs-CZ" dirty="0"/>
              <a:t>POMÍJIVOST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1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12F14-5A96-4150-894A-0DEBCCCC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74319"/>
            <a:ext cx="9603275" cy="744881"/>
          </a:xfrm>
        </p:spPr>
        <p:txBody>
          <a:bodyPr/>
          <a:lstStyle/>
          <a:p>
            <a:r>
              <a:rPr lang="cs-CZ" dirty="0"/>
              <a:t>Představení: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D699E-EF33-4C94-B3B2-1E7320399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550168"/>
          </a:xfrm>
        </p:spPr>
        <p:txBody>
          <a:bodyPr/>
          <a:lstStyle/>
          <a:p>
            <a:r>
              <a:rPr lang="cs-CZ" dirty="0"/>
              <a:t>2013 – 2015 Vysoká škola obchodní v Praze, o.p.s. Obor: Management cestovního ruchu, navazující magisterské studium. </a:t>
            </a:r>
          </a:p>
          <a:p>
            <a:endParaRPr lang="cs-CZ" dirty="0"/>
          </a:p>
          <a:p>
            <a:r>
              <a:rPr lang="cs-CZ" dirty="0"/>
              <a:t>2010 – 2013 Slezská univerzita v Opavě, fakulta obchodně podnikatelská v Karviné, Obor: Gastronomie, hotelnictví a turismus, bakalářské studium. </a:t>
            </a:r>
          </a:p>
          <a:p>
            <a:endParaRPr lang="cs-CZ" dirty="0"/>
          </a:p>
          <a:p>
            <a:r>
              <a:rPr lang="cs-CZ" dirty="0"/>
              <a:t>2006 – 2010 VOŠ a hotelová škola Opava, Obor: Management cestovního ruchu, zakončeno maturitní zkouškou. </a:t>
            </a:r>
          </a:p>
        </p:txBody>
      </p:sp>
    </p:spTree>
    <p:extLst>
      <p:ext uri="{BB962C8B-B14F-4D97-AF65-F5344CB8AC3E}">
        <p14:creationId xmlns:p14="http://schemas.microsoft.com/office/powerpoint/2010/main" val="19942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7AF20-30B8-4959-B965-BD05441D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SLUŽEB CR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1869F-6435-42A6-BE76-50B746F6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KRATŠÍ EXPOZITURA</a:t>
            </a:r>
          </a:p>
          <a:p>
            <a:r>
              <a:rPr lang="cs-CZ" dirty="0"/>
              <a:t>VLIV EMOCÍ, PSYCHIKY PŘI NÁKUPU</a:t>
            </a:r>
          </a:p>
          <a:p>
            <a:r>
              <a:rPr lang="cs-CZ" dirty="0"/>
              <a:t>DŮRAZ NA ÚROVEŇ A IMAGE (CK)</a:t>
            </a:r>
          </a:p>
          <a:p>
            <a:r>
              <a:rPr lang="cs-CZ" dirty="0"/>
              <a:t>ZÁVISLOST NA SPOLUPRACUJÍCÍCH FIRMÁCH</a:t>
            </a:r>
          </a:p>
          <a:p>
            <a:r>
              <a:rPr lang="cs-CZ" dirty="0"/>
              <a:t>SNAŽŠÍ KOPÍROVÁNÍ</a:t>
            </a:r>
          </a:p>
          <a:p>
            <a:r>
              <a:rPr lang="cs-CZ" dirty="0"/>
              <a:t>PROPAGACE V OBDOBÍ MIMOSEZÓN</a:t>
            </a:r>
          </a:p>
        </p:txBody>
      </p:sp>
    </p:spTree>
    <p:extLst>
      <p:ext uri="{BB962C8B-B14F-4D97-AF65-F5344CB8AC3E}">
        <p14:creationId xmlns:p14="http://schemas.microsoft.com/office/powerpoint/2010/main" val="84542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5A980-C2AB-446E-B0EE-78EE494C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7819"/>
            <a:ext cx="9603275" cy="1049235"/>
          </a:xfrm>
        </p:spPr>
        <p:txBody>
          <a:bodyPr/>
          <a:lstStyle/>
          <a:p>
            <a:pPr algn="ctr"/>
            <a:r>
              <a:rPr lang="cs-CZ" dirty="0"/>
              <a:t>KLASIFIKACE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8BD64-D3EC-4C9B-B546-BBB5C659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564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cap="all" dirty="0"/>
              <a:t>V různých statistických systémech sledování služeb se odrážejí  různé cíle sledování</a:t>
            </a:r>
          </a:p>
          <a:p>
            <a:r>
              <a:rPr lang="cs-CZ" cap="all" dirty="0"/>
              <a:t>Klasifikace služeb podle </a:t>
            </a:r>
            <a:r>
              <a:rPr lang="cs-CZ" cap="all" dirty="0" err="1"/>
              <a:t>osn</a:t>
            </a:r>
            <a:r>
              <a:rPr lang="cs-CZ" cap="all" dirty="0"/>
              <a:t> – </a:t>
            </a:r>
            <a:r>
              <a:rPr lang="cs-CZ" u="sng" cap="all" dirty="0"/>
              <a:t>KLASIFIKACE SLUŽEB PODLE CPC </a:t>
            </a:r>
            <a:r>
              <a:rPr lang="cs-CZ" dirty="0"/>
              <a:t>(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)</a:t>
            </a:r>
            <a:r>
              <a:rPr lang="cs-CZ" cap="all" dirty="0"/>
              <a:t> 			    - </a:t>
            </a:r>
            <a:r>
              <a:rPr lang="cs-CZ" u="sng" cap="all" dirty="0"/>
              <a:t>klasifikace služeb podle </a:t>
            </a:r>
            <a:r>
              <a:rPr lang="cs-CZ" u="sng" cap="all" dirty="0" err="1"/>
              <a:t>isic</a:t>
            </a:r>
            <a:r>
              <a:rPr lang="cs-CZ" u="sng" cap="all" dirty="0"/>
              <a:t> </a:t>
            </a:r>
            <a:r>
              <a:rPr lang="cs-CZ" dirty="0"/>
              <a:t>(</a:t>
            </a:r>
            <a:r>
              <a:rPr lang="cs-CZ" dirty="0" err="1"/>
              <a:t>international</a:t>
            </a:r>
            <a:r>
              <a:rPr lang="cs-CZ" dirty="0"/>
              <a:t> Standard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Classificaton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All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)</a:t>
            </a:r>
          </a:p>
          <a:p>
            <a:r>
              <a:rPr lang="cs-CZ" cap="all" dirty="0"/>
              <a:t>Klasifikace služeb </a:t>
            </a:r>
            <a:r>
              <a:rPr lang="cs-CZ" cap="all" dirty="0" err="1"/>
              <a:t>podel</a:t>
            </a:r>
            <a:r>
              <a:rPr lang="cs-CZ" cap="all" dirty="0"/>
              <a:t> </a:t>
            </a:r>
            <a:r>
              <a:rPr lang="cs-CZ" cap="all" dirty="0" err="1"/>
              <a:t>mmf</a:t>
            </a:r>
            <a:r>
              <a:rPr lang="cs-CZ" cap="all" dirty="0"/>
              <a:t> (</a:t>
            </a:r>
            <a:r>
              <a:rPr lang="cs-CZ" dirty="0"/>
              <a:t>metodika sestavení platební bilance</a:t>
            </a:r>
            <a:r>
              <a:rPr lang="cs-CZ" cap="all" dirty="0"/>
              <a:t>)</a:t>
            </a:r>
          </a:p>
          <a:p>
            <a:r>
              <a:rPr lang="cs-CZ" cap="all" dirty="0"/>
              <a:t>Klasifikace služeb podle </a:t>
            </a:r>
            <a:r>
              <a:rPr lang="cs-CZ" cap="all" dirty="0" err="1"/>
              <a:t>gats</a:t>
            </a:r>
            <a:r>
              <a:rPr lang="cs-CZ" cap="all" dirty="0"/>
              <a:t> (</a:t>
            </a:r>
            <a:r>
              <a:rPr lang="cs-CZ" dirty="0"/>
              <a:t>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Services</a:t>
            </a:r>
            <a:r>
              <a:rPr lang="cs-CZ" cap="all" dirty="0"/>
              <a:t>)</a:t>
            </a:r>
          </a:p>
          <a:p>
            <a:r>
              <a:rPr lang="cs-CZ" cap="all" dirty="0"/>
              <a:t>Statistika turismu a satelitního účtu turismu</a:t>
            </a:r>
          </a:p>
          <a:p>
            <a:r>
              <a:rPr lang="cs-CZ" cap="all" dirty="0"/>
              <a:t>Mezinárodní statistika zboží</a:t>
            </a:r>
          </a:p>
          <a:p>
            <a:r>
              <a:rPr lang="cs-CZ" cap="all" dirty="0"/>
              <a:t>Statistika mezinárodní migrace</a:t>
            </a:r>
          </a:p>
        </p:txBody>
      </p:sp>
    </p:spTree>
    <p:extLst>
      <p:ext uri="{BB962C8B-B14F-4D97-AF65-F5344CB8AC3E}">
        <p14:creationId xmlns:p14="http://schemas.microsoft.com/office/powerpoint/2010/main" val="206199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10D38-0DE2-4BC0-8A06-32CB17E6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AF1F9-12F7-4C9A-AC55-222F13DA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cap="all" dirty="0"/>
              <a:t>Podle významu ve spotřebě účastníků cestovního ruchu:</a:t>
            </a:r>
          </a:p>
          <a:p>
            <a:pPr marL="0" indent="0">
              <a:buNone/>
            </a:pPr>
            <a:endParaRPr lang="cs-CZ" b="1" cap="all" dirty="0"/>
          </a:p>
          <a:p>
            <a:r>
              <a:rPr lang="cs-CZ" dirty="0"/>
              <a:t>Podle charakteru spotřeby</a:t>
            </a:r>
          </a:p>
          <a:p>
            <a:r>
              <a:rPr lang="cs-CZ" dirty="0"/>
              <a:t>Podle způsobu platby</a:t>
            </a:r>
          </a:p>
          <a:p>
            <a:r>
              <a:rPr lang="cs-CZ" dirty="0"/>
              <a:t>Podle územního hlediska</a:t>
            </a:r>
          </a:p>
          <a:p>
            <a:r>
              <a:rPr lang="cs-CZ" dirty="0"/>
              <a:t>Podle časového hlediska</a:t>
            </a:r>
            <a:endParaRPr lang="cs-CZ" cap="al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25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48D6C-ADBE-4A68-82DD-F0141AD7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CEEA1-4AC2-45AD-93EB-B4FB74F8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b="1" dirty="0"/>
              <a:t>PODLE FUNKČNOSTI:</a:t>
            </a:r>
          </a:p>
          <a:p>
            <a:r>
              <a:rPr lang="cs-CZ" dirty="0"/>
              <a:t>dopravní služby</a:t>
            </a:r>
          </a:p>
          <a:p>
            <a:r>
              <a:rPr lang="cs-CZ" dirty="0"/>
              <a:t>ubytovací služby </a:t>
            </a:r>
          </a:p>
          <a:p>
            <a:r>
              <a:rPr lang="cs-CZ" dirty="0"/>
              <a:t>stravovací služby</a:t>
            </a:r>
          </a:p>
          <a:p>
            <a:r>
              <a:rPr lang="cs-CZ" dirty="0"/>
              <a:t>zprostředkovatelské služby</a:t>
            </a:r>
          </a:p>
          <a:p>
            <a:r>
              <a:rPr lang="cs-CZ" dirty="0"/>
              <a:t>společensko-kulturní služby</a:t>
            </a:r>
          </a:p>
          <a:p>
            <a:r>
              <a:rPr lang="cs-CZ" dirty="0"/>
              <a:t> sportovně-rekreační služby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animační služby</a:t>
            </a:r>
          </a:p>
          <a:p>
            <a:r>
              <a:rPr lang="cs-CZ" dirty="0"/>
              <a:t> lázeňské léčebné služby</a:t>
            </a:r>
          </a:p>
          <a:p>
            <a:r>
              <a:rPr lang="cs-CZ" dirty="0"/>
              <a:t>směnárenské služby</a:t>
            </a:r>
          </a:p>
          <a:p>
            <a:r>
              <a:rPr lang="cs-CZ" dirty="0"/>
              <a:t>obchodní služby,</a:t>
            </a:r>
          </a:p>
          <a:p>
            <a:r>
              <a:rPr lang="cs-CZ" dirty="0"/>
              <a:t> průvodcovské služby, </a:t>
            </a:r>
          </a:p>
          <a:p>
            <a:r>
              <a:rPr lang="cs-CZ" dirty="0"/>
              <a:t>pojistné služby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069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F15D7-C5BD-40BD-96FE-0A68A657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produkty turismu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9B881-5E49-4440-B2E2-9CDB4D59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500424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UBYTOVACÍ SLUŽBY</a:t>
            </a:r>
          </a:p>
          <a:p>
            <a:r>
              <a:rPr lang="cs-CZ" dirty="0"/>
              <a:t>STRAVOVACÍ SLUŽBY</a:t>
            </a:r>
          </a:p>
          <a:p>
            <a:r>
              <a:rPr lang="cs-CZ" dirty="0"/>
              <a:t>SLUŽBY ŽELEZNIČNÍC OSOBNÍ DOPRAVY</a:t>
            </a:r>
          </a:p>
          <a:p>
            <a:r>
              <a:rPr lang="cs-CZ" dirty="0"/>
              <a:t>SLUŽBY SILNIČNÍ OSOBNÍ DOPRAVY</a:t>
            </a:r>
          </a:p>
          <a:p>
            <a:r>
              <a:rPr lang="cs-CZ" dirty="0"/>
              <a:t>SLUŽBY VODNÍ OSOBNÍ DOPRAVY</a:t>
            </a:r>
          </a:p>
          <a:p>
            <a:r>
              <a:rPr lang="cs-CZ" dirty="0"/>
              <a:t>SLUŽBY LETECKÉ OSOBNÍ DOPRAVY</a:t>
            </a:r>
          </a:p>
          <a:p>
            <a:r>
              <a:rPr lang="cs-CZ" dirty="0"/>
              <a:t>PRONÁJEM DOPRAVNÍCH PROSTŘEDKŮ</a:t>
            </a:r>
          </a:p>
          <a:p>
            <a:r>
              <a:rPr lang="cs-CZ" dirty="0"/>
              <a:t>CESTOVNÍ AGENTURY A OSTATNÍ REZERVAČNÍ SLUŽBY</a:t>
            </a:r>
          </a:p>
          <a:p>
            <a:r>
              <a:rPr lang="cs-CZ" dirty="0"/>
              <a:t>KULTURNÍ SLUŽBY</a:t>
            </a:r>
          </a:p>
          <a:p>
            <a:r>
              <a:rPr lang="cs-CZ" dirty="0"/>
              <a:t>SPORTOVNÍ A REKREAČNÍ SLUŽBY</a:t>
            </a:r>
          </a:p>
          <a:p>
            <a:r>
              <a:rPr lang="cs-CZ" dirty="0">
                <a:solidFill>
                  <a:schemeClr val="bg1"/>
                </a:solidFill>
              </a:rPr>
              <a:t>ZBOŽÍ SPECIFICKÉ PRO DANOU ZEMI</a:t>
            </a:r>
          </a:p>
          <a:p>
            <a:r>
              <a:rPr lang="cs-CZ" dirty="0">
                <a:solidFill>
                  <a:schemeClr val="bg1"/>
                </a:solidFill>
              </a:rPr>
              <a:t>SLUŽBY SPECIFICKÉ PRO DANOU ZEMÍ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49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71854-D7FE-4E2A-B1A7-FB87A9B3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DOPLŇKOVÉ SLUŽBY = </a:t>
            </a:r>
            <a:r>
              <a:rPr lang="cs-CZ" cap="none" dirty="0"/>
              <a:t>PŘISPÍVAJÍ KE KOMPLEXNÍMU USPOKOJENÍ ÚČASTNÍKŮ CR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60A8B-0B42-4A0C-8E42-58F97EA1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83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PŘÍKLADY Z PRAXE:</a:t>
            </a:r>
          </a:p>
          <a:p>
            <a:r>
              <a:rPr lang="cs-CZ" dirty="0"/>
              <a:t>Sportovně-rekreační služby</a:t>
            </a:r>
          </a:p>
          <a:p>
            <a:r>
              <a:rPr lang="cs-CZ" dirty="0"/>
              <a:t>Kulturně-společenské služby</a:t>
            </a:r>
          </a:p>
          <a:p>
            <a:r>
              <a:rPr lang="cs-CZ" dirty="0"/>
              <a:t>Lázeňské služby</a:t>
            </a:r>
          </a:p>
          <a:p>
            <a:r>
              <a:rPr lang="cs-CZ" dirty="0"/>
              <a:t>Kongresové služby</a:t>
            </a:r>
          </a:p>
          <a:p>
            <a:r>
              <a:rPr lang="cs-CZ" dirty="0"/>
              <a:t>Průvodcovské a asistenční služby</a:t>
            </a:r>
          </a:p>
          <a:p>
            <a:r>
              <a:rPr lang="cs-CZ" dirty="0"/>
              <a:t>Pojišťovací služby</a:t>
            </a:r>
          </a:p>
          <a:p>
            <a:r>
              <a:rPr lang="cs-CZ" dirty="0"/>
              <a:t>Směnárenské služby </a:t>
            </a:r>
          </a:p>
          <a:p>
            <a:r>
              <a:rPr lang="cs-CZ" dirty="0"/>
              <a:t>Obchodní služby </a:t>
            </a:r>
          </a:p>
          <a:p>
            <a:r>
              <a:rPr lang="cs-CZ" dirty="0"/>
              <a:t>Zdravotnické služby</a:t>
            </a:r>
          </a:p>
        </p:txBody>
      </p:sp>
    </p:spTree>
    <p:extLst>
      <p:ext uri="{BB962C8B-B14F-4D97-AF65-F5344CB8AC3E}">
        <p14:creationId xmlns:p14="http://schemas.microsoft.com/office/powerpoint/2010/main" val="559670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34F8C-51D4-413F-ACD3-1F7BF230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9901"/>
            <a:ext cx="9603275" cy="1049235"/>
          </a:xfrm>
        </p:spPr>
        <p:txBody>
          <a:bodyPr/>
          <a:lstStyle/>
          <a:p>
            <a:pPr algn="ctr"/>
            <a:r>
              <a:rPr lang="cs-CZ" dirty="0"/>
              <a:t>Komplexnost  koordinace služeb  </a:t>
            </a:r>
            <a:br>
              <a:rPr lang="cs-CZ" dirty="0"/>
            </a:br>
            <a:r>
              <a:rPr lang="cs-CZ" dirty="0"/>
              <a:t>v daném 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781A3A-E10F-41D8-88F3-73052589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V DANÉM REKREAČNÍM PROSTORU</a:t>
            </a:r>
          </a:p>
          <a:p>
            <a:r>
              <a:rPr lang="cs-CZ" dirty="0"/>
              <a:t>V DANÉM ČASE</a:t>
            </a:r>
          </a:p>
          <a:p>
            <a:r>
              <a:rPr lang="cs-CZ" dirty="0"/>
              <a:t>Z HLEDISKA FUNKCÍ SLUŽEB</a:t>
            </a:r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PŘÍKLAD HOTELOVÉHO PROSTŘEDÍ V OBDOBÍ ŘÍJNA ROKU 2020</a:t>
            </a:r>
          </a:p>
        </p:txBody>
      </p:sp>
    </p:spTree>
    <p:extLst>
      <p:ext uri="{BB962C8B-B14F-4D97-AF65-F5344CB8AC3E}">
        <p14:creationId xmlns:p14="http://schemas.microsoft.com/office/powerpoint/2010/main" val="270270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F7225-57D4-4DA9-A570-5025D534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Podnik v cestovním ruchu = </a:t>
            </a:r>
            <a:r>
              <a:rPr lang="cs-CZ" sz="2000" cap="none" dirty="0"/>
              <a:t>hospodářské jednotky, které spojením vhodných výrobních prostředků (práce, kapitál, půda) mají cíl poskytovat věcné a osobní služby cestovního ruchu na hospodářských principech.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F40CF-3EBB-4EA2-9E98-6D92443F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Členění dle hlediska:</a:t>
            </a:r>
          </a:p>
          <a:p>
            <a:r>
              <a:rPr lang="cs-CZ" dirty="0"/>
              <a:t>Podniky se vztahem k objektu </a:t>
            </a:r>
          </a:p>
          <a:p>
            <a:r>
              <a:rPr lang="cs-CZ" dirty="0"/>
              <a:t>podniky cestovního ruchu se vztahem k subjektu </a:t>
            </a:r>
          </a:p>
          <a:p>
            <a:r>
              <a:rPr lang="cs-CZ" dirty="0"/>
              <a:t>podniky cestovního ruchu, které plní zprostředkovatelské funkce </a:t>
            </a:r>
          </a:p>
          <a:p>
            <a:r>
              <a:rPr lang="cs-CZ" dirty="0"/>
              <a:t>podle funkce </a:t>
            </a:r>
          </a:p>
          <a:p>
            <a:r>
              <a:rPr lang="cs-CZ" dirty="0"/>
              <a:t>podle místa lokalizace </a:t>
            </a:r>
          </a:p>
          <a:p>
            <a:r>
              <a:rPr lang="cs-CZ" dirty="0"/>
              <a:t>podle kvality </a:t>
            </a:r>
          </a:p>
          <a:p>
            <a:r>
              <a:rPr lang="cs-CZ" dirty="0"/>
              <a:t>podle velikosti</a:t>
            </a:r>
          </a:p>
        </p:txBody>
      </p:sp>
    </p:spTree>
    <p:extLst>
      <p:ext uri="{BB962C8B-B14F-4D97-AF65-F5344CB8AC3E}">
        <p14:creationId xmlns:p14="http://schemas.microsoft.com/office/powerpoint/2010/main" val="1578739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A9B7C-235E-4A8F-BA2B-1618C199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v oblasti </a:t>
            </a:r>
            <a:r>
              <a:rPr lang="cs-CZ" dirty="0" err="1"/>
              <a:t>cr</a:t>
            </a:r>
            <a:r>
              <a:rPr lang="cs-CZ" dirty="0"/>
              <a:t> = práce v </a:t>
            </a:r>
            <a:r>
              <a:rPr lang="cs-CZ" dirty="0" err="1"/>
              <a:t>cr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D2D23-4080-4D77-B8EE-9388BB183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TŘI OBLASTI ORIENTACE MANAŽERA:</a:t>
            </a:r>
          </a:p>
          <a:p>
            <a:r>
              <a:rPr lang="cs-CZ" dirty="0"/>
              <a:t>1. ZÁKAZNÍK	 (Nepsané pravidlo oboru = host má vždy pravdu )</a:t>
            </a:r>
          </a:p>
          <a:p>
            <a:endParaRPr lang="cs-CZ" dirty="0"/>
          </a:p>
          <a:p>
            <a:r>
              <a:rPr lang="cs-CZ" dirty="0"/>
              <a:t>2. AKTIVA	 (Vybavení, zařízení a starost o něj)</a:t>
            </a:r>
          </a:p>
          <a:p>
            <a:endParaRPr lang="cs-CZ" dirty="0"/>
          </a:p>
          <a:p>
            <a:r>
              <a:rPr lang="cs-CZ" dirty="0"/>
              <a:t>3. PERSONÁL 	(Personalistika č. 1 ) </a:t>
            </a:r>
          </a:p>
        </p:txBody>
      </p:sp>
    </p:spTree>
    <p:extLst>
      <p:ext uri="{BB962C8B-B14F-4D97-AF65-F5344CB8AC3E}">
        <p14:creationId xmlns:p14="http://schemas.microsoft.com/office/powerpoint/2010/main" val="4269999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AEF01-7609-42C8-B0BC-AA473307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řízení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C8F13-61DE-49AF-89A4-E21F235B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2"/>
            <a:ext cx="10511822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DOBA HOSPODÁŘSKÉ RECESE </a:t>
            </a:r>
            <a:r>
              <a:rPr lang="cs-CZ" dirty="0"/>
              <a:t>		  </a:t>
            </a:r>
          </a:p>
          <a:p>
            <a:pPr marL="0" indent="0">
              <a:buNone/>
            </a:pPr>
            <a:r>
              <a:rPr lang="cs-CZ" dirty="0"/>
              <a:t>	   SNÍŽENÍ PERSONÁLU  </a:t>
            </a:r>
          </a:p>
          <a:p>
            <a:pPr marL="0" indent="0">
              <a:buNone/>
            </a:pPr>
            <a:r>
              <a:rPr lang="cs-CZ" dirty="0"/>
              <a:t>	   SNÍŽENÍ KVALITY SLUŽEB 	    </a:t>
            </a:r>
          </a:p>
          <a:p>
            <a:pPr marL="0" indent="0">
              <a:buNone/>
            </a:pPr>
            <a:r>
              <a:rPr lang="cs-CZ" dirty="0"/>
              <a:t>	   POKLES NÁVŠTĚVNOSTI           </a:t>
            </a:r>
          </a:p>
          <a:p>
            <a:pPr marL="0" indent="0">
              <a:buNone/>
            </a:pPr>
            <a:r>
              <a:rPr lang="cs-CZ" dirty="0"/>
              <a:t>	   ÚSPORA NÁKLAD OSOB</a:t>
            </a:r>
          </a:p>
          <a:p>
            <a:pPr marL="0" indent="0">
              <a:buNone/>
            </a:pPr>
            <a:r>
              <a:rPr lang="cs-CZ" dirty="0"/>
              <a:t>	   FLUKTUACE PERSONÁLU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1263B79-3EC8-4E70-B19E-60954CC676C9}"/>
              </a:ext>
            </a:extLst>
          </p:cNvPr>
          <p:cNvSpPr/>
          <p:nvPr/>
        </p:nvSpPr>
        <p:spPr>
          <a:xfrm>
            <a:off x="1582022" y="4469606"/>
            <a:ext cx="990600" cy="49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D80D47D-6D29-4777-AF88-D5DE5CFF1CE2}"/>
              </a:ext>
            </a:extLst>
          </p:cNvPr>
          <p:cNvSpPr/>
          <p:nvPr/>
        </p:nvSpPr>
        <p:spPr>
          <a:xfrm>
            <a:off x="1582022" y="4977002"/>
            <a:ext cx="990600" cy="49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8D98D12-3271-46B5-9562-E69F4DBE6BAC}"/>
              </a:ext>
            </a:extLst>
          </p:cNvPr>
          <p:cNvSpPr/>
          <p:nvPr/>
        </p:nvSpPr>
        <p:spPr>
          <a:xfrm>
            <a:off x="1582022" y="2911082"/>
            <a:ext cx="990600" cy="49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06A9477-9455-42DF-999C-2C05C65624D6}"/>
              </a:ext>
            </a:extLst>
          </p:cNvPr>
          <p:cNvSpPr/>
          <p:nvPr/>
        </p:nvSpPr>
        <p:spPr>
          <a:xfrm>
            <a:off x="1582022" y="3921620"/>
            <a:ext cx="990600" cy="49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9DA43237-2E96-47D9-8D8C-3A7EE9A36226}"/>
              </a:ext>
            </a:extLst>
          </p:cNvPr>
          <p:cNvSpPr/>
          <p:nvPr/>
        </p:nvSpPr>
        <p:spPr>
          <a:xfrm>
            <a:off x="1582022" y="3429000"/>
            <a:ext cx="990600" cy="435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5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7888E-A9A7-4047-B3F6-8B7D236E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91687"/>
          </a:xfrm>
        </p:spPr>
        <p:txBody>
          <a:bodyPr/>
          <a:lstStyle/>
          <a:p>
            <a:r>
              <a:rPr lang="cs-CZ" dirty="0"/>
              <a:t>Pracovní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50FC55-19D5-456E-BAD5-38C915B5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829" y="1765300"/>
            <a:ext cx="9603275" cy="4707706"/>
          </a:xfrm>
        </p:spPr>
        <p:txBody>
          <a:bodyPr/>
          <a:lstStyle/>
          <a:p>
            <a:r>
              <a:rPr lang="cs-CZ" dirty="0"/>
              <a:t>5/2020 – dosud              </a:t>
            </a:r>
            <a:r>
              <a:rPr lang="cs-CZ" b="1" dirty="0"/>
              <a:t>****Hotel </a:t>
            </a:r>
            <a:r>
              <a:rPr lang="cs-CZ" b="1" dirty="0" err="1"/>
              <a:t>Villa</a:t>
            </a:r>
            <a:r>
              <a:rPr lang="cs-CZ" b="1" dirty="0"/>
              <a:t> </a:t>
            </a:r>
            <a:r>
              <a:rPr lang="cs-CZ" b="1" dirty="0" err="1"/>
              <a:t>Regenhart</a:t>
            </a:r>
            <a:r>
              <a:rPr lang="cs-CZ" b="1" dirty="0"/>
              <a:t> ředitel hotelu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			Kompletní vedení všech úseků wellness hotelu </a:t>
            </a:r>
          </a:p>
          <a:p>
            <a:r>
              <a:rPr lang="cs-CZ" dirty="0"/>
              <a:t>2015-2020                    </a:t>
            </a:r>
            <a:r>
              <a:rPr lang="cs-CZ" b="1" dirty="0"/>
              <a:t>****Hotel Studánka, Food &amp;</a:t>
            </a:r>
            <a:r>
              <a:rPr lang="cs-CZ" b="1" dirty="0" err="1"/>
              <a:t>Beverage</a:t>
            </a:r>
            <a:r>
              <a:rPr lang="cs-CZ" b="1" dirty="0"/>
              <a:t> manager </a:t>
            </a:r>
            <a:br>
              <a:rPr lang="cs-CZ" b="1" dirty="0"/>
            </a:br>
            <a:r>
              <a:rPr lang="cs-CZ" b="1" dirty="0"/>
              <a:t>			</a:t>
            </a:r>
            <a:r>
              <a:rPr lang="cs-CZ" dirty="0"/>
              <a:t>Zajištění chodu gastronomického úseku a hotelového provozu</a:t>
            </a:r>
            <a:br>
              <a:rPr lang="cs-CZ" dirty="0"/>
            </a:br>
            <a:r>
              <a:rPr lang="cs-CZ" dirty="0"/>
              <a:t>		</a:t>
            </a:r>
          </a:p>
          <a:p>
            <a:r>
              <a:rPr lang="cs-CZ" dirty="0"/>
              <a:t>			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Zátiší Catering Group, a.s.,</a:t>
            </a:r>
            <a:b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Český animační team s.r.o.,</a:t>
            </a:r>
            <a:b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Baltic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Sport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und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Ferien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hotel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902C79-FE64-465B-A5D7-4308C931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05" y="1896783"/>
            <a:ext cx="1095238" cy="10952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EC802C-776D-491E-BE95-1A5CB963D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67" y="3133498"/>
            <a:ext cx="1485714" cy="5047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CF8201-D038-4314-BAC8-27D1E4764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3757298"/>
            <a:ext cx="707971" cy="7079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1EFF4F-915A-44B3-A7C3-E06AFD2CD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799" y="4740017"/>
            <a:ext cx="707971" cy="5328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DB933F1-443E-47C3-A61E-F084B8FF3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543" y="5441993"/>
            <a:ext cx="704762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0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9DD6A-454A-4C27-AD96-D09016C1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74319"/>
            <a:ext cx="9603275" cy="1049235"/>
          </a:xfrm>
        </p:spPr>
        <p:txBody>
          <a:bodyPr/>
          <a:lstStyle/>
          <a:p>
            <a:r>
              <a:rPr lang="cs-CZ" dirty="0"/>
              <a:t>STRATEGIE PRO HOSPODÁŘSKY ŠPATNÉ ČASY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14974-44B1-474F-9B3B-32EF0A22E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8368"/>
          </a:xfrm>
        </p:spPr>
        <p:txBody>
          <a:bodyPr>
            <a:normAutofit/>
          </a:bodyPr>
          <a:lstStyle/>
          <a:p>
            <a:r>
              <a:rPr lang="cs-CZ" dirty="0"/>
              <a:t>Přijměte nové pracovníky s optimistickým pohledem na vaši finanční situaci</a:t>
            </a:r>
          </a:p>
          <a:p>
            <a:r>
              <a:rPr lang="cs-CZ" dirty="0"/>
              <a:t>Nechte si poradit od zkušených pracovníků vašeho oboru</a:t>
            </a:r>
          </a:p>
          <a:p>
            <a:r>
              <a:rPr lang="cs-CZ" dirty="0"/>
              <a:t>Buďte ke svým spolupracovníkům tvrdý, ale fair</a:t>
            </a:r>
          </a:p>
          <a:p>
            <a:r>
              <a:rPr lang="cs-CZ" dirty="0"/>
              <a:t>Zaveďte </a:t>
            </a:r>
            <a:r>
              <a:rPr lang="cs-CZ" dirty="0" err="1"/>
              <a:t>Lean</a:t>
            </a:r>
            <a:r>
              <a:rPr lang="cs-CZ" dirty="0"/>
              <a:t> Management</a:t>
            </a:r>
          </a:p>
          <a:p>
            <a:r>
              <a:rPr lang="cs-CZ" dirty="0"/>
              <a:t> Zjednodušte a standardizujte všude tam, kde to je jen možné</a:t>
            </a:r>
          </a:p>
          <a:p>
            <a:r>
              <a:rPr lang="cs-CZ" dirty="0"/>
              <a:t>Investujte do svých spolupracovníků, zvyšujte jejich kvalifikaci a motivujte je</a:t>
            </a:r>
          </a:p>
          <a:p>
            <a:r>
              <a:rPr lang="cs-CZ" dirty="0"/>
              <a:t>Koncentrujte se na své zákazníky</a:t>
            </a:r>
          </a:p>
          <a:p>
            <a:r>
              <a:rPr lang="cs-CZ" dirty="0"/>
              <a:t>Zaměřte se na zpětnou vazbu!</a:t>
            </a:r>
          </a:p>
        </p:txBody>
      </p:sp>
    </p:spTree>
    <p:extLst>
      <p:ext uri="{BB962C8B-B14F-4D97-AF65-F5344CB8AC3E}">
        <p14:creationId xmlns:p14="http://schemas.microsoft.com/office/powerpoint/2010/main" val="142804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F1084-FAEC-495F-9804-2CB12CA2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EFEKTIVNOST = </a:t>
            </a:r>
            <a:r>
              <a:rPr lang="cs-CZ" sz="1800" dirty="0"/>
              <a:t>hodnocení výsledků podnikatelské činnosti </a:t>
            </a:r>
            <a:br>
              <a:rPr lang="cs-CZ" sz="1800" dirty="0"/>
            </a:br>
            <a:r>
              <a:rPr lang="cs-CZ" sz="1800" dirty="0"/>
              <a:t>			     z hlediska její funkce a cílů.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51BF10-7D6F-4583-840D-681689B2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58" y="1853754"/>
            <a:ext cx="9603275" cy="4199727"/>
          </a:xfrm>
        </p:spPr>
        <p:txBody>
          <a:bodyPr/>
          <a:lstStyle/>
          <a:p>
            <a:r>
              <a:rPr lang="cs-CZ" dirty="0"/>
              <a:t>SPRÁVNÉ ČASOVÁNÍ  PRODUKTŮ</a:t>
            </a:r>
          </a:p>
          <a:p>
            <a:r>
              <a:rPr lang="cs-CZ" dirty="0"/>
              <a:t>FLEXIBILITA PERSONÁLU</a:t>
            </a:r>
          </a:p>
          <a:p>
            <a:r>
              <a:rPr lang="cs-CZ" dirty="0"/>
              <a:t>SOCIÁLNÍ PRÁCE  V KOLEKTIVU</a:t>
            </a:r>
          </a:p>
          <a:p>
            <a:r>
              <a:rPr lang="cs-CZ" dirty="0"/>
              <a:t>FINANČNÍ STRATEGIE, PLÁN (souvisí s obchodním plánem)</a:t>
            </a:r>
          </a:p>
          <a:p>
            <a:r>
              <a:rPr lang="cs-CZ" dirty="0"/>
              <a:t>problém produktivity je, že nelze určit předem vstupy ani výstupy</a:t>
            </a:r>
          </a:p>
          <a:p>
            <a:r>
              <a:rPr lang="cs-CZ" dirty="0"/>
              <a:t>PÉČE O ZAMĚSTNANCE (počet odpracovaných hodin, odměny, vzdělávací programy, odměny, kolektivní práce)</a:t>
            </a:r>
          </a:p>
          <a:p>
            <a:r>
              <a:rPr lang="cs-CZ" dirty="0"/>
              <a:t>KVALITA = ZJIŠTĚNÍ ZPĚTNOU VAZBOU HOSTŮ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25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7D953-0A5E-43A7-96F9-6EF55B8C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Kvalita služeb cestovního ruchu = </a:t>
            </a:r>
            <a:r>
              <a:rPr lang="cs-CZ" sz="1800" dirty="0"/>
              <a:t>souhrn jejich užitných vlastností (znaků), které jim dávají schopnost uspokojovat potřeby a naplňovat očekávání účastníků cestovního ruchu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D7341-455A-4498-A65D-EC8E3594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cs-CZ" b="1" u="sng" dirty="0"/>
              <a:t>Kvalita služeb je ovlivněna několika faktory: </a:t>
            </a:r>
          </a:p>
          <a:p>
            <a:r>
              <a:rPr lang="cs-CZ" dirty="0"/>
              <a:t>spolehlivost – stabilní výkon bez chyb či průtahů</a:t>
            </a:r>
          </a:p>
          <a:p>
            <a:r>
              <a:rPr lang="cs-CZ" dirty="0"/>
              <a:t>citlivost – ochota či úslužnost zaměstnanců</a:t>
            </a:r>
          </a:p>
          <a:p>
            <a:r>
              <a:rPr lang="cs-CZ" dirty="0"/>
              <a:t>způsobilost – znalosti a dovednosti personálu</a:t>
            </a:r>
          </a:p>
          <a:p>
            <a:r>
              <a:rPr lang="cs-CZ" dirty="0"/>
              <a:t>přístup – dostupnost a snadnost kontaktu</a:t>
            </a:r>
          </a:p>
          <a:p>
            <a:r>
              <a:rPr lang="cs-CZ" dirty="0"/>
              <a:t>zdvořilost – vlídnost, úcta, takt a respekt personálu</a:t>
            </a:r>
          </a:p>
          <a:p>
            <a:r>
              <a:rPr lang="cs-CZ" dirty="0"/>
              <a:t>komunikace – informování hostů a naslouchání jejich požadavkům a připomínkám</a:t>
            </a:r>
          </a:p>
          <a:p>
            <a:r>
              <a:rPr lang="cs-CZ" dirty="0"/>
              <a:t>důvěryhodnost – spolehlivost, poctivost, čestnost</a:t>
            </a:r>
          </a:p>
          <a:p>
            <a:r>
              <a:rPr lang="cs-CZ" dirty="0"/>
              <a:t>bezpečnost – ochrana před nebezpečím, rizikem nebo nejistotou</a:t>
            </a:r>
          </a:p>
          <a:p>
            <a:r>
              <a:rPr lang="cs-CZ" dirty="0"/>
              <a:t>kladný vztah – poznání a porozumění potřebám hostů. </a:t>
            </a:r>
          </a:p>
        </p:txBody>
      </p:sp>
    </p:spTree>
    <p:extLst>
      <p:ext uri="{BB962C8B-B14F-4D97-AF65-F5344CB8AC3E}">
        <p14:creationId xmlns:p14="http://schemas.microsoft.com/office/powerpoint/2010/main" val="1540407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5FCAC-5BED-45B0-B162-526F1C79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vám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E3837-B5B2-4B9D-9F29-DA4A94F07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ZDROJE: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WWW.CZSO.CZ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SLUŽBY CESTOVNÍHO RUCHU, Miroslava Kostková, 2013</a:t>
            </a:r>
          </a:p>
          <a:p>
            <a:pPr marL="0" indent="0">
              <a:buNone/>
            </a:pPr>
            <a:r>
              <a:rPr lang="cs-CZ" dirty="0"/>
              <a:t>MEZINÁRODNÍ TURISMUS, Monika Palatková,2014</a:t>
            </a:r>
          </a:p>
          <a:p>
            <a:pPr marL="0" indent="0">
              <a:buNone/>
            </a:pPr>
            <a:r>
              <a:rPr lang="cs-CZ" dirty="0"/>
              <a:t>MEZINÁRODNÍ CESTOVNÍ RUCH, Iveta </a:t>
            </a:r>
            <a:r>
              <a:rPr lang="cs-CZ" dirty="0" err="1"/>
              <a:t>Hamarneh</a:t>
            </a:r>
            <a:r>
              <a:rPr lang="cs-CZ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03159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C5950-8B95-4894-84F8-DE05895C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99719"/>
            <a:ext cx="9603275" cy="757581"/>
          </a:xfrm>
        </p:spPr>
        <p:txBody>
          <a:bodyPr/>
          <a:lstStyle/>
          <a:p>
            <a:pPr algn="ctr"/>
            <a:r>
              <a:rPr lang="cs-CZ" dirty="0"/>
              <a:t>SLUŽBY CESTOVNÍHO 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614B8-FD0A-4375-B45A-7365EB78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566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CESTOVNÍ RUCH = </a:t>
            </a:r>
            <a:r>
              <a:rPr lang="cs-CZ" sz="2400" dirty="0"/>
              <a:t>Podle </a:t>
            </a:r>
            <a:r>
              <a:rPr lang="cs-CZ" sz="2400" b="1" dirty="0"/>
              <a:t>UNWTO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…jde o činnost lidí spočívající v cestování a pobytu v místech mimo místa jejich obvyklého pobytu po dobu kratší jednoho roku za účelem využití volného času, obchodu a jinými účely.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000" dirty="0"/>
              <a:t>Cestovní ruch je souhrnem operací </a:t>
            </a:r>
            <a:r>
              <a:rPr lang="cs-CZ" sz="2000" b="1" dirty="0"/>
              <a:t>ekonomické povahy</a:t>
            </a:r>
            <a:r>
              <a:rPr lang="cs-CZ" sz="2000" dirty="0"/>
              <a:t>, které se přímo vztahují na vstup, pobyt, pohyb cizinců mimo nebo uvnitř určité země, města, regionu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903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4EE66-4CD0-41B0-8A88-B2D620C9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39A53D-3BED-4729-8B8D-30183BBA8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0"/>
            <a:ext cx="9603275" cy="6146800"/>
          </a:xfrm>
        </p:spPr>
      </p:pic>
    </p:spTree>
    <p:extLst>
      <p:ext uri="{BB962C8B-B14F-4D97-AF65-F5344CB8AC3E}">
        <p14:creationId xmlns:p14="http://schemas.microsoft.com/office/powerpoint/2010/main" val="302226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0193D-2F26-4EFB-8E51-74F3D00D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781"/>
          </a:xfrm>
        </p:spPr>
        <p:txBody>
          <a:bodyPr/>
          <a:lstStyle/>
          <a:p>
            <a:r>
              <a:rPr lang="cs-CZ" b="1" dirty="0"/>
              <a:t>Podmínky rozvoje </a:t>
            </a:r>
            <a:r>
              <a:rPr lang="cs-CZ" b="1" dirty="0" err="1"/>
              <a:t>cr</a:t>
            </a:r>
            <a:r>
              <a:rPr lang="cs-CZ" b="1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2847B-73C1-4AA8-9067-E10675585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Mírové podmínky života ve světě</a:t>
            </a:r>
          </a:p>
          <a:p>
            <a:r>
              <a:rPr lang="cs-CZ" b="1" dirty="0"/>
              <a:t>Ekonomické podmínky </a:t>
            </a:r>
            <a:r>
              <a:rPr lang="cs-CZ" dirty="0"/>
              <a:t>( výše národního důchodu, životní úroveň, fond volného času, disponibilní důchod obyvatelstva) </a:t>
            </a:r>
          </a:p>
          <a:p>
            <a:r>
              <a:rPr lang="cs-CZ" dirty="0"/>
              <a:t> </a:t>
            </a:r>
            <a:r>
              <a:rPr lang="cs-CZ" b="1" dirty="0"/>
              <a:t>Ekologické podmínky</a:t>
            </a:r>
          </a:p>
          <a:p>
            <a:r>
              <a:rPr lang="cs-CZ" b="1" dirty="0"/>
              <a:t>Demografické podmínky </a:t>
            </a:r>
            <a:r>
              <a:rPr lang="cs-CZ" dirty="0"/>
              <a:t>(demografická struktura a vzdělanostní úroveň obyvatelstva ) </a:t>
            </a:r>
          </a:p>
          <a:p>
            <a:r>
              <a:rPr lang="cs-CZ" b="1" dirty="0"/>
              <a:t>Odborně profesní podmínky</a:t>
            </a:r>
            <a:r>
              <a:rPr lang="cs-CZ" dirty="0"/>
              <a:t>  (standard služeb cestovního ruchu)</a:t>
            </a:r>
          </a:p>
          <a:p>
            <a:r>
              <a:rPr lang="cs-CZ" b="1" dirty="0"/>
              <a:t>Materiálně - technické podmínky </a:t>
            </a:r>
            <a:r>
              <a:rPr lang="cs-CZ" dirty="0"/>
              <a:t>( infrastruktura a vybavenost zařízení) </a:t>
            </a:r>
          </a:p>
          <a:p>
            <a:r>
              <a:rPr lang="cs-CZ" b="1" dirty="0"/>
              <a:t>Administrativní podmínky </a:t>
            </a:r>
            <a:r>
              <a:rPr lang="cs-CZ" dirty="0"/>
              <a:t>(administrativní, legislativní a politické bariéry cestování)</a:t>
            </a:r>
          </a:p>
        </p:txBody>
      </p:sp>
    </p:spTree>
    <p:extLst>
      <p:ext uri="{BB962C8B-B14F-4D97-AF65-F5344CB8AC3E}">
        <p14:creationId xmlns:p14="http://schemas.microsoft.com/office/powerpoint/2010/main" val="360641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29ACF-26E3-4E37-96D2-38DA29AF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nabídka – hlavní motiv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36555-5BD7-4DF0-A0CB-80E4B6FFE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PŘÍRODNÍ MOTIV</a:t>
            </a:r>
          </a:p>
          <a:p>
            <a:endParaRPr lang="cs-CZ" dirty="0"/>
          </a:p>
          <a:p>
            <a:r>
              <a:rPr lang="cs-CZ" dirty="0"/>
              <a:t>KULTURNĚ HISTORICKÉ</a:t>
            </a:r>
          </a:p>
          <a:p>
            <a:endParaRPr lang="cs-CZ" dirty="0"/>
          </a:p>
          <a:p>
            <a:r>
              <a:rPr lang="cs-CZ" dirty="0"/>
              <a:t>ORGANIZOVANÉ AKTIVITY</a:t>
            </a:r>
          </a:p>
          <a:p>
            <a:endParaRPr lang="cs-CZ" dirty="0"/>
          </a:p>
          <a:p>
            <a:r>
              <a:rPr lang="cs-CZ" dirty="0"/>
              <a:t>SOCIÁLNÍ AKTIVITY</a:t>
            </a:r>
          </a:p>
        </p:txBody>
      </p:sp>
    </p:spTree>
    <p:extLst>
      <p:ext uri="{BB962C8B-B14F-4D97-AF65-F5344CB8AC3E}">
        <p14:creationId xmlns:p14="http://schemas.microsoft.com/office/powerpoint/2010/main" val="192362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065B3-3640-40B9-A26A-732765BB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MOTIV = vybavenost míst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BCE516-7EAD-4FC6-8BD2-89707D5B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VYBVENÍ MÍST SLUŽBAMI CR</a:t>
            </a:r>
          </a:p>
          <a:p>
            <a:endParaRPr lang="cs-CZ" dirty="0"/>
          </a:p>
          <a:p>
            <a:r>
              <a:rPr lang="cs-CZ" dirty="0"/>
              <a:t>ODVOZENA OD PRIMÁRNÍ NABÍDKY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	NUTNOST USPOKOJENÍ POTŘEB NÁVŠTĚVNÍKŮ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0D3749D-F7FA-45C5-8607-B285D3F34AB9}"/>
              </a:ext>
            </a:extLst>
          </p:cNvPr>
          <p:cNvSpPr/>
          <p:nvPr/>
        </p:nvSpPr>
        <p:spPr>
          <a:xfrm>
            <a:off x="2079020" y="4546600"/>
            <a:ext cx="702279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26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C2A8E-7F6F-4549-B78E-5153AF8D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781"/>
          </a:xfrm>
        </p:spPr>
        <p:txBody>
          <a:bodyPr/>
          <a:lstStyle/>
          <a:p>
            <a:r>
              <a:rPr lang="cs-CZ" b="1" dirty="0"/>
              <a:t>TYP CESTOVNÍHO 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41658-A15F-4687-8C8A-AE9F0D01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92300"/>
            <a:ext cx="9603275" cy="43434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Motivace účasti na CR - Specificky orientovaný CR </a:t>
            </a:r>
            <a:r>
              <a:rPr lang="cs-CZ" dirty="0"/>
              <a:t>(rekreační, kulturně - poznávací, s náboženskou orientací, vzdělávací, společenský, zdravotní, sportovní, ekoturistika, dobrodružný, obchodní, kongresový, sexuální)(nákupní, politický, vojenský cestovní ruch), </a:t>
            </a:r>
          </a:p>
          <a:p>
            <a:r>
              <a:rPr lang="cs-CZ" b="1" dirty="0"/>
              <a:t>Místa realizace </a:t>
            </a:r>
            <a:r>
              <a:rPr lang="cs-CZ" dirty="0"/>
              <a:t>(domácí, zahraniční )</a:t>
            </a:r>
          </a:p>
          <a:p>
            <a:r>
              <a:rPr lang="cs-CZ" b="1" dirty="0"/>
              <a:t>Vztahu k platební bilanci </a:t>
            </a:r>
            <a:r>
              <a:rPr lang="cs-CZ" dirty="0"/>
              <a:t> (aktivní a pasivní) </a:t>
            </a:r>
          </a:p>
          <a:p>
            <a:r>
              <a:rPr lang="cs-CZ" b="1" dirty="0"/>
              <a:t>Délky pobytu </a:t>
            </a:r>
            <a:r>
              <a:rPr lang="cs-CZ" dirty="0"/>
              <a:t>- krátkodobý, dlouhodobý, </a:t>
            </a:r>
          </a:p>
          <a:p>
            <a:r>
              <a:rPr lang="cs-CZ" b="1" dirty="0"/>
              <a:t>Způsobu zabezpečení cesty a pobytu </a:t>
            </a:r>
            <a:r>
              <a:rPr lang="cs-CZ" dirty="0"/>
              <a:t>- organizovaný, neorganizovaný,</a:t>
            </a:r>
          </a:p>
          <a:p>
            <a:r>
              <a:rPr lang="cs-CZ" b="1" dirty="0"/>
              <a:t>Počtu účastníků </a:t>
            </a:r>
            <a:r>
              <a:rPr lang="cs-CZ" dirty="0"/>
              <a:t>- individuální, skupinový,</a:t>
            </a:r>
          </a:p>
          <a:p>
            <a:r>
              <a:rPr lang="cs-CZ" b="1" dirty="0"/>
              <a:t>Způsobu financování </a:t>
            </a:r>
            <a:r>
              <a:rPr lang="cs-CZ" dirty="0"/>
              <a:t>- komerční, sociální</a:t>
            </a:r>
          </a:p>
          <a:p>
            <a:r>
              <a:rPr lang="cs-CZ" dirty="0"/>
              <a:t> </a:t>
            </a:r>
            <a:r>
              <a:rPr lang="cs-CZ" b="1" dirty="0"/>
              <a:t>Věku účastníků </a:t>
            </a:r>
            <a:r>
              <a:rPr lang="cs-CZ" dirty="0"/>
              <a:t>- cestovní ruch dětí, mládeže, seniorů, rodin s dětmi, </a:t>
            </a:r>
          </a:p>
          <a:p>
            <a:r>
              <a:rPr lang="cs-CZ" dirty="0"/>
              <a:t> </a:t>
            </a:r>
            <a:r>
              <a:rPr lang="cs-CZ" b="1" dirty="0"/>
              <a:t>Převažujícího prostředí pobytu </a:t>
            </a:r>
            <a:r>
              <a:rPr lang="cs-CZ" dirty="0"/>
              <a:t>- městský, venkovský, lázeňský,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1966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415</TotalTime>
  <Words>1498</Words>
  <Application>Microsoft Office PowerPoint</Application>
  <PresentationFormat>Širokoúhlá obrazovka</PresentationFormat>
  <Paragraphs>234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Gill Sans MT</vt:lpstr>
      <vt:lpstr>Times New Roman</vt:lpstr>
      <vt:lpstr>Galerie</vt:lpstr>
      <vt:lpstr>Charakteristika služeb cestovního ruchu, význam pro cestovní ruch</vt:lpstr>
      <vt:lpstr>Představení:</vt:lpstr>
      <vt:lpstr>Pracovní zkušenosti</vt:lpstr>
      <vt:lpstr>SLUŽBY CESTOVNÍHO RUCHU</vt:lpstr>
      <vt:lpstr>Prezentace aplikace PowerPoint</vt:lpstr>
      <vt:lpstr>Podmínky rozvoje cr:</vt:lpstr>
      <vt:lpstr>Primární nabídka – hlavní motiv</vt:lpstr>
      <vt:lpstr>SEKUNDÁRNÍ MOTIV = vybavenost míst</vt:lpstr>
      <vt:lpstr>TYP CESTOVNÍHO RUCHU</vt:lpstr>
      <vt:lpstr>Prezentace aplikace PowerPoint</vt:lpstr>
      <vt:lpstr>Prezentace aplikace PowerPoint</vt:lpstr>
      <vt:lpstr>Ostatní kritéria: </vt:lpstr>
      <vt:lpstr>Podle ročního období  v praxi</vt:lpstr>
      <vt:lpstr>Prezentace aplikace PowerPoint</vt:lpstr>
      <vt:lpstr>SLUŽBY A JEJICH VLASTNOSTI</vt:lpstr>
      <vt:lpstr>PRÁCE VE SLUŽBÁCH = PRÁCE S LIDMI</vt:lpstr>
      <vt:lpstr>SLUŽBY CESTOVNÍHO RUCHU</vt:lpstr>
      <vt:lpstr>Vlastnosti služeb:</vt:lpstr>
      <vt:lpstr>Vlastnosti služeb:</vt:lpstr>
      <vt:lpstr>ZVLÁŠTNOSTI SLUŽEB CR </vt:lpstr>
      <vt:lpstr>KLASIFIKACE SLUŽEB</vt:lpstr>
      <vt:lpstr>Klasifikace služeb</vt:lpstr>
      <vt:lpstr>Klasifikace služeb</vt:lpstr>
      <vt:lpstr>Charakteristické produkty turismu </vt:lpstr>
      <vt:lpstr>DOPLŇKOVÉ SLUŽBY = PŘISPÍVAJÍ KE KOMPLEXNÍMU USPOKOJENÍ ÚČASTNÍKŮ CR </vt:lpstr>
      <vt:lpstr>Komplexnost  koordinace služeb   v daném  podniku</vt:lpstr>
      <vt:lpstr>Podnik v cestovním ruchu = hospodářské jednotky, které spojením vhodných výrobních prostředků (práce, kapitál, půda) mají cíl poskytovat věcné a osobní služby cestovního ruchu na hospodářských principech.</vt:lpstr>
      <vt:lpstr>Podnikání v oblasti cr = práce v cr</vt:lpstr>
      <vt:lpstr>Efektivnost řízení podniku</vt:lpstr>
      <vt:lpstr>STRATEGIE PRO HOSPODÁŘSKY ŠPATNÉ ČASY</vt:lpstr>
      <vt:lpstr>EFEKTIVNOST = hodnocení výsledků podnikatelské činnosti          z hlediska její funkce a cílů. </vt:lpstr>
      <vt:lpstr>Kvalita služeb cestovního ruchu = souhrn jejich užitných vlastností (znaků), které jim dávají schopnost uspokojovat potřeby a naplňovat očekávání účastníků cestovního ruchu.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Charakteristika služeb cestovního ruchu, význam pro cestovní ruch</dc:title>
  <dc:creator>Uzivatel</dc:creator>
  <cp:lastModifiedBy>Mirka</cp:lastModifiedBy>
  <cp:revision>32</cp:revision>
  <dcterms:created xsi:type="dcterms:W3CDTF">2021-02-12T08:28:34Z</dcterms:created>
  <dcterms:modified xsi:type="dcterms:W3CDTF">2021-02-24T12:02:34Z</dcterms:modified>
</cp:coreProperties>
</file>