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288" r:id="rId2"/>
    <p:sldId id="256" r:id="rId3"/>
    <p:sldId id="287" r:id="rId4"/>
    <p:sldId id="289" r:id="rId5"/>
    <p:sldId id="290" r:id="rId6"/>
    <p:sldId id="257" r:id="rId7"/>
    <p:sldId id="258" r:id="rId8"/>
    <p:sldId id="259" r:id="rId9"/>
    <p:sldId id="260" r:id="rId10"/>
    <p:sldId id="261" r:id="rId11"/>
    <p:sldId id="291" r:id="rId12"/>
    <p:sldId id="292" r:id="rId13"/>
    <p:sldId id="293" r:id="rId14"/>
    <p:sldId id="262" r:id="rId15"/>
    <p:sldId id="296" r:id="rId16"/>
    <p:sldId id="297" r:id="rId17"/>
    <p:sldId id="298" r:id="rId18"/>
    <p:sldId id="263" r:id="rId19"/>
    <p:sldId id="264" r:id="rId20"/>
    <p:sldId id="277" r:id="rId21"/>
    <p:sldId id="278" r:id="rId22"/>
    <p:sldId id="266" r:id="rId23"/>
    <p:sldId id="279" r:id="rId24"/>
    <p:sldId id="268" r:id="rId25"/>
    <p:sldId id="294" r:id="rId26"/>
    <p:sldId id="269" r:id="rId27"/>
    <p:sldId id="282" r:id="rId28"/>
    <p:sldId id="270" r:id="rId29"/>
    <p:sldId id="283" r:id="rId30"/>
    <p:sldId id="272" r:id="rId31"/>
    <p:sldId id="274" r:id="rId32"/>
    <p:sldId id="275" r:id="rId33"/>
    <p:sldId id="284" r:id="rId34"/>
    <p:sldId id="299" r:id="rId35"/>
    <p:sldId id="301" r:id="rId36"/>
    <p:sldId id="276" r:id="rId37"/>
  </p:sldIdLst>
  <p:sldSz cx="9144000" cy="5143500" type="screen16x9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07871"/>
    <a:srgbClr val="000000"/>
    <a:srgbClr val="981E3A"/>
    <a:srgbClr val="9F2B2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1" d="100"/>
          <a:sy n="91" d="100"/>
        </p:scale>
        <p:origin x="786" y="6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097986-0C26-47DE-8982-7AD2B6842259}" type="datetimeFigureOut">
              <a:rPr lang="cs-CZ" smtClean="0"/>
              <a:pPr/>
              <a:t>7.6.2021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D4000A-37E1-4D72-B31A-77993FD77D47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974456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csvukrs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pPr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10261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csvukrs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pPr/>
              <a:t>22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951840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csvukrs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pPr/>
              <a:t>24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459557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csvukrs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pPr/>
              <a:t>25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61847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csvukrs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pPr/>
              <a:t>26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671100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csvukrs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pPr/>
              <a:t>28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0654276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csvukrs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pPr/>
              <a:t>30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0229431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csvukrs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pPr/>
              <a:t>31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7218583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csvukrs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pPr/>
              <a:t>32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050486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csvukrs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pPr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942761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csvukrs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pPr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128893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csvukrs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pPr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452597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csvukrs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pPr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970465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csvukrs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pPr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923825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csvukrs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pPr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074544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csvukrs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pPr/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0512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csvukrs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pPr/>
              <a:t>19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97035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ulní stra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28808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 - obec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ek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5996" y="226939"/>
            <a:ext cx="956040" cy="745712"/>
          </a:xfrm>
          <a:prstGeom prst="rect">
            <a:avLst/>
          </a:prstGeom>
        </p:spPr>
      </p:pic>
      <p:sp>
        <p:nvSpPr>
          <p:cNvPr id="7" name="Nadpis 1"/>
          <p:cNvSpPr>
            <a:spLocks noGrp="1"/>
          </p:cNvSpPr>
          <p:nvPr>
            <p:ph type="title"/>
          </p:nvPr>
        </p:nvSpPr>
        <p:spPr>
          <a:xfrm>
            <a:off x="251520" y="195486"/>
            <a:ext cx="4536504" cy="507703"/>
          </a:xfrm>
          <a:prstGeom prst="rect">
            <a:avLst/>
          </a:prstGeom>
          <a:noFill/>
          <a:ln>
            <a:noFill/>
          </a:ln>
        </p:spPr>
        <p:txBody>
          <a:bodyPr anchor="t">
            <a:noAutofit/>
          </a:bodyPr>
          <a:lstStyle>
            <a:lvl1pPr algn="l">
              <a:defRPr sz="2400"/>
            </a:lvl1pPr>
          </a:lstStyle>
          <a:p>
            <a:pPr algn="l"/>
            <a:r>
              <a:rPr lang="cs-CZ" sz="2400" dirty="0">
                <a:solidFill>
                  <a:srgbClr val="981E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Název listu</a:t>
            </a:r>
          </a:p>
        </p:txBody>
      </p:sp>
      <p:cxnSp>
        <p:nvCxnSpPr>
          <p:cNvPr id="9" name="Přímá spojnice 8"/>
          <p:cNvCxnSpPr/>
          <p:nvPr userDrawn="1"/>
        </p:nvCxnSpPr>
        <p:spPr>
          <a:xfrm>
            <a:off x="251520" y="699542"/>
            <a:ext cx="7416824" cy="0"/>
          </a:xfrm>
          <a:prstGeom prst="line">
            <a:avLst/>
          </a:prstGeom>
          <a:ln w="9525" cmpd="sng">
            <a:solidFill>
              <a:srgbClr val="307871"/>
            </a:solidFill>
            <a:prstDash val="sysDot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Přímá spojnice 10"/>
          <p:cNvCxnSpPr/>
          <p:nvPr userDrawn="1"/>
        </p:nvCxnSpPr>
        <p:spPr>
          <a:xfrm>
            <a:off x="251520" y="4731990"/>
            <a:ext cx="8660516" cy="0"/>
          </a:xfrm>
          <a:prstGeom prst="line">
            <a:avLst/>
          </a:prstGeom>
          <a:ln w="9525" cmpd="sng">
            <a:solidFill>
              <a:srgbClr val="307871"/>
            </a:solidFill>
            <a:prstDash val="sysDot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9" name="Zástupný symbol pro zápatí 18"/>
          <p:cNvSpPr>
            <a:spLocks noGrp="1"/>
          </p:cNvSpPr>
          <p:nvPr>
            <p:ph type="ftr" sz="quarter" idx="11"/>
          </p:nvPr>
        </p:nvSpPr>
        <p:spPr>
          <a:xfrm>
            <a:off x="236240" y="4731990"/>
            <a:ext cx="2895600" cy="273844"/>
          </a:xfrm>
          <a:prstGeom prst="rect">
            <a:avLst/>
          </a:prstGeom>
        </p:spPr>
        <p:txBody>
          <a:bodyPr/>
          <a:lstStyle>
            <a:lvl1pPr algn="l">
              <a:defRPr sz="800">
                <a:solidFill>
                  <a:srgbClr val="307871"/>
                </a:solidFill>
              </a:defRPr>
            </a:lvl1pPr>
          </a:lstStyle>
          <a:p>
            <a:r>
              <a:rPr lang="cs-CZ" altLang="cs-CZ">
                <a:cs typeface="Times New Roman" panose="02020603050405020304" pitchFamily="18" charset="0"/>
              </a:rPr>
              <a:t>Prostor pro doplňující informace, poznámky</a:t>
            </a:r>
            <a:endParaRPr lang="cs-CZ" altLang="cs-CZ" dirty="0">
              <a:cs typeface="Times New Roman" panose="02020603050405020304" pitchFamily="18" charset="0"/>
            </a:endParaRPr>
          </a:p>
        </p:txBody>
      </p:sp>
      <p:sp>
        <p:nvSpPr>
          <p:cNvPr id="20" name="Zástupný symbol pro číslo snímku 19"/>
          <p:cNvSpPr>
            <a:spLocks noGrp="1"/>
          </p:cNvSpPr>
          <p:nvPr>
            <p:ph type="sldNum" sz="quarter" idx="12"/>
          </p:nvPr>
        </p:nvSpPr>
        <p:spPr>
          <a:xfrm>
            <a:off x="7812360" y="4731990"/>
            <a:ext cx="1080120" cy="273844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560808B9-4D1F-4069-9EB9-CD8802008F4E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906028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68204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88454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cs.wikipedia.org/wiki/Soubor:Sluice_%C5%A0tvanice_02.jpg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cs.wikipedia.org/wiki/Pra%C5%BEsk%C3%A1_paroplavebn%C3%AD_spole%C4%8Dnost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hyperlink" Target="http://cs.wikipedia.org/wiki/Pra%C5%BEsk%C3%A1_paroplavebn%C3%AD_spole%C4%8Dnost" TargetMode="Externa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cs.wikipedia.org/wiki/Pra%C5%BEsk%C3%A1_paroplavebn%C3%AD_spole%C4%8Dnost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3939902"/>
            <a:ext cx="936104" cy="730162"/>
          </a:xfrm>
          <a:prstGeom prst="rect">
            <a:avLst/>
          </a:prstGeom>
        </p:spPr>
      </p:pic>
      <p:sp>
        <p:nvSpPr>
          <p:cNvPr id="7" name="Obdélník 6"/>
          <p:cNvSpPr/>
          <p:nvPr/>
        </p:nvSpPr>
        <p:spPr>
          <a:xfrm>
            <a:off x="395536" y="2365808"/>
            <a:ext cx="6704527" cy="2304256"/>
          </a:xfrm>
          <a:prstGeom prst="rect">
            <a:avLst/>
          </a:prstGeom>
          <a:solidFill>
            <a:schemeClr val="tx1"/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Prezentace předmětu:</a:t>
            </a:r>
          </a:p>
          <a:p>
            <a:pPr algn="ctr"/>
            <a:r>
              <a:rPr lang="cs-CZ" b="1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MANAGEMENT SLUŽEB CESTOVNÍHO RUCHU</a:t>
            </a:r>
          </a:p>
          <a:p>
            <a:pPr algn="ctr"/>
            <a:endParaRPr lang="cs-CZ" dirty="0" smtClean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cs-CZ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Vyučující:</a:t>
            </a:r>
          </a:p>
          <a:p>
            <a:pPr algn="ctr"/>
            <a:r>
              <a:rPr lang="cs-CZ" b="1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Ing. Miroslava Kostková, Ph.D.</a:t>
            </a:r>
            <a:endParaRPr lang="cs-CZ" b="1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ctrTitle" idx="4294967295"/>
          </p:nvPr>
        </p:nvSpPr>
        <p:spPr>
          <a:xfrm>
            <a:off x="0" y="700088"/>
            <a:ext cx="5111750" cy="2159000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algn="l"/>
            <a:r>
              <a:rPr lang="cs-CZ" sz="4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Název</a:t>
            </a:r>
            <a:br>
              <a:rPr lang="cs-CZ" sz="4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sz="4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prezentace</a:t>
            </a:r>
            <a:endParaRPr lang="cs-CZ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Tabulka 3"/>
          <p:cNvGraphicFramePr>
            <a:graphicFrameLocks noGrp="1"/>
          </p:cNvGraphicFramePr>
          <p:nvPr>
            <p:extLst/>
          </p:nvPr>
        </p:nvGraphicFramePr>
        <p:xfrm>
          <a:off x="539552" y="1563901"/>
          <a:ext cx="6480720" cy="43561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66916">
                  <a:extLst>
                    <a:ext uri="{9D8B030D-6E8A-4147-A177-3AD203B41FA5}">
                      <a16:colId xmlns:a16="http://schemas.microsoft.com/office/drawing/2014/main" val="3755197986"/>
                    </a:ext>
                  </a:extLst>
                </a:gridCol>
                <a:gridCol w="4213804">
                  <a:extLst>
                    <a:ext uri="{9D8B030D-6E8A-4147-A177-3AD203B41FA5}">
                      <a16:colId xmlns:a16="http://schemas.microsoft.com/office/drawing/2014/main" val="4011610095"/>
                    </a:ext>
                  </a:extLst>
                </a:gridCol>
              </a:tblGrid>
              <a:tr h="217805">
                <a:tc>
                  <a:txBody>
                    <a:bodyPr/>
                    <a:lstStyle/>
                    <a:p>
                      <a:pPr indent="180340" algn="l">
                        <a:lnSpc>
                          <a:spcPct val="115000"/>
                        </a:lnSpc>
                        <a:spcBef>
                          <a:spcPts val="425"/>
                        </a:spcBef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Název projektu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15000"/>
                        </a:lnSpc>
                        <a:spcBef>
                          <a:spcPts val="425"/>
                        </a:spcBef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Rozvoj vzdělávání na Slezské univerzitě v Opavě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solidFill>
                      <a:srgbClr val="30787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6872320"/>
                  </a:ext>
                </a:extLst>
              </a:tr>
              <a:tr h="217805"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15000"/>
                        </a:lnSpc>
                        <a:spcBef>
                          <a:spcPts val="425"/>
                        </a:spcBef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Registrační číslo projektu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solidFill>
                      <a:srgbClr val="307871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15000"/>
                        </a:lnSpc>
                        <a:spcBef>
                          <a:spcPts val="425"/>
                        </a:spcBef>
                        <a:spcAft>
                          <a:spcPts val="0"/>
                        </a:spcAft>
                      </a:pPr>
                      <a:r>
                        <a:rPr lang="cs-CZ" sz="1200" b="1" dirty="0">
                          <a:solidFill>
                            <a:schemeClr val="bg1"/>
                          </a:solidFill>
                          <a:effectLst/>
                        </a:rPr>
                        <a:t>CZ.02.2.69/0.0./0.0/16_015/0002400</a:t>
                      </a:r>
                      <a:endParaRPr lang="cs-CZ" sz="12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solidFill>
                      <a:srgbClr val="30787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2484205"/>
                  </a:ext>
                </a:extLst>
              </a:tr>
            </a:tbl>
          </a:graphicData>
        </a:graphic>
      </p:graphicFrame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1878013" y="278288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1025" name="Obrázek 8" descr="Logolink_OP_VVV_hor_barva_cz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074" y="250328"/>
            <a:ext cx="550545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1878013" y="4513263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55482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Zástupný symbol pro obsah 2"/>
          <p:cNvSpPr txBox="1">
            <a:spLocks/>
          </p:cNvSpPr>
          <p:nvPr/>
        </p:nvSpPr>
        <p:spPr>
          <a:xfrm>
            <a:off x="467544" y="1563638"/>
            <a:ext cx="3816424" cy="324036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cs-CZ" altLang="cs-CZ" sz="2000" dirty="0"/>
              <a:t>V</a:t>
            </a:r>
            <a:r>
              <a:rPr lang="cs-CZ" altLang="cs-CZ" sz="2000" dirty="0" smtClean="0"/>
              <a:t>odní </a:t>
            </a:r>
            <a:r>
              <a:rPr lang="cs-CZ" altLang="cs-CZ" sz="2000" dirty="0"/>
              <a:t>cesty, dopravní prostředky, přístavy.</a:t>
            </a:r>
          </a:p>
          <a:p>
            <a:pPr>
              <a:lnSpc>
                <a:spcPct val="90000"/>
              </a:lnSpc>
            </a:pPr>
            <a:r>
              <a:rPr lang="cs-CZ" altLang="cs-CZ" sz="2000" b="1" dirty="0"/>
              <a:t>Vodní cesty</a:t>
            </a:r>
            <a:r>
              <a:rPr lang="cs-CZ" altLang="cs-CZ" sz="2000" dirty="0"/>
              <a:t> – vnitrozemské (otevřené a regulované řeky, průplavy, jezery a umělé vodní plochy), námořní cesty (pobřežní teritoriální vody a otevřené moře).</a:t>
            </a:r>
          </a:p>
          <a:p>
            <a:pPr>
              <a:lnSpc>
                <a:spcPct val="90000"/>
              </a:lnSpc>
            </a:pPr>
            <a:r>
              <a:rPr lang="cs-CZ" altLang="cs-CZ" sz="2000" b="1" dirty="0"/>
              <a:t>Plavidla</a:t>
            </a:r>
            <a:r>
              <a:rPr lang="cs-CZ" altLang="cs-CZ" sz="2000" dirty="0"/>
              <a:t> – dělení podle velikosti, podle funkce.</a:t>
            </a:r>
          </a:p>
        </p:txBody>
      </p:sp>
      <p:sp>
        <p:nvSpPr>
          <p:cNvPr id="2" name="Obdélník 1"/>
          <p:cNvSpPr/>
          <p:nvPr/>
        </p:nvSpPr>
        <p:spPr>
          <a:xfrm>
            <a:off x="467544" y="195486"/>
            <a:ext cx="241290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cs-CZ" sz="2400" b="1" dirty="0"/>
              <a:t>M – T základna</a:t>
            </a:r>
            <a:r>
              <a:rPr lang="cs-CZ" altLang="cs-CZ" sz="2400" dirty="0"/>
              <a:t>: </a:t>
            </a:r>
            <a:endParaRPr lang="cs-CZ" sz="2400" dirty="0"/>
          </a:p>
        </p:txBody>
      </p:sp>
      <p:pic>
        <p:nvPicPr>
          <p:cNvPr id="4" name="obrázek 38" descr="http://upload.wikimedia.org/wikipedia/commons/thumb/f/f6/Sluice_%C5%A0tvanice_02.jpg/180px-Sluice_%C5%A0tvanice_02.jpg">
            <a:hlinkClick r:id="rId3" tooltip="&quot;Zdymadlo Štvanice&quot;"/>
            <a:extLst>
              <a:ext uri="{FF2B5EF4-FFF2-40B4-BE49-F238E27FC236}">
                <a16:creationId xmlns:a16="http://schemas.microsoft.com/office/drawing/2014/main" id="{CE217367-8504-4489-AABA-7FA423599C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48064" y="1131590"/>
            <a:ext cx="3167780" cy="3277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9284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Plavidla</a:t>
            </a:r>
            <a:endParaRPr lang="cs-CZ" b="1" dirty="0"/>
          </a:p>
        </p:txBody>
      </p:sp>
      <p:sp>
        <p:nvSpPr>
          <p:cNvPr id="3" name="Obdélník 2"/>
          <p:cNvSpPr/>
          <p:nvPr/>
        </p:nvSpPr>
        <p:spPr>
          <a:xfrm>
            <a:off x="179512" y="703189"/>
            <a:ext cx="8640960" cy="43704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2000" i="1" kern="150" dirty="0" err="1">
                <a:latin typeface="Times New Roman" panose="02020603050405020304" pitchFamily="18" charset="0"/>
                <a:ea typeface="Calibri" panose="020F0502020204030204" pitchFamily="34" charset="0"/>
              </a:rPr>
              <a:t>Plavidla</a:t>
            </a:r>
            <a:r>
              <a:rPr lang="en-US" sz="2000" kern="15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kern="150" dirty="0" err="1">
                <a:latin typeface="Times New Roman" panose="02020603050405020304" pitchFamily="18" charset="0"/>
                <a:ea typeface="Calibri" panose="020F0502020204030204" pitchFamily="34" charset="0"/>
              </a:rPr>
              <a:t>používaná</a:t>
            </a:r>
            <a:r>
              <a:rPr lang="en-US" sz="2000" kern="150" dirty="0">
                <a:latin typeface="Times New Roman" panose="02020603050405020304" pitchFamily="18" charset="0"/>
                <a:ea typeface="Calibri" panose="020F0502020204030204" pitchFamily="34" charset="0"/>
              </a:rPr>
              <a:t> pro </a:t>
            </a:r>
            <a:r>
              <a:rPr lang="en-US" sz="2000" kern="150" dirty="0" err="1">
                <a:latin typeface="Times New Roman" panose="02020603050405020304" pitchFamily="18" charset="0"/>
                <a:ea typeface="Calibri" panose="020F0502020204030204" pitchFamily="34" charset="0"/>
              </a:rPr>
              <a:t>přepravu</a:t>
            </a:r>
            <a:r>
              <a:rPr lang="en-US" sz="2000" kern="15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kern="150" dirty="0" err="1">
                <a:latin typeface="Times New Roman" panose="02020603050405020304" pitchFamily="18" charset="0"/>
                <a:ea typeface="Calibri" panose="020F0502020204030204" pitchFamily="34" charset="0"/>
              </a:rPr>
              <a:t>účastníků</a:t>
            </a:r>
            <a:r>
              <a:rPr lang="en-US" sz="2000" kern="15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kern="15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cestovního</a:t>
            </a:r>
            <a:r>
              <a:rPr lang="en-US" sz="2000" kern="15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kern="150" dirty="0" err="1">
                <a:latin typeface="Times New Roman" panose="02020603050405020304" pitchFamily="18" charset="0"/>
                <a:ea typeface="Calibri" panose="020F0502020204030204" pitchFamily="34" charset="0"/>
              </a:rPr>
              <a:t>ruchu</a:t>
            </a:r>
            <a:r>
              <a:rPr lang="en-US" sz="2000" kern="15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kern="150" dirty="0" err="1">
                <a:latin typeface="Times New Roman" panose="02020603050405020304" pitchFamily="18" charset="0"/>
                <a:ea typeface="Calibri" panose="020F0502020204030204" pitchFamily="34" charset="0"/>
              </a:rPr>
              <a:t>rozlišujeme</a:t>
            </a:r>
            <a:r>
              <a:rPr lang="en-US" sz="2000" kern="15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kern="150" dirty="0" err="1">
                <a:latin typeface="Times New Roman" panose="02020603050405020304" pitchFamily="18" charset="0"/>
                <a:ea typeface="Calibri" panose="020F0502020204030204" pitchFamily="34" charset="0"/>
              </a:rPr>
              <a:t>podle</a:t>
            </a:r>
            <a:r>
              <a:rPr lang="en-US" sz="2000" kern="15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kern="15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několika</a:t>
            </a:r>
            <a:r>
              <a:rPr lang="en-US" sz="2000" kern="15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kern="15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hledisek</a:t>
            </a:r>
            <a:r>
              <a:rPr lang="en-US" sz="2000" kern="150" dirty="0"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  <a:endParaRPr lang="cs-CZ" sz="2000" kern="15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342900" lvl="0" indent="-342900" algn="just">
              <a:spcAft>
                <a:spcPts val="0"/>
              </a:spcAft>
              <a:buSzPts val="700"/>
              <a:buFont typeface="Arial" panose="020B0604020202020204" pitchFamily="34" charset="0"/>
              <a:buChar char="•"/>
            </a:pPr>
            <a:r>
              <a:rPr lang="en-US" sz="2000" kern="150" dirty="0" err="1">
                <a:latin typeface="Times New Roman" panose="02020603050405020304" pitchFamily="18" charset="0"/>
                <a:ea typeface="OpenSymbol"/>
                <a:cs typeface="OpenSymbol"/>
              </a:rPr>
              <a:t>Podle</a:t>
            </a:r>
            <a:r>
              <a:rPr lang="en-US" sz="2000" kern="150" dirty="0">
                <a:latin typeface="Times New Roman" panose="02020603050405020304" pitchFamily="18" charset="0"/>
                <a:ea typeface="OpenSymbol"/>
                <a:cs typeface="OpenSymbol"/>
              </a:rPr>
              <a:t> </a:t>
            </a:r>
            <a:r>
              <a:rPr lang="en-US" sz="2000" kern="150" dirty="0" err="1">
                <a:latin typeface="Times New Roman" panose="02020603050405020304" pitchFamily="18" charset="0"/>
                <a:ea typeface="OpenSymbol"/>
                <a:cs typeface="OpenSymbol"/>
              </a:rPr>
              <a:t>velkosti</a:t>
            </a:r>
            <a:r>
              <a:rPr lang="en-US" sz="2000" kern="150" dirty="0">
                <a:latin typeface="Times New Roman" panose="02020603050405020304" pitchFamily="18" charset="0"/>
                <a:ea typeface="OpenSymbol"/>
                <a:cs typeface="OpenSymbol"/>
              </a:rPr>
              <a:t> </a:t>
            </a:r>
            <a:r>
              <a:rPr lang="en-US" sz="2000" kern="150" dirty="0" err="1">
                <a:latin typeface="Times New Roman" panose="02020603050405020304" pitchFamily="18" charset="0"/>
                <a:ea typeface="OpenSymbol"/>
                <a:cs typeface="OpenSymbol"/>
              </a:rPr>
              <a:t>jde</a:t>
            </a:r>
            <a:r>
              <a:rPr lang="en-US" sz="2000" kern="150" dirty="0">
                <a:latin typeface="Times New Roman" panose="02020603050405020304" pitchFamily="18" charset="0"/>
                <a:ea typeface="OpenSymbol"/>
                <a:cs typeface="OpenSymbol"/>
              </a:rPr>
              <a:t> o </a:t>
            </a:r>
            <a:r>
              <a:rPr lang="en-US" sz="2000" kern="150" dirty="0" err="1">
                <a:latin typeface="Times New Roman" panose="02020603050405020304" pitchFamily="18" charset="0"/>
                <a:ea typeface="OpenSymbol"/>
                <a:cs typeface="OpenSymbol"/>
              </a:rPr>
              <a:t>malé</a:t>
            </a:r>
            <a:r>
              <a:rPr lang="en-US" sz="2000" kern="150" dirty="0">
                <a:latin typeface="Times New Roman" panose="02020603050405020304" pitchFamily="18" charset="0"/>
                <a:ea typeface="OpenSymbol"/>
                <a:cs typeface="OpenSymbol"/>
              </a:rPr>
              <a:t> </a:t>
            </a:r>
            <a:r>
              <a:rPr lang="en-US" sz="2000" kern="150" dirty="0" err="1">
                <a:latin typeface="Times New Roman" panose="02020603050405020304" pitchFamily="18" charset="0"/>
                <a:ea typeface="OpenSymbol"/>
                <a:cs typeface="OpenSymbol"/>
              </a:rPr>
              <a:t>osobní</a:t>
            </a:r>
            <a:r>
              <a:rPr lang="en-US" sz="2000" kern="150" dirty="0">
                <a:latin typeface="Times New Roman" panose="02020603050405020304" pitchFamily="18" charset="0"/>
                <a:ea typeface="OpenSymbol"/>
                <a:cs typeface="OpenSymbol"/>
              </a:rPr>
              <a:t> </a:t>
            </a:r>
            <a:r>
              <a:rPr lang="en-US" sz="2000" kern="150" dirty="0" err="1">
                <a:latin typeface="Times New Roman" panose="02020603050405020304" pitchFamily="18" charset="0"/>
                <a:ea typeface="OpenSymbol"/>
                <a:cs typeface="OpenSymbol"/>
              </a:rPr>
              <a:t>lodě</a:t>
            </a:r>
            <a:r>
              <a:rPr lang="en-US" sz="2000" kern="150" dirty="0">
                <a:latin typeface="Times New Roman" panose="02020603050405020304" pitchFamily="18" charset="0"/>
                <a:ea typeface="OpenSymbol"/>
                <a:cs typeface="OpenSymbol"/>
              </a:rPr>
              <a:t> (do 100 </a:t>
            </a:r>
            <a:r>
              <a:rPr lang="en-US" sz="2000" kern="150" dirty="0" err="1">
                <a:latin typeface="Times New Roman" panose="02020603050405020304" pitchFamily="18" charset="0"/>
                <a:ea typeface="OpenSymbol"/>
                <a:cs typeface="OpenSymbol"/>
              </a:rPr>
              <a:t>cestujících</a:t>
            </a:r>
            <a:r>
              <a:rPr lang="en-US" sz="2000" kern="150" dirty="0">
                <a:latin typeface="Times New Roman" panose="02020603050405020304" pitchFamily="18" charset="0"/>
                <a:ea typeface="OpenSymbol"/>
                <a:cs typeface="OpenSymbol"/>
              </a:rPr>
              <a:t>), </a:t>
            </a:r>
            <a:r>
              <a:rPr lang="en-US" sz="2000" kern="150" dirty="0" err="1">
                <a:latin typeface="Times New Roman" panose="02020603050405020304" pitchFamily="18" charset="0"/>
                <a:ea typeface="OpenSymbol"/>
                <a:cs typeface="OpenSymbol"/>
              </a:rPr>
              <a:t>střední</a:t>
            </a:r>
            <a:r>
              <a:rPr lang="en-US" sz="2000" kern="150" dirty="0">
                <a:latin typeface="Times New Roman" panose="02020603050405020304" pitchFamily="18" charset="0"/>
                <a:ea typeface="OpenSymbol"/>
                <a:cs typeface="OpenSymbol"/>
              </a:rPr>
              <a:t> </a:t>
            </a:r>
            <a:r>
              <a:rPr lang="en-US" sz="2000" kern="150" dirty="0" err="1">
                <a:latin typeface="Times New Roman" panose="02020603050405020304" pitchFamily="18" charset="0"/>
                <a:ea typeface="OpenSymbol"/>
                <a:cs typeface="OpenSymbol"/>
              </a:rPr>
              <a:t>osobní</a:t>
            </a:r>
            <a:r>
              <a:rPr lang="en-US" sz="2000" kern="150" dirty="0">
                <a:latin typeface="Times New Roman" panose="02020603050405020304" pitchFamily="18" charset="0"/>
                <a:ea typeface="OpenSymbol"/>
                <a:cs typeface="OpenSymbol"/>
              </a:rPr>
              <a:t> </a:t>
            </a:r>
            <a:r>
              <a:rPr lang="en-US" sz="2000" kern="150" dirty="0" err="1">
                <a:latin typeface="Times New Roman" panose="02020603050405020304" pitchFamily="18" charset="0"/>
                <a:ea typeface="OpenSymbol"/>
                <a:cs typeface="OpenSymbol"/>
              </a:rPr>
              <a:t>lodě</a:t>
            </a:r>
            <a:r>
              <a:rPr lang="en-US" sz="2000" kern="150" dirty="0">
                <a:latin typeface="Times New Roman" panose="02020603050405020304" pitchFamily="18" charset="0"/>
                <a:ea typeface="OpenSymbol"/>
                <a:cs typeface="OpenSymbol"/>
              </a:rPr>
              <a:t> (od 100 do 700 </a:t>
            </a:r>
            <a:r>
              <a:rPr lang="en-US" sz="2000" kern="150" dirty="0" err="1">
                <a:latin typeface="Times New Roman" panose="02020603050405020304" pitchFamily="18" charset="0"/>
                <a:ea typeface="OpenSymbol"/>
                <a:cs typeface="OpenSymbol"/>
              </a:rPr>
              <a:t>cestujících</a:t>
            </a:r>
            <a:r>
              <a:rPr lang="en-US" sz="2000" kern="150" dirty="0">
                <a:latin typeface="Times New Roman" panose="02020603050405020304" pitchFamily="18" charset="0"/>
                <a:ea typeface="OpenSymbol"/>
                <a:cs typeface="OpenSymbol"/>
              </a:rPr>
              <a:t>) a </a:t>
            </a:r>
            <a:r>
              <a:rPr lang="en-US" sz="2000" kern="150" dirty="0" err="1">
                <a:latin typeface="Times New Roman" panose="02020603050405020304" pitchFamily="18" charset="0"/>
                <a:ea typeface="OpenSymbol"/>
                <a:cs typeface="OpenSymbol"/>
              </a:rPr>
              <a:t>velké</a:t>
            </a:r>
            <a:r>
              <a:rPr lang="en-US" sz="2000" kern="150" dirty="0">
                <a:latin typeface="Times New Roman" panose="02020603050405020304" pitchFamily="18" charset="0"/>
                <a:ea typeface="OpenSymbol"/>
                <a:cs typeface="OpenSymbol"/>
              </a:rPr>
              <a:t> </a:t>
            </a:r>
            <a:r>
              <a:rPr lang="en-US" sz="2000" kern="150" dirty="0" err="1">
                <a:latin typeface="Times New Roman" panose="02020603050405020304" pitchFamily="18" charset="0"/>
                <a:ea typeface="OpenSymbol"/>
                <a:cs typeface="OpenSymbol"/>
              </a:rPr>
              <a:t>osobní</a:t>
            </a:r>
            <a:r>
              <a:rPr lang="en-US" sz="2000" kern="150" dirty="0">
                <a:latin typeface="Times New Roman" panose="02020603050405020304" pitchFamily="18" charset="0"/>
                <a:ea typeface="OpenSymbol"/>
                <a:cs typeface="OpenSymbol"/>
              </a:rPr>
              <a:t> </a:t>
            </a:r>
            <a:r>
              <a:rPr lang="en-US" sz="2000" kern="150" dirty="0" err="1">
                <a:latin typeface="Times New Roman" panose="02020603050405020304" pitchFamily="18" charset="0"/>
                <a:ea typeface="OpenSymbol"/>
                <a:cs typeface="OpenSymbol"/>
              </a:rPr>
              <a:t>lodě</a:t>
            </a:r>
            <a:r>
              <a:rPr lang="en-US" sz="2000" kern="150" dirty="0">
                <a:latin typeface="Times New Roman" panose="02020603050405020304" pitchFamily="18" charset="0"/>
                <a:ea typeface="OpenSymbol"/>
                <a:cs typeface="OpenSymbol"/>
              </a:rPr>
              <a:t> (</a:t>
            </a:r>
            <a:r>
              <a:rPr lang="en-US" sz="2000" kern="150" dirty="0" err="1">
                <a:latin typeface="Times New Roman" panose="02020603050405020304" pitchFamily="18" charset="0"/>
                <a:ea typeface="OpenSymbol"/>
                <a:cs typeface="OpenSymbol"/>
              </a:rPr>
              <a:t>nad</a:t>
            </a:r>
            <a:r>
              <a:rPr lang="en-US" sz="2000" kern="150" dirty="0">
                <a:latin typeface="Times New Roman" panose="02020603050405020304" pitchFamily="18" charset="0"/>
                <a:ea typeface="OpenSymbol"/>
                <a:cs typeface="OpenSymbol"/>
              </a:rPr>
              <a:t> 700 </a:t>
            </a:r>
            <a:r>
              <a:rPr lang="en-US" sz="2000" kern="150" dirty="0" err="1">
                <a:latin typeface="Times New Roman" panose="02020603050405020304" pitchFamily="18" charset="0"/>
                <a:ea typeface="OpenSymbol"/>
                <a:cs typeface="OpenSymbol"/>
              </a:rPr>
              <a:t>cestujících</a:t>
            </a:r>
            <a:r>
              <a:rPr lang="en-US" sz="2000" kern="150" dirty="0">
                <a:latin typeface="Times New Roman" panose="02020603050405020304" pitchFamily="18" charset="0"/>
                <a:ea typeface="OpenSymbol"/>
                <a:cs typeface="OpenSymbol"/>
              </a:rPr>
              <a:t>),</a:t>
            </a:r>
            <a:endParaRPr lang="cs-CZ" sz="2000" kern="150" dirty="0">
              <a:latin typeface="Times New Roman" panose="02020603050405020304" pitchFamily="18" charset="0"/>
              <a:ea typeface="OpenSymbol"/>
              <a:cs typeface="OpenSymbol"/>
            </a:endParaRPr>
          </a:p>
          <a:p>
            <a:pPr marL="342900" lvl="0" indent="-342900" algn="just">
              <a:spcAft>
                <a:spcPts val="0"/>
              </a:spcAft>
              <a:buSzPts val="700"/>
              <a:buFont typeface="Arial" panose="020B0604020202020204" pitchFamily="34" charset="0"/>
              <a:buChar char="•"/>
            </a:pPr>
            <a:r>
              <a:rPr lang="en-US" sz="2000" kern="150" dirty="0" err="1">
                <a:latin typeface="Times New Roman" panose="02020603050405020304" pitchFamily="18" charset="0"/>
                <a:ea typeface="OpenSymbol"/>
                <a:cs typeface="OpenSymbol"/>
              </a:rPr>
              <a:t>podle</a:t>
            </a:r>
            <a:r>
              <a:rPr lang="en-US" sz="2000" kern="150" dirty="0">
                <a:latin typeface="Times New Roman" panose="02020603050405020304" pitchFamily="18" charset="0"/>
                <a:ea typeface="OpenSymbol"/>
                <a:cs typeface="OpenSymbol"/>
              </a:rPr>
              <a:t> </a:t>
            </a:r>
            <a:r>
              <a:rPr lang="en-US" sz="2000" kern="150" dirty="0" err="1">
                <a:latin typeface="Times New Roman" panose="02020603050405020304" pitchFamily="18" charset="0"/>
                <a:ea typeface="OpenSymbol"/>
                <a:cs typeface="OpenSymbol"/>
              </a:rPr>
              <a:t>funkce</a:t>
            </a:r>
            <a:r>
              <a:rPr lang="en-US" sz="2000" kern="150" dirty="0">
                <a:latin typeface="Times New Roman" panose="02020603050405020304" pitchFamily="18" charset="0"/>
                <a:ea typeface="OpenSymbol"/>
                <a:cs typeface="OpenSymbol"/>
              </a:rPr>
              <a:t>, </a:t>
            </a:r>
            <a:r>
              <a:rPr lang="en-US" sz="2000" kern="150" dirty="0" err="1">
                <a:latin typeface="Times New Roman" panose="02020603050405020304" pitchFamily="18" charset="0"/>
                <a:ea typeface="OpenSymbol"/>
                <a:cs typeface="OpenSymbol"/>
              </a:rPr>
              <a:t>která</a:t>
            </a:r>
            <a:r>
              <a:rPr lang="en-US" sz="2000" kern="150" dirty="0">
                <a:latin typeface="Times New Roman" panose="02020603050405020304" pitchFamily="18" charset="0"/>
                <a:ea typeface="OpenSymbol"/>
                <a:cs typeface="OpenSymbol"/>
              </a:rPr>
              <a:t> se  </a:t>
            </a:r>
            <a:r>
              <a:rPr lang="en-US" sz="2000" kern="150" dirty="0" err="1">
                <a:latin typeface="Times New Roman" panose="02020603050405020304" pitchFamily="18" charset="0"/>
                <a:ea typeface="OpenSymbol"/>
                <a:cs typeface="OpenSymbol"/>
              </a:rPr>
              <a:t>odvozuje</a:t>
            </a:r>
            <a:r>
              <a:rPr lang="en-US" sz="2000" kern="150" dirty="0">
                <a:latin typeface="Times New Roman" panose="02020603050405020304" pitchFamily="18" charset="0"/>
                <a:ea typeface="OpenSymbol"/>
                <a:cs typeface="OpenSymbol"/>
              </a:rPr>
              <a:t> od </a:t>
            </a:r>
            <a:r>
              <a:rPr lang="en-US" sz="2000" kern="150" dirty="0" err="1">
                <a:latin typeface="Times New Roman" panose="02020603050405020304" pitchFamily="18" charset="0"/>
                <a:ea typeface="OpenSymbol"/>
                <a:cs typeface="OpenSymbol"/>
              </a:rPr>
              <a:t>velikosti</a:t>
            </a:r>
            <a:r>
              <a:rPr lang="en-US" sz="2000" kern="150" dirty="0">
                <a:latin typeface="Times New Roman" panose="02020603050405020304" pitchFamily="18" charset="0"/>
                <a:ea typeface="OpenSymbol"/>
                <a:cs typeface="OpenSymbol"/>
              </a:rPr>
              <a:t> </a:t>
            </a:r>
            <a:r>
              <a:rPr lang="en-US" sz="2000" kern="150" dirty="0" err="1">
                <a:latin typeface="Times New Roman" panose="02020603050405020304" pitchFamily="18" charset="0"/>
                <a:ea typeface="OpenSymbol"/>
                <a:cs typeface="OpenSymbol"/>
              </a:rPr>
              <a:t>lodi</a:t>
            </a:r>
            <a:r>
              <a:rPr lang="en-US" sz="2000" kern="150" dirty="0" smtClean="0">
                <a:latin typeface="Times New Roman" panose="02020603050405020304" pitchFamily="18" charset="0"/>
                <a:ea typeface="OpenSymbol"/>
                <a:cs typeface="OpenSymbol"/>
              </a:rPr>
              <a:t>.</a:t>
            </a:r>
            <a:endParaRPr lang="cs-CZ" sz="2000" kern="150" dirty="0" smtClean="0">
              <a:latin typeface="Times New Roman" panose="02020603050405020304" pitchFamily="18" charset="0"/>
              <a:ea typeface="OpenSymbol"/>
              <a:cs typeface="OpenSymbol"/>
            </a:endParaRPr>
          </a:p>
          <a:p>
            <a:pPr marL="342900" lvl="0" indent="-342900" algn="just">
              <a:spcAft>
                <a:spcPts val="0"/>
              </a:spcAft>
              <a:buSzPts val="700"/>
              <a:buFont typeface="Arial" panose="020B0604020202020204" pitchFamily="34" charset="0"/>
              <a:buChar char="•"/>
            </a:pPr>
            <a:endParaRPr lang="cs-CZ" sz="2000" kern="15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en-US" sz="2000" kern="15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Malých</a:t>
            </a:r>
            <a:r>
              <a:rPr lang="en-US" sz="2000" kern="15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kern="150" dirty="0" err="1">
                <a:latin typeface="Times New Roman" panose="02020603050405020304" pitchFamily="18" charset="0"/>
                <a:ea typeface="Calibri" panose="020F0502020204030204" pitchFamily="34" charset="0"/>
              </a:rPr>
              <a:t>lodí</a:t>
            </a:r>
            <a:r>
              <a:rPr lang="en-US" sz="2000" kern="150" dirty="0">
                <a:latin typeface="Times New Roman" panose="02020603050405020304" pitchFamily="18" charset="0"/>
                <a:ea typeface="Calibri" panose="020F0502020204030204" pitchFamily="34" charset="0"/>
              </a:rPr>
              <a:t> se </a:t>
            </a:r>
            <a:r>
              <a:rPr lang="en-US" sz="2000" kern="150" dirty="0" err="1">
                <a:latin typeface="Times New Roman" panose="02020603050405020304" pitchFamily="18" charset="0"/>
                <a:ea typeface="Calibri" panose="020F0502020204030204" pitchFamily="34" charset="0"/>
              </a:rPr>
              <a:t>užívá</a:t>
            </a:r>
            <a:r>
              <a:rPr lang="en-US" sz="2000" kern="150" dirty="0">
                <a:latin typeface="Times New Roman" panose="02020603050405020304" pitchFamily="18" charset="0"/>
                <a:ea typeface="Calibri" panose="020F0502020204030204" pitchFamily="34" charset="0"/>
              </a:rPr>
              <a:t> pro </a:t>
            </a:r>
            <a:r>
              <a:rPr lang="en-US" sz="2000" kern="150" dirty="0" err="1">
                <a:latin typeface="Times New Roman" panose="02020603050405020304" pitchFamily="18" charset="0"/>
                <a:ea typeface="Calibri" panose="020F0502020204030204" pitchFamily="34" charset="0"/>
              </a:rPr>
              <a:t>rekreační</a:t>
            </a:r>
            <a:r>
              <a:rPr lang="en-US" sz="2000" kern="15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kern="150" dirty="0" err="1">
                <a:latin typeface="Times New Roman" panose="02020603050405020304" pitchFamily="18" charset="0"/>
                <a:ea typeface="Calibri" panose="020F0502020204030204" pitchFamily="34" charset="0"/>
              </a:rPr>
              <a:t>plavby</a:t>
            </a:r>
            <a:r>
              <a:rPr lang="en-US" sz="2000" kern="15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kern="150" dirty="0" err="1">
                <a:latin typeface="Times New Roman" panose="02020603050405020304" pitchFamily="18" charset="0"/>
                <a:ea typeface="Calibri" panose="020F0502020204030204" pitchFamily="34" charset="0"/>
              </a:rPr>
              <a:t>po</a:t>
            </a:r>
            <a:r>
              <a:rPr lang="en-US" sz="2000" kern="15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kern="150" dirty="0" err="1">
                <a:latin typeface="Times New Roman" panose="02020603050405020304" pitchFamily="18" charset="0"/>
                <a:ea typeface="Calibri" panose="020F0502020204030204" pitchFamily="34" charset="0"/>
              </a:rPr>
              <a:t>jezerech</a:t>
            </a:r>
            <a:r>
              <a:rPr lang="en-US" sz="2000" kern="150" dirty="0">
                <a:latin typeface="Times New Roman" panose="02020603050405020304" pitchFamily="18" charset="0"/>
                <a:ea typeface="Calibri" panose="020F0502020204030204" pitchFamily="34" charset="0"/>
              </a:rPr>
              <a:t> a </a:t>
            </a:r>
            <a:r>
              <a:rPr lang="en-US" sz="2000" kern="150" dirty="0" err="1">
                <a:latin typeface="Times New Roman" panose="02020603050405020304" pitchFamily="18" charset="0"/>
                <a:ea typeface="Calibri" panose="020F0502020204030204" pitchFamily="34" charset="0"/>
              </a:rPr>
              <a:t>řekách</a:t>
            </a:r>
            <a:r>
              <a:rPr lang="en-US" sz="2000" kern="15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000" kern="150" dirty="0" err="1">
                <a:latin typeface="Times New Roman" panose="02020603050405020304" pitchFamily="18" charset="0"/>
                <a:ea typeface="Calibri" panose="020F0502020204030204" pitchFamily="34" charset="0"/>
              </a:rPr>
              <a:t>případně</a:t>
            </a:r>
            <a:r>
              <a:rPr lang="en-US" sz="2000" kern="15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kern="150" dirty="0" err="1">
                <a:latin typeface="Times New Roman" panose="02020603050405020304" pitchFamily="18" charset="0"/>
                <a:ea typeface="Calibri" panose="020F0502020204030204" pitchFamily="34" charset="0"/>
              </a:rPr>
              <a:t>při</a:t>
            </a:r>
            <a:r>
              <a:rPr lang="en-US" sz="2000" kern="15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kern="150" dirty="0" err="1">
                <a:latin typeface="Times New Roman" panose="02020603050405020304" pitchFamily="18" charset="0"/>
                <a:ea typeface="Calibri" panose="020F0502020204030204" pitchFamily="34" charset="0"/>
              </a:rPr>
              <a:t>kabotážní</a:t>
            </a:r>
            <a:r>
              <a:rPr lang="en-US" sz="2000" kern="150" dirty="0">
                <a:latin typeface="Times New Roman" panose="02020603050405020304" pitchFamily="18" charset="0"/>
                <a:ea typeface="Calibri" panose="020F0502020204030204" pitchFamily="34" charset="0"/>
              </a:rPr>
              <a:t> - </a:t>
            </a:r>
            <a:r>
              <a:rPr lang="en-US" sz="2000" kern="150" dirty="0" err="1">
                <a:latin typeface="Times New Roman" panose="02020603050405020304" pitchFamily="18" charset="0"/>
                <a:ea typeface="Calibri" panose="020F0502020204030204" pitchFamily="34" charset="0"/>
              </a:rPr>
              <a:t>pobřežní</a:t>
            </a:r>
            <a:r>
              <a:rPr lang="en-US" sz="2000" kern="15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kern="150" dirty="0" err="1">
                <a:latin typeface="Times New Roman" panose="02020603050405020304" pitchFamily="18" charset="0"/>
                <a:ea typeface="Calibri" panose="020F0502020204030204" pitchFamily="34" charset="0"/>
              </a:rPr>
              <a:t>plavbě</a:t>
            </a:r>
            <a:r>
              <a:rPr lang="en-US" sz="2000" kern="15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cs-CZ" sz="2000" kern="15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en-US" sz="2000" kern="15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Středně</a:t>
            </a:r>
            <a:r>
              <a:rPr lang="en-US" sz="2000" kern="15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kern="15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velkých</a:t>
            </a:r>
            <a:r>
              <a:rPr lang="en-US" sz="2000" kern="15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kern="150" dirty="0" err="1">
                <a:latin typeface="Times New Roman" panose="02020603050405020304" pitchFamily="18" charset="0"/>
                <a:ea typeface="Calibri" panose="020F0502020204030204" pitchFamily="34" charset="0"/>
              </a:rPr>
              <a:t>lodí</a:t>
            </a:r>
            <a:r>
              <a:rPr lang="en-US" sz="2000" kern="150" dirty="0">
                <a:latin typeface="Times New Roman" panose="02020603050405020304" pitchFamily="18" charset="0"/>
                <a:ea typeface="Calibri" panose="020F0502020204030204" pitchFamily="34" charset="0"/>
              </a:rPr>
              <a:t> se </a:t>
            </a:r>
            <a:r>
              <a:rPr lang="en-US" sz="2000" kern="150" dirty="0" err="1">
                <a:latin typeface="Times New Roman" panose="02020603050405020304" pitchFamily="18" charset="0"/>
                <a:ea typeface="Calibri" panose="020F0502020204030204" pitchFamily="34" charset="0"/>
              </a:rPr>
              <a:t>používá</a:t>
            </a:r>
            <a:r>
              <a:rPr lang="en-US" sz="2000" kern="150" dirty="0">
                <a:latin typeface="Times New Roman" panose="02020603050405020304" pitchFamily="18" charset="0"/>
                <a:ea typeface="Calibri" panose="020F0502020204030204" pitchFamily="34" charset="0"/>
              </a:rPr>
              <a:t> k </a:t>
            </a:r>
            <a:r>
              <a:rPr lang="en-US" sz="2000" kern="150" dirty="0" err="1">
                <a:latin typeface="Times New Roman" panose="02020603050405020304" pitchFamily="18" charset="0"/>
                <a:ea typeface="Calibri" panose="020F0502020204030204" pitchFamily="34" charset="0"/>
              </a:rPr>
              <a:t>rekreačním</a:t>
            </a:r>
            <a:r>
              <a:rPr lang="en-US" sz="2000" kern="15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kern="150" dirty="0" err="1">
                <a:latin typeface="Times New Roman" panose="02020603050405020304" pitchFamily="18" charset="0"/>
                <a:ea typeface="Calibri" panose="020F0502020204030204" pitchFamily="34" charset="0"/>
              </a:rPr>
              <a:t>plavbám</a:t>
            </a:r>
            <a:r>
              <a:rPr lang="en-US" sz="2000" kern="15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kern="150" dirty="0" err="1">
                <a:latin typeface="Times New Roman" panose="02020603050405020304" pitchFamily="18" charset="0"/>
                <a:ea typeface="Calibri" panose="020F0502020204030204" pitchFamily="34" charset="0"/>
              </a:rPr>
              <a:t>po</a:t>
            </a:r>
            <a:r>
              <a:rPr lang="en-US" sz="2000" kern="15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kern="150" dirty="0" err="1">
                <a:latin typeface="Times New Roman" panose="02020603050405020304" pitchFamily="18" charset="0"/>
                <a:ea typeface="Calibri" panose="020F0502020204030204" pitchFamily="34" charset="0"/>
              </a:rPr>
              <a:t>mořích</a:t>
            </a:r>
            <a:r>
              <a:rPr lang="en-US" sz="2000" kern="150" dirty="0">
                <a:latin typeface="Times New Roman" panose="02020603050405020304" pitchFamily="18" charset="0"/>
                <a:ea typeface="Calibri" panose="020F0502020204030204" pitchFamily="34" charset="0"/>
              </a:rPr>
              <a:t> a </a:t>
            </a:r>
            <a:r>
              <a:rPr lang="en-US" sz="2000" kern="150" dirty="0" err="1">
                <a:latin typeface="Times New Roman" panose="02020603050405020304" pitchFamily="18" charset="0"/>
                <a:ea typeface="Calibri" panose="020F0502020204030204" pitchFamily="34" charset="0"/>
              </a:rPr>
              <a:t>oceánech</a:t>
            </a:r>
            <a:r>
              <a:rPr lang="en-US" sz="2000" kern="150" dirty="0">
                <a:latin typeface="Times New Roman" panose="02020603050405020304" pitchFamily="18" charset="0"/>
                <a:ea typeface="Calibri" panose="020F0502020204030204" pitchFamily="34" charset="0"/>
              </a:rPr>
              <a:t> a k </a:t>
            </a:r>
            <a:r>
              <a:rPr lang="en-US" sz="2000" kern="150" dirty="0" err="1">
                <a:latin typeface="Times New Roman" panose="02020603050405020304" pitchFamily="18" charset="0"/>
                <a:ea typeface="Calibri" panose="020F0502020204030204" pitchFamily="34" charset="0"/>
              </a:rPr>
              <a:t>přepravě</a:t>
            </a:r>
            <a:r>
              <a:rPr lang="en-US" sz="2000" kern="15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kern="150" dirty="0" err="1">
                <a:latin typeface="Times New Roman" panose="02020603050405020304" pitchFamily="18" charset="0"/>
                <a:ea typeface="Calibri" panose="020F0502020204030204" pitchFamily="34" charset="0"/>
              </a:rPr>
              <a:t>osob</a:t>
            </a:r>
            <a:r>
              <a:rPr lang="en-US" sz="2000" kern="150" dirty="0">
                <a:latin typeface="Times New Roman" panose="02020603050405020304" pitchFamily="18" charset="0"/>
                <a:ea typeface="Calibri" panose="020F0502020204030204" pitchFamily="34" charset="0"/>
              </a:rPr>
              <a:t> a </a:t>
            </a:r>
            <a:r>
              <a:rPr lang="en-US" sz="2000" kern="150" dirty="0" err="1">
                <a:latin typeface="Times New Roman" panose="02020603050405020304" pitchFamily="18" charset="0"/>
                <a:ea typeface="Calibri" panose="020F0502020204030204" pitchFamily="34" charset="0"/>
              </a:rPr>
              <a:t>dopravních</a:t>
            </a:r>
            <a:r>
              <a:rPr lang="en-US" sz="2000" kern="15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kern="150" dirty="0" err="1">
                <a:latin typeface="Times New Roman" panose="02020603050405020304" pitchFamily="18" charset="0"/>
                <a:ea typeface="Calibri" panose="020F0502020204030204" pitchFamily="34" charset="0"/>
              </a:rPr>
              <a:t>prostředků</a:t>
            </a:r>
            <a:r>
              <a:rPr lang="en-US" sz="2000" kern="15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kern="150" dirty="0" err="1">
                <a:latin typeface="Times New Roman" panose="02020603050405020304" pitchFamily="18" charset="0"/>
                <a:ea typeface="Calibri" panose="020F0502020204030204" pitchFamily="34" charset="0"/>
              </a:rPr>
              <a:t>mezi</a:t>
            </a:r>
            <a:r>
              <a:rPr lang="en-US" sz="2000" kern="15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kern="150" dirty="0" err="1">
                <a:latin typeface="Times New Roman" panose="02020603050405020304" pitchFamily="18" charset="0"/>
                <a:ea typeface="Calibri" panose="020F0502020204030204" pitchFamily="34" charset="0"/>
              </a:rPr>
              <a:t>přímořskými</a:t>
            </a:r>
            <a:r>
              <a:rPr lang="en-US" sz="2000" kern="15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kern="150" dirty="0" err="1">
                <a:latin typeface="Times New Roman" panose="02020603050405020304" pitchFamily="18" charset="0"/>
                <a:ea typeface="Calibri" panose="020F0502020204030204" pitchFamily="34" charset="0"/>
              </a:rPr>
              <a:t>zeměmi</a:t>
            </a:r>
            <a:r>
              <a:rPr lang="en-US" sz="2000" kern="15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000" kern="15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tzv</a:t>
            </a:r>
            <a:r>
              <a:rPr lang="en-US" sz="2000" kern="150" dirty="0">
                <a:latin typeface="Times New Roman" panose="02020603050405020304" pitchFamily="18" charset="0"/>
                <a:ea typeface="Calibri" panose="020F0502020204030204" pitchFamily="34" charset="0"/>
              </a:rPr>
              <a:t>. ferry -boats.</a:t>
            </a:r>
            <a:endParaRPr lang="cs-CZ" sz="2000" kern="15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cs-CZ" sz="2000" kern="150" dirty="0">
                <a:latin typeface="Times New Roman" panose="02020603050405020304" pitchFamily="18" charset="0"/>
                <a:ea typeface="Calibri" panose="020F0502020204030204" pitchFamily="34" charset="0"/>
              </a:rPr>
              <a:t> </a:t>
            </a:r>
            <a:r>
              <a:rPr lang="en-US" sz="2000" kern="15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Velké</a:t>
            </a:r>
            <a:r>
              <a:rPr lang="en-US" sz="2000" kern="15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kern="150" dirty="0" err="1">
                <a:latin typeface="Times New Roman" panose="02020603050405020304" pitchFamily="18" charset="0"/>
                <a:ea typeface="Calibri" panose="020F0502020204030204" pitchFamily="34" charset="0"/>
              </a:rPr>
              <a:t>oceánské</a:t>
            </a:r>
            <a:r>
              <a:rPr lang="en-US" sz="2000" kern="15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kern="150" dirty="0" err="1">
                <a:latin typeface="Times New Roman" panose="02020603050405020304" pitchFamily="18" charset="0"/>
                <a:ea typeface="Calibri" panose="020F0502020204030204" pitchFamily="34" charset="0"/>
              </a:rPr>
              <a:t>lodě</a:t>
            </a:r>
            <a:r>
              <a:rPr lang="en-US" sz="2000" kern="15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kern="150" dirty="0" err="1">
                <a:latin typeface="Times New Roman" panose="02020603050405020304" pitchFamily="18" charset="0"/>
                <a:ea typeface="Calibri" panose="020F0502020204030204" pitchFamily="34" charset="0"/>
              </a:rPr>
              <a:t>slouží</a:t>
            </a:r>
            <a:r>
              <a:rPr lang="en-US" sz="2000" kern="15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kern="15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hlavně</a:t>
            </a:r>
            <a:r>
              <a:rPr lang="en-US" sz="2000" kern="150" dirty="0">
                <a:latin typeface="Times New Roman" panose="02020603050405020304" pitchFamily="18" charset="0"/>
                <a:ea typeface="Calibri" panose="020F0502020204030204" pitchFamily="34" charset="0"/>
              </a:rPr>
              <a:t> k </a:t>
            </a:r>
            <a:r>
              <a:rPr lang="en-US" sz="2000" kern="150" dirty="0" err="1">
                <a:latin typeface="Times New Roman" panose="02020603050405020304" pitchFamily="18" charset="0"/>
                <a:ea typeface="Calibri" panose="020F0502020204030204" pitchFamily="34" charset="0"/>
              </a:rPr>
              <a:t>okružním</a:t>
            </a:r>
            <a:r>
              <a:rPr lang="en-US" sz="2000" kern="15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kern="15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několikatýdenním</a:t>
            </a:r>
            <a:r>
              <a:rPr lang="en-US" sz="2000" kern="15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kern="150" dirty="0" err="1">
                <a:latin typeface="Times New Roman" panose="02020603050405020304" pitchFamily="18" charset="0"/>
                <a:ea typeface="Calibri" panose="020F0502020204030204" pitchFamily="34" charset="0"/>
              </a:rPr>
              <a:t>rekreačním</a:t>
            </a:r>
            <a:r>
              <a:rPr lang="en-US" sz="2000" kern="15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kern="150" dirty="0" err="1">
                <a:latin typeface="Times New Roman" panose="02020603050405020304" pitchFamily="18" charset="0"/>
                <a:ea typeface="Calibri" panose="020F0502020204030204" pitchFamily="34" charset="0"/>
              </a:rPr>
              <a:t>plavbám</a:t>
            </a:r>
            <a:r>
              <a:rPr lang="en-US" sz="2000" kern="150" dirty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cs-CZ" sz="2000" kern="15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spcAft>
                <a:spcPts val="0"/>
              </a:spcAft>
            </a:pPr>
            <a:endParaRPr lang="cs-CZ" kern="150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2197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250809" y="1059582"/>
            <a:ext cx="8496944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2000" kern="150" dirty="0" err="1">
                <a:latin typeface="Times New Roman" panose="02020603050405020304" pitchFamily="18" charset="0"/>
                <a:ea typeface="Calibri" panose="020F0502020204030204" pitchFamily="34" charset="0"/>
              </a:rPr>
              <a:t>Specifickým</a:t>
            </a:r>
            <a:r>
              <a:rPr lang="en-US" sz="2000" kern="15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kern="150" dirty="0" err="1">
                <a:latin typeface="Times New Roman" panose="02020603050405020304" pitchFamily="18" charset="0"/>
                <a:ea typeface="Calibri" panose="020F0502020204030204" pitchFamily="34" charset="0"/>
              </a:rPr>
              <a:t>druhem</a:t>
            </a:r>
            <a:r>
              <a:rPr lang="en-US" sz="2000" kern="15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kern="150" dirty="0" err="1">
                <a:latin typeface="Times New Roman" panose="02020603050405020304" pitchFamily="18" charset="0"/>
                <a:ea typeface="Calibri" panose="020F0502020204030204" pitchFamily="34" charset="0"/>
              </a:rPr>
              <a:t>osobních</a:t>
            </a:r>
            <a:r>
              <a:rPr lang="en-US" sz="2000" kern="15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kern="150" dirty="0" err="1">
                <a:latin typeface="Times New Roman" panose="02020603050405020304" pitchFamily="18" charset="0"/>
                <a:ea typeface="Calibri" panose="020F0502020204030204" pitchFamily="34" charset="0"/>
              </a:rPr>
              <a:t>lodí</a:t>
            </a:r>
            <a:r>
              <a:rPr lang="en-US" sz="2000" kern="15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000" kern="150" dirty="0" err="1">
                <a:latin typeface="Times New Roman" panose="02020603050405020304" pitchFamily="18" charset="0"/>
                <a:ea typeface="Calibri" panose="020F0502020204030204" pitchFamily="34" charset="0"/>
              </a:rPr>
              <a:t>které</a:t>
            </a:r>
            <a:r>
              <a:rPr lang="en-US" sz="2000" kern="15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kern="150" dirty="0" err="1">
                <a:latin typeface="Times New Roman" panose="02020603050405020304" pitchFamily="18" charset="0"/>
                <a:ea typeface="Calibri" panose="020F0502020204030204" pitchFamily="34" charset="0"/>
              </a:rPr>
              <a:t>slouží</a:t>
            </a:r>
            <a:r>
              <a:rPr lang="en-US" sz="2000" kern="150" dirty="0">
                <a:latin typeface="Times New Roman" panose="02020603050405020304" pitchFamily="18" charset="0"/>
                <a:ea typeface="Calibri" panose="020F0502020204030204" pitchFamily="34" charset="0"/>
              </a:rPr>
              <a:t> k </a:t>
            </a:r>
            <a:r>
              <a:rPr lang="en-US" sz="2000" kern="150" dirty="0" err="1">
                <a:latin typeface="Times New Roman" panose="02020603050405020304" pitchFamily="18" charset="0"/>
                <a:ea typeface="Calibri" panose="020F0502020204030204" pitchFamily="34" charset="0"/>
              </a:rPr>
              <a:t>přepravě</a:t>
            </a:r>
            <a:r>
              <a:rPr lang="en-US" sz="2000" kern="15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kern="15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cestujících</a:t>
            </a:r>
            <a:r>
              <a:rPr lang="en-US" sz="2000" kern="150" dirty="0">
                <a:latin typeface="Times New Roman" panose="02020603050405020304" pitchFamily="18" charset="0"/>
                <a:ea typeface="Calibri" panose="020F0502020204030204" pitchFamily="34" charset="0"/>
              </a:rPr>
              <a:t> a </a:t>
            </a:r>
            <a:r>
              <a:rPr lang="en-US" sz="2000" kern="150" dirty="0" err="1">
                <a:latin typeface="Times New Roman" panose="02020603050405020304" pitchFamily="18" charset="0"/>
                <a:ea typeface="Calibri" panose="020F0502020204030204" pitchFamily="34" charset="0"/>
              </a:rPr>
              <a:t>železničních</a:t>
            </a:r>
            <a:r>
              <a:rPr lang="en-US" sz="2000" kern="15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kern="150" dirty="0" err="1">
                <a:latin typeface="Times New Roman" panose="02020603050405020304" pitchFamily="18" charset="0"/>
                <a:ea typeface="Calibri" panose="020F0502020204030204" pitchFamily="34" charset="0"/>
              </a:rPr>
              <a:t>osobních</a:t>
            </a:r>
            <a:r>
              <a:rPr lang="en-US" sz="2000" kern="15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kern="150" dirty="0" err="1">
                <a:latin typeface="Times New Roman" panose="02020603050405020304" pitchFamily="18" charset="0"/>
                <a:ea typeface="Calibri" panose="020F0502020204030204" pitchFamily="34" charset="0"/>
              </a:rPr>
              <a:t>souprav</a:t>
            </a:r>
            <a:r>
              <a:rPr lang="en-US" sz="2000" kern="15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kern="150" dirty="0" err="1">
                <a:latin typeface="Times New Roman" panose="02020603050405020304" pitchFamily="18" charset="0"/>
                <a:ea typeface="Calibri" panose="020F0502020204030204" pitchFamily="34" charset="0"/>
              </a:rPr>
              <a:t>jsou</a:t>
            </a:r>
            <a:r>
              <a:rPr lang="en-US" sz="2000" kern="15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kern="15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trajektové</a:t>
            </a:r>
            <a:r>
              <a:rPr lang="en-US" sz="2000" kern="15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kern="150" dirty="0" err="1">
                <a:latin typeface="Times New Roman" panose="02020603050405020304" pitchFamily="18" charset="0"/>
                <a:ea typeface="Calibri" panose="020F0502020204030204" pitchFamily="34" charset="0"/>
              </a:rPr>
              <a:t>lodě</a:t>
            </a:r>
            <a:r>
              <a:rPr lang="en-US" sz="2000" kern="15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000" kern="150" dirty="0" err="1">
                <a:latin typeface="Times New Roman" panose="02020603050405020304" pitchFamily="18" charset="0"/>
                <a:ea typeface="Calibri" panose="020F0502020204030204" pitchFamily="34" charset="0"/>
              </a:rPr>
              <a:t>kde</a:t>
            </a:r>
            <a:r>
              <a:rPr lang="en-US" sz="2000" kern="150" dirty="0">
                <a:latin typeface="Times New Roman" panose="02020603050405020304" pitchFamily="18" charset="0"/>
                <a:ea typeface="Calibri" panose="020F0502020204030204" pitchFamily="34" charset="0"/>
              </a:rPr>
              <a:t> se </a:t>
            </a:r>
            <a:r>
              <a:rPr lang="en-US" sz="2000" kern="150" dirty="0" err="1">
                <a:latin typeface="Times New Roman" panose="02020603050405020304" pitchFamily="18" charset="0"/>
                <a:ea typeface="Calibri" panose="020F0502020204030204" pitchFamily="34" charset="0"/>
              </a:rPr>
              <a:t>koleje</a:t>
            </a:r>
            <a:r>
              <a:rPr lang="en-US" sz="2000" kern="15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kern="15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na</a:t>
            </a:r>
            <a:r>
              <a:rPr lang="en-US" sz="2000" kern="15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kern="150" dirty="0" err="1">
                <a:latin typeface="Times New Roman" panose="02020603050405020304" pitchFamily="18" charset="0"/>
                <a:ea typeface="Calibri" panose="020F0502020204030204" pitchFamily="34" charset="0"/>
              </a:rPr>
              <a:t>palubě</a:t>
            </a:r>
            <a:r>
              <a:rPr lang="en-US" sz="2000" kern="15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kern="150" dirty="0" err="1">
                <a:latin typeface="Times New Roman" panose="02020603050405020304" pitchFamily="18" charset="0"/>
                <a:ea typeface="Calibri" panose="020F0502020204030204" pitchFamily="34" charset="0"/>
              </a:rPr>
              <a:t>po</a:t>
            </a:r>
            <a:r>
              <a:rPr lang="en-US" sz="2000" kern="15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kern="150" dirty="0" err="1">
                <a:latin typeface="Times New Roman" panose="02020603050405020304" pitchFamily="18" charset="0"/>
                <a:ea typeface="Calibri" panose="020F0502020204030204" pitchFamily="34" charset="0"/>
              </a:rPr>
              <a:t>otevření</a:t>
            </a:r>
            <a:r>
              <a:rPr lang="en-US" sz="2000" kern="15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kern="150" dirty="0" err="1">
                <a:latin typeface="Times New Roman" panose="02020603050405020304" pitchFamily="18" charset="0"/>
                <a:ea typeface="Calibri" panose="020F0502020204030204" pitchFamily="34" charset="0"/>
              </a:rPr>
              <a:t>zadních</a:t>
            </a:r>
            <a:r>
              <a:rPr lang="en-US" sz="2000" kern="15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000" kern="15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nebo</a:t>
            </a:r>
            <a:r>
              <a:rPr lang="en-US" sz="2000" kern="15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kern="15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čelních</a:t>
            </a:r>
            <a:r>
              <a:rPr lang="en-US" sz="2000" kern="15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kern="15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vrat</a:t>
            </a:r>
            <a:r>
              <a:rPr lang="en-US" sz="2000" kern="15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kern="15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napojí</a:t>
            </a:r>
            <a:r>
              <a:rPr lang="en-US" sz="2000" kern="15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kern="15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na</a:t>
            </a:r>
            <a:r>
              <a:rPr lang="en-US" sz="2000" kern="15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kern="150" dirty="0" err="1">
                <a:latin typeface="Times New Roman" panose="02020603050405020304" pitchFamily="18" charset="0"/>
                <a:ea typeface="Calibri" panose="020F0502020204030204" pitchFamily="34" charset="0"/>
              </a:rPr>
              <a:t>koleje</a:t>
            </a:r>
            <a:r>
              <a:rPr lang="en-US" sz="2000" kern="150" dirty="0">
                <a:latin typeface="Times New Roman" panose="02020603050405020304" pitchFamily="18" charset="0"/>
                <a:ea typeface="Calibri" panose="020F0502020204030204" pitchFamily="34" charset="0"/>
              </a:rPr>
              <a:t> v </a:t>
            </a:r>
            <a:r>
              <a:rPr lang="en-US" sz="2000" kern="150" dirty="0" err="1">
                <a:latin typeface="Times New Roman" panose="02020603050405020304" pitchFamily="18" charset="0"/>
                <a:ea typeface="Calibri" panose="020F0502020204030204" pitchFamily="34" charset="0"/>
              </a:rPr>
              <a:t>přístavu</a:t>
            </a:r>
            <a:r>
              <a:rPr lang="en-US" sz="2000" kern="150" dirty="0">
                <a:latin typeface="Times New Roman" panose="02020603050405020304" pitchFamily="18" charset="0"/>
                <a:ea typeface="Calibri" panose="020F0502020204030204" pitchFamily="34" charset="0"/>
              </a:rPr>
              <a:t> a </a:t>
            </a:r>
            <a:r>
              <a:rPr lang="en-US" sz="2000" kern="150" dirty="0" err="1">
                <a:latin typeface="Times New Roman" panose="02020603050405020304" pitchFamily="18" charset="0"/>
                <a:ea typeface="Calibri" panose="020F0502020204030204" pitchFamily="34" charset="0"/>
              </a:rPr>
              <a:t>lokomotivy</a:t>
            </a:r>
            <a:r>
              <a:rPr lang="en-US" sz="2000" kern="15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kern="150" dirty="0" err="1">
                <a:latin typeface="Times New Roman" panose="02020603050405020304" pitchFamily="18" charset="0"/>
                <a:ea typeface="Calibri" panose="020F0502020204030204" pitchFamily="34" charset="0"/>
              </a:rPr>
              <a:t>dopraví</a:t>
            </a:r>
            <a:r>
              <a:rPr lang="en-US" sz="2000" kern="15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kern="150" dirty="0" err="1">
                <a:latin typeface="Times New Roman" panose="02020603050405020304" pitchFamily="18" charset="0"/>
                <a:ea typeface="Calibri" panose="020F0502020204030204" pitchFamily="34" charset="0"/>
              </a:rPr>
              <a:t>železniční</a:t>
            </a:r>
            <a:r>
              <a:rPr lang="en-US" sz="2000" kern="15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kern="150" dirty="0" err="1">
                <a:latin typeface="Times New Roman" panose="02020603050405020304" pitchFamily="18" charset="0"/>
                <a:ea typeface="Calibri" panose="020F0502020204030204" pitchFamily="34" charset="0"/>
              </a:rPr>
              <a:t>soupravu</a:t>
            </a:r>
            <a:r>
              <a:rPr lang="en-US" sz="2000" kern="15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kern="150" dirty="0" err="1">
                <a:latin typeface="Times New Roman" panose="02020603050405020304" pitchFamily="18" charset="0"/>
                <a:ea typeface="Calibri" panose="020F0502020204030204" pitchFamily="34" charset="0"/>
              </a:rPr>
              <a:t>přímo</a:t>
            </a:r>
            <a:r>
              <a:rPr lang="en-US" sz="2000" kern="15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kern="15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na</a:t>
            </a:r>
            <a:r>
              <a:rPr lang="en-US" sz="2000" kern="150" dirty="0">
                <a:latin typeface="Times New Roman" panose="02020603050405020304" pitchFamily="18" charset="0"/>
                <a:ea typeface="Calibri" panose="020F0502020204030204" pitchFamily="34" charset="0"/>
              </a:rPr>
              <a:t> </a:t>
            </a:r>
            <a:r>
              <a:rPr lang="en-US" sz="2000" kern="15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nebo</a:t>
            </a:r>
            <a:r>
              <a:rPr lang="en-US" sz="2000" kern="150" dirty="0">
                <a:latin typeface="Times New Roman" panose="02020603050405020304" pitchFamily="18" charset="0"/>
                <a:ea typeface="Calibri" panose="020F0502020204030204" pitchFamily="34" charset="0"/>
              </a:rPr>
              <a:t> z </a:t>
            </a:r>
            <a:r>
              <a:rPr lang="en-US" sz="2000" kern="150" dirty="0" err="1">
                <a:latin typeface="Times New Roman" panose="02020603050405020304" pitchFamily="18" charset="0"/>
                <a:ea typeface="Calibri" panose="020F0502020204030204" pitchFamily="34" charset="0"/>
              </a:rPr>
              <a:t>lodi</a:t>
            </a:r>
            <a:r>
              <a:rPr lang="en-US" sz="2000" kern="15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cs-CZ" sz="2000" kern="150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spcAft>
                <a:spcPts val="0"/>
              </a:spcAft>
            </a:pPr>
            <a:endParaRPr lang="cs-CZ" sz="2000" kern="15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en-US" sz="2000" kern="15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Kabiny</a:t>
            </a:r>
            <a:r>
              <a:rPr lang="en-US" sz="2000" kern="15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kern="150" dirty="0">
                <a:latin typeface="Times New Roman" panose="02020603050405020304" pitchFamily="18" charset="0"/>
                <a:ea typeface="Calibri" panose="020F0502020204030204" pitchFamily="34" charset="0"/>
              </a:rPr>
              <a:t>pro </a:t>
            </a:r>
            <a:r>
              <a:rPr lang="en-US" sz="2000" kern="15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cestující</a:t>
            </a:r>
            <a:r>
              <a:rPr lang="en-US" sz="2000" kern="150" dirty="0">
                <a:latin typeface="Times New Roman" panose="02020603050405020304" pitchFamily="18" charset="0"/>
                <a:ea typeface="Calibri" panose="020F0502020204030204" pitchFamily="34" charset="0"/>
              </a:rPr>
              <a:t> u </a:t>
            </a:r>
            <a:r>
              <a:rPr lang="en-US" sz="2000" kern="150" dirty="0" err="1">
                <a:latin typeface="Times New Roman" panose="02020603050405020304" pitchFamily="18" charset="0"/>
                <a:ea typeface="Calibri" panose="020F0502020204030204" pitchFamily="34" charset="0"/>
              </a:rPr>
              <a:t>středních</a:t>
            </a:r>
            <a:r>
              <a:rPr lang="en-US" sz="2000" kern="150" dirty="0">
                <a:latin typeface="Times New Roman" panose="02020603050405020304" pitchFamily="18" charset="0"/>
                <a:ea typeface="Calibri" panose="020F0502020204030204" pitchFamily="34" charset="0"/>
              </a:rPr>
              <a:t> a </a:t>
            </a:r>
            <a:r>
              <a:rPr lang="en-US" sz="2000" kern="15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velkých</a:t>
            </a:r>
            <a:r>
              <a:rPr lang="en-US" sz="2000" kern="15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kern="150" dirty="0" err="1">
                <a:latin typeface="Times New Roman" panose="02020603050405020304" pitchFamily="18" charset="0"/>
                <a:ea typeface="Calibri" panose="020F0502020204030204" pitchFamily="34" charset="0"/>
              </a:rPr>
              <a:t>lodí</a:t>
            </a:r>
            <a:r>
              <a:rPr lang="en-US" sz="2000" kern="15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kern="150" dirty="0" err="1">
                <a:latin typeface="Times New Roman" panose="02020603050405020304" pitchFamily="18" charset="0"/>
                <a:ea typeface="Calibri" panose="020F0502020204030204" pitchFamily="34" charset="0"/>
              </a:rPr>
              <a:t>jsou</a:t>
            </a:r>
            <a:r>
              <a:rPr lang="en-US" sz="2000" kern="15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kern="150" dirty="0" err="1">
                <a:latin typeface="Times New Roman" panose="02020603050405020304" pitchFamily="18" charset="0"/>
                <a:ea typeface="Calibri" panose="020F0502020204030204" pitchFamily="34" charset="0"/>
              </a:rPr>
              <a:t>podle</a:t>
            </a:r>
            <a:r>
              <a:rPr lang="en-US" sz="2000" kern="15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kern="150" dirty="0" err="1">
                <a:latin typeface="Times New Roman" panose="02020603050405020304" pitchFamily="18" charset="0"/>
                <a:ea typeface="Calibri" panose="020F0502020204030204" pitchFamily="34" charset="0"/>
              </a:rPr>
              <a:t>stupně</a:t>
            </a:r>
            <a:r>
              <a:rPr lang="en-US" sz="2000" kern="15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kern="15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vybavení</a:t>
            </a:r>
            <a:r>
              <a:rPr lang="en-US" sz="2000" kern="15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kern="150" dirty="0" err="1">
                <a:latin typeface="Times New Roman" panose="02020603050405020304" pitchFamily="18" charset="0"/>
                <a:ea typeface="Calibri" panose="020F0502020204030204" pitchFamily="34" charset="0"/>
              </a:rPr>
              <a:t>umístěné</a:t>
            </a:r>
            <a:r>
              <a:rPr lang="en-US" sz="2000" kern="15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kern="15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na</a:t>
            </a:r>
            <a:r>
              <a:rPr lang="en-US" sz="2000" kern="15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kern="150" dirty="0" err="1">
                <a:latin typeface="Times New Roman" panose="02020603050405020304" pitchFamily="18" charset="0"/>
                <a:ea typeface="Calibri" panose="020F0502020204030204" pitchFamily="34" charset="0"/>
              </a:rPr>
              <a:t>jednotlivých</a:t>
            </a:r>
            <a:r>
              <a:rPr lang="en-US" sz="2000" kern="15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kern="150" dirty="0" err="1">
                <a:latin typeface="Times New Roman" panose="02020603050405020304" pitchFamily="18" charset="0"/>
                <a:ea typeface="Calibri" panose="020F0502020204030204" pitchFamily="34" charset="0"/>
              </a:rPr>
              <a:t>palubách</a:t>
            </a:r>
            <a:r>
              <a:rPr lang="en-US" sz="2000" kern="150" dirty="0">
                <a:latin typeface="Times New Roman" panose="02020603050405020304" pitchFamily="18" charset="0"/>
                <a:ea typeface="Calibri" panose="020F0502020204030204" pitchFamily="34" charset="0"/>
              </a:rPr>
              <a:t>, resp. </a:t>
            </a:r>
            <a:r>
              <a:rPr lang="en-US" sz="2000" kern="15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na</a:t>
            </a:r>
            <a:r>
              <a:rPr lang="en-US" sz="2000" kern="15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kern="150" dirty="0" err="1">
                <a:latin typeface="Times New Roman" panose="02020603050405020304" pitchFamily="18" charset="0"/>
                <a:ea typeface="Calibri" panose="020F0502020204030204" pitchFamily="34" charset="0"/>
              </a:rPr>
              <a:t>kraji</a:t>
            </a:r>
            <a:r>
              <a:rPr lang="en-US" sz="2000" kern="15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kern="150" dirty="0" err="1">
                <a:latin typeface="Times New Roman" panose="02020603050405020304" pitchFamily="18" charset="0"/>
                <a:ea typeface="Calibri" panose="020F0502020204030204" pitchFamily="34" charset="0"/>
              </a:rPr>
              <a:t>lodě</a:t>
            </a:r>
            <a:r>
              <a:rPr lang="en-US" sz="2000" kern="15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kern="15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nebo</a:t>
            </a:r>
            <a:r>
              <a:rPr lang="en-US" sz="2000" kern="150" dirty="0">
                <a:latin typeface="Times New Roman" panose="02020603050405020304" pitchFamily="18" charset="0"/>
                <a:ea typeface="Calibri" panose="020F0502020204030204" pitchFamily="34" charset="0"/>
              </a:rPr>
              <a:t> v </a:t>
            </a:r>
            <a:r>
              <a:rPr lang="en-US" sz="2000" kern="150" dirty="0" err="1">
                <a:latin typeface="Times New Roman" panose="02020603050405020304" pitchFamily="18" charset="0"/>
                <a:ea typeface="Calibri" panose="020F0502020204030204" pitchFamily="34" charset="0"/>
              </a:rPr>
              <a:t>jejím</a:t>
            </a:r>
            <a:r>
              <a:rPr lang="en-US" sz="2000" kern="15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kern="15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nitru</a:t>
            </a:r>
            <a:r>
              <a:rPr lang="en-US" sz="2000" kern="150" dirty="0">
                <a:latin typeface="Times New Roman" panose="02020603050405020304" pitchFamily="18" charset="0"/>
                <a:ea typeface="Calibri" panose="020F0502020204030204" pitchFamily="34" charset="0"/>
              </a:rPr>
              <a:t> se </a:t>
            </a:r>
            <a:r>
              <a:rPr lang="en-US" sz="2000" kern="150" dirty="0" err="1">
                <a:latin typeface="Times New Roman" panose="02020603050405020304" pitchFamily="18" charset="0"/>
                <a:ea typeface="Calibri" panose="020F0502020204030204" pitchFamily="34" charset="0"/>
              </a:rPr>
              <a:t>zařazují</a:t>
            </a:r>
            <a:r>
              <a:rPr lang="en-US" sz="2000" kern="150" dirty="0">
                <a:latin typeface="Times New Roman" panose="02020603050405020304" pitchFamily="18" charset="0"/>
                <a:ea typeface="Calibri" panose="020F0502020204030204" pitchFamily="34" charset="0"/>
              </a:rPr>
              <a:t> do </a:t>
            </a:r>
            <a:r>
              <a:rPr lang="en-US" sz="2000" kern="15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tříd</a:t>
            </a:r>
            <a:r>
              <a:rPr lang="en-US" sz="2000" kern="150" dirty="0"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sz="2000" kern="150" dirty="0" err="1">
                <a:latin typeface="Times New Roman" panose="02020603050405020304" pitchFamily="18" charset="0"/>
                <a:ea typeface="Calibri" panose="020F0502020204030204" pitchFamily="34" charset="0"/>
              </a:rPr>
              <a:t>luxusní</a:t>
            </a:r>
            <a:r>
              <a:rPr lang="en-US" sz="2000" kern="15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000" kern="150" dirty="0" err="1">
                <a:latin typeface="Times New Roman" panose="02020603050405020304" pitchFamily="18" charset="0"/>
                <a:ea typeface="Calibri" panose="020F0502020204030204" pitchFamily="34" charset="0"/>
              </a:rPr>
              <a:t>první</a:t>
            </a:r>
            <a:r>
              <a:rPr lang="en-US" sz="2000" kern="150" dirty="0">
                <a:latin typeface="Times New Roman" panose="02020603050405020304" pitchFamily="18" charset="0"/>
                <a:ea typeface="Calibri" panose="020F0502020204030204" pitchFamily="34" charset="0"/>
              </a:rPr>
              <a:t> a </a:t>
            </a:r>
            <a:r>
              <a:rPr lang="en-US" sz="2000" kern="15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turistické</a:t>
            </a:r>
            <a:r>
              <a:rPr lang="en-US" sz="2000" kern="150" dirty="0"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en-US" sz="2000" kern="150" dirty="0" err="1">
                <a:latin typeface="Times New Roman" panose="02020603050405020304" pitchFamily="18" charset="0"/>
                <a:ea typeface="Calibri" panose="020F0502020204030204" pitchFamily="34" charset="0"/>
              </a:rPr>
              <a:t>Počet</a:t>
            </a:r>
            <a:r>
              <a:rPr lang="en-US" sz="2000" kern="15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kern="150" dirty="0" err="1">
                <a:latin typeface="Times New Roman" panose="02020603050405020304" pitchFamily="18" charset="0"/>
                <a:ea typeface="Calibri" panose="020F0502020204030204" pitchFamily="34" charset="0"/>
              </a:rPr>
              <a:t>lůžek</a:t>
            </a:r>
            <a:r>
              <a:rPr lang="en-US" sz="2000" kern="150" dirty="0">
                <a:latin typeface="Times New Roman" panose="02020603050405020304" pitchFamily="18" charset="0"/>
                <a:ea typeface="Calibri" panose="020F0502020204030204" pitchFamily="34" charset="0"/>
              </a:rPr>
              <a:t> v </a:t>
            </a:r>
            <a:r>
              <a:rPr lang="en-US" sz="2000" kern="150" dirty="0" err="1">
                <a:latin typeface="Times New Roman" panose="02020603050405020304" pitchFamily="18" charset="0"/>
                <a:ea typeface="Calibri" panose="020F0502020204030204" pitchFamily="34" charset="0"/>
              </a:rPr>
              <a:t>kabině</a:t>
            </a:r>
            <a:r>
              <a:rPr lang="en-US" sz="2000" kern="150" dirty="0">
                <a:latin typeface="Times New Roman" panose="02020603050405020304" pitchFamily="18" charset="0"/>
                <a:ea typeface="Calibri" panose="020F0502020204030204" pitchFamily="34" charset="0"/>
              </a:rPr>
              <a:t> se </a:t>
            </a:r>
            <a:r>
              <a:rPr lang="en-US" sz="2000" kern="150" dirty="0" err="1">
                <a:latin typeface="Times New Roman" panose="02020603050405020304" pitchFamily="18" charset="0"/>
                <a:ea typeface="Calibri" panose="020F0502020204030204" pitchFamily="34" charset="0"/>
              </a:rPr>
              <a:t>pohybuje</a:t>
            </a:r>
            <a:r>
              <a:rPr lang="en-US" sz="2000" kern="150" dirty="0">
                <a:latin typeface="Times New Roman" panose="02020603050405020304" pitchFamily="18" charset="0"/>
                <a:ea typeface="Calibri" panose="020F0502020204030204" pitchFamily="34" charset="0"/>
              </a:rPr>
              <a:t> od </a:t>
            </a:r>
            <a:r>
              <a:rPr lang="en-US" sz="2000" kern="150" dirty="0" err="1">
                <a:latin typeface="Times New Roman" panose="02020603050405020304" pitchFamily="18" charset="0"/>
                <a:ea typeface="Calibri" panose="020F0502020204030204" pitchFamily="34" charset="0"/>
              </a:rPr>
              <a:t>dvou</a:t>
            </a:r>
            <a:r>
              <a:rPr lang="en-US" sz="2000" kern="150" dirty="0">
                <a:latin typeface="Times New Roman" panose="02020603050405020304" pitchFamily="18" charset="0"/>
                <a:ea typeface="Calibri" panose="020F0502020204030204" pitchFamily="34" charset="0"/>
              </a:rPr>
              <a:t> do </a:t>
            </a:r>
            <a:r>
              <a:rPr lang="en-US" sz="2000" kern="15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čtyř</a:t>
            </a:r>
            <a:r>
              <a:rPr lang="en-US" sz="2000" kern="15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cs-CZ" sz="2000" kern="150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spcAft>
                <a:spcPts val="0"/>
              </a:spcAft>
            </a:pPr>
            <a:endParaRPr lang="cs-CZ" sz="2000" kern="15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R="88900" algn="just">
              <a:spcAft>
                <a:spcPts val="0"/>
              </a:spcAft>
            </a:pPr>
            <a:r>
              <a:rPr lang="en-US" sz="2000" i="1" kern="15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Plavbou</a:t>
            </a:r>
            <a:r>
              <a:rPr lang="en-US" sz="2000" kern="15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kern="150" dirty="0">
                <a:latin typeface="Times New Roman" panose="02020603050405020304" pitchFamily="18" charset="0"/>
                <a:ea typeface="Calibri" panose="020F0502020204030204" pitchFamily="34" charset="0"/>
              </a:rPr>
              <a:t>se </a:t>
            </a:r>
            <a:r>
              <a:rPr lang="en-US" sz="2000" kern="150" dirty="0" err="1">
                <a:latin typeface="Times New Roman" panose="02020603050405020304" pitchFamily="18" charset="0"/>
                <a:ea typeface="Calibri" panose="020F0502020204030204" pitchFamily="34" charset="0"/>
              </a:rPr>
              <a:t>rozumí</a:t>
            </a:r>
            <a:r>
              <a:rPr lang="en-US" sz="2000" kern="15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kern="150" dirty="0" err="1">
                <a:latin typeface="Times New Roman" panose="02020603050405020304" pitchFamily="18" charset="0"/>
                <a:ea typeface="Calibri" panose="020F0502020204030204" pitchFamily="34" charset="0"/>
              </a:rPr>
              <a:t>provozování</a:t>
            </a:r>
            <a:r>
              <a:rPr lang="en-US" sz="2000" kern="15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kern="150" dirty="0" err="1">
                <a:latin typeface="Times New Roman" panose="02020603050405020304" pitchFamily="18" charset="0"/>
                <a:ea typeface="Calibri" panose="020F0502020204030204" pitchFamily="34" charset="0"/>
              </a:rPr>
              <a:t>plavidla</a:t>
            </a:r>
            <a:r>
              <a:rPr lang="en-US" sz="2000" kern="15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kern="15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na</a:t>
            </a:r>
            <a:r>
              <a:rPr lang="en-US" sz="2000" kern="15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kern="15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vodní</a:t>
            </a:r>
            <a:r>
              <a:rPr lang="en-US" sz="2000" kern="15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kern="15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cestě</a:t>
            </a:r>
            <a:r>
              <a:rPr lang="en-US" sz="2000" kern="150" dirty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cs-CZ" sz="2000" kern="150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4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Plavidla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36464658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Vodní cesty v ČR</a:t>
            </a:r>
            <a:endParaRPr lang="cs-CZ" b="1" dirty="0"/>
          </a:p>
        </p:txBody>
      </p:sp>
      <p:pic>
        <p:nvPicPr>
          <p:cNvPr id="3" name="obrázek 9"/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2267744" y="1059582"/>
            <a:ext cx="3342640" cy="3390265"/>
          </a:xfrm>
          <a:prstGeom prst="rect">
            <a:avLst/>
          </a:prstGeom>
          <a:noFill/>
          <a:ln>
            <a:noFill/>
            <a:prstDash/>
          </a:ln>
        </p:spPr>
      </p:pic>
    </p:spTree>
    <p:extLst>
      <p:ext uri="{BB962C8B-B14F-4D97-AF65-F5344CB8AC3E}">
        <p14:creationId xmlns:p14="http://schemas.microsoft.com/office/powerpoint/2010/main" val="41957756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Zástupný symbol pro obsah 2"/>
          <p:cNvSpPr txBox="1">
            <a:spLocks/>
          </p:cNvSpPr>
          <p:nvPr/>
        </p:nvSpPr>
        <p:spPr>
          <a:xfrm>
            <a:off x="395536" y="1232087"/>
            <a:ext cx="3600400" cy="309634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altLang="cs-CZ" sz="2000" dirty="0"/>
              <a:t>vyhlídkové plavby, okružní plavby – základní služby, </a:t>
            </a:r>
          </a:p>
          <a:p>
            <a:r>
              <a:rPr lang="cs-CZ" altLang="cs-CZ" sz="2000" dirty="0"/>
              <a:t>sportovně – rekreační, společensko-zábavní, </a:t>
            </a:r>
          </a:p>
          <a:p>
            <a:r>
              <a:rPr lang="cs-CZ" altLang="cs-CZ" sz="2000" dirty="0"/>
              <a:t>komunální, </a:t>
            </a:r>
          </a:p>
          <a:p>
            <a:r>
              <a:rPr lang="cs-CZ" altLang="cs-CZ" sz="2000" dirty="0"/>
              <a:t>rezervace a prodej lodních lístků.</a:t>
            </a:r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5486"/>
            <a:ext cx="5256584" cy="507703"/>
          </a:xfrm>
        </p:spPr>
        <p:txBody>
          <a:bodyPr/>
          <a:lstStyle/>
          <a:p>
            <a:r>
              <a:rPr lang="cs-CZ" altLang="cs-CZ" b="1" dirty="0"/>
              <a:t>Druhy poskytovaných služeb</a:t>
            </a:r>
            <a:r>
              <a:rPr lang="cs-CZ" altLang="cs-CZ" dirty="0"/>
              <a:t/>
            </a:r>
            <a:br>
              <a:rPr lang="cs-CZ" altLang="cs-CZ" dirty="0"/>
            </a:br>
            <a:endParaRPr lang="cs-CZ" b="1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3968" y="1203598"/>
            <a:ext cx="3923799" cy="261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2376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Zástupný symbol pro obsah 2"/>
          <p:cNvSpPr txBox="1">
            <a:spLocks/>
          </p:cNvSpPr>
          <p:nvPr/>
        </p:nvSpPr>
        <p:spPr>
          <a:xfrm>
            <a:off x="240979" y="892824"/>
            <a:ext cx="7776864" cy="43204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buNone/>
            </a:pPr>
            <a:endParaRPr lang="cs-CZ" altLang="cs-CZ" sz="2000" b="1" dirty="0" smtClean="0"/>
          </a:p>
          <a:p>
            <a:pPr>
              <a:lnSpc>
                <a:spcPct val="90000"/>
              </a:lnSpc>
            </a:pPr>
            <a:r>
              <a:rPr lang="cs-CZ" altLang="cs-CZ" sz="2000" dirty="0" smtClean="0"/>
              <a:t>Spojení </a:t>
            </a:r>
            <a:r>
              <a:rPr lang="cs-CZ" altLang="cs-CZ" sz="2000" dirty="0"/>
              <a:t>lodičkami mezi Slovanským, Dětským a Střeleckým ostrovem (přezdívané „želva“) fungovalo někdy kolem poloviny 20. století za jednokorunové jízdné</a:t>
            </a:r>
            <a:r>
              <a:rPr lang="cs-CZ" altLang="cs-CZ" sz="2000" dirty="0" smtClean="0"/>
              <a:t>.</a:t>
            </a:r>
          </a:p>
          <a:p>
            <a:pPr>
              <a:lnSpc>
                <a:spcPct val="90000"/>
              </a:lnSpc>
            </a:pPr>
            <a:endParaRPr lang="cs-CZ" altLang="cs-CZ" sz="2000" dirty="0"/>
          </a:p>
          <a:p>
            <a:pPr>
              <a:lnSpc>
                <a:spcPct val="90000"/>
              </a:lnSpc>
            </a:pPr>
            <a:r>
              <a:rPr lang="cs-CZ" altLang="cs-CZ" sz="2000" dirty="0"/>
              <a:t>Od roku 2005 jsou postupně obnovovány </a:t>
            </a:r>
            <a:r>
              <a:rPr lang="cs-CZ" altLang="cs-CZ" sz="2000" b="1" dirty="0"/>
              <a:t>pražské přívozy</a:t>
            </a:r>
            <a:r>
              <a:rPr lang="cs-CZ" altLang="cs-CZ" sz="2000" dirty="0"/>
              <a:t>. V letech 2005 a 2006 byly obnoveny sedlecký a podbabský přívoz, v roce 2007 sezonní od smíchovského lihovaru do Podolí. </a:t>
            </a:r>
          </a:p>
        </p:txBody>
      </p:sp>
      <p:sp>
        <p:nvSpPr>
          <p:cNvPr id="2" name="Obdélník 1"/>
          <p:cNvSpPr/>
          <p:nvPr/>
        </p:nvSpPr>
        <p:spPr>
          <a:xfrm>
            <a:off x="240979" y="267494"/>
            <a:ext cx="7272808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cs-CZ" altLang="cs-CZ" sz="2400" b="1" dirty="0"/>
              <a:t>Městská doprava</a:t>
            </a:r>
            <a:endParaRPr lang="cs-CZ" altLang="cs-CZ" sz="2400" dirty="0"/>
          </a:p>
          <a:p>
            <a:pPr>
              <a:lnSpc>
                <a:spcPct val="90000"/>
              </a:lnSpc>
              <a:buNone/>
            </a:pPr>
            <a:endParaRPr lang="cs-CZ" altLang="cs-CZ" sz="2400" b="1" dirty="0">
              <a:hlinkClick r:id="rId3" tooltip="Pražská paroplavební společnost"/>
            </a:endParaRPr>
          </a:p>
        </p:txBody>
      </p:sp>
    </p:spTree>
    <p:extLst>
      <p:ext uri="{BB962C8B-B14F-4D97-AF65-F5344CB8AC3E}">
        <p14:creationId xmlns:p14="http://schemas.microsoft.com/office/powerpoint/2010/main" val="19029351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b="1" dirty="0"/>
              <a:t>Náhradní lodní doprava </a:t>
            </a:r>
            <a:endParaRPr lang="cs-CZ" b="1" dirty="0"/>
          </a:p>
        </p:txBody>
      </p:sp>
      <p:sp>
        <p:nvSpPr>
          <p:cNvPr id="3" name="Obdélník 2"/>
          <p:cNvSpPr/>
          <p:nvPr/>
        </p:nvSpPr>
        <p:spPr>
          <a:xfrm>
            <a:off x="395536" y="1563638"/>
            <a:ext cx="741682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buNone/>
            </a:pPr>
            <a:r>
              <a:rPr lang="cs-CZ" altLang="cs-CZ" sz="2000" dirty="0"/>
              <a:t>Náhradní lodní doprava</a:t>
            </a:r>
            <a:r>
              <a:rPr lang="cs-CZ" altLang="cs-CZ" sz="2000" b="1" dirty="0"/>
              <a:t> Výtoň – </a:t>
            </a:r>
            <a:r>
              <a:rPr lang="cs-CZ" altLang="cs-CZ" sz="2000" b="1" dirty="0" smtClean="0"/>
              <a:t>Podolí</a:t>
            </a:r>
          </a:p>
          <a:p>
            <a:pPr>
              <a:lnSpc>
                <a:spcPct val="80000"/>
              </a:lnSpc>
              <a:buNone/>
            </a:pPr>
            <a:endParaRPr lang="cs-CZ" altLang="cs-CZ" sz="2000" dirty="0"/>
          </a:p>
          <a:p>
            <a:pPr>
              <a:lnSpc>
                <a:spcPct val="80000"/>
              </a:lnSpc>
            </a:pPr>
            <a:r>
              <a:rPr lang="cs-CZ" altLang="cs-CZ" sz="2000" dirty="0"/>
              <a:t>V roce 1975 a od března do července 1982 při výluce tramvaje v Praze pod vyšehradskou skálou a ve Vyšehradském tunelu byla zajištěna v úseku Výtoň </a:t>
            </a:r>
            <a:r>
              <a:rPr lang="cs-CZ" altLang="cs-CZ" sz="2000" dirty="0" smtClean="0"/>
              <a:t>– </a:t>
            </a:r>
          </a:p>
          <a:p>
            <a:pPr>
              <a:lnSpc>
                <a:spcPct val="80000"/>
              </a:lnSpc>
            </a:pPr>
            <a:endParaRPr lang="cs-CZ" altLang="cs-CZ" sz="2000" dirty="0" smtClean="0"/>
          </a:p>
          <a:p>
            <a:pPr>
              <a:lnSpc>
                <a:spcPct val="80000"/>
              </a:lnSpc>
            </a:pPr>
            <a:r>
              <a:rPr lang="cs-CZ" altLang="cs-CZ" sz="2000" dirty="0" smtClean="0"/>
              <a:t>Podolí </a:t>
            </a:r>
            <a:r>
              <a:rPr lang="cs-CZ" altLang="cs-CZ" sz="2000" dirty="0"/>
              <a:t>bezplatná náhradní doprava lodí Osobní lodní dopravy pražského Dopravního podniku, formálně v obou případech označena jako linka X-700</a:t>
            </a:r>
            <a:r>
              <a:rPr lang="cs-CZ" altLang="cs-CZ" sz="2000" dirty="0" smtClean="0"/>
              <a:t>.</a:t>
            </a:r>
            <a:endParaRPr lang="cs-CZ" altLang="cs-CZ" sz="2000" dirty="0"/>
          </a:p>
        </p:txBody>
      </p:sp>
    </p:spTree>
    <p:extLst>
      <p:ext uri="{BB962C8B-B14F-4D97-AF65-F5344CB8AC3E}">
        <p14:creationId xmlns:p14="http://schemas.microsoft.com/office/powerpoint/2010/main" val="39060850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b="1" dirty="0"/>
              <a:t>Náhradní lodní doprava </a:t>
            </a:r>
            <a:endParaRPr lang="cs-CZ" b="1" dirty="0"/>
          </a:p>
        </p:txBody>
      </p:sp>
      <p:sp>
        <p:nvSpPr>
          <p:cNvPr id="3" name="Obdélník 2"/>
          <p:cNvSpPr/>
          <p:nvPr/>
        </p:nvSpPr>
        <p:spPr>
          <a:xfrm>
            <a:off x="611560" y="1563638"/>
            <a:ext cx="7416824" cy="20128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buNone/>
            </a:pPr>
            <a:r>
              <a:rPr lang="cs-CZ" altLang="cs-CZ" b="1" dirty="0"/>
              <a:t>Náhradní lodní doprava Davle – </a:t>
            </a:r>
            <a:r>
              <a:rPr lang="cs-CZ" altLang="cs-CZ" b="1" dirty="0" smtClean="0"/>
              <a:t>Štěchovice</a:t>
            </a:r>
          </a:p>
          <a:p>
            <a:pPr>
              <a:lnSpc>
                <a:spcPct val="80000"/>
              </a:lnSpc>
              <a:buNone/>
            </a:pPr>
            <a:endParaRPr lang="cs-CZ" altLang="cs-CZ" dirty="0"/>
          </a:p>
          <a:p>
            <a:pPr>
              <a:lnSpc>
                <a:spcPct val="80000"/>
              </a:lnSpc>
            </a:pPr>
            <a:r>
              <a:rPr lang="cs-CZ" altLang="cs-CZ" sz="2000" dirty="0"/>
              <a:t>Od 28. listopadu 2005 po dobu asi tří týdnů uzavírky silnice č. II/102 podél Vltavy zajišťovala náhradní dopravu také lodní linka v trase Davle, U Kiliána - Štěchovice. </a:t>
            </a:r>
            <a:endParaRPr lang="cs-CZ" altLang="cs-CZ" sz="2000" dirty="0" smtClean="0"/>
          </a:p>
          <a:p>
            <a:pPr>
              <a:lnSpc>
                <a:spcPct val="80000"/>
              </a:lnSpc>
            </a:pPr>
            <a:endParaRPr lang="cs-CZ" altLang="cs-CZ" sz="2000" dirty="0" smtClean="0"/>
          </a:p>
          <a:p>
            <a:pPr>
              <a:lnSpc>
                <a:spcPct val="80000"/>
              </a:lnSpc>
            </a:pPr>
            <a:r>
              <a:rPr lang="cs-CZ" altLang="cs-CZ" sz="2000" dirty="0" smtClean="0"/>
              <a:t>Náhradní </a:t>
            </a:r>
            <a:r>
              <a:rPr lang="cs-CZ" altLang="cs-CZ" sz="2000" dirty="0"/>
              <a:t>lodní dopravu provozovala Pražská paroplavební společnost a platil na ní plně tarif Pražské integrované dopravy.</a:t>
            </a:r>
          </a:p>
        </p:txBody>
      </p:sp>
    </p:spTree>
    <p:extLst>
      <p:ext uri="{BB962C8B-B14F-4D97-AF65-F5344CB8AC3E}">
        <p14:creationId xmlns:p14="http://schemas.microsoft.com/office/powerpoint/2010/main" val="31960697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Zástupný symbol pro obsah 2"/>
          <p:cNvSpPr txBox="1">
            <a:spLocks/>
          </p:cNvSpPr>
          <p:nvPr/>
        </p:nvSpPr>
        <p:spPr>
          <a:xfrm>
            <a:off x="0" y="684458"/>
            <a:ext cx="4283968" cy="309634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</a:pPr>
            <a:r>
              <a:rPr lang="cs-CZ" altLang="cs-CZ" sz="2000" dirty="0"/>
              <a:t>V minulosti měla osobní lodní doprava na Vltavě nezanedbatelný dopravní význam, zejména dokud ještě v některých úsecích nevedly podél řeky dnešní silnice a železniční tratě. </a:t>
            </a:r>
            <a:endParaRPr lang="cs-CZ" altLang="cs-CZ" sz="2000" dirty="0" smtClean="0"/>
          </a:p>
          <a:p>
            <a:pPr>
              <a:lnSpc>
                <a:spcPct val="80000"/>
              </a:lnSpc>
            </a:pPr>
            <a:endParaRPr lang="cs-CZ" altLang="cs-CZ" sz="2000" dirty="0"/>
          </a:p>
          <a:p>
            <a:pPr>
              <a:lnSpc>
                <a:spcPct val="80000"/>
              </a:lnSpc>
            </a:pPr>
            <a:r>
              <a:rPr lang="cs-CZ" altLang="cs-CZ" sz="2000" dirty="0"/>
              <a:t>Největší dopravní výkony měla vltavská osobní lodní doprava koncem 19. století a ve 20. a 40. letech 20. století. </a:t>
            </a:r>
            <a:endParaRPr lang="cs-CZ" altLang="cs-CZ" sz="2000" dirty="0" smtClean="0"/>
          </a:p>
          <a:p>
            <a:pPr>
              <a:lnSpc>
                <a:spcPct val="80000"/>
              </a:lnSpc>
            </a:pPr>
            <a:endParaRPr lang="cs-CZ" altLang="cs-CZ" sz="2000" dirty="0"/>
          </a:p>
          <a:p>
            <a:pPr>
              <a:lnSpc>
                <a:spcPct val="80000"/>
              </a:lnSpc>
            </a:pPr>
            <a:r>
              <a:rPr lang="cs-CZ" altLang="cs-CZ" sz="2000" dirty="0"/>
              <a:t>Dnes mají linky Pražské paroplavební společnosti téměř výhradně rekreační význam jako atrakce.</a:t>
            </a:r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5486"/>
            <a:ext cx="6120680" cy="507703"/>
          </a:xfrm>
        </p:spPr>
        <p:txBody>
          <a:bodyPr/>
          <a:lstStyle/>
          <a:p>
            <a:r>
              <a:rPr lang="cs-CZ" altLang="cs-CZ" b="1" dirty="0" smtClean="0"/>
              <a:t>Historie české vodní osobní dopravy</a:t>
            </a:r>
            <a:endParaRPr lang="cs-CZ" b="1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7984" y="1275606"/>
            <a:ext cx="4217838" cy="2736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9782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Zástupný symbol pro obsah 2"/>
          <p:cNvSpPr txBox="1">
            <a:spLocks/>
          </p:cNvSpPr>
          <p:nvPr/>
        </p:nvSpPr>
        <p:spPr>
          <a:xfrm>
            <a:off x="251520" y="1779662"/>
            <a:ext cx="7632848" cy="38164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</a:pPr>
            <a:r>
              <a:rPr lang="cs-CZ" altLang="cs-CZ" sz="2000" dirty="0"/>
              <a:t>28. června 1865 byla zahájena parníkem Praha osobní lodní doprava na Vltavě mezi Prahou a Štěchovicemi</a:t>
            </a:r>
            <a:r>
              <a:rPr lang="cs-CZ" altLang="cs-CZ" sz="2000" dirty="0" smtClean="0"/>
              <a:t>.</a:t>
            </a:r>
          </a:p>
          <a:p>
            <a:pPr>
              <a:lnSpc>
                <a:spcPct val="80000"/>
              </a:lnSpc>
            </a:pPr>
            <a:endParaRPr lang="cs-CZ" altLang="cs-CZ" sz="2000" dirty="0"/>
          </a:p>
          <a:p>
            <a:pPr>
              <a:lnSpc>
                <a:spcPct val="80000"/>
              </a:lnSpc>
            </a:pPr>
            <a:r>
              <a:rPr lang="cs-CZ" altLang="cs-CZ" sz="2000" dirty="0"/>
              <a:t>Její druhý parník, z roku 1866, byl Vltava, avšak není totožný s dnešním parníkem Vltava pocházejícím ze 40. let 20. století. </a:t>
            </a:r>
            <a:endParaRPr lang="cs-CZ" altLang="cs-CZ" sz="2000" dirty="0" smtClean="0"/>
          </a:p>
          <a:p>
            <a:pPr>
              <a:lnSpc>
                <a:spcPct val="80000"/>
              </a:lnSpc>
            </a:pPr>
            <a:endParaRPr lang="cs-CZ" altLang="cs-CZ" sz="2000" dirty="0"/>
          </a:p>
          <a:p>
            <a:pPr>
              <a:lnSpc>
                <a:spcPct val="80000"/>
              </a:lnSpc>
            </a:pPr>
            <a:r>
              <a:rPr lang="cs-CZ" altLang="cs-CZ" sz="2000" dirty="0"/>
              <a:t>Ve třicátých letech 20. století, kdy se firma dostala do finančních potíží, v ní získal majetkový podíl stát, později hlavní město Praha.</a:t>
            </a:r>
          </a:p>
          <a:p>
            <a:pPr>
              <a:lnSpc>
                <a:spcPct val="80000"/>
              </a:lnSpc>
            </a:pPr>
            <a:endParaRPr lang="cs-CZ" altLang="cs-CZ" sz="1800" dirty="0"/>
          </a:p>
        </p:txBody>
      </p:sp>
      <p:sp>
        <p:nvSpPr>
          <p:cNvPr id="3" name="Nadpis 5"/>
          <p:cNvSpPr>
            <a:spLocks noGrp="1"/>
          </p:cNvSpPr>
          <p:nvPr>
            <p:ph type="title"/>
          </p:nvPr>
        </p:nvSpPr>
        <p:spPr>
          <a:xfrm>
            <a:off x="179512" y="195486"/>
            <a:ext cx="6120680" cy="507703"/>
          </a:xfrm>
        </p:spPr>
        <p:txBody>
          <a:bodyPr/>
          <a:lstStyle/>
          <a:p>
            <a:r>
              <a:rPr lang="cs-CZ" altLang="cs-CZ" b="1" dirty="0" smtClean="0"/>
              <a:t>Historie české vodní osobní dopravy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3475093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3" y="555525"/>
            <a:ext cx="1699500" cy="1325611"/>
          </a:xfrm>
          <a:prstGeom prst="rect">
            <a:avLst/>
          </a:prstGeom>
        </p:spPr>
      </p:pic>
      <p:sp>
        <p:nvSpPr>
          <p:cNvPr id="7" name="Obdélník 6"/>
          <p:cNvSpPr/>
          <p:nvPr/>
        </p:nvSpPr>
        <p:spPr>
          <a:xfrm>
            <a:off x="251520" y="267494"/>
            <a:ext cx="561662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ctrTitle" idx="4294967295"/>
          </p:nvPr>
        </p:nvSpPr>
        <p:spPr>
          <a:xfrm>
            <a:off x="467544" y="699542"/>
            <a:ext cx="5112568" cy="2160240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algn="l"/>
            <a:r>
              <a:rPr lang="cs-CZ" sz="4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Služby </a:t>
            </a:r>
            <a:r>
              <a:rPr lang="cs-CZ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vodní dopravy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4294967295"/>
          </p:nvPr>
        </p:nvSpPr>
        <p:spPr>
          <a:xfrm>
            <a:off x="3851920" y="3219822"/>
            <a:ext cx="1800200" cy="136815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cs-CZ" sz="14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Management služeb </a:t>
            </a:r>
            <a:r>
              <a:rPr lang="cs-CZ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cestovního ruchu</a:t>
            </a:r>
            <a:endParaRPr lang="cs-CZ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Podnadpis 2"/>
          <p:cNvSpPr txBox="1">
            <a:spLocks/>
          </p:cNvSpPr>
          <p:nvPr/>
        </p:nvSpPr>
        <p:spPr>
          <a:xfrm>
            <a:off x="6956047" y="3723878"/>
            <a:ext cx="2016224" cy="11521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cs-CZ" altLang="cs-CZ" sz="900" b="1" dirty="0" smtClean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cs-CZ" altLang="cs-CZ" sz="900" b="1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cs-CZ" altLang="cs-CZ" sz="900" b="1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Ing. Miroslava Kostková Ph.D.</a:t>
            </a:r>
          </a:p>
        </p:txBody>
      </p:sp>
      <p:pic>
        <p:nvPicPr>
          <p:cNvPr id="10" name="obrázek 13">
            <a:extLst>
              <a:ext uri="{FF2B5EF4-FFF2-40B4-BE49-F238E27FC236}">
                <a16:creationId xmlns:a16="http://schemas.microsoft.com/office/drawing/2014/main" id="{FAD9D29B-BA9A-41F5-BA5E-70E04EF80D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210" y="2016224"/>
            <a:ext cx="3317086" cy="2283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06334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395536" y="1779662"/>
            <a:ext cx="756084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cs-CZ" altLang="cs-CZ" sz="2000" dirty="0"/>
              <a:t>Jako závod Osobní lodní doprava byla v osmdesátých letech dvacátého století stejně jako taxislužba závodem koncernového podniku Dopravní služby, který byl součástí pražských Dopravních podniků. </a:t>
            </a:r>
            <a:endParaRPr lang="cs-CZ" altLang="cs-CZ" sz="2000" dirty="0" smtClean="0"/>
          </a:p>
          <a:p>
            <a:pPr marL="285750" indent="-285750">
              <a:lnSpc>
                <a:spcPct val="80000"/>
              </a:lnSpc>
              <a:buFont typeface="Arial" panose="020B0604020202020204" pitchFamily="34" charset="0"/>
              <a:buChar char="•"/>
            </a:pPr>
            <a:endParaRPr lang="cs-CZ" altLang="cs-CZ" sz="2000" dirty="0" smtClean="0"/>
          </a:p>
          <a:p>
            <a:pPr marL="285750" indent="-28575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cs-CZ" altLang="cs-CZ" sz="2000" dirty="0" smtClean="0"/>
              <a:t>Zaměstnanci </a:t>
            </a:r>
            <a:r>
              <a:rPr lang="cs-CZ" altLang="cs-CZ" sz="2000" dirty="0"/>
              <a:t>Dopravního podniku měli při plavbě poloviční slevu. </a:t>
            </a:r>
            <a:endParaRPr lang="cs-CZ" altLang="cs-CZ" sz="2000" dirty="0" smtClean="0"/>
          </a:p>
          <a:p>
            <a:pPr marL="285750" indent="-285750">
              <a:lnSpc>
                <a:spcPct val="80000"/>
              </a:lnSpc>
              <a:buFont typeface="Arial" panose="020B0604020202020204" pitchFamily="34" charset="0"/>
              <a:buChar char="•"/>
            </a:pPr>
            <a:endParaRPr lang="cs-CZ" altLang="cs-CZ" sz="2000" dirty="0" smtClean="0"/>
          </a:p>
          <a:p>
            <a:pPr marL="285750" indent="-28575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cs-CZ" altLang="cs-CZ" sz="2000" dirty="0" smtClean="0"/>
              <a:t>Na </a:t>
            </a:r>
            <a:r>
              <a:rPr lang="cs-CZ" altLang="cs-CZ" sz="2000" dirty="0"/>
              <a:t>lodích byly vydávány jízdenky obdobné jako v autobusech ČSAD</a:t>
            </a:r>
            <a:r>
              <a:rPr lang="cs-CZ" altLang="cs-CZ" sz="2000" dirty="0" smtClean="0"/>
              <a:t>.</a:t>
            </a:r>
            <a:endParaRPr lang="cs-CZ" altLang="cs-CZ" sz="2000" dirty="0"/>
          </a:p>
        </p:txBody>
      </p:sp>
      <p:sp>
        <p:nvSpPr>
          <p:cNvPr id="5" name="Nadpis 5"/>
          <p:cNvSpPr>
            <a:spLocks noGrp="1"/>
          </p:cNvSpPr>
          <p:nvPr>
            <p:ph type="title"/>
          </p:nvPr>
        </p:nvSpPr>
        <p:spPr>
          <a:xfrm>
            <a:off x="251520" y="195486"/>
            <a:ext cx="5760640" cy="507703"/>
          </a:xfrm>
        </p:spPr>
        <p:txBody>
          <a:bodyPr/>
          <a:lstStyle/>
          <a:p>
            <a:r>
              <a:rPr lang="cs-CZ" altLang="cs-CZ" b="1" dirty="0" smtClean="0"/>
              <a:t>Historie české vodní osobní dopravy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36223409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138970" y="1203598"/>
            <a:ext cx="331430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cs-CZ" altLang="cs-CZ" sz="2000" dirty="0"/>
              <a:t>V roce 1992 byl podnik privatizován a vrátil se k původnímu názvu Pražská paroplavební společnost. </a:t>
            </a:r>
            <a:endParaRPr lang="cs-CZ" altLang="cs-CZ" sz="2000" dirty="0" smtClean="0"/>
          </a:p>
          <a:p>
            <a:pPr>
              <a:lnSpc>
                <a:spcPct val="80000"/>
              </a:lnSpc>
            </a:pPr>
            <a:endParaRPr lang="cs-CZ" altLang="cs-CZ" sz="2000" dirty="0" smtClean="0"/>
          </a:p>
          <a:p>
            <a:pPr>
              <a:lnSpc>
                <a:spcPct val="80000"/>
              </a:lnSpc>
            </a:pPr>
            <a:r>
              <a:rPr lang="cs-CZ" altLang="cs-CZ" sz="2000" dirty="0" smtClean="0"/>
              <a:t>V </a:t>
            </a:r>
            <a:r>
              <a:rPr lang="cs-CZ" altLang="cs-CZ" sz="2000" dirty="0"/>
              <a:t>roce 2002 byla jejím jediným akcionářem společnost Evropská vodní doprava s. r. o.</a:t>
            </a:r>
          </a:p>
        </p:txBody>
      </p:sp>
      <p:sp>
        <p:nvSpPr>
          <p:cNvPr id="4" name="Nadpis 5"/>
          <p:cNvSpPr>
            <a:spLocks noGrp="1"/>
          </p:cNvSpPr>
          <p:nvPr>
            <p:ph type="title"/>
          </p:nvPr>
        </p:nvSpPr>
        <p:spPr>
          <a:xfrm>
            <a:off x="251520" y="195486"/>
            <a:ext cx="6264696" cy="507703"/>
          </a:xfrm>
        </p:spPr>
        <p:txBody>
          <a:bodyPr/>
          <a:lstStyle/>
          <a:p>
            <a:r>
              <a:rPr lang="cs-CZ" altLang="cs-CZ" b="1" dirty="0" smtClean="0"/>
              <a:t>Historie české vodní osobní dopravy</a:t>
            </a:r>
            <a:endParaRPr lang="cs-CZ" b="1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4248" y="2326059"/>
            <a:ext cx="1924050" cy="2371725"/>
          </a:xfrm>
          <a:prstGeom prst="rect">
            <a:avLst/>
          </a:prstGeom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7824" y="3049538"/>
            <a:ext cx="2581275" cy="177165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8246" y="769694"/>
            <a:ext cx="2209800" cy="2066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3247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Zástupný symbol pro obsah 2"/>
          <p:cNvSpPr txBox="1">
            <a:spLocks/>
          </p:cNvSpPr>
          <p:nvPr/>
        </p:nvSpPr>
        <p:spPr>
          <a:xfrm>
            <a:off x="42700" y="987574"/>
            <a:ext cx="4896544" cy="309634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</a:pPr>
            <a:r>
              <a:rPr lang="cs-CZ" altLang="cs-CZ" sz="2000" dirty="0" smtClean="0"/>
              <a:t>provozuje </a:t>
            </a:r>
            <a:r>
              <a:rPr lang="cs-CZ" altLang="cs-CZ" sz="2000" b="1" dirty="0"/>
              <a:t>linkovou lodní dopravu na trase Praha – Troja</a:t>
            </a:r>
            <a:r>
              <a:rPr lang="cs-CZ" altLang="cs-CZ" sz="2000" dirty="0"/>
              <a:t>, </a:t>
            </a:r>
          </a:p>
          <a:p>
            <a:pPr>
              <a:lnSpc>
                <a:spcPct val="80000"/>
              </a:lnSpc>
            </a:pPr>
            <a:r>
              <a:rPr lang="cs-CZ" altLang="cs-CZ" sz="2000" dirty="0"/>
              <a:t>Několikrát ročně se koná </a:t>
            </a:r>
            <a:r>
              <a:rPr lang="cs-CZ" altLang="cs-CZ" sz="2000" b="1" dirty="0"/>
              <a:t>linková plavba historickým parníkem z Prahy do Mělníka</a:t>
            </a:r>
            <a:r>
              <a:rPr lang="cs-CZ" altLang="cs-CZ" sz="2000" dirty="0"/>
              <a:t>. </a:t>
            </a:r>
            <a:endParaRPr lang="cs-CZ" altLang="cs-CZ" sz="2000" dirty="0" smtClean="0"/>
          </a:p>
          <a:p>
            <a:pPr>
              <a:lnSpc>
                <a:spcPct val="80000"/>
              </a:lnSpc>
            </a:pPr>
            <a:endParaRPr lang="cs-CZ" altLang="cs-CZ" sz="2000" dirty="0"/>
          </a:p>
          <a:p>
            <a:pPr>
              <a:lnSpc>
                <a:spcPct val="80000"/>
              </a:lnSpc>
            </a:pPr>
            <a:r>
              <a:rPr lang="cs-CZ" altLang="cs-CZ" sz="2000" dirty="0"/>
              <a:t>V minulosti byly několikrát lodě využity k náhradní dopravě za přerušenou pozemní dopravu, například v letech 1975 a 1982 kolem vyšehradské skály a v roce 2005 z Davle do Štěchovic. </a:t>
            </a:r>
          </a:p>
        </p:txBody>
      </p:sp>
      <p:sp>
        <p:nvSpPr>
          <p:cNvPr id="4" name="Nadpis 5"/>
          <p:cNvSpPr>
            <a:spLocks noGrp="1"/>
          </p:cNvSpPr>
          <p:nvPr>
            <p:ph type="title"/>
          </p:nvPr>
        </p:nvSpPr>
        <p:spPr>
          <a:xfrm>
            <a:off x="179512" y="195486"/>
            <a:ext cx="4464496" cy="507703"/>
          </a:xfrm>
        </p:spPr>
        <p:txBody>
          <a:bodyPr/>
          <a:lstStyle/>
          <a:p>
            <a:r>
              <a:rPr lang="cs-CZ" altLang="cs-CZ" b="1" dirty="0"/>
              <a:t>Pražská paroplavební společnost</a:t>
            </a:r>
            <a:endParaRPr lang="cs-CZ" b="1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58D8BFF7-1AB2-4B34-B9A7-7547E49DB2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4320" y="1851669"/>
            <a:ext cx="4156214" cy="2760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5575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323528" y="1195989"/>
            <a:ext cx="7488832" cy="32501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cs-CZ" altLang="cs-CZ" dirty="0"/>
              <a:t>V některých obdobích historie PPS provozovala plavbu po Labi do Hřenska, případně až do </a:t>
            </a:r>
            <a:r>
              <a:rPr lang="cs-CZ" altLang="cs-CZ" dirty="0" err="1"/>
              <a:t>Bad</a:t>
            </a:r>
            <a:r>
              <a:rPr lang="cs-CZ" altLang="cs-CZ" dirty="0"/>
              <a:t> </a:t>
            </a:r>
            <a:r>
              <a:rPr lang="cs-CZ" altLang="cs-CZ" dirty="0" err="1"/>
              <a:t>Schandau</a:t>
            </a:r>
            <a:r>
              <a:rPr lang="cs-CZ" altLang="cs-CZ" dirty="0"/>
              <a:t>, na střední Labe až do Nymburka</a:t>
            </a:r>
            <a:r>
              <a:rPr lang="cs-CZ" altLang="cs-CZ" dirty="0" smtClean="0"/>
              <a:t>.</a:t>
            </a:r>
          </a:p>
          <a:p>
            <a:pPr>
              <a:lnSpc>
                <a:spcPct val="80000"/>
              </a:lnSpc>
            </a:pPr>
            <a:endParaRPr lang="cs-CZ" altLang="cs-CZ" dirty="0"/>
          </a:p>
          <a:p>
            <a:pPr>
              <a:lnSpc>
                <a:spcPct val="80000"/>
              </a:lnSpc>
            </a:pPr>
            <a:r>
              <a:rPr lang="cs-CZ" altLang="cs-CZ" dirty="0"/>
              <a:t>PPS koná i pravidelné </a:t>
            </a:r>
            <a:r>
              <a:rPr lang="cs-CZ" altLang="cs-CZ" b="1" dirty="0"/>
              <a:t>okružní plavby Prahou</a:t>
            </a:r>
            <a:r>
              <a:rPr lang="cs-CZ" altLang="cs-CZ" dirty="0"/>
              <a:t> (Velká plavba Prahou jednou denně od března do října, Malá plavba Prahou pětkrát denně od dubna do září, celoročně denně plavby Oběd na lodi a Večeře na lodi) i další vyhlídkové i speciální plavby</a:t>
            </a:r>
            <a:r>
              <a:rPr lang="cs-CZ" altLang="cs-CZ" dirty="0" smtClean="0"/>
              <a:t>.</a:t>
            </a:r>
          </a:p>
          <a:p>
            <a:pPr>
              <a:lnSpc>
                <a:spcPct val="80000"/>
              </a:lnSpc>
            </a:pPr>
            <a:endParaRPr lang="cs-CZ" altLang="cs-CZ" dirty="0"/>
          </a:p>
          <a:p>
            <a:pPr>
              <a:lnSpc>
                <a:spcPct val="80000"/>
              </a:lnSpc>
            </a:pPr>
            <a:r>
              <a:rPr lang="cs-CZ" altLang="cs-CZ" dirty="0"/>
              <a:t>Hlavní přístaviště má PPS na </a:t>
            </a:r>
            <a:r>
              <a:rPr lang="cs-CZ" altLang="cs-CZ" dirty="0" err="1"/>
              <a:t>Rašínové</a:t>
            </a:r>
            <a:r>
              <a:rPr lang="cs-CZ" altLang="cs-CZ" dirty="0"/>
              <a:t> nábřeží mezi Palackého a Jiráskovým mostem</a:t>
            </a:r>
            <a:r>
              <a:rPr lang="cs-CZ" altLang="cs-CZ" dirty="0" smtClean="0"/>
              <a:t>.</a:t>
            </a:r>
          </a:p>
          <a:p>
            <a:pPr>
              <a:lnSpc>
                <a:spcPct val="80000"/>
              </a:lnSpc>
            </a:pPr>
            <a:endParaRPr lang="cs-CZ" altLang="cs-CZ" dirty="0"/>
          </a:p>
          <a:p>
            <a:pPr>
              <a:lnSpc>
                <a:spcPct val="90000"/>
              </a:lnSpc>
              <a:buNone/>
            </a:pPr>
            <a:r>
              <a:rPr lang="cs-CZ" altLang="cs-CZ" dirty="0"/>
              <a:t>Příležitostná plavba Praha - Mělník</a:t>
            </a:r>
            <a:endParaRPr lang="cs-CZ" altLang="cs-CZ" dirty="0">
              <a:hlinkClick r:id="rId2" tooltip="Pražská paroplavební společnost"/>
            </a:endParaRPr>
          </a:p>
          <a:p>
            <a:pPr>
              <a:lnSpc>
                <a:spcPct val="90000"/>
              </a:lnSpc>
              <a:buNone/>
            </a:pPr>
            <a:r>
              <a:rPr lang="cs-CZ" altLang="cs-CZ" dirty="0"/>
              <a:t>Linková doprava Praha - Troja</a:t>
            </a:r>
            <a:endParaRPr lang="cs-CZ" altLang="cs-CZ" dirty="0">
              <a:hlinkClick r:id="rId2" tooltip="Pražská paroplavební společnost"/>
            </a:endParaRPr>
          </a:p>
          <a:p>
            <a:pPr>
              <a:lnSpc>
                <a:spcPct val="80000"/>
              </a:lnSpc>
            </a:pPr>
            <a:endParaRPr lang="cs-CZ" altLang="cs-CZ" dirty="0"/>
          </a:p>
        </p:txBody>
      </p:sp>
      <p:sp>
        <p:nvSpPr>
          <p:cNvPr id="4" name="Nadpis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b="1" dirty="0"/>
              <a:t>Pražská paroplavební společnost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9286672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Zástupný symbol pro obsah 2"/>
          <p:cNvSpPr txBox="1">
            <a:spLocks/>
          </p:cNvSpPr>
          <p:nvPr/>
        </p:nvSpPr>
        <p:spPr>
          <a:xfrm>
            <a:off x="611560" y="823020"/>
            <a:ext cx="3312368" cy="43204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  <a:buNone/>
            </a:pPr>
            <a:endParaRPr lang="cs-CZ" altLang="cs-CZ" sz="2000" dirty="0"/>
          </a:p>
          <a:p>
            <a:pPr>
              <a:lnSpc>
                <a:spcPct val="80000"/>
              </a:lnSpc>
            </a:pPr>
            <a:r>
              <a:rPr lang="cs-CZ" altLang="cs-CZ" sz="2000" dirty="0"/>
              <a:t>Vyhlídkové trasy, oběd a večeře na lodi, diskotéka a další programy v různých cenových relacích provozují: Pražská paroplavební společnost a. s., Evropská vodní doprava, První Všeobecná </a:t>
            </a:r>
            <a:r>
              <a:rPr lang="cs-CZ" altLang="cs-CZ" sz="2000" dirty="0" err="1"/>
              <a:t>Člunovací</a:t>
            </a:r>
            <a:r>
              <a:rPr lang="cs-CZ" altLang="cs-CZ" sz="2000" dirty="0"/>
              <a:t> Společnost.</a:t>
            </a:r>
            <a:endParaRPr lang="cs-CZ" altLang="cs-CZ" sz="2000" b="1" dirty="0"/>
          </a:p>
          <a:p>
            <a:pPr>
              <a:lnSpc>
                <a:spcPct val="80000"/>
              </a:lnSpc>
              <a:buNone/>
            </a:pPr>
            <a:endParaRPr lang="cs-CZ" altLang="cs-CZ" sz="2000" b="1" dirty="0" smtClean="0"/>
          </a:p>
          <a:p>
            <a:pPr>
              <a:lnSpc>
                <a:spcPct val="80000"/>
              </a:lnSpc>
              <a:buNone/>
            </a:pPr>
            <a:r>
              <a:rPr lang="cs-CZ" altLang="cs-CZ" sz="2000" b="1" dirty="0"/>
              <a:t>	</a:t>
            </a:r>
            <a:r>
              <a:rPr lang="cs-CZ" altLang="cs-CZ" sz="2000" b="1" dirty="0" smtClean="0"/>
              <a:t>Příležitostná </a:t>
            </a:r>
            <a:r>
              <a:rPr lang="cs-CZ" altLang="cs-CZ" sz="2000" b="1" dirty="0"/>
              <a:t>plavba Praha - Slapy</a:t>
            </a:r>
            <a:endParaRPr lang="cs-CZ" altLang="cs-CZ" sz="2000" dirty="0">
              <a:hlinkClick r:id="rId3" tooltip="Pražská paroplavební společnost"/>
            </a:endParaRPr>
          </a:p>
          <a:p>
            <a:pPr marL="0" indent="0">
              <a:lnSpc>
                <a:spcPct val="80000"/>
              </a:lnSpc>
              <a:buNone/>
            </a:pPr>
            <a:endParaRPr lang="cs-CZ" altLang="cs-CZ" sz="2000" dirty="0"/>
          </a:p>
        </p:txBody>
      </p:sp>
      <p:sp>
        <p:nvSpPr>
          <p:cNvPr id="2" name="Obdélník 1"/>
          <p:cNvSpPr/>
          <p:nvPr/>
        </p:nvSpPr>
        <p:spPr>
          <a:xfrm>
            <a:off x="611560" y="123478"/>
            <a:ext cx="33906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cs-CZ" sz="2400" b="1" dirty="0"/>
              <a:t>Okružní plavby Prahou </a:t>
            </a:r>
            <a:endParaRPr lang="cs-CZ" sz="2400" b="1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062E95C-3712-45A8-B2D4-B636EAC8A1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7984" y="1491630"/>
            <a:ext cx="4367115" cy="2074379"/>
          </a:xfrm>
          <a:prstGeom prst="rect">
            <a:avLst/>
          </a:prstGeom>
        </p:spPr>
      </p:pic>
      <p:sp>
        <p:nvSpPr>
          <p:cNvPr id="3" name="Obdélník 2"/>
          <p:cNvSpPr/>
          <p:nvPr/>
        </p:nvSpPr>
        <p:spPr>
          <a:xfrm>
            <a:off x="4427984" y="3723878"/>
            <a:ext cx="4572000" cy="84023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90000"/>
              </a:lnSpc>
            </a:pPr>
            <a:r>
              <a:rPr lang="cs-CZ" altLang="cs-CZ" b="1" u="sng" dirty="0"/>
              <a:t>ADOKOLESOVÝ PARNÍK TYRŠ</a:t>
            </a:r>
            <a:endParaRPr lang="cs-CZ" altLang="cs-CZ" dirty="0"/>
          </a:p>
          <a:p>
            <a:pPr>
              <a:lnSpc>
                <a:spcPct val="90000"/>
              </a:lnSpc>
            </a:pPr>
            <a:r>
              <a:rPr lang="cs-CZ" altLang="cs-CZ" dirty="0"/>
              <a:t>sezónní provoz duben – říjen kapacita 296 osob 176 osob zakrytá paluba – restaurace, bary </a:t>
            </a:r>
          </a:p>
        </p:txBody>
      </p:sp>
    </p:spTree>
    <p:extLst>
      <p:ext uri="{BB962C8B-B14F-4D97-AF65-F5344CB8AC3E}">
        <p14:creationId xmlns:p14="http://schemas.microsoft.com/office/powerpoint/2010/main" val="28590063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5486"/>
            <a:ext cx="3888432" cy="507703"/>
          </a:xfrm>
        </p:spPr>
        <p:txBody>
          <a:bodyPr/>
          <a:lstStyle/>
          <a:p>
            <a:r>
              <a:rPr lang="cs-CZ" altLang="cs-CZ" dirty="0"/>
              <a:t>Zdymadlo Štvanice</a:t>
            </a:r>
            <a:endParaRPr lang="cs-CZ" dirty="0"/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D611EDB1-E7A8-4D38-A128-938B34EC4A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3688" y="771550"/>
            <a:ext cx="5184576" cy="3888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03479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Zástupný symbol pro obsah 2"/>
          <p:cNvSpPr txBox="1">
            <a:spLocks/>
          </p:cNvSpPr>
          <p:nvPr/>
        </p:nvSpPr>
        <p:spPr>
          <a:xfrm>
            <a:off x="539552" y="1471092"/>
            <a:ext cx="7056784" cy="367240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cs-CZ" altLang="cs-CZ" sz="2000" dirty="0"/>
              <a:t>Prvními </a:t>
            </a:r>
            <a:r>
              <a:rPr lang="cs-CZ" altLang="cs-CZ" sz="2000" b="1" dirty="0"/>
              <a:t>parníky</a:t>
            </a:r>
            <a:r>
              <a:rPr lang="cs-CZ" altLang="cs-CZ" sz="2000" dirty="0"/>
              <a:t> PPS byla Praha z roku 1865 a Vltava z roku 1866 (není totožná s dnešním parníkem Vltava). </a:t>
            </a:r>
            <a:endParaRPr lang="cs-CZ" altLang="cs-CZ" sz="2000" dirty="0" smtClean="0"/>
          </a:p>
          <a:p>
            <a:pPr>
              <a:lnSpc>
                <a:spcPct val="90000"/>
              </a:lnSpc>
            </a:pPr>
            <a:endParaRPr lang="cs-CZ" altLang="cs-CZ" sz="2000" dirty="0" smtClean="0"/>
          </a:p>
          <a:p>
            <a:pPr>
              <a:lnSpc>
                <a:spcPct val="90000"/>
              </a:lnSpc>
            </a:pPr>
            <a:r>
              <a:rPr lang="cs-CZ" altLang="cs-CZ" sz="2000" dirty="0" smtClean="0"/>
              <a:t>Další </a:t>
            </a:r>
            <a:r>
              <a:rPr lang="cs-CZ" altLang="cs-CZ" sz="2000" dirty="0"/>
              <a:t>parníky dodávala především pražská </a:t>
            </a:r>
            <a:r>
              <a:rPr lang="cs-CZ" altLang="cs-CZ" sz="2000" dirty="0" err="1"/>
              <a:t>Rustonova</a:t>
            </a:r>
            <a:r>
              <a:rPr lang="cs-CZ" altLang="cs-CZ" sz="2000" dirty="0"/>
              <a:t> loděnice, v té době jedna z největších rakouských loděnic, a do konce 80. let 19. století vybudovala PPS poměrně velký lodní park, který postupně obměňovala. </a:t>
            </a:r>
            <a:endParaRPr lang="cs-CZ" altLang="cs-CZ" sz="2000" dirty="0" smtClean="0"/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5486"/>
            <a:ext cx="3888432" cy="507703"/>
          </a:xfrm>
        </p:spPr>
        <p:txBody>
          <a:bodyPr/>
          <a:lstStyle/>
          <a:p>
            <a:r>
              <a:rPr lang="cs-CZ" altLang="cs-CZ" b="1" dirty="0"/>
              <a:t>Lodě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124967891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b="1" dirty="0"/>
              <a:t>Lodě</a:t>
            </a:r>
            <a:endParaRPr lang="cs-CZ" b="1" dirty="0"/>
          </a:p>
        </p:txBody>
      </p:sp>
      <p:sp>
        <p:nvSpPr>
          <p:cNvPr id="3" name="Obdélník 2"/>
          <p:cNvSpPr/>
          <p:nvPr/>
        </p:nvSpPr>
        <p:spPr>
          <a:xfrm>
            <a:off x="323528" y="1528388"/>
            <a:ext cx="748883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cs-CZ" altLang="cs-CZ" sz="2000" dirty="0"/>
              <a:t>Poslední parníky společnost získala ve 40. letech, z nichž Vyšehrad (původní Děvín) je ještě v provozu a Vltava je dlouhodobě odstavená v přístavišti u Podbaby</a:t>
            </a:r>
            <a:r>
              <a:rPr lang="cs-CZ" altLang="cs-CZ" sz="2000" dirty="0" smtClean="0"/>
              <a:t>.</a:t>
            </a:r>
          </a:p>
          <a:p>
            <a:pPr>
              <a:lnSpc>
                <a:spcPct val="90000"/>
              </a:lnSpc>
            </a:pPr>
            <a:endParaRPr lang="cs-CZ" altLang="cs-CZ" sz="2000" dirty="0"/>
          </a:p>
          <a:p>
            <a:pPr>
              <a:lnSpc>
                <a:spcPct val="90000"/>
              </a:lnSpc>
            </a:pPr>
            <a:r>
              <a:rPr lang="cs-CZ" altLang="cs-CZ" sz="2000" dirty="0" smtClean="0"/>
              <a:t>Dále </a:t>
            </a:r>
            <a:r>
              <a:rPr lang="cs-CZ" altLang="cs-CZ" sz="2000" dirty="0"/>
              <a:t>společnost provozuje </a:t>
            </a:r>
            <a:r>
              <a:rPr lang="cs-CZ" altLang="cs-CZ" sz="2000" b="1" dirty="0"/>
              <a:t>osobní motorové lodě </a:t>
            </a:r>
            <a:r>
              <a:rPr lang="cs-CZ" altLang="cs-CZ" sz="2000" dirty="0"/>
              <a:t>Lužnice, Hamburg, </a:t>
            </a:r>
            <a:r>
              <a:rPr lang="cs-CZ" altLang="cs-CZ" sz="2000" b="1" dirty="0"/>
              <a:t>pro linkové plavby </a:t>
            </a:r>
            <a:r>
              <a:rPr lang="cs-CZ" altLang="cs-CZ" sz="2000" dirty="0"/>
              <a:t>používá společnost zejména </a:t>
            </a:r>
            <a:r>
              <a:rPr lang="cs-CZ" altLang="cs-CZ" sz="2000" b="1" dirty="0"/>
              <a:t>motorové lodě </a:t>
            </a:r>
            <a:r>
              <a:rPr lang="cs-CZ" altLang="cs-CZ" sz="2000" dirty="0"/>
              <a:t>Odra a Visla</a:t>
            </a:r>
            <a:r>
              <a:rPr lang="cs-CZ" altLang="cs-CZ" sz="2000" dirty="0" smtClean="0"/>
              <a:t>.</a:t>
            </a:r>
          </a:p>
          <a:p>
            <a:pPr>
              <a:lnSpc>
                <a:spcPct val="90000"/>
              </a:lnSpc>
            </a:pPr>
            <a:r>
              <a:rPr lang="cs-CZ" altLang="cs-CZ" sz="2000" dirty="0" smtClean="0"/>
              <a:t> </a:t>
            </a:r>
            <a:endParaRPr lang="cs-CZ" altLang="cs-CZ" sz="2000" dirty="0"/>
          </a:p>
          <a:p>
            <a:pPr>
              <a:lnSpc>
                <a:spcPct val="90000"/>
              </a:lnSpc>
            </a:pPr>
            <a:r>
              <a:rPr lang="cs-CZ" altLang="cs-CZ" sz="2000" b="1" dirty="0"/>
              <a:t>Parníky</a:t>
            </a:r>
            <a:r>
              <a:rPr lang="cs-CZ" altLang="cs-CZ" sz="2000" dirty="0"/>
              <a:t> Vyšehrad (nebo Vltava, dokud byl provozuschopný) jsou nasazovány na </a:t>
            </a:r>
            <a:r>
              <a:rPr lang="cs-CZ" altLang="cs-CZ" sz="2000" b="1" dirty="0"/>
              <a:t>příležitostné linkové plavby </a:t>
            </a:r>
            <a:r>
              <a:rPr lang="cs-CZ" altLang="cs-CZ" sz="2000" dirty="0"/>
              <a:t>z Prahy do Mělníka.</a:t>
            </a:r>
          </a:p>
        </p:txBody>
      </p:sp>
    </p:spTree>
    <p:extLst>
      <p:ext uri="{BB962C8B-B14F-4D97-AF65-F5344CB8AC3E}">
        <p14:creationId xmlns:p14="http://schemas.microsoft.com/office/powerpoint/2010/main" val="348542994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Zástupný symbol pro obsah 2"/>
          <p:cNvSpPr txBox="1">
            <a:spLocks/>
          </p:cNvSpPr>
          <p:nvPr/>
        </p:nvSpPr>
        <p:spPr>
          <a:xfrm>
            <a:off x="467544" y="646912"/>
            <a:ext cx="2736304" cy="17281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buNone/>
            </a:pPr>
            <a:r>
              <a:rPr lang="cs-CZ" altLang="cs-CZ" sz="2000" b="1" dirty="0"/>
              <a:t>Motorová loď ATLANTIDA</a:t>
            </a:r>
            <a:endParaRPr lang="cs-CZ" altLang="cs-CZ" sz="2000" dirty="0"/>
          </a:p>
          <a:p>
            <a:pPr marL="0" indent="0">
              <a:lnSpc>
                <a:spcPct val="90000"/>
              </a:lnSpc>
              <a:buNone/>
            </a:pPr>
            <a:r>
              <a:rPr lang="cs-CZ" altLang="cs-CZ" sz="2000" dirty="0"/>
              <a:t>celoroční provoz klimatizovaná – vytápěná kapacita 130 osob 75 osob zakrytá paluba – 55 sluneční </a:t>
            </a:r>
            <a:r>
              <a:rPr lang="cs-CZ" altLang="cs-CZ" sz="2000" dirty="0" smtClean="0"/>
              <a:t>paluba</a:t>
            </a:r>
            <a:endParaRPr lang="cs-CZ" altLang="cs-CZ" sz="2000" b="1" u="sng" dirty="0"/>
          </a:p>
          <a:p>
            <a:pPr marL="0" indent="0">
              <a:lnSpc>
                <a:spcPct val="90000"/>
              </a:lnSpc>
              <a:buNone/>
            </a:pPr>
            <a:r>
              <a:rPr lang="cs-CZ" altLang="cs-CZ" sz="2000" b="1" dirty="0"/>
              <a:t>ADOKOLESOVÝ PARNÍK TYRŠ</a:t>
            </a:r>
            <a:endParaRPr lang="cs-CZ" altLang="cs-CZ" sz="2000" dirty="0"/>
          </a:p>
          <a:p>
            <a:pPr marL="0" indent="0">
              <a:lnSpc>
                <a:spcPct val="90000"/>
              </a:lnSpc>
              <a:buNone/>
            </a:pPr>
            <a:r>
              <a:rPr lang="cs-CZ" altLang="cs-CZ" sz="2000" dirty="0"/>
              <a:t>sezónní provoz duben – říjen kapacita 296 osob 176 osob zakrytá paluba – restaurace, bary </a:t>
            </a:r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5486"/>
            <a:ext cx="5616624" cy="507703"/>
          </a:xfrm>
        </p:spPr>
        <p:txBody>
          <a:bodyPr/>
          <a:lstStyle/>
          <a:p>
            <a:r>
              <a:rPr lang="cs-CZ" altLang="cs-CZ" b="1" dirty="0"/>
              <a:t>LODNÍ SPOLEČNOST BOHEMIA s.r.o. </a:t>
            </a:r>
            <a:endParaRPr lang="cs-CZ" b="1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7824" y="703189"/>
            <a:ext cx="3164512" cy="2370329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1782" y="3073518"/>
            <a:ext cx="4290477" cy="2037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14106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b="1" dirty="0"/>
              <a:t>Nabídka plaveb</a:t>
            </a:r>
            <a:endParaRPr lang="cs-CZ" b="1" dirty="0"/>
          </a:p>
        </p:txBody>
      </p:sp>
      <p:sp>
        <p:nvSpPr>
          <p:cNvPr id="3" name="Obdélník 2"/>
          <p:cNvSpPr/>
          <p:nvPr/>
        </p:nvSpPr>
        <p:spPr>
          <a:xfrm>
            <a:off x="323528" y="1154439"/>
            <a:ext cx="7632848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cs-CZ" altLang="cs-CZ" sz="2000" dirty="0"/>
              <a:t>Celoroční provoz – plavby nejmodernějšími klimatizovanými a vytápěnými loděmi s pestrou a vysoce kvalitní nabídkou služeb.</a:t>
            </a:r>
          </a:p>
          <a:p>
            <a:pPr>
              <a:lnSpc>
                <a:spcPct val="90000"/>
              </a:lnSpc>
            </a:pPr>
            <a:endParaRPr lang="cs-CZ" altLang="cs-CZ" sz="2000" b="1" dirty="0" smtClean="0"/>
          </a:p>
          <a:p>
            <a:pPr>
              <a:lnSpc>
                <a:spcPct val="90000"/>
              </a:lnSpc>
            </a:pPr>
            <a:r>
              <a:rPr lang="cs-CZ" altLang="cs-CZ" sz="2000" b="1" dirty="0" smtClean="0"/>
              <a:t>Malá </a:t>
            </a:r>
            <a:r>
              <a:rPr lang="cs-CZ" altLang="cs-CZ" sz="2000" b="1" dirty="0"/>
              <a:t>plavba Prahou</a:t>
            </a:r>
            <a:r>
              <a:rPr lang="cs-CZ" altLang="cs-CZ" sz="2000" dirty="0"/>
              <a:t> v trvání 90 minut. Panoramatická plavba komorou Mánes k Národnímu divadlu a zpět k Vyšehradu. </a:t>
            </a:r>
            <a:endParaRPr lang="cs-CZ" altLang="cs-CZ" sz="2000" dirty="0" smtClean="0"/>
          </a:p>
          <a:p>
            <a:pPr>
              <a:lnSpc>
                <a:spcPct val="90000"/>
              </a:lnSpc>
            </a:pPr>
            <a:endParaRPr lang="cs-CZ" altLang="cs-CZ" sz="2000" dirty="0" smtClean="0"/>
          </a:p>
          <a:p>
            <a:pPr>
              <a:lnSpc>
                <a:spcPct val="90000"/>
              </a:lnSpc>
            </a:pPr>
            <a:r>
              <a:rPr lang="cs-CZ" altLang="cs-CZ" sz="2000" dirty="0" smtClean="0"/>
              <a:t>V </a:t>
            </a:r>
            <a:r>
              <a:rPr lang="cs-CZ" altLang="cs-CZ" sz="2000" dirty="0"/>
              <a:t>průběhu plavby je podáván aperitiv Becherovka, ovocný zákusek s kávou. Velká panoramatická plavba Prahou, to je 120 minut mimořádných zážitků a ojedinělých pohledů na nejznámější pražské památky od Karlova mostu, Malé Strany, Hradčan až po Vyšehrad. </a:t>
            </a:r>
            <a:endParaRPr lang="cs-CZ" altLang="cs-CZ" sz="2000" dirty="0" smtClean="0"/>
          </a:p>
          <a:p>
            <a:pPr>
              <a:lnSpc>
                <a:spcPct val="90000"/>
              </a:lnSpc>
            </a:pPr>
            <a:endParaRPr lang="cs-CZ" altLang="cs-CZ" sz="2000" dirty="0" smtClean="0"/>
          </a:p>
          <a:p>
            <a:pPr>
              <a:lnSpc>
                <a:spcPct val="90000"/>
              </a:lnSpc>
            </a:pPr>
            <a:r>
              <a:rPr lang="cs-CZ" altLang="cs-CZ" sz="2000" dirty="0" smtClean="0"/>
              <a:t>V </a:t>
            </a:r>
            <a:r>
              <a:rPr lang="cs-CZ" altLang="cs-CZ" sz="2000" dirty="0"/>
              <a:t>průběhu této plavby je podáváno občerstvení formou bufetu dle nabídky. </a:t>
            </a:r>
          </a:p>
        </p:txBody>
      </p:sp>
    </p:spTree>
    <p:extLst>
      <p:ext uri="{BB962C8B-B14F-4D97-AF65-F5344CB8AC3E}">
        <p14:creationId xmlns:p14="http://schemas.microsoft.com/office/powerpoint/2010/main" val="19265409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57260" y="226939"/>
            <a:ext cx="345638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395536" y="1703622"/>
            <a:ext cx="2448272" cy="2884351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cs-CZ" sz="12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4067944" y="1707654"/>
            <a:ext cx="3888052" cy="30243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cs-CZ" alt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251520" y="972651"/>
            <a:ext cx="3183160" cy="209912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Obsah přednášky:</a:t>
            </a:r>
          </a:p>
          <a:p>
            <a:pPr algn="l"/>
            <a:r>
              <a:rPr lang="cs-CZ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Význam vodní dopravy v cestovním ruchu</a:t>
            </a:r>
          </a:p>
          <a:p>
            <a:pPr algn="l"/>
            <a:r>
              <a:rPr lang="cs-CZ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Služby vodní dopravy pro cestovní  ruch</a:t>
            </a:r>
          </a:p>
          <a:p>
            <a:pPr algn="l"/>
            <a:r>
              <a:rPr lang="cs-CZ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Přepravní řád</a:t>
            </a:r>
          </a:p>
          <a:p>
            <a:pPr algn="l"/>
            <a:r>
              <a:rPr lang="cs-CZ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Přepravní společnosti vodní dopravy v ČR</a:t>
            </a:r>
          </a:p>
          <a:p>
            <a:pPr algn="l"/>
            <a:r>
              <a:rPr lang="cs-CZ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Klasifikace vodní osobní dopravy</a:t>
            </a:r>
          </a:p>
          <a:p>
            <a:pPr algn="l"/>
            <a:endParaRPr lang="cs-CZ" sz="20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cs-CZ" sz="20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26939"/>
            <a:ext cx="956040" cy="74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155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Zástupný symbol pro obsah 2"/>
          <p:cNvSpPr txBox="1">
            <a:spLocks/>
          </p:cNvSpPr>
          <p:nvPr/>
        </p:nvSpPr>
        <p:spPr>
          <a:xfrm>
            <a:off x="0" y="843558"/>
            <a:ext cx="4932040" cy="309634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cs-CZ" altLang="cs-CZ" sz="2000" dirty="0"/>
              <a:t>Tato 37 km dlouhá trasa byla již v minulém století a nadále je označována jako královská. </a:t>
            </a:r>
            <a:endParaRPr lang="cs-CZ" altLang="cs-CZ" sz="2000" dirty="0" smtClean="0"/>
          </a:p>
          <a:p>
            <a:pPr>
              <a:lnSpc>
                <a:spcPct val="90000"/>
              </a:lnSpc>
            </a:pPr>
            <a:r>
              <a:rPr lang="cs-CZ" altLang="cs-CZ" sz="2000" dirty="0" smtClean="0"/>
              <a:t>Romantické </a:t>
            </a:r>
            <a:r>
              <a:rPr lang="cs-CZ" altLang="cs-CZ" sz="2000" dirty="0"/>
              <a:t>okolí řeky na jih od Prahy, atraktivní proplouvání komor z první poloviny minulého století a podmanivá krása bývalých Svatojánských proudů, povyšují tuto desetihodinovou plavbu na nezapomenutelný zážitek v měsících květen až září. </a:t>
            </a:r>
            <a:endParaRPr lang="cs-CZ" altLang="cs-CZ" sz="2000" dirty="0" smtClean="0"/>
          </a:p>
          <a:p>
            <a:pPr>
              <a:lnSpc>
                <a:spcPct val="90000"/>
              </a:lnSpc>
            </a:pPr>
            <a:r>
              <a:rPr lang="cs-CZ" altLang="cs-CZ" sz="2000" dirty="0" smtClean="0"/>
              <a:t>Pro </a:t>
            </a:r>
            <a:r>
              <a:rPr lang="cs-CZ" altLang="cs-CZ" sz="2000" dirty="0"/>
              <a:t>plavbu na Slapy je podáván oběd z gastronomické nabídky a při zpáteční plavbě pečená klobása na roštu.</a:t>
            </a:r>
          </a:p>
          <a:p>
            <a:pPr>
              <a:lnSpc>
                <a:spcPct val="90000"/>
              </a:lnSpc>
            </a:pPr>
            <a:endParaRPr lang="cs-CZ" altLang="cs-CZ" sz="2000" dirty="0"/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5486"/>
            <a:ext cx="5256584" cy="507703"/>
          </a:xfrm>
        </p:spPr>
        <p:txBody>
          <a:bodyPr/>
          <a:lstStyle/>
          <a:p>
            <a:r>
              <a:rPr lang="cs-CZ" altLang="cs-CZ" b="1" dirty="0"/>
              <a:t>Plavba PRAHA – SLAPY a zpět</a:t>
            </a:r>
            <a:endParaRPr lang="cs-CZ" b="1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6016" y="1347614"/>
            <a:ext cx="4334024" cy="2884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1594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Zástupný symbol pro obsah 2"/>
          <p:cNvSpPr txBox="1">
            <a:spLocks/>
          </p:cNvSpPr>
          <p:nvPr/>
        </p:nvSpPr>
        <p:spPr>
          <a:xfrm>
            <a:off x="395536" y="1203598"/>
            <a:ext cx="7776864" cy="309634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altLang="cs-CZ" sz="2000" b="1" dirty="0"/>
              <a:t>SILVESTR A NOVÝ ROK</a:t>
            </a:r>
            <a:endParaRPr lang="cs-CZ" altLang="cs-CZ" sz="2000" dirty="0"/>
          </a:p>
          <a:p>
            <a:r>
              <a:rPr lang="cs-CZ" altLang="cs-CZ" sz="2000" dirty="0"/>
              <a:t>Každoročně přijíždějí koncem roku do Prahy tisíce turistů, aby zde oslavili nebo přivítali příchod Nového roku. </a:t>
            </a:r>
            <a:endParaRPr lang="cs-CZ" altLang="cs-CZ" sz="2000" dirty="0" smtClean="0"/>
          </a:p>
          <a:p>
            <a:r>
              <a:rPr lang="cs-CZ" altLang="cs-CZ" sz="2000" dirty="0" smtClean="0"/>
              <a:t>Vánoční</a:t>
            </a:r>
            <a:r>
              <a:rPr lang="cs-CZ" altLang="cs-CZ" sz="2000" dirty="0"/>
              <a:t>, silvestrovské i novoroční plavby v luxusně vybavených a příjemně vytápěných lodích, přípitek šampaňským, pod oblouky Karlova mostu a nasvíceným panoramatem Hradčan s velkým ohňostrojem bude patřit mezi zážitky, na které se nezapomíná. </a:t>
            </a:r>
            <a:endParaRPr lang="cs-CZ" altLang="cs-CZ" sz="2000" dirty="0" smtClean="0"/>
          </a:p>
          <a:p>
            <a:r>
              <a:rPr lang="cs-CZ" altLang="cs-CZ" sz="2000" dirty="0" smtClean="0"/>
              <a:t>Tyto </a:t>
            </a:r>
            <a:r>
              <a:rPr lang="cs-CZ" altLang="cs-CZ" sz="2000" dirty="0"/>
              <a:t>plavby jsou připraveny od 25. prosince do 5. ledna. </a:t>
            </a:r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5486"/>
            <a:ext cx="3888432" cy="507703"/>
          </a:xfrm>
        </p:spPr>
        <p:txBody>
          <a:bodyPr/>
          <a:lstStyle/>
          <a:p>
            <a:r>
              <a:rPr lang="cs-CZ" altLang="cs-CZ" b="1" dirty="0"/>
              <a:t>Tematické plavby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108061570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Zástupný symbol pro obsah 2"/>
          <p:cNvSpPr txBox="1">
            <a:spLocks/>
          </p:cNvSpPr>
          <p:nvPr/>
        </p:nvSpPr>
        <p:spPr>
          <a:xfrm>
            <a:off x="292629" y="1059582"/>
            <a:ext cx="3144254" cy="309634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buNone/>
            </a:pPr>
            <a:r>
              <a:rPr lang="cs-CZ" altLang="cs-CZ" sz="2000" b="1" dirty="0"/>
              <a:t>VELIKONOCE V PRAZE</a:t>
            </a:r>
            <a:endParaRPr lang="cs-CZ" altLang="cs-CZ" sz="2000" dirty="0"/>
          </a:p>
          <a:p>
            <a:pPr>
              <a:lnSpc>
                <a:spcPct val="90000"/>
              </a:lnSpc>
            </a:pPr>
            <a:r>
              <a:rPr lang="cs-CZ" altLang="cs-CZ" sz="2000" dirty="0"/>
              <a:t>V době velikonočních svátků jsou připraveny plavby s pestrou tradiční nabídkou českých jídel a stylovou velikonoční výzdobou. </a:t>
            </a:r>
            <a:endParaRPr lang="cs-CZ" altLang="cs-CZ" sz="2000" dirty="0" smtClean="0"/>
          </a:p>
          <a:p>
            <a:pPr>
              <a:lnSpc>
                <a:spcPct val="90000"/>
              </a:lnSpc>
            </a:pPr>
            <a:r>
              <a:rPr lang="cs-CZ" altLang="cs-CZ" sz="2000" dirty="0" smtClean="0"/>
              <a:t>Plavby </a:t>
            </a:r>
            <a:r>
              <a:rPr lang="cs-CZ" altLang="cs-CZ" sz="2000" dirty="0"/>
              <a:t>se konají po všechny sváteční velikonoční dny.</a:t>
            </a:r>
          </a:p>
          <a:p>
            <a:pPr>
              <a:lnSpc>
                <a:spcPct val="90000"/>
              </a:lnSpc>
            </a:pPr>
            <a:endParaRPr lang="cs-CZ" altLang="cs-CZ" sz="2000" b="1" u="sng" dirty="0"/>
          </a:p>
        </p:txBody>
      </p:sp>
      <p:sp>
        <p:nvSpPr>
          <p:cNvPr id="2" name="Obdélník 1"/>
          <p:cNvSpPr/>
          <p:nvPr/>
        </p:nvSpPr>
        <p:spPr>
          <a:xfrm>
            <a:off x="611560" y="51470"/>
            <a:ext cx="250639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cs-CZ" sz="2400" b="1" dirty="0"/>
              <a:t>Tematické plavby</a:t>
            </a:r>
            <a:endParaRPr lang="cs-CZ" sz="2400" b="1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5896" y="1779662"/>
            <a:ext cx="5114876" cy="2557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01584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b="1" dirty="0"/>
              <a:t>Tematické plavby</a:t>
            </a:r>
            <a:r>
              <a:rPr lang="cs-CZ" b="1" dirty="0"/>
              <a:t/>
            </a:r>
            <a:br>
              <a:rPr lang="cs-CZ" b="1" dirty="0"/>
            </a:br>
            <a:endParaRPr lang="cs-CZ" b="1" dirty="0"/>
          </a:p>
        </p:txBody>
      </p:sp>
      <p:sp>
        <p:nvSpPr>
          <p:cNvPr id="3" name="Obdélník 2"/>
          <p:cNvSpPr/>
          <p:nvPr/>
        </p:nvSpPr>
        <p:spPr>
          <a:xfrm>
            <a:off x="323528" y="1279089"/>
            <a:ext cx="7488832" cy="23360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cs-CZ" altLang="cs-CZ" b="1" dirty="0"/>
              <a:t>TANEČNÍ PARNÍK</a:t>
            </a:r>
            <a:endParaRPr lang="cs-CZ" altLang="cs-CZ" dirty="0"/>
          </a:p>
          <a:p>
            <a:pPr>
              <a:lnSpc>
                <a:spcPct val="90000"/>
              </a:lnSpc>
            </a:pPr>
            <a:r>
              <a:rPr lang="cs-CZ" altLang="cs-CZ" dirty="0"/>
              <a:t>Počínaje 30. dubnem nabízí svým zákazníkům, tanečním školám, odborným učilištím tří až pětihodinové plavby na parníku Tyrš s obrátkou pod Vranskou přehradou s hudbou a tancem. </a:t>
            </a:r>
            <a:endParaRPr lang="cs-CZ" altLang="cs-CZ" dirty="0" smtClean="0"/>
          </a:p>
          <a:p>
            <a:pPr>
              <a:lnSpc>
                <a:spcPct val="90000"/>
              </a:lnSpc>
            </a:pPr>
            <a:endParaRPr lang="cs-CZ" altLang="cs-CZ" dirty="0" smtClean="0"/>
          </a:p>
          <a:p>
            <a:pPr>
              <a:lnSpc>
                <a:spcPct val="90000"/>
              </a:lnSpc>
            </a:pPr>
            <a:r>
              <a:rPr lang="cs-CZ" altLang="cs-CZ" dirty="0" smtClean="0"/>
              <a:t>U </a:t>
            </a:r>
            <a:r>
              <a:rPr lang="cs-CZ" altLang="cs-CZ" dirty="0"/>
              <a:t>všech nabízených plaveb bez objednávky gastronomického servisu jsou hostům k dispozici restauranty, lodní bary a sluneční paluby. </a:t>
            </a:r>
            <a:endParaRPr lang="cs-CZ" altLang="cs-CZ" dirty="0" smtClean="0"/>
          </a:p>
          <a:p>
            <a:pPr>
              <a:lnSpc>
                <a:spcPct val="90000"/>
              </a:lnSpc>
            </a:pPr>
            <a:endParaRPr lang="cs-CZ" altLang="cs-CZ" dirty="0" smtClean="0"/>
          </a:p>
          <a:p>
            <a:pPr>
              <a:lnSpc>
                <a:spcPct val="90000"/>
              </a:lnSpc>
            </a:pPr>
            <a:r>
              <a:rPr lang="cs-CZ" altLang="cs-CZ" dirty="0" smtClean="0"/>
              <a:t>Přijatelné </a:t>
            </a:r>
            <a:r>
              <a:rPr lang="cs-CZ" altLang="cs-CZ" dirty="0"/>
              <a:t>ceny uspokojí každého zákazníka.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4088" y="3291830"/>
            <a:ext cx="3524250" cy="129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64438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Prague </a:t>
            </a:r>
            <a:r>
              <a:rPr lang="cs-CZ" b="1" dirty="0" err="1"/>
              <a:t>Airport</a:t>
            </a:r>
            <a:r>
              <a:rPr lang="cs-CZ" b="1" dirty="0"/>
              <a:t> Transport</a:t>
            </a:r>
            <a:br>
              <a:rPr lang="cs-CZ" b="1" dirty="0"/>
            </a:br>
            <a:endParaRPr lang="cs-CZ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9607" y="1131590"/>
            <a:ext cx="4584393" cy="2578721"/>
          </a:xfrm>
          <a:prstGeom prst="rect">
            <a:avLst/>
          </a:prstGeom>
        </p:spPr>
      </p:pic>
      <p:sp>
        <p:nvSpPr>
          <p:cNvPr id="4" name="Obdélník 3"/>
          <p:cNvSpPr/>
          <p:nvPr/>
        </p:nvSpPr>
        <p:spPr>
          <a:xfrm>
            <a:off x="203022" y="744226"/>
            <a:ext cx="4343584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dirty="0" smtClean="0"/>
              <a:t>Prague </a:t>
            </a:r>
            <a:r>
              <a:rPr lang="cs-CZ" sz="1600" dirty="0" err="1"/>
              <a:t>Airport</a:t>
            </a:r>
            <a:r>
              <a:rPr lang="cs-CZ" sz="1600" dirty="0"/>
              <a:t> Transport nabízí lodě pro všechny příležitosti. </a:t>
            </a:r>
            <a:r>
              <a:rPr lang="cs-CZ" sz="1600" dirty="0" smtClean="0"/>
              <a:t>Disponuje </a:t>
            </a:r>
            <a:r>
              <a:rPr lang="cs-CZ" sz="1600" dirty="0"/>
              <a:t>větším počtem motorových menších a středních motorových lodí až po velké parníky. L</a:t>
            </a:r>
            <a:r>
              <a:rPr lang="cs-CZ" sz="1600" dirty="0" smtClean="0"/>
              <a:t>odě </a:t>
            </a:r>
            <a:r>
              <a:rPr lang="cs-CZ" sz="1600" dirty="0"/>
              <a:t>jsou všestranným prostorem pro firemní setkání, večírky, narozeninové </a:t>
            </a:r>
            <a:r>
              <a:rPr lang="cs-CZ" sz="1600" dirty="0" err="1"/>
              <a:t>párty</a:t>
            </a:r>
            <a:r>
              <a:rPr lang="cs-CZ" sz="1600" dirty="0"/>
              <a:t>, svatby a jiná setkání nebo oslavy</a:t>
            </a:r>
            <a:r>
              <a:rPr lang="cs-CZ" sz="1600" dirty="0" smtClean="0"/>
              <a:t>. Lze vidět </a:t>
            </a:r>
            <a:r>
              <a:rPr lang="cs-CZ" sz="1600" dirty="0"/>
              <a:t>monumentální panorama Pražského hradu, budovu Národního divadla se zlatou střechou, gotický Karlův most včetně mosteckých věží, pražské vodárenské věže a Vyšehrad na skále nad řekou. </a:t>
            </a:r>
            <a:r>
              <a:rPr lang="cs-CZ" sz="1600" dirty="0" smtClean="0"/>
              <a:t>Vyplouvá se </a:t>
            </a:r>
            <a:r>
              <a:rPr lang="cs-CZ" sz="1600" dirty="0"/>
              <a:t>v čas, který </a:t>
            </a:r>
            <a:r>
              <a:rPr lang="cs-CZ" sz="1600" dirty="0" smtClean="0"/>
              <a:t>klientům </a:t>
            </a:r>
            <a:r>
              <a:rPr lang="cs-CZ" sz="1600" dirty="0"/>
              <a:t>nejvíce vyhovuje a cena začíná již od 2500 CZK za hodinu. </a:t>
            </a:r>
            <a:r>
              <a:rPr lang="cs-CZ" sz="1600" dirty="0" smtClean="0"/>
              <a:t> Nabídka: </a:t>
            </a:r>
            <a:r>
              <a:rPr lang="cs-CZ" sz="1600" dirty="0"/>
              <a:t>à la </a:t>
            </a:r>
            <a:r>
              <a:rPr lang="cs-CZ" sz="1600" dirty="0" err="1"/>
              <a:t>carte</a:t>
            </a:r>
            <a:r>
              <a:rPr lang="cs-CZ" sz="1600" dirty="0"/>
              <a:t> </a:t>
            </a:r>
            <a:r>
              <a:rPr lang="cs-CZ" sz="1600" dirty="0" smtClean="0"/>
              <a:t>menu, </a:t>
            </a:r>
            <a:r>
              <a:rPr lang="cs-CZ" sz="1600" dirty="0" err="1" smtClean="0"/>
              <a:t>cocktailové</a:t>
            </a:r>
            <a:r>
              <a:rPr lang="cs-CZ" sz="1600" dirty="0" smtClean="0"/>
              <a:t> občerstvení, studený </a:t>
            </a:r>
            <a:r>
              <a:rPr lang="cs-CZ" sz="1600" dirty="0"/>
              <a:t>i teplý </a:t>
            </a:r>
            <a:r>
              <a:rPr lang="cs-CZ" sz="1600" dirty="0" smtClean="0"/>
              <a:t>bufet, ochutnávky vína, výběr </a:t>
            </a:r>
            <a:r>
              <a:rPr lang="cs-CZ" sz="1600" dirty="0"/>
              <a:t>z mezinárodní i tradiční české </a:t>
            </a:r>
            <a:r>
              <a:rPr lang="cs-CZ" sz="1600" dirty="0" smtClean="0"/>
              <a:t>kuchyně, </a:t>
            </a:r>
            <a:r>
              <a:rPr lang="cs-CZ" sz="1600" dirty="0" err="1" smtClean="0"/>
              <a:t>sushi</a:t>
            </a:r>
            <a:r>
              <a:rPr lang="cs-CZ" sz="1600" dirty="0" smtClean="0"/>
              <a:t>…..</a:t>
            </a:r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217336545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3528" y="123478"/>
            <a:ext cx="8640960" cy="507703"/>
          </a:xfrm>
        </p:spPr>
        <p:txBody>
          <a:bodyPr/>
          <a:lstStyle/>
          <a:p>
            <a:r>
              <a:rPr lang="cs-CZ" sz="2800" b="1" dirty="0" err="1"/>
              <a:t>Yachtboat</a:t>
            </a:r>
            <a:r>
              <a:rPr lang="cs-CZ" sz="2800" b="1" dirty="0"/>
              <a:t> s.r.o</a:t>
            </a:r>
            <a:r>
              <a:rPr lang="cs-CZ" sz="2800" b="1" dirty="0" smtClean="0"/>
              <a:t>. Prague</a:t>
            </a:r>
            <a:r>
              <a:rPr lang="cs-CZ" sz="1000" dirty="0" smtClean="0"/>
              <a:t/>
            </a:r>
            <a:br>
              <a:rPr lang="cs-CZ" sz="1000" dirty="0" smtClean="0"/>
            </a:br>
            <a:r>
              <a:rPr lang="cs-CZ" sz="1000" dirty="0"/>
              <a:t/>
            </a:r>
            <a:br>
              <a:rPr lang="cs-CZ" sz="1000" dirty="0"/>
            </a:br>
            <a:r>
              <a:rPr lang="cs-CZ" sz="1200" dirty="0" smtClean="0"/>
              <a:t>3 </a:t>
            </a:r>
            <a:r>
              <a:rPr lang="cs-CZ" sz="1200" dirty="0" smtClean="0"/>
              <a:t>– </a:t>
            </a:r>
            <a:r>
              <a:rPr lang="cs-CZ" sz="1200" dirty="0" smtClean="0"/>
              <a:t>5 hodinová </a:t>
            </a:r>
            <a:r>
              <a:rPr lang="cs-CZ" sz="1200" dirty="0" smtClean="0"/>
              <a:t>plavba lodí po </a:t>
            </a:r>
            <a:r>
              <a:rPr lang="cs-CZ" sz="1200" dirty="0" smtClean="0"/>
              <a:t>Vltavě </a:t>
            </a:r>
            <a:br>
              <a:rPr lang="cs-CZ" sz="1200" dirty="0" smtClean="0"/>
            </a:br>
            <a:r>
              <a:rPr lang="cs-CZ" sz="1200" b="1" dirty="0" smtClean="0"/>
              <a:t>Soukromé </a:t>
            </a:r>
            <a:r>
              <a:rPr lang="cs-CZ" sz="1200" b="1" dirty="0"/>
              <a:t>plavby po Vltavě </a:t>
            </a:r>
            <a:r>
              <a:rPr lang="cs-CZ" sz="1200" dirty="0"/>
              <a:t>na moderní lodi s velkou </a:t>
            </a:r>
            <a:r>
              <a:rPr lang="cs-CZ" sz="1200" dirty="0" smtClean="0"/>
              <a:t>terasou</a:t>
            </a:r>
            <a:r>
              <a:rPr lang="cs-CZ" sz="1200" dirty="0"/>
              <a:t> </a:t>
            </a:r>
            <a:r>
              <a:rPr lang="cs-CZ" sz="1200" dirty="0" smtClean="0"/>
              <a:t>lze vybrat z různých variant lodí: </a:t>
            </a:r>
            <a:r>
              <a:rPr lang="cs-CZ" sz="1200" dirty="0"/>
              <a:t>Moderní loď </a:t>
            </a:r>
            <a:r>
              <a:rPr lang="cs-CZ" sz="1200" dirty="0" err="1"/>
              <a:t>Traweller</a:t>
            </a:r>
            <a:r>
              <a:rPr lang="cs-CZ" sz="1200" dirty="0"/>
              <a:t> YB35 typu "</a:t>
            </a:r>
            <a:r>
              <a:rPr lang="cs-CZ" sz="1200" dirty="0" err="1"/>
              <a:t>houseboat</a:t>
            </a:r>
            <a:r>
              <a:rPr lang="cs-CZ" sz="1200" dirty="0"/>
              <a:t>" nabízí plný komfort až pro 10 pasažérů + 2 členy posádky. Vnitřní kajuta s barem zahrnuje kuchyň a samostatnou koupelnu s WC a sprchou. Terasa na horní palubě s grilem a sezením je ideální pro opalování nebo pozorování památek.</a:t>
            </a:r>
            <a:r>
              <a:rPr lang="cs-CZ" sz="1200" dirty="0"/>
              <a:t/>
            </a:r>
            <a:br>
              <a:rPr lang="cs-CZ" sz="1200" dirty="0"/>
            </a:br>
            <a:r>
              <a:rPr lang="cs-CZ" sz="1200" dirty="0"/>
              <a:t>Zkušený kapitán, který řídí loď a zajišťuje kompletní zázemí a bezpečnost plavby</a:t>
            </a:r>
            <a:r>
              <a:rPr lang="cs-CZ" sz="1200" dirty="0"/>
              <a:t/>
            </a:r>
            <a:br>
              <a:rPr lang="cs-CZ" sz="1200" dirty="0"/>
            </a:br>
            <a:r>
              <a:rPr lang="cs-CZ" sz="1200" dirty="0"/>
              <a:t>Nápoje dle </a:t>
            </a:r>
            <a:r>
              <a:rPr lang="cs-CZ" sz="1200" dirty="0" smtClean="0"/>
              <a:t>požadavků </a:t>
            </a:r>
            <a:r>
              <a:rPr lang="cs-CZ" sz="1200" dirty="0"/>
              <a:t>(nealko zdarma, pivo a </a:t>
            </a:r>
            <a:r>
              <a:rPr lang="cs-CZ" sz="1200" dirty="0" err="1"/>
              <a:t>Prosecco</a:t>
            </a:r>
            <a:r>
              <a:rPr lang="cs-CZ" sz="1200" dirty="0"/>
              <a:t> za příplatek)</a:t>
            </a:r>
            <a:r>
              <a:rPr lang="cs-CZ" sz="1200" dirty="0"/>
              <a:t/>
            </a:r>
            <a:br>
              <a:rPr lang="cs-CZ" sz="1200" dirty="0"/>
            </a:br>
            <a:r>
              <a:rPr lang="cs-CZ" sz="1200" b="1" dirty="0"/>
              <a:t>K dispozici </a:t>
            </a:r>
            <a:r>
              <a:rPr lang="cs-CZ" sz="1200" dirty="0"/>
              <a:t>je </a:t>
            </a:r>
            <a:r>
              <a:rPr lang="cs-CZ" sz="1200" dirty="0" smtClean="0"/>
              <a:t>veškeré </a:t>
            </a:r>
            <a:r>
              <a:rPr lang="cs-CZ" sz="1200" dirty="0"/>
              <a:t>zázemí a vybavení lodi zmíněné níže (toaleta, gril, pípa atd</a:t>
            </a:r>
            <a:r>
              <a:rPr lang="cs-CZ" sz="1200" dirty="0" smtClean="0"/>
              <a:t>.), </a:t>
            </a:r>
            <a:br>
              <a:rPr lang="cs-CZ" sz="1200" dirty="0" smtClean="0"/>
            </a:br>
            <a:r>
              <a:rPr lang="cs-CZ" sz="1200" dirty="0" smtClean="0"/>
              <a:t>sezení </a:t>
            </a:r>
            <a:r>
              <a:rPr lang="cs-CZ" sz="1200" dirty="0"/>
              <a:t>(vnitřní i </a:t>
            </a:r>
            <a:r>
              <a:rPr lang="cs-CZ" sz="1200" dirty="0" smtClean="0"/>
              <a:t>vnější), vnitřní </a:t>
            </a:r>
            <a:r>
              <a:rPr lang="cs-CZ" sz="1200" dirty="0"/>
              <a:t>pevné postele pro 4 </a:t>
            </a:r>
            <a:r>
              <a:rPr lang="cs-CZ" sz="1200" dirty="0" smtClean="0"/>
              <a:t>osoby, vnitřní </a:t>
            </a:r>
            <a:r>
              <a:rPr lang="cs-CZ" sz="1200" dirty="0"/>
              <a:t>rozkládací sedačka pro 2 </a:t>
            </a:r>
            <a:r>
              <a:rPr lang="cs-CZ" sz="1200" dirty="0" smtClean="0"/>
              <a:t>osoby, </a:t>
            </a:r>
            <a:br>
              <a:rPr lang="cs-CZ" sz="1200" dirty="0" smtClean="0"/>
            </a:br>
            <a:r>
              <a:rPr lang="cs-CZ" sz="1200" dirty="0" smtClean="0"/>
              <a:t>WC </a:t>
            </a:r>
            <a:r>
              <a:rPr lang="cs-CZ" sz="1200" dirty="0"/>
              <a:t>a </a:t>
            </a:r>
            <a:r>
              <a:rPr lang="cs-CZ" sz="1200" dirty="0" smtClean="0"/>
              <a:t>sprcha, TV, lednička, dřez </a:t>
            </a:r>
            <a:r>
              <a:rPr lang="cs-CZ" sz="1200" dirty="0"/>
              <a:t>s tekoucí </a:t>
            </a:r>
            <a:r>
              <a:rPr lang="cs-CZ" sz="1200" dirty="0" smtClean="0"/>
              <a:t>vodou, sporák, pivní pípa, </a:t>
            </a:r>
            <a:r>
              <a:rPr lang="cs-CZ" sz="1200" dirty="0" err="1" smtClean="0"/>
              <a:t>bluetooth</a:t>
            </a:r>
            <a:r>
              <a:rPr lang="cs-CZ" sz="1200" dirty="0" smtClean="0"/>
              <a:t> reproduktory, </a:t>
            </a:r>
            <a:br>
              <a:rPr lang="cs-CZ" sz="1200" dirty="0" smtClean="0"/>
            </a:br>
            <a:r>
              <a:rPr lang="cs-CZ" sz="1200" dirty="0" smtClean="0"/>
              <a:t>deky/pokrývky, bezpečnostní vybavení.</a:t>
            </a:r>
            <a:br>
              <a:rPr lang="cs-CZ" sz="1200" dirty="0" smtClean="0"/>
            </a:br>
            <a:r>
              <a:rPr lang="cs-CZ" sz="1200" dirty="0"/>
              <a:t>Kapacita lodi je max. 10 pasažérů. Cena za plavbu není počtem osob ovlivněna</a:t>
            </a:r>
            <a:r>
              <a:rPr lang="cs-CZ" sz="1200" dirty="0" smtClean="0"/>
              <a:t>.</a:t>
            </a:r>
            <a:r>
              <a:rPr lang="cs-CZ" sz="1200" dirty="0"/>
              <a:t/>
            </a:r>
            <a:br>
              <a:rPr lang="cs-CZ" sz="1200" dirty="0"/>
            </a:br>
            <a:r>
              <a:rPr lang="cs-CZ" sz="1200" b="1" dirty="0"/>
              <a:t>Plavba obsahuje</a:t>
            </a:r>
            <a:r>
              <a:rPr lang="cs-CZ" sz="1200" b="1" dirty="0" smtClean="0"/>
              <a:t>:</a:t>
            </a:r>
            <a:r>
              <a:rPr lang="cs-CZ" sz="1200" dirty="0"/>
              <a:t/>
            </a:r>
            <a:br>
              <a:rPr lang="cs-CZ" sz="1200" dirty="0"/>
            </a:br>
            <a:r>
              <a:rPr lang="cs-CZ" sz="1200" dirty="0"/>
              <a:t>Pronájem lodi s kapitánem na 3 nebo 5 hodin</a:t>
            </a:r>
            <a:br>
              <a:rPr lang="cs-CZ" sz="1200" dirty="0"/>
            </a:br>
            <a:r>
              <a:rPr lang="cs-CZ" sz="1200" dirty="0"/>
              <a:t>Možnost využívat veškeré vybavení lodi</a:t>
            </a:r>
            <a:br>
              <a:rPr lang="cs-CZ" sz="1200" dirty="0"/>
            </a:br>
            <a:r>
              <a:rPr lang="cs-CZ" sz="1200" dirty="0"/>
              <a:t>Možnost zvolit si trasu jízdy</a:t>
            </a:r>
            <a:br>
              <a:rPr lang="cs-CZ" sz="1200" dirty="0"/>
            </a:br>
            <a:r>
              <a:rPr lang="cs-CZ" sz="1200" dirty="0"/>
              <a:t>Pitnou </a:t>
            </a:r>
            <a:r>
              <a:rPr lang="cs-CZ" sz="1200" dirty="0" smtClean="0"/>
              <a:t>vodu</a:t>
            </a:r>
            <a:r>
              <a:rPr lang="cs-CZ" sz="1200" dirty="0"/>
              <a:t/>
            </a:r>
            <a:br>
              <a:rPr lang="cs-CZ" sz="1200" dirty="0"/>
            </a:br>
            <a:r>
              <a:rPr lang="cs-CZ" sz="1200" b="1" dirty="0"/>
              <a:t>Trasa plavby </a:t>
            </a:r>
            <a:r>
              <a:rPr lang="cs-CZ" sz="1200" dirty="0"/>
              <a:t>je variabilní dle </a:t>
            </a:r>
            <a:r>
              <a:rPr lang="cs-CZ" sz="1200" dirty="0" smtClean="0"/>
              <a:t>přání, pro </a:t>
            </a:r>
            <a:r>
              <a:rPr lang="cs-CZ" sz="1200" dirty="0"/>
              <a:t>zájemce o památky (Pražský hrad, Vyšehrad, Náplavka, Tančící dům, Galerie Mánes). </a:t>
            </a:r>
            <a:r>
              <a:rPr lang="cs-CZ" sz="1200" dirty="0" smtClean="0"/>
              <a:t/>
            </a:r>
            <a:br>
              <a:rPr lang="cs-CZ" sz="1200" dirty="0" smtClean="0"/>
            </a:br>
            <a:r>
              <a:rPr lang="cs-CZ" sz="1200" dirty="0" smtClean="0"/>
              <a:t>V </a:t>
            </a:r>
            <a:r>
              <a:rPr lang="cs-CZ" sz="1200" dirty="0"/>
              <a:t>rámci delší 5ti hodinové plavby je oproti kratší variantě možné proplout také plavební komorou směrem ke Karlovu mostu a Štvanici.</a:t>
            </a:r>
            <a:r>
              <a:rPr lang="cs-CZ" sz="1200" dirty="0"/>
              <a:t/>
            </a:r>
            <a:br>
              <a:rPr lang="cs-CZ" sz="1200" dirty="0"/>
            </a:br>
            <a:r>
              <a:rPr lang="cs-CZ" sz="1200" dirty="0" smtClean="0"/>
              <a:t>Horní </a:t>
            </a:r>
            <a:r>
              <a:rPr lang="cs-CZ" sz="1200" dirty="0"/>
              <a:t>část toku je v okolí Žlutých lázní, kde jsou písečné nebo travnaté pláže a mnoho dalších příjemných míst. Tato část je klidnější a zelenější, je také možné si zaplavat, protože voda je zde čistší</a:t>
            </a:r>
            <a:r>
              <a:rPr lang="cs-CZ" sz="1200" dirty="0" smtClean="0"/>
              <a:t>.</a:t>
            </a:r>
            <a:br>
              <a:rPr lang="cs-CZ" sz="1200" dirty="0" smtClean="0"/>
            </a:br>
            <a:r>
              <a:rPr lang="cs-CZ" sz="1200" dirty="0" smtClean="0"/>
              <a:t>Je možné si zvolit </a:t>
            </a:r>
            <a:r>
              <a:rPr lang="cs-CZ" sz="1200" dirty="0"/>
              <a:t>jakékoliv místo na zastávku, ať už uprostřed řeky nebo si i vystoupit na krátkou procházku. </a:t>
            </a:r>
            <a:r>
              <a:rPr lang="cs-CZ" sz="1200" dirty="0" smtClean="0"/>
              <a:t>Velké </a:t>
            </a:r>
            <a:r>
              <a:rPr lang="cs-CZ" sz="1200" dirty="0"/>
              <a:t>barové lodě nabízejí speciální drinky a občerstvení na Náplavce, stejně tak stánky na plážích ve Žlutých lázních.</a:t>
            </a:r>
            <a:r>
              <a:rPr lang="cs-CZ" sz="1200" dirty="0"/>
              <a:t/>
            </a:r>
            <a:br>
              <a:rPr lang="cs-CZ" sz="1200" dirty="0"/>
            </a:br>
            <a:r>
              <a:rPr lang="cs-CZ" sz="1200" dirty="0" smtClean="0"/>
              <a:t>Naloďuje se </a:t>
            </a:r>
            <a:r>
              <a:rPr lang="cs-CZ" sz="1200" dirty="0"/>
              <a:t>v přístavu na Císařské louce (přístav </a:t>
            </a:r>
            <a:r>
              <a:rPr lang="cs-CZ" sz="1200" dirty="0" err="1"/>
              <a:t>Orthodocks</a:t>
            </a:r>
            <a:r>
              <a:rPr lang="cs-CZ" sz="1200" dirty="0"/>
              <a:t>) a nebo na Náplavce cca 100 metrů od tramvajové zastávky "Výtoň" (mezi Palackého náměstím a Vyšehradem).</a:t>
            </a:r>
            <a:r>
              <a:rPr lang="cs-CZ" sz="1200" dirty="0"/>
              <a:t/>
            </a:r>
            <a:br>
              <a:rPr lang="cs-CZ" sz="1200" dirty="0"/>
            </a:br>
            <a:endParaRPr lang="cs-CZ" sz="12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1966" y="1563638"/>
            <a:ext cx="2702034" cy="18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66686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AD21608-545F-4424-B018-96CE970EBB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15816" y="2283718"/>
            <a:ext cx="2880320" cy="507703"/>
          </a:xfrm>
        </p:spPr>
        <p:txBody>
          <a:bodyPr/>
          <a:lstStyle/>
          <a:p>
            <a:r>
              <a:rPr lang="cs-CZ" dirty="0"/>
              <a:t>Děkuji za pozornost</a:t>
            </a:r>
          </a:p>
        </p:txBody>
      </p:sp>
    </p:spTree>
    <p:extLst>
      <p:ext uri="{BB962C8B-B14F-4D97-AF65-F5344CB8AC3E}">
        <p14:creationId xmlns:p14="http://schemas.microsoft.com/office/powerpoint/2010/main" val="19915856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323528" y="863590"/>
            <a:ext cx="8424936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2000" kern="15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Vodní</a:t>
            </a:r>
            <a:r>
              <a:rPr lang="en-US" sz="2000" kern="15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kern="15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doprava</a:t>
            </a:r>
            <a:r>
              <a:rPr lang="en-US" sz="2000" kern="15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v </a:t>
            </a:r>
            <a:r>
              <a:rPr lang="en-US" sz="2000" kern="15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cestovním</a:t>
            </a:r>
            <a:r>
              <a:rPr lang="en-US" sz="2000" kern="15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kern="15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ruchu</a:t>
            </a:r>
            <a:r>
              <a:rPr lang="en-US" sz="2000" kern="15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kern="15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představuje</a:t>
            </a:r>
            <a:r>
              <a:rPr lang="en-US" sz="2000" kern="15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kern="150" dirty="0" err="1">
                <a:latin typeface="Times New Roman" panose="02020603050405020304" pitchFamily="18" charset="0"/>
                <a:ea typeface="Calibri" panose="020F0502020204030204" pitchFamily="34" charset="0"/>
              </a:rPr>
              <a:t>přepravu</a:t>
            </a:r>
            <a:r>
              <a:rPr lang="en-US" sz="2000" kern="15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kern="150" dirty="0" err="1">
                <a:latin typeface="Times New Roman" panose="02020603050405020304" pitchFamily="18" charset="0"/>
                <a:ea typeface="Calibri" panose="020F0502020204030204" pitchFamily="34" charset="0"/>
              </a:rPr>
              <a:t>účastníků</a:t>
            </a:r>
            <a:r>
              <a:rPr lang="en-US" sz="2000" kern="15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kern="15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cestovního</a:t>
            </a:r>
            <a:r>
              <a:rPr lang="en-US" sz="2000" kern="15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kern="150" dirty="0" err="1">
                <a:latin typeface="Times New Roman" panose="02020603050405020304" pitchFamily="18" charset="0"/>
                <a:ea typeface="Calibri" panose="020F0502020204030204" pitchFamily="34" charset="0"/>
              </a:rPr>
              <a:t>ruchu</a:t>
            </a:r>
            <a:r>
              <a:rPr lang="en-US" sz="2000" kern="15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kern="150" dirty="0" err="1">
                <a:latin typeface="Times New Roman" panose="02020603050405020304" pitchFamily="18" charset="0"/>
                <a:ea typeface="Calibri" panose="020F0502020204030204" pitchFamily="34" charset="0"/>
              </a:rPr>
              <a:t>plavidly</a:t>
            </a:r>
            <a:r>
              <a:rPr lang="en-US" sz="2000" kern="15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kern="150" dirty="0" err="1">
                <a:latin typeface="Times New Roman" panose="02020603050405020304" pitchFamily="18" charset="0"/>
                <a:ea typeface="Calibri" panose="020F0502020204030204" pitchFamily="34" charset="0"/>
              </a:rPr>
              <a:t>po</a:t>
            </a:r>
            <a:r>
              <a:rPr lang="en-US" sz="2000" kern="15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kern="15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vodních</a:t>
            </a:r>
            <a:r>
              <a:rPr lang="en-US" sz="2000" kern="15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kern="150" dirty="0" err="1">
                <a:latin typeface="Times New Roman" panose="02020603050405020304" pitchFamily="18" charset="0"/>
                <a:ea typeface="Calibri" panose="020F0502020204030204" pitchFamily="34" charset="0"/>
              </a:rPr>
              <a:t>dopravních</a:t>
            </a:r>
            <a:r>
              <a:rPr lang="en-US" sz="2000" kern="15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kern="15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cestách</a:t>
            </a:r>
            <a:r>
              <a:rPr lang="en-US" sz="2000" kern="15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000" kern="150" dirty="0" err="1">
                <a:latin typeface="Times New Roman" panose="02020603050405020304" pitchFamily="18" charset="0"/>
                <a:ea typeface="Calibri" panose="020F0502020204030204" pitchFamily="34" charset="0"/>
              </a:rPr>
              <a:t>patří</a:t>
            </a:r>
            <a:r>
              <a:rPr lang="en-US" sz="2000" kern="15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kern="150" dirty="0" err="1">
                <a:latin typeface="Times New Roman" panose="02020603050405020304" pitchFamily="18" charset="0"/>
                <a:ea typeface="Calibri" panose="020F0502020204030204" pitchFamily="34" charset="0"/>
              </a:rPr>
              <a:t>mezi</a:t>
            </a:r>
            <a:r>
              <a:rPr lang="en-US" sz="2000" kern="15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kern="15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nejstarší</a:t>
            </a:r>
            <a:r>
              <a:rPr lang="en-US" sz="2000" kern="15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kern="150" dirty="0" err="1">
                <a:latin typeface="Times New Roman" panose="02020603050405020304" pitchFamily="18" charset="0"/>
                <a:ea typeface="Calibri" panose="020F0502020204030204" pitchFamily="34" charset="0"/>
              </a:rPr>
              <a:t>druhy</a:t>
            </a:r>
            <a:r>
              <a:rPr lang="en-US" sz="2000" kern="15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kern="150" dirty="0" err="1">
                <a:latin typeface="Times New Roman" panose="02020603050405020304" pitchFamily="18" charset="0"/>
                <a:ea typeface="Calibri" panose="020F0502020204030204" pitchFamily="34" charset="0"/>
              </a:rPr>
              <a:t>dopravy</a:t>
            </a:r>
            <a:r>
              <a:rPr lang="en-US" sz="2000" kern="150" dirty="0"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endParaRPr lang="cs-CZ" sz="2000" kern="150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spcAft>
                <a:spcPts val="0"/>
              </a:spcAft>
            </a:pPr>
            <a:endParaRPr lang="cs-CZ" sz="2000" kern="15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en-US" sz="2000" kern="15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Nejrozvinutější</a:t>
            </a:r>
            <a:r>
              <a:rPr lang="en-US" sz="2000" kern="15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kern="150" dirty="0">
                <a:latin typeface="Times New Roman" panose="02020603050405020304" pitchFamily="18" charset="0"/>
                <a:ea typeface="Calibri" panose="020F0502020204030204" pitchFamily="34" charset="0"/>
              </a:rPr>
              <a:t>je v </a:t>
            </a:r>
            <a:r>
              <a:rPr lang="en-US" sz="2000" kern="150" dirty="0" err="1">
                <a:latin typeface="Times New Roman" panose="02020603050405020304" pitchFamily="18" charset="0"/>
                <a:ea typeface="Calibri" panose="020F0502020204030204" pitchFamily="34" charset="0"/>
              </a:rPr>
              <a:t>přímořských</a:t>
            </a:r>
            <a:r>
              <a:rPr lang="en-US" sz="2000" kern="15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kern="150" dirty="0" err="1">
                <a:latin typeface="Times New Roman" panose="02020603050405020304" pitchFamily="18" charset="0"/>
                <a:ea typeface="Calibri" panose="020F0502020204030204" pitchFamily="34" charset="0"/>
              </a:rPr>
              <a:t>zemích</a:t>
            </a:r>
            <a:r>
              <a:rPr lang="en-US" sz="2000" kern="150" dirty="0">
                <a:latin typeface="Times New Roman" panose="02020603050405020304" pitchFamily="18" charset="0"/>
                <a:ea typeface="Calibri" panose="020F0502020204030204" pitchFamily="34" charset="0"/>
              </a:rPr>
              <a:t> a v </a:t>
            </a:r>
            <a:r>
              <a:rPr lang="en-US" sz="2000" kern="150" dirty="0" err="1">
                <a:latin typeface="Times New Roman" panose="02020603050405020304" pitchFamily="18" charset="0"/>
                <a:ea typeface="Calibri" panose="020F0502020204030204" pitchFamily="34" charset="0"/>
              </a:rPr>
              <a:t>zemích</a:t>
            </a:r>
            <a:r>
              <a:rPr lang="en-US" sz="2000" kern="15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kern="15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velkých</a:t>
            </a:r>
            <a:r>
              <a:rPr lang="en-US" sz="2000" kern="15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kern="150" dirty="0" err="1">
                <a:latin typeface="Times New Roman" panose="02020603050405020304" pitchFamily="18" charset="0"/>
                <a:ea typeface="Calibri" panose="020F0502020204030204" pitchFamily="34" charset="0"/>
              </a:rPr>
              <a:t>splavných</a:t>
            </a:r>
            <a:r>
              <a:rPr lang="en-US" sz="2000" kern="15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kern="150" dirty="0" err="1">
                <a:latin typeface="Times New Roman" panose="02020603050405020304" pitchFamily="18" charset="0"/>
                <a:ea typeface="Calibri" panose="020F0502020204030204" pitchFamily="34" charset="0"/>
              </a:rPr>
              <a:t>řek</a:t>
            </a:r>
            <a:r>
              <a:rPr lang="en-US" sz="2000" kern="15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cs-CZ" sz="2000" kern="150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spcAft>
                <a:spcPts val="0"/>
              </a:spcAft>
            </a:pPr>
            <a:endParaRPr lang="cs-CZ" sz="2000" kern="15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en-US" sz="2000" kern="15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Vodní</a:t>
            </a:r>
            <a:r>
              <a:rPr lang="en-US" sz="2000" kern="15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kern="150" dirty="0" err="1">
                <a:latin typeface="Times New Roman" panose="02020603050405020304" pitchFamily="18" charset="0"/>
                <a:ea typeface="Calibri" panose="020F0502020204030204" pitchFamily="34" charset="0"/>
              </a:rPr>
              <a:t>doprava</a:t>
            </a:r>
            <a:r>
              <a:rPr lang="en-US" sz="2000" kern="150" dirty="0">
                <a:latin typeface="Times New Roman" panose="02020603050405020304" pitchFamily="18" charset="0"/>
                <a:ea typeface="Calibri" panose="020F0502020204030204" pitchFamily="34" charset="0"/>
              </a:rPr>
              <a:t> se </a:t>
            </a:r>
            <a:r>
              <a:rPr lang="en-US" sz="2000" kern="15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vyznačuje</a:t>
            </a:r>
            <a:r>
              <a:rPr lang="en-US" sz="2000" kern="15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kern="150" dirty="0" err="1">
                <a:latin typeface="Times New Roman" panose="02020603050405020304" pitchFamily="18" charset="0"/>
                <a:ea typeface="Calibri" panose="020F0502020204030204" pitchFamily="34" charset="0"/>
              </a:rPr>
              <a:t>malou</a:t>
            </a:r>
            <a:r>
              <a:rPr lang="en-US" sz="2000" kern="15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kern="150" dirty="0" err="1">
                <a:latin typeface="Times New Roman" panose="02020603050405020304" pitchFamily="18" charset="0"/>
                <a:ea typeface="Calibri" panose="020F0502020204030204" pitchFamily="34" charset="0"/>
              </a:rPr>
              <a:t>přepravní</a:t>
            </a:r>
            <a:r>
              <a:rPr lang="en-US" sz="2000" kern="15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kern="150" dirty="0" err="1">
                <a:latin typeface="Times New Roman" panose="02020603050405020304" pitchFamily="18" charset="0"/>
                <a:ea typeface="Calibri" panose="020F0502020204030204" pitchFamily="34" charset="0"/>
              </a:rPr>
              <a:t>rychlostí</a:t>
            </a:r>
            <a:r>
              <a:rPr lang="en-US" sz="2000" kern="150" dirty="0">
                <a:latin typeface="Times New Roman" panose="02020603050405020304" pitchFamily="18" charset="0"/>
                <a:ea typeface="Calibri" panose="020F0502020204030204" pitchFamily="34" charset="0"/>
              </a:rPr>
              <a:t> a </a:t>
            </a:r>
            <a:r>
              <a:rPr lang="en-US" sz="2000" kern="150" dirty="0" err="1">
                <a:latin typeface="Times New Roman" panose="02020603050405020304" pitchFamily="18" charset="0"/>
                <a:ea typeface="Calibri" panose="020F0502020204030204" pitchFamily="34" charset="0"/>
              </a:rPr>
              <a:t>dostupností</a:t>
            </a:r>
            <a:r>
              <a:rPr lang="en-US" sz="2000" kern="15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kern="150" dirty="0" err="1">
                <a:latin typeface="Times New Roman" panose="02020603050405020304" pitchFamily="18" charset="0"/>
                <a:ea typeface="Calibri" panose="020F0502020204030204" pitchFamily="34" charset="0"/>
              </a:rPr>
              <a:t>atraktivních</a:t>
            </a:r>
            <a:r>
              <a:rPr lang="en-US" sz="2000" kern="15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kern="150" dirty="0" err="1">
                <a:latin typeface="Times New Roman" panose="02020603050405020304" pitchFamily="18" charset="0"/>
                <a:ea typeface="Calibri" panose="020F0502020204030204" pitchFamily="34" charset="0"/>
              </a:rPr>
              <a:t>středisek</a:t>
            </a:r>
            <a:r>
              <a:rPr lang="en-US" sz="2000" kern="15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kern="15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cestovního</a:t>
            </a:r>
            <a:r>
              <a:rPr lang="en-US" sz="2000" kern="15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kern="150" dirty="0" err="1">
                <a:latin typeface="Times New Roman" panose="02020603050405020304" pitchFamily="18" charset="0"/>
                <a:ea typeface="Calibri" panose="020F0502020204030204" pitchFamily="34" charset="0"/>
              </a:rPr>
              <a:t>ruchu</a:t>
            </a:r>
            <a:r>
              <a:rPr lang="en-US" sz="2000" kern="150" dirty="0"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endParaRPr lang="cs-CZ" sz="2000" kern="150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en-US" sz="2000" kern="15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Většinou</a:t>
            </a:r>
            <a:r>
              <a:rPr lang="en-US" sz="2000" kern="15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kern="150" dirty="0">
                <a:latin typeface="Times New Roman" panose="02020603050405020304" pitchFamily="18" charset="0"/>
                <a:ea typeface="Calibri" panose="020F0502020204030204" pitchFamily="34" charset="0"/>
              </a:rPr>
              <a:t>se </a:t>
            </a:r>
            <a:r>
              <a:rPr lang="en-US" sz="2000" kern="150" dirty="0" err="1">
                <a:latin typeface="Times New Roman" panose="02020603050405020304" pitchFamily="18" charset="0"/>
                <a:ea typeface="Calibri" panose="020F0502020204030204" pitchFamily="34" charset="0"/>
              </a:rPr>
              <a:t>používá</a:t>
            </a:r>
            <a:r>
              <a:rPr lang="en-US" sz="2000" kern="150" dirty="0">
                <a:latin typeface="Times New Roman" panose="02020603050405020304" pitchFamily="18" charset="0"/>
                <a:ea typeface="Calibri" panose="020F0502020204030204" pitchFamily="34" charset="0"/>
              </a:rPr>
              <a:t> k </a:t>
            </a:r>
            <a:r>
              <a:rPr lang="en-US" sz="2000" kern="15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transférové</a:t>
            </a:r>
            <a:r>
              <a:rPr lang="en-US" sz="2000" kern="15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kern="150" dirty="0" err="1">
                <a:latin typeface="Times New Roman" panose="02020603050405020304" pitchFamily="18" charset="0"/>
                <a:ea typeface="Calibri" panose="020F0502020204030204" pitchFamily="34" charset="0"/>
              </a:rPr>
              <a:t>dopravě</a:t>
            </a:r>
            <a:r>
              <a:rPr lang="en-US" sz="2000" kern="150" dirty="0">
                <a:latin typeface="Times New Roman" panose="02020603050405020304" pitchFamily="18" charset="0"/>
                <a:ea typeface="Calibri" panose="020F0502020204030204" pitchFamily="34" charset="0"/>
              </a:rPr>
              <a:t> - </a:t>
            </a:r>
            <a:r>
              <a:rPr lang="en-US" sz="2000" kern="150" dirty="0" err="1">
                <a:latin typeface="Times New Roman" panose="02020603050405020304" pitchFamily="18" charset="0"/>
                <a:ea typeface="Calibri" panose="020F0502020204030204" pitchFamily="34" charset="0"/>
              </a:rPr>
              <a:t>kabotáži</a:t>
            </a:r>
            <a:r>
              <a:rPr lang="en-US" sz="2000" kern="15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kern="150" dirty="0" err="1">
                <a:latin typeface="Times New Roman" panose="02020603050405020304" pitchFamily="18" charset="0"/>
                <a:ea typeface="Calibri" panose="020F0502020204030204" pitchFamily="34" charset="0"/>
              </a:rPr>
              <a:t>pevnina</a:t>
            </a:r>
            <a:r>
              <a:rPr lang="en-US" sz="2000" kern="150" dirty="0">
                <a:latin typeface="Times New Roman" panose="02020603050405020304" pitchFamily="18" charset="0"/>
                <a:ea typeface="Calibri" panose="020F0502020204030204" pitchFamily="34" charset="0"/>
              </a:rPr>
              <a:t> - </a:t>
            </a:r>
            <a:r>
              <a:rPr lang="en-US" sz="2000" kern="150" dirty="0" err="1">
                <a:latin typeface="Times New Roman" panose="02020603050405020304" pitchFamily="18" charset="0"/>
                <a:ea typeface="Calibri" panose="020F0502020204030204" pitchFamily="34" charset="0"/>
              </a:rPr>
              <a:t>ostrov</a:t>
            </a:r>
            <a:r>
              <a:rPr lang="en-US" sz="2000" kern="15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kern="15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nebo</a:t>
            </a:r>
            <a:r>
              <a:rPr lang="en-US" sz="2000" kern="15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kern="15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ve</a:t>
            </a:r>
            <a:r>
              <a:rPr lang="en-US" sz="2000" kern="15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kern="150" dirty="0" err="1">
                <a:latin typeface="Times New Roman" panose="02020603050405020304" pitchFamily="18" charset="0"/>
                <a:ea typeface="Calibri" panose="020F0502020204030204" pitchFamily="34" charset="0"/>
              </a:rPr>
              <a:t>spojení</a:t>
            </a:r>
            <a:r>
              <a:rPr lang="en-US" sz="2000" kern="150" dirty="0">
                <a:latin typeface="Times New Roman" panose="02020603050405020304" pitchFamily="18" charset="0"/>
                <a:ea typeface="Calibri" panose="020F0502020204030204" pitchFamily="34" charset="0"/>
              </a:rPr>
              <a:t> s </a:t>
            </a:r>
            <a:r>
              <a:rPr lang="en-US" sz="2000" kern="150" dirty="0" err="1">
                <a:latin typeface="Times New Roman" panose="02020603050405020304" pitchFamily="18" charset="0"/>
                <a:ea typeface="Calibri" panose="020F0502020204030204" pitchFamily="34" charset="0"/>
              </a:rPr>
              <a:t>ubytováním</a:t>
            </a:r>
            <a:r>
              <a:rPr lang="en-US" sz="2000" kern="15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kern="15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na</a:t>
            </a:r>
            <a:r>
              <a:rPr lang="en-US" sz="2000" kern="15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kern="150" dirty="0" err="1">
                <a:latin typeface="Times New Roman" panose="02020603050405020304" pitchFamily="18" charset="0"/>
                <a:ea typeface="Calibri" panose="020F0502020204030204" pitchFamily="34" charset="0"/>
              </a:rPr>
              <a:t>lodi</a:t>
            </a:r>
            <a:r>
              <a:rPr lang="en-US" sz="2000" kern="15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000" kern="15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např</a:t>
            </a:r>
            <a:r>
              <a:rPr lang="en-US" sz="2000" kern="150" dirty="0"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en-US" sz="2000" kern="150" dirty="0" err="1">
                <a:latin typeface="Times New Roman" panose="02020603050405020304" pitchFamily="18" charset="0"/>
                <a:ea typeface="Calibri" panose="020F0502020204030204" pitchFamily="34" charset="0"/>
              </a:rPr>
              <a:t>okružní</a:t>
            </a:r>
            <a:r>
              <a:rPr lang="en-US" sz="2000" kern="15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kern="150" dirty="0" err="1">
                <a:latin typeface="Times New Roman" panose="02020603050405020304" pitchFamily="18" charset="0"/>
                <a:ea typeface="Calibri" panose="020F0502020204030204" pitchFamily="34" charset="0"/>
              </a:rPr>
              <a:t>plavby</a:t>
            </a:r>
            <a:r>
              <a:rPr lang="en-US" sz="2000" kern="150" dirty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cs-CZ" sz="2000" kern="15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3" name="Obdélník 2"/>
          <p:cNvSpPr/>
          <p:nvPr/>
        </p:nvSpPr>
        <p:spPr>
          <a:xfrm>
            <a:off x="395536" y="195486"/>
            <a:ext cx="46976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kern="15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Vodní</a:t>
            </a:r>
            <a:r>
              <a:rPr lang="en-US" sz="2400" b="1" kern="15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kern="150" dirty="0" err="1">
                <a:latin typeface="Times New Roman" panose="02020603050405020304" pitchFamily="18" charset="0"/>
                <a:ea typeface="Calibri" panose="020F0502020204030204" pitchFamily="34" charset="0"/>
              </a:rPr>
              <a:t>doprava</a:t>
            </a:r>
            <a:r>
              <a:rPr lang="en-US" sz="2400" b="1" kern="150" dirty="0">
                <a:latin typeface="Times New Roman" panose="02020603050405020304" pitchFamily="18" charset="0"/>
                <a:ea typeface="Calibri" panose="020F0502020204030204" pitchFamily="34" charset="0"/>
              </a:rPr>
              <a:t> v </a:t>
            </a:r>
            <a:r>
              <a:rPr lang="en-US" sz="2400" b="1" kern="15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cestovním</a:t>
            </a:r>
            <a:r>
              <a:rPr lang="en-US" sz="2400" b="1" kern="15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kern="150" dirty="0" err="1">
                <a:latin typeface="Times New Roman" panose="02020603050405020304" pitchFamily="18" charset="0"/>
                <a:ea typeface="Calibri" panose="020F0502020204030204" pitchFamily="34" charset="0"/>
              </a:rPr>
              <a:t>ruchu</a:t>
            </a:r>
            <a:r>
              <a:rPr lang="en-US" sz="2400" b="1" kern="15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cs-CZ" sz="2400" b="1" dirty="0"/>
          </a:p>
        </p:txBody>
      </p:sp>
    </p:spTree>
    <p:extLst>
      <p:ext uri="{BB962C8B-B14F-4D97-AF65-F5344CB8AC3E}">
        <p14:creationId xmlns:p14="http://schemas.microsoft.com/office/powerpoint/2010/main" val="30080445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353228" y="1563638"/>
            <a:ext cx="856895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b="1" kern="15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Výhody</a:t>
            </a:r>
            <a:r>
              <a:rPr lang="cs-CZ" kern="150" dirty="0">
                <a:latin typeface="Times New Roman" panose="02020603050405020304" pitchFamily="18" charset="0"/>
                <a:ea typeface="Calibri" panose="020F0502020204030204" pitchFamily="34" charset="0"/>
              </a:rPr>
              <a:t> – </a:t>
            </a:r>
            <a:r>
              <a:rPr lang="en-US" kern="150" dirty="0" err="1">
                <a:latin typeface="Times New Roman" panose="02020603050405020304" pitchFamily="18" charset="0"/>
                <a:ea typeface="Calibri" panose="020F0502020204030204" pitchFamily="34" charset="0"/>
              </a:rPr>
              <a:t>pohodlí</a:t>
            </a:r>
            <a:r>
              <a:rPr lang="en-US" kern="150" dirty="0">
                <a:latin typeface="Times New Roman" panose="02020603050405020304" pitchFamily="18" charset="0"/>
                <a:ea typeface="Calibri" panose="020F0502020204030204" pitchFamily="34" charset="0"/>
              </a:rPr>
              <a:t>, je </a:t>
            </a:r>
            <a:r>
              <a:rPr lang="en-US" kern="150" dirty="0" err="1">
                <a:latin typeface="Times New Roman" panose="02020603050405020304" pitchFamily="18" charset="0"/>
                <a:ea typeface="Calibri" panose="020F0502020204030204" pitchFamily="34" charset="0"/>
              </a:rPr>
              <a:t>levná</a:t>
            </a:r>
            <a:r>
              <a:rPr lang="en-US" kern="150" dirty="0">
                <a:latin typeface="Times New Roman" panose="02020603050405020304" pitchFamily="18" charset="0"/>
                <a:ea typeface="Calibri" panose="020F0502020204030204" pitchFamily="34" charset="0"/>
              </a:rPr>
              <a:t> a </a:t>
            </a:r>
            <a:r>
              <a:rPr lang="en-US" kern="150" dirty="0" err="1">
                <a:latin typeface="Times New Roman" panose="02020603050405020304" pitchFamily="18" charset="0"/>
                <a:ea typeface="Calibri" panose="020F0502020204030204" pitchFamily="34" charset="0"/>
              </a:rPr>
              <a:t>bezpečná</a:t>
            </a:r>
            <a:r>
              <a:rPr lang="en-US" kern="150" dirty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cs-CZ" kern="15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spcAft>
                <a:spcPts val="0"/>
              </a:spcAft>
            </a:pPr>
            <a:endParaRPr lang="cs-CZ" kern="150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en-US" b="1" kern="15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Nevýhody</a:t>
            </a:r>
            <a:r>
              <a:rPr lang="cs-CZ" kern="15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cs-CZ" kern="150" dirty="0">
                <a:latin typeface="Times New Roman" panose="02020603050405020304" pitchFamily="18" charset="0"/>
                <a:ea typeface="Calibri" panose="020F0502020204030204" pitchFamily="34" charset="0"/>
              </a:rPr>
              <a:t>– je </a:t>
            </a:r>
            <a:r>
              <a:rPr lang="en-US" kern="150" dirty="0" err="1">
                <a:latin typeface="Times New Roman" panose="02020603050405020304" pitchFamily="18" charset="0"/>
                <a:ea typeface="Calibri" panose="020F0502020204030204" pitchFamily="34" charset="0"/>
              </a:rPr>
              <a:t>pomalá</a:t>
            </a:r>
            <a:r>
              <a:rPr lang="en-US" kern="15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kern="150" dirty="0" err="1">
                <a:latin typeface="Times New Roman" panose="02020603050405020304" pitchFamily="18" charset="0"/>
                <a:ea typeface="Calibri" panose="020F0502020204030204" pitchFamily="34" charset="0"/>
              </a:rPr>
              <a:t>závisí</a:t>
            </a:r>
            <a:r>
              <a:rPr lang="en-US" kern="15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kern="15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na</a:t>
            </a:r>
            <a:r>
              <a:rPr lang="en-US" kern="15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kern="150" dirty="0" err="1">
                <a:latin typeface="Times New Roman" panose="02020603050405020304" pitchFamily="18" charset="0"/>
                <a:ea typeface="Calibri" panose="020F0502020204030204" pitchFamily="34" charset="0"/>
              </a:rPr>
              <a:t>přírodních</a:t>
            </a:r>
            <a:r>
              <a:rPr lang="en-US" kern="15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kern="150" dirty="0" err="1">
                <a:latin typeface="Times New Roman" panose="02020603050405020304" pitchFamily="18" charset="0"/>
                <a:ea typeface="Calibri" panose="020F0502020204030204" pitchFamily="34" charset="0"/>
              </a:rPr>
              <a:t>podmínkách</a:t>
            </a:r>
            <a:r>
              <a:rPr lang="en-US" kern="15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kern="15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nebezpečí</a:t>
            </a:r>
            <a:r>
              <a:rPr lang="en-US" kern="15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kern="150" dirty="0" err="1">
                <a:latin typeface="Times New Roman" panose="02020603050405020304" pitchFamily="18" charset="0"/>
                <a:ea typeface="Calibri" panose="020F0502020204030204" pitchFamily="34" charset="0"/>
              </a:rPr>
              <a:t>mořské</a:t>
            </a:r>
            <a:r>
              <a:rPr lang="en-US" kern="15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kern="15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nemoci</a:t>
            </a:r>
            <a:r>
              <a:rPr lang="en-US" kern="150" dirty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cs-CZ" kern="15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spcAft>
                <a:spcPts val="0"/>
              </a:spcAft>
            </a:pPr>
            <a:endParaRPr lang="cs-CZ" kern="150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en-US" b="1" kern="15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Ekologické</a:t>
            </a:r>
            <a:r>
              <a:rPr lang="en-US" b="1" kern="15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kern="15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vlivy</a:t>
            </a:r>
            <a:r>
              <a:rPr lang="en-US" b="1" kern="15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cs-CZ" kern="150" dirty="0">
                <a:latin typeface="Times New Roman" panose="02020603050405020304" pitchFamily="18" charset="0"/>
                <a:ea typeface="Calibri" panose="020F0502020204030204" pitchFamily="34" charset="0"/>
              </a:rPr>
              <a:t>– </a:t>
            </a:r>
            <a:r>
              <a:rPr lang="en-US" kern="15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nebezpečí</a:t>
            </a:r>
            <a:r>
              <a:rPr lang="en-US" kern="15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kern="150" dirty="0" err="1">
                <a:latin typeface="Times New Roman" panose="02020603050405020304" pitchFamily="18" charset="0"/>
                <a:ea typeface="Calibri" panose="020F0502020204030204" pitchFamily="34" charset="0"/>
              </a:rPr>
              <a:t>znečištění</a:t>
            </a:r>
            <a:r>
              <a:rPr lang="en-US" kern="15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kern="150" dirty="0" err="1">
                <a:latin typeface="Times New Roman" panose="02020603050405020304" pitchFamily="18" charset="0"/>
                <a:ea typeface="Calibri" panose="020F0502020204030204" pitchFamily="34" charset="0"/>
              </a:rPr>
              <a:t>ropnými</a:t>
            </a:r>
            <a:r>
              <a:rPr lang="en-US" kern="15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kern="150" dirty="0" err="1">
                <a:latin typeface="Times New Roman" panose="02020603050405020304" pitchFamily="18" charset="0"/>
                <a:ea typeface="Calibri" panose="020F0502020204030204" pitchFamily="34" charset="0"/>
              </a:rPr>
              <a:t>produkty</a:t>
            </a:r>
            <a:r>
              <a:rPr lang="en-US" kern="15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kern="150" dirty="0" err="1">
                <a:latin typeface="Times New Roman" panose="02020603050405020304" pitchFamily="18" charset="0"/>
                <a:ea typeface="Calibri" panose="020F0502020204030204" pitchFamily="34" charset="0"/>
              </a:rPr>
              <a:t>při</a:t>
            </a:r>
            <a:r>
              <a:rPr lang="en-US" kern="15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kern="15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havárii</a:t>
            </a:r>
            <a:r>
              <a:rPr lang="en-US" kern="150" dirty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cs-CZ" kern="15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cs-CZ" kern="150" dirty="0">
                <a:latin typeface="Times New Roman" panose="02020603050405020304" pitchFamily="18" charset="0"/>
                <a:ea typeface="Calibri" panose="020F0502020204030204" pitchFamily="34" charset="0"/>
              </a:rPr>
              <a:t> </a:t>
            </a:r>
            <a:endParaRPr lang="cs-CZ" kern="15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3" name="Obdélník 2"/>
          <p:cNvSpPr/>
          <p:nvPr/>
        </p:nvSpPr>
        <p:spPr>
          <a:xfrm>
            <a:off x="371165" y="339502"/>
            <a:ext cx="477085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0"/>
              </a:spcAft>
            </a:pPr>
            <a:r>
              <a:rPr lang="cs-CZ" sz="2400" b="1" kern="150" dirty="0">
                <a:latin typeface="Times New Roman" panose="02020603050405020304" pitchFamily="18" charset="0"/>
                <a:ea typeface="Calibri" panose="020F0502020204030204" pitchFamily="34" charset="0"/>
              </a:rPr>
              <a:t>Výhody a nevýhody vodní dopravy</a:t>
            </a:r>
          </a:p>
        </p:txBody>
      </p:sp>
    </p:spTree>
    <p:extLst>
      <p:ext uri="{BB962C8B-B14F-4D97-AF65-F5344CB8AC3E}">
        <p14:creationId xmlns:p14="http://schemas.microsoft.com/office/powerpoint/2010/main" val="9965074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Zástupný symbol pro obsah 2"/>
          <p:cNvSpPr txBox="1">
            <a:spLocks/>
          </p:cNvSpPr>
          <p:nvPr/>
        </p:nvSpPr>
        <p:spPr>
          <a:xfrm>
            <a:off x="395536" y="987574"/>
            <a:ext cx="7776864" cy="309634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buNone/>
            </a:pPr>
            <a:r>
              <a:rPr lang="cs-CZ" altLang="cs-CZ" sz="2000" b="1" dirty="0"/>
              <a:t>= přeprava účastníků CR plavidly po vodních dopravních cestách</a:t>
            </a:r>
            <a:r>
              <a:rPr lang="cs-CZ" altLang="cs-CZ" sz="2000" dirty="0"/>
              <a:t>.</a:t>
            </a:r>
          </a:p>
          <a:p>
            <a:pPr>
              <a:lnSpc>
                <a:spcPct val="90000"/>
              </a:lnSpc>
              <a:buNone/>
            </a:pPr>
            <a:endParaRPr lang="cs-CZ" altLang="cs-CZ" sz="2000" dirty="0"/>
          </a:p>
          <a:p>
            <a:pPr>
              <a:lnSpc>
                <a:spcPct val="90000"/>
              </a:lnSpc>
            </a:pPr>
            <a:r>
              <a:rPr lang="cs-CZ" altLang="cs-CZ" sz="2000" dirty="0"/>
              <a:t>přímořské země a země velkých splavných řek,</a:t>
            </a:r>
          </a:p>
          <a:p>
            <a:pPr>
              <a:lnSpc>
                <a:spcPct val="90000"/>
              </a:lnSpc>
            </a:pPr>
            <a:r>
              <a:rPr lang="cs-CZ" altLang="cs-CZ" sz="2000" dirty="0"/>
              <a:t>malá přepravní rychlost, dostupnost atraktivních středisek,</a:t>
            </a:r>
          </a:p>
          <a:p>
            <a:pPr>
              <a:lnSpc>
                <a:spcPct val="90000"/>
              </a:lnSpc>
            </a:pPr>
            <a:r>
              <a:rPr lang="cs-CZ" altLang="cs-CZ" sz="2000" dirty="0"/>
              <a:t>vodní doprava je jedním z nejlacinějších a ekologicky nejohleduplnějších druhů přepravy,</a:t>
            </a:r>
          </a:p>
          <a:p>
            <a:pPr>
              <a:lnSpc>
                <a:spcPct val="90000"/>
              </a:lnSpc>
            </a:pPr>
            <a:r>
              <a:rPr lang="cs-CZ" altLang="cs-CZ" sz="2000" dirty="0"/>
              <a:t>je pomalejší a ne celoročně spolehlivá,</a:t>
            </a:r>
          </a:p>
          <a:p>
            <a:pPr>
              <a:lnSpc>
                <a:spcPct val="90000"/>
              </a:lnSpc>
            </a:pPr>
            <a:r>
              <a:rPr lang="cs-CZ" altLang="cs-CZ" sz="2000" dirty="0"/>
              <a:t>používá se k transferové dopravě, okružní plavby</a:t>
            </a:r>
            <a:r>
              <a:rPr lang="cs-CZ" altLang="cs-CZ" sz="2000" dirty="0" smtClean="0"/>
              <a:t>.</a:t>
            </a:r>
          </a:p>
        </p:txBody>
      </p:sp>
      <p:sp>
        <p:nvSpPr>
          <p:cNvPr id="2" name="Obdélník 1"/>
          <p:cNvSpPr/>
          <p:nvPr/>
        </p:nvSpPr>
        <p:spPr>
          <a:xfrm>
            <a:off x="611560" y="195486"/>
            <a:ext cx="3065839" cy="4247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</a:pPr>
            <a:r>
              <a:rPr lang="cs-CZ" altLang="cs-CZ" sz="2400" b="1" dirty="0"/>
              <a:t>Vodní osobní doprava</a:t>
            </a:r>
          </a:p>
        </p:txBody>
      </p:sp>
    </p:spTree>
    <p:extLst>
      <p:ext uri="{BB962C8B-B14F-4D97-AF65-F5344CB8AC3E}">
        <p14:creationId xmlns:p14="http://schemas.microsoft.com/office/powerpoint/2010/main" val="29975437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Zástupný symbol pro obsah 2"/>
          <p:cNvSpPr txBox="1">
            <a:spLocks/>
          </p:cNvSpPr>
          <p:nvPr/>
        </p:nvSpPr>
        <p:spPr>
          <a:xfrm>
            <a:off x="611560" y="1347614"/>
            <a:ext cx="7776864" cy="309634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altLang="cs-CZ" sz="2000" dirty="0" smtClean="0"/>
              <a:t>dělí se na </a:t>
            </a:r>
            <a:r>
              <a:rPr lang="cs-CZ" altLang="cs-CZ" sz="2000" b="1" dirty="0"/>
              <a:t>říční - kontinentální a námořní</a:t>
            </a:r>
            <a:r>
              <a:rPr lang="cs-CZ" altLang="cs-CZ" sz="2000" dirty="0"/>
              <a:t>,</a:t>
            </a:r>
          </a:p>
          <a:p>
            <a:r>
              <a:rPr lang="cs-CZ" altLang="cs-CZ" sz="2000" dirty="0"/>
              <a:t>říční doprava v ČR zajišťuje vnitrostátní přepravu a mezinárodní přepravu zboží,</a:t>
            </a:r>
          </a:p>
          <a:p>
            <a:r>
              <a:rPr lang="cs-CZ" altLang="cs-CZ" sz="2000" dirty="0"/>
              <a:t>provozována na </a:t>
            </a:r>
            <a:r>
              <a:rPr lang="cs-CZ" altLang="cs-CZ" sz="2000" b="1" dirty="0"/>
              <a:t>Labi</a:t>
            </a:r>
            <a:r>
              <a:rPr lang="cs-CZ" altLang="cs-CZ" sz="2000" dirty="0"/>
              <a:t> a na splavném úseku </a:t>
            </a:r>
            <a:r>
              <a:rPr lang="cs-CZ" altLang="cs-CZ" sz="2000" b="1" dirty="0"/>
              <a:t>Vltavy</a:t>
            </a:r>
            <a:r>
              <a:rPr lang="cs-CZ" altLang="cs-CZ" sz="2000" dirty="0"/>
              <a:t>,</a:t>
            </a:r>
          </a:p>
          <a:p>
            <a:r>
              <a:rPr lang="cs-CZ" altLang="cs-CZ" sz="2000" dirty="0"/>
              <a:t>mezinárodní říční doprava zajišťuje přepravu zboží mezi ČR a zeměmi západní Evropy a mezi ČR a námořními přístavy (Labe, </a:t>
            </a:r>
            <a:r>
              <a:rPr lang="cs-CZ" altLang="cs-CZ" sz="2000" dirty="0" err="1"/>
              <a:t>prostř</a:t>
            </a:r>
            <a:r>
              <a:rPr lang="cs-CZ" altLang="cs-CZ" sz="2000" dirty="0"/>
              <a:t>. kanálů i ostatní toky, přes Rýn a Mohan až na Dunaj),</a:t>
            </a:r>
          </a:p>
        </p:txBody>
      </p:sp>
      <p:sp>
        <p:nvSpPr>
          <p:cNvPr id="4" name="Obdélník 3"/>
          <p:cNvSpPr/>
          <p:nvPr/>
        </p:nvSpPr>
        <p:spPr>
          <a:xfrm>
            <a:off x="611560" y="195486"/>
            <a:ext cx="3065839" cy="4247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</a:pPr>
            <a:r>
              <a:rPr lang="cs-CZ" altLang="cs-CZ" sz="2400" b="1" dirty="0"/>
              <a:t>Vodní osobní doprava</a:t>
            </a:r>
          </a:p>
        </p:txBody>
      </p:sp>
    </p:spTree>
    <p:extLst>
      <p:ext uri="{BB962C8B-B14F-4D97-AF65-F5344CB8AC3E}">
        <p14:creationId xmlns:p14="http://schemas.microsoft.com/office/powerpoint/2010/main" val="1858584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Zástupný symbol pro obsah 2"/>
          <p:cNvSpPr txBox="1">
            <a:spLocks/>
          </p:cNvSpPr>
          <p:nvPr/>
        </p:nvSpPr>
        <p:spPr>
          <a:xfrm>
            <a:off x="611560" y="1491630"/>
            <a:ext cx="7776864" cy="309634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altLang="cs-CZ" sz="2000" dirty="0"/>
              <a:t>od doby mezi oběma válkami se nepodařilo dokončit regulaci celého toku Labe z ČR až k moři, kritickým je úsek mezi zdymadlem v Ústí nad Labem a německým Magdeburkem, kde není tok Labe vůbec regulován, často je nesplavný z důvodu nízkého stavu vody v suchých obdobích, vysoké vody při jarním tání nebo v případě záplav nebo občas z důvodu zamrzání,</a:t>
            </a:r>
          </a:p>
          <a:p>
            <a:endParaRPr lang="cs-CZ" altLang="cs-CZ" sz="2000" dirty="0"/>
          </a:p>
          <a:p>
            <a:endParaRPr lang="cs-CZ" altLang="cs-CZ" sz="2000" dirty="0"/>
          </a:p>
        </p:txBody>
      </p:sp>
      <p:sp>
        <p:nvSpPr>
          <p:cNvPr id="3" name="Obdélník 2"/>
          <p:cNvSpPr/>
          <p:nvPr/>
        </p:nvSpPr>
        <p:spPr>
          <a:xfrm>
            <a:off x="611560" y="195486"/>
            <a:ext cx="3065839" cy="4247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</a:pPr>
            <a:r>
              <a:rPr lang="cs-CZ" altLang="cs-CZ" sz="2400" b="1" dirty="0"/>
              <a:t>Vodní osobní doprava</a:t>
            </a:r>
          </a:p>
        </p:txBody>
      </p:sp>
    </p:spTree>
    <p:extLst>
      <p:ext uri="{BB962C8B-B14F-4D97-AF65-F5344CB8AC3E}">
        <p14:creationId xmlns:p14="http://schemas.microsoft.com/office/powerpoint/2010/main" val="25321069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Zástupný symbol pro obsah 2"/>
          <p:cNvSpPr txBox="1">
            <a:spLocks/>
          </p:cNvSpPr>
          <p:nvPr/>
        </p:nvSpPr>
        <p:spPr>
          <a:xfrm>
            <a:off x="467544" y="1275606"/>
            <a:ext cx="7776864" cy="309634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cs-CZ" altLang="cs-CZ" sz="2000" b="1" dirty="0"/>
              <a:t>námořní doprava</a:t>
            </a:r>
            <a:r>
              <a:rPr lang="cs-CZ" altLang="cs-CZ" sz="2000" dirty="0"/>
              <a:t> je hlavním druhem dopravy, který zajišťuje přepravu zboží mezi ČR a zeměmi ostatních kontinentů, částečně formou pobřežní plavby – kabotáže,</a:t>
            </a:r>
          </a:p>
          <a:p>
            <a:pPr>
              <a:lnSpc>
                <a:spcPct val="90000"/>
              </a:lnSpc>
            </a:pPr>
            <a:r>
              <a:rPr lang="cs-CZ" altLang="cs-CZ" sz="2000" b="1" dirty="0"/>
              <a:t>námořní kontejnerová doprava</a:t>
            </a:r>
            <a:r>
              <a:rPr lang="cs-CZ" altLang="cs-CZ" sz="2000" dirty="0"/>
              <a:t> má velkou budoucnost, umožňuje vývoz některých tradičních produktů českého průmyslu a dovoz velkého objemu levného spotřebního zboží z Asie, výrobních technologií i některých důležitých surovin (rud, přírodních hnojiv, exotického ovoce),</a:t>
            </a:r>
          </a:p>
          <a:p>
            <a:pPr>
              <a:lnSpc>
                <a:spcPct val="90000"/>
              </a:lnSpc>
            </a:pPr>
            <a:r>
              <a:rPr lang="cs-CZ" altLang="cs-CZ" sz="2000" dirty="0"/>
              <a:t>její pozice se v ekonomice ČR již řadu let nemění.</a:t>
            </a:r>
          </a:p>
          <a:p>
            <a:pPr>
              <a:lnSpc>
                <a:spcPct val="90000"/>
              </a:lnSpc>
            </a:pPr>
            <a:endParaRPr lang="cs-CZ" altLang="cs-CZ" sz="2000" dirty="0"/>
          </a:p>
          <a:p>
            <a:pPr marL="0" indent="0">
              <a:lnSpc>
                <a:spcPct val="90000"/>
              </a:lnSpc>
              <a:buNone/>
            </a:pPr>
            <a:endParaRPr lang="cs-CZ" altLang="cs-CZ" sz="2000" dirty="0"/>
          </a:p>
        </p:txBody>
      </p:sp>
      <p:sp>
        <p:nvSpPr>
          <p:cNvPr id="3" name="Obdélník 2"/>
          <p:cNvSpPr/>
          <p:nvPr/>
        </p:nvSpPr>
        <p:spPr>
          <a:xfrm>
            <a:off x="611560" y="195486"/>
            <a:ext cx="6315960" cy="4247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</a:pPr>
            <a:r>
              <a:rPr lang="cs-CZ" altLang="cs-CZ" sz="2400" b="1" dirty="0"/>
              <a:t>Vodní </a:t>
            </a:r>
            <a:r>
              <a:rPr lang="cs-CZ" altLang="cs-CZ" sz="2400" b="1" dirty="0" smtClean="0"/>
              <a:t>mezinárodní doprava, námořní doprava</a:t>
            </a:r>
            <a:endParaRPr lang="cs-CZ" altLang="cs-CZ" sz="2400" b="1" dirty="0"/>
          </a:p>
        </p:txBody>
      </p:sp>
    </p:spTree>
    <p:extLst>
      <p:ext uri="{BB962C8B-B14F-4D97-AF65-F5344CB8AC3E}">
        <p14:creationId xmlns:p14="http://schemas.microsoft.com/office/powerpoint/2010/main" val="1055477249"/>
      </p:ext>
    </p:extLst>
  </p:cSld>
  <p:clrMapOvr>
    <a:masterClrMapping/>
  </p:clrMapOvr>
</p:sld>
</file>

<file path=ppt/theme/theme1.xml><?xml version="1.0" encoding="utf-8"?>
<a:theme xmlns:a="http://schemas.openxmlformats.org/drawingml/2006/main" name="SLU">
  <a:themeElements>
    <a:clrScheme name="OPF">
      <a:dk1>
        <a:srgbClr val="307871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LU-pismo_Times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2380</TotalTime>
  <Words>2477</Words>
  <Application>Microsoft Office PowerPoint</Application>
  <PresentationFormat>Předvádění na obrazovce (16:9)</PresentationFormat>
  <Paragraphs>219</Paragraphs>
  <Slides>36</Slides>
  <Notes>17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36</vt:i4>
      </vt:variant>
    </vt:vector>
  </HeadingPairs>
  <TitlesOfParts>
    <vt:vector size="41" baseType="lpstr">
      <vt:lpstr>Arial</vt:lpstr>
      <vt:lpstr>Calibri</vt:lpstr>
      <vt:lpstr>OpenSymbol</vt:lpstr>
      <vt:lpstr>Times New Roman</vt:lpstr>
      <vt:lpstr>SLU</vt:lpstr>
      <vt:lpstr>Název prezentace</vt:lpstr>
      <vt:lpstr>Služby vodní dopravy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Plavidla</vt:lpstr>
      <vt:lpstr>Plavidla</vt:lpstr>
      <vt:lpstr>Vodní cesty v ČR</vt:lpstr>
      <vt:lpstr>Druhy poskytovaných služeb </vt:lpstr>
      <vt:lpstr>Prezentace aplikace PowerPoint</vt:lpstr>
      <vt:lpstr>Náhradní lodní doprava </vt:lpstr>
      <vt:lpstr>Náhradní lodní doprava </vt:lpstr>
      <vt:lpstr>Historie české vodní osobní dopravy</vt:lpstr>
      <vt:lpstr>Historie české vodní osobní dopravy</vt:lpstr>
      <vt:lpstr>Historie české vodní osobní dopravy</vt:lpstr>
      <vt:lpstr>Historie české vodní osobní dopravy</vt:lpstr>
      <vt:lpstr>Pražská paroplavební společnost</vt:lpstr>
      <vt:lpstr>Pražská paroplavební společnost</vt:lpstr>
      <vt:lpstr>Prezentace aplikace PowerPoint</vt:lpstr>
      <vt:lpstr>Zdymadlo Štvanice</vt:lpstr>
      <vt:lpstr>Lodě</vt:lpstr>
      <vt:lpstr>Lodě</vt:lpstr>
      <vt:lpstr>LODNÍ SPOLEČNOST BOHEMIA s.r.o. </vt:lpstr>
      <vt:lpstr>Nabídka plaveb</vt:lpstr>
      <vt:lpstr>Plavba PRAHA – SLAPY a zpět</vt:lpstr>
      <vt:lpstr>Tematické plavby</vt:lpstr>
      <vt:lpstr>Prezentace aplikace PowerPoint</vt:lpstr>
      <vt:lpstr>Tematické plavby </vt:lpstr>
      <vt:lpstr>Prague Airport Transport </vt:lpstr>
      <vt:lpstr>Yachtboat s.r.o. Prague  3 – 5 hodinová plavba lodí po Vltavě  Soukromé plavby po Vltavě na moderní lodi s velkou terasou lze vybrat z různých variant lodí: Moderní loď Traweller YB35 typu "houseboat" nabízí plný komfort až pro 10 pasažérů + 2 členy posádky. Vnitřní kajuta s barem zahrnuje kuchyň a samostatnou koupelnu s WC a sprchou. Terasa na horní palubě s grilem a sezením je ideální pro opalování nebo pozorování památek. Zkušený kapitán, který řídí loď a zajišťuje kompletní zázemí a bezpečnost plavby Nápoje dle požadavků (nealko zdarma, pivo a Prosecco za příplatek) K dispozici je veškeré zázemí a vybavení lodi zmíněné níže (toaleta, gril, pípa atd.),  sezení (vnitřní i vnější), vnitřní pevné postele pro 4 osoby, vnitřní rozkládací sedačka pro 2 osoby,  WC a sprcha, TV, lednička, dřez s tekoucí vodou, sporák, pivní pípa, bluetooth reproduktory,  deky/pokrývky, bezpečnostní vybavení. Kapacita lodi je max. 10 pasažérů. Cena za plavbu není počtem osob ovlivněna. Plavba obsahuje: Pronájem lodi s kapitánem na 3 nebo 5 hodin Možnost využívat veškeré vybavení lodi Možnost zvolit si trasu jízdy Pitnou vodu Trasa plavby je variabilní dle přání, pro zájemce o památky (Pražský hrad, Vyšehrad, Náplavka, Tančící dům, Galerie Mánes).  V rámci delší 5ti hodinové plavby je oproti kratší variantě možné proplout také plavební komorou směrem ke Karlovu mostu a Štvanici. Horní část toku je v okolí Žlutých lázní, kde jsou písečné nebo travnaté pláže a mnoho dalších příjemných míst. Tato část je klidnější a zelenější, je také možné si zaplavat, protože voda je zde čistší. Je možné si zvolit jakékoliv místo na zastávku, ať už uprostřed řeky nebo si i vystoupit na krátkou procházku. Velké barové lodě nabízejí speciální drinky a občerstvení na Náplavce, stejně tak stánky na plážích ve Žlutých lázních. Naloďuje se v přístavu na Císařské louce (přístav Orthodocks) a nebo na Náplavce cca 100 metrů od tramvajové zastávky "Výtoň" (mezi Palackého náměstím a Vyšehradem). </vt:lpstr>
      <vt:lpstr>Děkuji za pozornost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Název prezentace</dc:title>
  <dc:creator>Václav Minařík</dc:creator>
  <cp:lastModifiedBy>Mirka</cp:lastModifiedBy>
  <cp:revision>67</cp:revision>
  <dcterms:created xsi:type="dcterms:W3CDTF">2016-07-06T15:42:34Z</dcterms:created>
  <dcterms:modified xsi:type="dcterms:W3CDTF">2021-06-07T10:56:21Z</dcterms:modified>
</cp:coreProperties>
</file>