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0E6F9794-7521-4E48-A346-EC1A30484EC3}" type="datetimeFigureOut">
              <a:rPr lang="cs-CZ" smtClean="0"/>
              <a:pPr/>
              <a:t>26.3.2021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C6AC41-D1B2-447B-9684-9C028C7F1D5B}" type="slidenum">
              <a:rPr lang="cs-CZ" smtClean="0"/>
              <a:pPr/>
              <a:t>‹#›</a:t>
            </a:fld>
            <a:endParaRPr lang="cs-CZ"/>
          </a:p>
        </p:txBody>
      </p:sp>
    </p:spTree>
    <p:extLst>
      <p:ext uri="{BB962C8B-B14F-4D97-AF65-F5344CB8AC3E}">
        <p14:creationId xmlns:p14="http://schemas.microsoft.com/office/powerpoint/2010/main" val="1430630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E6F9794-7521-4E48-A346-EC1A30484EC3}" type="datetimeFigureOut">
              <a:rPr lang="cs-CZ" smtClean="0"/>
              <a:pPr/>
              <a:t>26.3.2021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C6AC41-D1B2-447B-9684-9C028C7F1D5B}" type="slidenum">
              <a:rPr lang="cs-CZ" smtClean="0"/>
              <a:pPr/>
              <a:t>‹#›</a:t>
            </a:fld>
            <a:endParaRPr lang="cs-CZ"/>
          </a:p>
        </p:txBody>
      </p:sp>
    </p:spTree>
    <p:extLst>
      <p:ext uri="{BB962C8B-B14F-4D97-AF65-F5344CB8AC3E}">
        <p14:creationId xmlns:p14="http://schemas.microsoft.com/office/powerpoint/2010/main" val="1197068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E6F9794-7521-4E48-A346-EC1A30484EC3}" type="datetimeFigureOut">
              <a:rPr lang="cs-CZ" smtClean="0"/>
              <a:pPr/>
              <a:t>26.3.2021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C6AC41-D1B2-447B-9684-9C028C7F1D5B}" type="slidenum">
              <a:rPr lang="cs-CZ" smtClean="0"/>
              <a:pPr/>
              <a:t>‹#›</a:t>
            </a:fld>
            <a:endParaRPr lang="cs-CZ"/>
          </a:p>
        </p:txBody>
      </p:sp>
    </p:spTree>
    <p:extLst>
      <p:ext uri="{BB962C8B-B14F-4D97-AF65-F5344CB8AC3E}">
        <p14:creationId xmlns:p14="http://schemas.microsoft.com/office/powerpoint/2010/main" val="2059162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E6F9794-7521-4E48-A346-EC1A30484EC3}" type="datetimeFigureOut">
              <a:rPr lang="cs-CZ" smtClean="0"/>
              <a:pPr/>
              <a:t>26.3.2021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C6AC41-D1B2-447B-9684-9C028C7F1D5B}" type="slidenum">
              <a:rPr lang="cs-CZ" smtClean="0"/>
              <a:pPr/>
              <a:t>‹#›</a:t>
            </a:fld>
            <a:endParaRPr lang="cs-CZ"/>
          </a:p>
        </p:txBody>
      </p:sp>
    </p:spTree>
    <p:extLst>
      <p:ext uri="{BB962C8B-B14F-4D97-AF65-F5344CB8AC3E}">
        <p14:creationId xmlns:p14="http://schemas.microsoft.com/office/powerpoint/2010/main" val="1381656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0E6F9794-7521-4E48-A346-EC1A30484EC3}" type="datetimeFigureOut">
              <a:rPr lang="cs-CZ" smtClean="0"/>
              <a:pPr/>
              <a:t>26.3.2021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C6AC41-D1B2-447B-9684-9C028C7F1D5B}" type="slidenum">
              <a:rPr lang="cs-CZ" smtClean="0"/>
              <a:pPr/>
              <a:t>‹#›</a:t>
            </a:fld>
            <a:endParaRPr lang="cs-CZ"/>
          </a:p>
        </p:txBody>
      </p:sp>
    </p:spTree>
    <p:extLst>
      <p:ext uri="{BB962C8B-B14F-4D97-AF65-F5344CB8AC3E}">
        <p14:creationId xmlns:p14="http://schemas.microsoft.com/office/powerpoint/2010/main" val="219481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0E6F9794-7521-4E48-A346-EC1A30484EC3}" type="datetimeFigureOut">
              <a:rPr lang="cs-CZ" smtClean="0"/>
              <a:pPr/>
              <a:t>26.3.2021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8C6AC41-D1B2-447B-9684-9C028C7F1D5B}" type="slidenum">
              <a:rPr lang="cs-CZ" smtClean="0"/>
              <a:pPr/>
              <a:t>‹#›</a:t>
            </a:fld>
            <a:endParaRPr lang="cs-CZ"/>
          </a:p>
        </p:txBody>
      </p:sp>
    </p:spTree>
    <p:extLst>
      <p:ext uri="{BB962C8B-B14F-4D97-AF65-F5344CB8AC3E}">
        <p14:creationId xmlns:p14="http://schemas.microsoft.com/office/powerpoint/2010/main" val="158986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0E6F9794-7521-4E48-A346-EC1A30484EC3}" type="datetimeFigureOut">
              <a:rPr lang="cs-CZ" smtClean="0"/>
              <a:pPr/>
              <a:t>26.3.2021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8C6AC41-D1B2-447B-9684-9C028C7F1D5B}" type="slidenum">
              <a:rPr lang="cs-CZ" smtClean="0"/>
              <a:pPr/>
              <a:t>‹#›</a:t>
            </a:fld>
            <a:endParaRPr lang="cs-CZ"/>
          </a:p>
        </p:txBody>
      </p:sp>
    </p:spTree>
    <p:extLst>
      <p:ext uri="{BB962C8B-B14F-4D97-AF65-F5344CB8AC3E}">
        <p14:creationId xmlns:p14="http://schemas.microsoft.com/office/powerpoint/2010/main" val="1573166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0E6F9794-7521-4E48-A346-EC1A30484EC3}" type="datetimeFigureOut">
              <a:rPr lang="cs-CZ" smtClean="0"/>
              <a:pPr/>
              <a:t>26.3.2021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8C6AC41-D1B2-447B-9684-9C028C7F1D5B}" type="slidenum">
              <a:rPr lang="cs-CZ" smtClean="0"/>
              <a:pPr/>
              <a:t>‹#›</a:t>
            </a:fld>
            <a:endParaRPr lang="cs-CZ"/>
          </a:p>
        </p:txBody>
      </p:sp>
    </p:spTree>
    <p:extLst>
      <p:ext uri="{BB962C8B-B14F-4D97-AF65-F5344CB8AC3E}">
        <p14:creationId xmlns:p14="http://schemas.microsoft.com/office/powerpoint/2010/main" val="1076093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E6F9794-7521-4E48-A346-EC1A30484EC3}" type="datetimeFigureOut">
              <a:rPr lang="cs-CZ" smtClean="0"/>
              <a:pPr/>
              <a:t>26.3.2021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8C6AC41-D1B2-447B-9684-9C028C7F1D5B}" type="slidenum">
              <a:rPr lang="cs-CZ" smtClean="0"/>
              <a:pPr/>
              <a:t>‹#›</a:t>
            </a:fld>
            <a:endParaRPr lang="cs-CZ"/>
          </a:p>
        </p:txBody>
      </p:sp>
    </p:spTree>
    <p:extLst>
      <p:ext uri="{BB962C8B-B14F-4D97-AF65-F5344CB8AC3E}">
        <p14:creationId xmlns:p14="http://schemas.microsoft.com/office/powerpoint/2010/main" val="894542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E6F9794-7521-4E48-A346-EC1A30484EC3}" type="datetimeFigureOut">
              <a:rPr lang="cs-CZ" smtClean="0"/>
              <a:pPr/>
              <a:t>26.3.2021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8C6AC41-D1B2-447B-9684-9C028C7F1D5B}" type="slidenum">
              <a:rPr lang="cs-CZ" smtClean="0"/>
              <a:pPr/>
              <a:t>‹#›</a:t>
            </a:fld>
            <a:endParaRPr lang="cs-CZ"/>
          </a:p>
        </p:txBody>
      </p:sp>
    </p:spTree>
    <p:extLst>
      <p:ext uri="{BB962C8B-B14F-4D97-AF65-F5344CB8AC3E}">
        <p14:creationId xmlns:p14="http://schemas.microsoft.com/office/powerpoint/2010/main" val="2117303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E6F9794-7521-4E48-A346-EC1A30484EC3}" type="datetimeFigureOut">
              <a:rPr lang="cs-CZ" smtClean="0"/>
              <a:pPr/>
              <a:t>26.3.2021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8C6AC41-D1B2-447B-9684-9C028C7F1D5B}" type="slidenum">
              <a:rPr lang="cs-CZ" smtClean="0"/>
              <a:pPr/>
              <a:t>‹#›</a:t>
            </a:fld>
            <a:endParaRPr lang="cs-CZ"/>
          </a:p>
        </p:txBody>
      </p:sp>
    </p:spTree>
    <p:extLst>
      <p:ext uri="{BB962C8B-B14F-4D97-AF65-F5344CB8AC3E}">
        <p14:creationId xmlns:p14="http://schemas.microsoft.com/office/powerpoint/2010/main" val="1079985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6F9794-7521-4E48-A346-EC1A30484EC3}" type="datetimeFigureOut">
              <a:rPr lang="cs-CZ" smtClean="0"/>
              <a:pPr/>
              <a:t>26.3.2021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6AC41-D1B2-447B-9684-9C028C7F1D5B}" type="slidenum">
              <a:rPr lang="cs-CZ" smtClean="0"/>
              <a:pPr/>
              <a:t>‹#›</a:t>
            </a:fld>
            <a:endParaRPr lang="cs-CZ"/>
          </a:p>
        </p:txBody>
      </p:sp>
    </p:spTree>
    <p:extLst>
      <p:ext uri="{BB962C8B-B14F-4D97-AF65-F5344CB8AC3E}">
        <p14:creationId xmlns:p14="http://schemas.microsoft.com/office/powerpoint/2010/main" val="1101237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cs.wikipedia.org/wiki/Vejce" TargetMode="External"/><Relationship Id="rId3" Type="http://schemas.openxmlformats.org/officeDocument/2006/relationships/hyperlink" Target="https://cs.wikipedia.org/wiki/Hospoda" TargetMode="External"/><Relationship Id="rId7" Type="http://schemas.openxmlformats.org/officeDocument/2006/relationships/hyperlink" Target="https://cs.wikipedia.org/wiki/Le%C4%8Do" TargetMode="External"/><Relationship Id="rId12" Type="http://schemas.openxmlformats.org/officeDocument/2006/relationships/image" Target="../media/image14.jpeg"/><Relationship Id="rId2" Type="http://schemas.openxmlformats.org/officeDocument/2006/relationships/hyperlink" Target="https://cs.wikipedia.org/wiki/Sma%C5%BEen%C3%BD_s%C3%BDr" TargetMode="External"/><Relationship Id="rId1" Type="http://schemas.openxmlformats.org/officeDocument/2006/relationships/slideLayout" Target="../slideLayouts/slideLayout2.xml"/><Relationship Id="rId6" Type="http://schemas.openxmlformats.org/officeDocument/2006/relationships/hyperlink" Target="https://cs.wikipedia.org/wiki/Kv%C4%9Bt%C3%A1k" TargetMode="External"/><Relationship Id="rId11" Type="http://schemas.openxmlformats.org/officeDocument/2006/relationships/hyperlink" Target="https://cs.wikipedia.org/wiki/Povidla" TargetMode="External"/><Relationship Id="rId5" Type="http://schemas.openxmlformats.org/officeDocument/2006/relationships/hyperlink" Target="https://cs.wikipedia.org/wiki/Nakl%C3%A1dan%C3%BD_hermel%C3%ADn" TargetMode="External"/><Relationship Id="rId10" Type="http://schemas.openxmlformats.org/officeDocument/2006/relationships/hyperlink" Target="https://cs.wikipedia.org/wiki/M%C3%A1k" TargetMode="External"/><Relationship Id="rId4" Type="http://schemas.openxmlformats.org/officeDocument/2006/relationships/hyperlink" Target="https://cs.wikipedia.org/wiki/Utopenec" TargetMode="External"/><Relationship Id="rId9" Type="http://schemas.openxmlformats.org/officeDocument/2006/relationships/hyperlink" Target="https://cs.wikipedia.org/wiki/Houby"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cs.wikipedia.org/wiki/Dort" TargetMode="External"/><Relationship Id="rId13" Type="http://schemas.openxmlformats.org/officeDocument/2006/relationships/hyperlink" Target="https://cs.wikipedia.org/wiki/Pi%C5%A1kot" TargetMode="External"/><Relationship Id="rId18" Type="http://schemas.openxmlformats.org/officeDocument/2006/relationships/hyperlink" Target="https://cs.wikipedia.org/wiki/V%C3%A1no%C4%8Dn%C3%AD_cukrov%C3%AD" TargetMode="External"/><Relationship Id="rId3" Type="http://schemas.openxmlformats.org/officeDocument/2006/relationships/hyperlink" Target="https://cs.wikipedia.org/wiki/Buchta" TargetMode="External"/><Relationship Id="rId7" Type="http://schemas.openxmlformats.org/officeDocument/2006/relationships/hyperlink" Target="https://cs.wikipedia.org/wiki/Pochutina" TargetMode="External"/><Relationship Id="rId12" Type="http://schemas.openxmlformats.org/officeDocument/2006/relationships/hyperlink" Target="https://cs.wikipedia.org/wiki/M%C3%A1k" TargetMode="External"/><Relationship Id="rId17" Type="http://schemas.openxmlformats.org/officeDocument/2006/relationships/hyperlink" Target="https://cs.wikipedia.org/wiki/V%C3%A1noce" TargetMode="External"/><Relationship Id="rId2" Type="http://schemas.openxmlformats.org/officeDocument/2006/relationships/hyperlink" Target="https://cs.wikipedia.org/wiki/Dezert" TargetMode="External"/><Relationship Id="rId16" Type="http://schemas.openxmlformats.org/officeDocument/2006/relationships/hyperlink" Target="https://cs.wikipedia.org/wiki/Marcip%C3%A1n" TargetMode="External"/><Relationship Id="rId1" Type="http://schemas.openxmlformats.org/officeDocument/2006/relationships/slideLayout" Target="../slideLayouts/slideLayout2.xml"/><Relationship Id="rId6" Type="http://schemas.openxmlformats.org/officeDocument/2006/relationships/hyperlink" Target="https://cs.wikipedia.org/wiki/%C4%8Cokol%C3%A1da" TargetMode="External"/><Relationship Id="rId11" Type="http://schemas.openxmlformats.org/officeDocument/2006/relationships/hyperlink" Target="https://cs.wikipedia.org/wiki/Povidla" TargetMode="External"/><Relationship Id="rId5" Type="http://schemas.openxmlformats.org/officeDocument/2006/relationships/hyperlink" Target="https://cs.wikipedia.org/wiki/T%C4%9Bsto" TargetMode="External"/><Relationship Id="rId15" Type="http://schemas.openxmlformats.org/officeDocument/2006/relationships/hyperlink" Target="https://cs.wikipedia.org/wiki/%C5%A0leha%C4%8Dka" TargetMode="External"/><Relationship Id="rId10" Type="http://schemas.openxmlformats.org/officeDocument/2006/relationships/hyperlink" Target="https://cs.wikipedia.org/wiki/Drobenka" TargetMode="External"/><Relationship Id="rId19" Type="http://schemas.openxmlformats.org/officeDocument/2006/relationships/image" Target="../media/image15.jpeg"/><Relationship Id="rId4" Type="http://schemas.openxmlformats.org/officeDocument/2006/relationships/hyperlink" Target="https://cs.wikipedia.org/wiki/Mou%C4%8Dn%C3%ADk" TargetMode="External"/><Relationship Id="rId9" Type="http://schemas.openxmlformats.org/officeDocument/2006/relationships/hyperlink" Target="https://cs.wikipedia.org/wiki/Rebarbora" TargetMode="External"/><Relationship Id="rId14" Type="http://schemas.openxmlformats.org/officeDocument/2006/relationships/hyperlink" Target="https://cs.wikipedia.org/wiki/Kr%C3%A9m"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cs.wikipedia.org/wiki/%C4%8Cejkovice_(okres_Znojmo)" TargetMode="External"/><Relationship Id="rId3" Type="http://schemas.openxmlformats.org/officeDocument/2006/relationships/hyperlink" Target="https://cs.wikipedia.org/wiki/%C5%BDatec" TargetMode="External"/><Relationship Id="rId7" Type="http://schemas.openxmlformats.org/officeDocument/2006/relationships/hyperlink" Target="https://cs.wikipedia.org/wiki/Valtice" TargetMode="External"/><Relationship Id="rId12" Type="http://schemas.openxmlformats.org/officeDocument/2006/relationships/image" Target="../media/image16.jpeg"/><Relationship Id="rId2" Type="http://schemas.openxmlformats.org/officeDocument/2006/relationships/hyperlink" Target="https://cs.wikipedia.org/wiki/Chmel" TargetMode="External"/><Relationship Id="rId1" Type="http://schemas.openxmlformats.org/officeDocument/2006/relationships/slideLayout" Target="../slideLayouts/slideLayout2.xml"/><Relationship Id="rId6" Type="http://schemas.openxmlformats.org/officeDocument/2006/relationships/hyperlink" Target="https://cs.wikipedia.org/wiki/Velk%C3%A9_Pavlovice" TargetMode="External"/><Relationship Id="rId11" Type="http://schemas.openxmlformats.org/officeDocument/2006/relationships/hyperlink" Target="https://cs.wikipedia.org/w/index.php?title=Mostecko&amp;action=edit&amp;redlink=1" TargetMode="External"/><Relationship Id="rId5" Type="http://schemas.openxmlformats.org/officeDocument/2006/relationships/hyperlink" Target="https://cs.wikipedia.org/wiki/Ji%C5%BEn%C3%AD_Morava" TargetMode="External"/><Relationship Id="rId10" Type="http://schemas.openxmlformats.org/officeDocument/2006/relationships/hyperlink" Target="https://cs.wikipedia.org/wiki/M%C4%9Bln%C3%ADk" TargetMode="External"/><Relationship Id="rId4" Type="http://schemas.openxmlformats.org/officeDocument/2006/relationships/hyperlink" Target="https://cs.wikipedia.org/wiki/R%C3%A9va_vinn%C3%A1" TargetMode="External"/><Relationship Id="rId9" Type="http://schemas.openxmlformats.org/officeDocument/2006/relationships/hyperlink" Target="https://cs.wikipedia.org/wiki/%C4%8Cechy"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cs.wikipedia.org/w/index.php?title=Makov%C3%A9_vdolky&amp;action=edit&amp;redlink=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cs.wikipedia.org/wiki/V%C3%A1noce" TargetMode="External"/><Relationship Id="rId7" Type="http://schemas.openxmlformats.org/officeDocument/2006/relationships/image" Target="../media/image11.jpeg"/><Relationship Id="rId2" Type="http://schemas.openxmlformats.org/officeDocument/2006/relationships/hyperlink" Target="https://cs.wikipedia.org/wiki/Kapr" TargetMode="External"/><Relationship Id="rId1" Type="http://schemas.openxmlformats.org/officeDocument/2006/relationships/slideLayout" Target="../slideLayouts/slideLayout2.xml"/><Relationship Id="rId6" Type="http://schemas.openxmlformats.org/officeDocument/2006/relationships/hyperlink" Target="https://cs.wikipedia.org/wiki/V%C3%A1no%C4%8Dn%C3%AD_cukrov%C3%AD" TargetMode="External"/><Relationship Id="rId5" Type="http://schemas.openxmlformats.org/officeDocument/2006/relationships/hyperlink" Target="https://cs.wikipedia.org/wiki/Bramborov%C3%BD_sal%C3%A1t" TargetMode="External"/><Relationship Id="rId4" Type="http://schemas.openxmlformats.org/officeDocument/2006/relationships/hyperlink" Target="https://cs.wikipedia.org/wiki/%C5%98%C3%ADzek"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b="1" dirty="0" smtClean="0"/>
              <a:t>Tradiční česká kuchyně, význam regionální kuchyně</a:t>
            </a:r>
            <a:r>
              <a:rPr lang="cs-CZ" dirty="0" smtClean="0"/>
              <a:t/>
            </a:r>
            <a:br>
              <a:rPr lang="cs-CZ" dirty="0" smtClean="0"/>
            </a:br>
            <a:endParaRPr lang="cs-CZ" dirty="0"/>
          </a:p>
        </p:txBody>
      </p:sp>
      <p:sp>
        <p:nvSpPr>
          <p:cNvPr id="3" name="Podnadpis 2"/>
          <p:cNvSpPr>
            <a:spLocks noGrp="1"/>
          </p:cNvSpPr>
          <p:nvPr>
            <p:ph type="subTitle" idx="1"/>
          </p:nvPr>
        </p:nvSpPr>
        <p:spPr/>
        <p:txBody>
          <a:bodyPr/>
          <a:lstStyle/>
          <a:p>
            <a:endParaRPr lang="cs-CZ" dirty="0"/>
          </a:p>
        </p:txBody>
      </p:sp>
      <p:pic>
        <p:nvPicPr>
          <p:cNvPr id="17410" name="Picture 2" descr="Резултат с изображение за Tradiční česká kuchyně"/>
          <p:cNvPicPr>
            <a:picLocks noChangeAspect="1" noChangeArrowheads="1"/>
          </p:cNvPicPr>
          <p:nvPr/>
        </p:nvPicPr>
        <p:blipFill>
          <a:blip r:embed="rId2" cstate="print"/>
          <a:srcRect/>
          <a:stretch>
            <a:fillRect/>
          </a:stretch>
        </p:blipFill>
        <p:spPr bwMode="auto">
          <a:xfrm>
            <a:off x="8783297" y="2751514"/>
            <a:ext cx="2893589" cy="3948544"/>
          </a:xfrm>
          <a:prstGeom prst="rect">
            <a:avLst/>
          </a:prstGeom>
          <a:noFill/>
        </p:spPr>
      </p:pic>
    </p:spTree>
    <p:extLst>
      <p:ext uri="{BB962C8B-B14F-4D97-AF65-F5344CB8AC3E}">
        <p14:creationId xmlns:p14="http://schemas.microsoft.com/office/powerpoint/2010/main" val="2860950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16378" y="365124"/>
            <a:ext cx="6359237" cy="6492875"/>
          </a:xfrm>
        </p:spPr>
        <p:txBody>
          <a:bodyPr>
            <a:normAutofit fontScale="92500" lnSpcReduction="20000"/>
          </a:bodyPr>
          <a:lstStyle/>
          <a:p>
            <a:r>
              <a:rPr lang="cs-CZ" dirty="0"/>
              <a:t>V restauracích je jedním z nejoblíbenějších jídel </a:t>
            </a:r>
            <a:r>
              <a:rPr lang="cs-CZ" u="sng" dirty="0">
                <a:hlinkClick r:id="rId2" tooltip="Smažený sýr"/>
              </a:rPr>
              <a:t>smažený sýr</a:t>
            </a:r>
            <a:r>
              <a:rPr lang="cs-CZ" dirty="0"/>
              <a:t>, hovorově „</a:t>
            </a:r>
            <a:r>
              <a:rPr lang="cs-CZ" dirty="0" err="1"/>
              <a:t>smažák</a:t>
            </a:r>
            <a:r>
              <a:rPr lang="cs-CZ" dirty="0"/>
              <a:t>“, k pivu v </a:t>
            </a:r>
            <a:r>
              <a:rPr lang="cs-CZ" u="sng" dirty="0">
                <a:hlinkClick r:id="rId3" tooltip="Hospoda"/>
              </a:rPr>
              <a:t>hospodách</a:t>
            </a:r>
            <a:r>
              <a:rPr lang="cs-CZ" dirty="0"/>
              <a:t> např. </a:t>
            </a:r>
            <a:r>
              <a:rPr lang="cs-CZ" u="sng" dirty="0">
                <a:hlinkClick r:id="rId4" tooltip="Utopenec"/>
              </a:rPr>
              <a:t>utopenci</a:t>
            </a:r>
            <a:r>
              <a:rPr lang="cs-CZ" dirty="0"/>
              <a:t> a </a:t>
            </a:r>
            <a:r>
              <a:rPr lang="cs-CZ" u="sng" dirty="0">
                <a:hlinkClick r:id="rId5" tooltip="Nakládaný hermelín"/>
              </a:rPr>
              <a:t>nakládaný hermelín</a:t>
            </a:r>
            <a:r>
              <a:rPr lang="cs-CZ" dirty="0"/>
              <a:t>.</a:t>
            </a:r>
          </a:p>
          <a:p>
            <a:r>
              <a:rPr lang="cs-CZ" dirty="0"/>
              <a:t>Podle sezónní dostupnosti jsou v české kuchyni připravována i jídla zeleninová (smažený </a:t>
            </a:r>
            <a:r>
              <a:rPr lang="cs-CZ" u="sng" dirty="0">
                <a:hlinkClick r:id="rId6" tooltip="Květák"/>
              </a:rPr>
              <a:t>květák</a:t>
            </a:r>
            <a:r>
              <a:rPr lang="cs-CZ" dirty="0"/>
              <a:t>, </a:t>
            </a:r>
            <a:r>
              <a:rPr lang="cs-CZ" u="sng" dirty="0">
                <a:hlinkClick r:id="rId7" tooltip="Lečo"/>
              </a:rPr>
              <a:t>lečo</a:t>
            </a:r>
            <a:r>
              <a:rPr lang="cs-CZ" dirty="0"/>
              <a:t> s </a:t>
            </a:r>
            <a:r>
              <a:rPr lang="cs-CZ" u="sng" dirty="0">
                <a:hlinkClick r:id="rId8" tooltip="Vejce"/>
              </a:rPr>
              <a:t>vejci</a:t>
            </a:r>
            <a:r>
              <a:rPr lang="cs-CZ" dirty="0"/>
              <a:t>), velkou tradici mají pokrmy z lesních i pěstovaných </a:t>
            </a:r>
            <a:r>
              <a:rPr lang="cs-CZ" u="sng" dirty="0">
                <a:hlinkClick r:id="rId9" tooltip="Houby"/>
              </a:rPr>
              <a:t>hub</a:t>
            </a:r>
            <a:r>
              <a:rPr lang="cs-CZ" dirty="0"/>
              <a:t>. </a:t>
            </a:r>
          </a:p>
          <a:p>
            <a:r>
              <a:rPr lang="cs-CZ" dirty="0"/>
              <a:t>Zelenina je v českém podnebí víceméně sezónní záležitost, často se nakládá a zavařuje, k jídlu se dříve podávala především vařená, nyní jsou saláty a čerstvá zelenina stále oblíbenější. Nejběžnější zelenina jsou brambory, okurky, rajčata, cibule, špenát, petržel, celer, mrkev, ředkve. </a:t>
            </a:r>
          </a:p>
          <a:p>
            <a:r>
              <a:rPr lang="cs-CZ" dirty="0"/>
              <a:t>Z ovoce jsou v kuchyni nejrozšířenější jablka, švestky, hrušky, jeřabiny, třešně, jahody, maliny, rybíz a meruňky. V české kuchyni se také používá </a:t>
            </a:r>
            <a:r>
              <a:rPr lang="cs-CZ" u="sng" dirty="0">
                <a:hlinkClick r:id="rId10" tooltip="Mák"/>
              </a:rPr>
              <a:t>mák</a:t>
            </a:r>
            <a:r>
              <a:rPr lang="cs-CZ" dirty="0"/>
              <a:t> a </a:t>
            </a:r>
            <a:r>
              <a:rPr lang="cs-CZ" u="sng" dirty="0">
                <a:hlinkClick r:id="rId11" tooltip="Povidla"/>
              </a:rPr>
              <a:t>povidla</a:t>
            </a:r>
            <a:r>
              <a:rPr lang="cs-CZ" dirty="0"/>
              <a:t>.</a:t>
            </a:r>
          </a:p>
          <a:p>
            <a:endParaRPr lang="cs-CZ" dirty="0"/>
          </a:p>
        </p:txBody>
      </p:sp>
      <p:pic>
        <p:nvPicPr>
          <p:cNvPr id="8194" name="Picture 2" descr="Резултат с изображение за Tradiční česká kuchyně"/>
          <p:cNvPicPr>
            <a:picLocks noChangeAspect="1" noChangeArrowheads="1"/>
          </p:cNvPicPr>
          <p:nvPr/>
        </p:nvPicPr>
        <p:blipFill>
          <a:blip r:embed="rId12" cstate="print"/>
          <a:srcRect/>
          <a:stretch>
            <a:fillRect/>
          </a:stretch>
        </p:blipFill>
        <p:spPr bwMode="auto">
          <a:xfrm>
            <a:off x="6531437" y="1870999"/>
            <a:ext cx="5429250" cy="3619500"/>
          </a:xfrm>
          <a:prstGeom prst="rect">
            <a:avLst/>
          </a:prstGeom>
          <a:noFill/>
        </p:spPr>
      </p:pic>
    </p:spTree>
    <p:extLst>
      <p:ext uri="{BB962C8B-B14F-4D97-AF65-F5344CB8AC3E}">
        <p14:creationId xmlns:p14="http://schemas.microsoft.com/office/powerpoint/2010/main" val="2803286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41316" y="540912"/>
            <a:ext cx="5802284" cy="6317087"/>
          </a:xfrm>
        </p:spPr>
        <p:txBody>
          <a:bodyPr>
            <a:normAutofit fontScale="92500" lnSpcReduction="10000"/>
          </a:bodyPr>
          <a:lstStyle/>
          <a:p>
            <a:r>
              <a:rPr lang="cs-CZ" dirty="0"/>
              <a:t>Častým </a:t>
            </a:r>
            <a:r>
              <a:rPr lang="cs-CZ" i="1" u="sng" dirty="0">
                <a:hlinkClick r:id="rId2" tooltip="Dezert"/>
              </a:rPr>
              <a:t>dezertem</a:t>
            </a:r>
            <a:r>
              <a:rPr lang="cs-CZ" dirty="0"/>
              <a:t> jsou české </a:t>
            </a:r>
            <a:r>
              <a:rPr lang="cs-CZ" u="sng" dirty="0">
                <a:hlinkClick r:id="rId3" tooltip="Buchta"/>
              </a:rPr>
              <a:t>buchty</a:t>
            </a:r>
            <a:r>
              <a:rPr lang="cs-CZ" dirty="0"/>
              <a:t> a </a:t>
            </a:r>
            <a:r>
              <a:rPr lang="cs-CZ" u="sng" dirty="0">
                <a:hlinkClick r:id="rId4" tooltip="Moučník"/>
              </a:rPr>
              <a:t>moučníky</a:t>
            </a:r>
            <a:r>
              <a:rPr lang="cs-CZ" dirty="0"/>
              <a:t>. Většinou jde o sladké pokrmy z nejrůznějších druhů </a:t>
            </a:r>
            <a:r>
              <a:rPr lang="cs-CZ" u="sng" dirty="0">
                <a:hlinkClick r:id="rId5" tooltip="Těsto"/>
              </a:rPr>
              <a:t>těst</a:t>
            </a:r>
            <a:r>
              <a:rPr lang="cs-CZ" dirty="0"/>
              <a:t> s náplní nebo polité </a:t>
            </a:r>
            <a:r>
              <a:rPr lang="cs-CZ" u="sng" dirty="0">
                <a:hlinkClick r:id="rId6" tooltip="Čokoláda"/>
              </a:rPr>
              <a:t>čokoládou</a:t>
            </a:r>
            <a:r>
              <a:rPr lang="cs-CZ" dirty="0"/>
              <a:t> či jinou </a:t>
            </a:r>
            <a:r>
              <a:rPr lang="cs-CZ" u="sng" dirty="0">
                <a:hlinkClick r:id="rId7" tooltip="Pochutina"/>
              </a:rPr>
              <a:t>pochutinou</a:t>
            </a:r>
            <a:r>
              <a:rPr lang="cs-CZ" dirty="0"/>
              <a:t>. Mnoho druhů koláčů a pečiva, které jsou populární ve střední Evropě, pochází z české kuchyně. Je mnoho oblíbených buchet a </a:t>
            </a:r>
            <a:r>
              <a:rPr lang="cs-CZ" u="sng" dirty="0">
                <a:hlinkClick r:id="rId8" tooltip="Dort"/>
              </a:rPr>
              <a:t>dortů</a:t>
            </a:r>
            <a:r>
              <a:rPr lang="cs-CZ" dirty="0"/>
              <a:t>, skoro každá rodina, která peče, má své speciality. Mezi suroviny patří potraviny rostlinného původu (např. </a:t>
            </a:r>
            <a:r>
              <a:rPr lang="cs-CZ" u="sng" dirty="0">
                <a:hlinkClick r:id="rId9" tooltip="Rebarbora"/>
              </a:rPr>
              <a:t>rebarbora</a:t>
            </a:r>
            <a:r>
              <a:rPr lang="cs-CZ" dirty="0"/>
              <a:t> a různé druhy ovoce), různá </a:t>
            </a:r>
            <a:r>
              <a:rPr lang="cs-CZ" u="sng" dirty="0">
                <a:hlinkClick r:id="rId10" tooltip="Drobenka"/>
              </a:rPr>
              <a:t>drobení</a:t>
            </a:r>
            <a:r>
              <a:rPr lang="cs-CZ" dirty="0"/>
              <a:t>, </a:t>
            </a:r>
            <a:r>
              <a:rPr lang="cs-CZ" u="sng" dirty="0">
                <a:hlinkClick r:id="rId6" tooltip="Čokoláda"/>
              </a:rPr>
              <a:t>čokoláda</a:t>
            </a:r>
            <a:r>
              <a:rPr lang="cs-CZ" dirty="0"/>
              <a:t>, </a:t>
            </a:r>
            <a:r>
              <a:rPr lang="cs-CZ" u="sng" dirty="0">
                <a:hlinkClick r:id="rId11" tooltip="Povidla"/>
              </a:rPr>
              <a:t>povidla</a:t>
            </a:r>
            <a:r>
              <a:rPr lang="cs-CZ" dirty="0"/>
              <a:t> nebo </a:t>
            </a:r>
            <a:r>
              <a:rPr lang="cs-CZ" u="sng" dirty="0">
                <a:hlinkClick r:id="rId12" tooltip="Mák"/>
              </a:rPr>
              <a:t>mák</a:t>
            </a:r>
            <a:r>
              <a:rPr lang="cs-CZ" dirty="0"/>
              <a:t>. Do dortů se přidávají </a:t>
            </a:r>
            <a:r>
              <a:rPr lang="cs-CZ" u="sng" dirty="0">
                <a:hlinkClick r:id="rId13" tooltip="Piškot"/>
              </a:rPr>
              <a:t>piškoty</a:t>
            </a:r>
            <a:r>
              <a:rPr lang="cs-CZ" dirty="0"/>
              <a:t>, </a:t>
            </a:r>
            <a:r>
              <a:rPr lang="cs-CZ" u="sng" dirty="0">
                <a:hlinkClick r:id="rId14" tooltip="Krém"/>
              </a:rPr>
              <a:t>krémy</a:t>
            </a:r>
            <a:r>
              <a:rPr lang="cs-CZ" dirty="0"/>
              <a:t>, domácí </a:t>
            </a:r>
            <a:r>
              <a:rPr lang="cs-CZ" u="sng" dirty="0">
                <a:hlinkClick r:id="rId15" tooltip="Šlehačka"/>
              </a:rPr>
              <a:t>šlehačky</a:t>
            </a:r>
            <a:r>
              <a:rPr lang="cs-CZ" dirty="0"/>
              <a:t>, </a:t>
            </a:r>
            <a:r>
              <a:rPr lang="cs-CZ" u="sng" dirty="0">
                <a:hlinkClick r:id="rId16" tooltip="Marcipán"/>
              </a:rPr>
              <a:t>marcipánové</a:t>
            </a:r>
            <a:r>
              <a:rPr lang="cs-CZ" dirty="0"/>
              <a:t> ozdoby a podobně. Na </a:t>
            </a:r>
            <a:r>
              <a:rPr lang="cs-CZ" u="sng" dirty="0">
                <a:hlinkClick r:id="rId17" tooltip="Vánoce"/>
              </a:rPr>
              <a:t>Vánoce</a:t>
            </a:r>
            <a:r>
              <a:rPr lang="cs-CZ" dirty="0"/>
              <a:t> se peče </a:t>
            </a:r>
            <a:r>
              <a:rPr lang="cs-CZ" u="sng" dirty="0">
                <a:hlinkClick r:id="rId18" tooltip="Vánoční cukroví"/>
              </a:rPr>
              <a:t>cukroví</a:t>
            </a:r>
            <a:r>
              <a:rPr lang="cs-CZ" dirty="0"/>
              <a:t> např. perníčky z medového těsta, různé ořechové lodičky, pusinky ze sněhu z bílků atd.</a:t>
            </a:r>
          </a:p>
          <a:p>
            <a:endParaRPr lang="cs-CZ" dirty="0"/>
          </a:p>
        </p:txBody>
      </p:sp>
      <p:pic>
        <p:nvPicPr>
          <p:cNvPr id="7170" name="Picture 2" descr="Резултат с изображение за české vánoční cukroví"/>
          <p:cNvPicPr>
            <a:picLocks noChangeAspect="1" noChangeArrowheads="1"/>
          </p:cNvPicPr>
          <p:nvPr/>
        </p:nvPicPr>
        <p:blipFill>
          <a:blip r:embed="rId19" cstate="print"/>
          <a:srcRect/>
          <a:stretch>
            <a:fillRect/>
          </a:stretch>
        </p:blipFill>
        <p:spPr bwMode="auto">
          <a:xfrm>
            <a:off x="6356870" y="2077748"/>
            <a:ext cx="5715000" cy="3219451"/>
          </a:xfrm>
          <a:prstGeom prst="rect">
            <a:avLst/>
          </a:prstGeom>
          <a:noFill/>
        </p:spPr>
      </p:pic>
    </p:spTree>
    <p:extLst>
      <p:ext uri="{BB962C8B-B14F-4D97-AF65-F5344CB8AC3E}">
        <p14:creationId xmlns:p14="http://schemas.microsoft.com/office/powerpoint/2010/main" val="601148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82880" y="365124"/>
            <a:ext cx="5951913" cy="6492875"/>
          </a:xfrm>
        </p:spPr>
        <p:txBody>
          <a:bodyPr>
            <a:normAutofit fontScale="77500" lnSpcReduction="20000"/>
          </a:bodyPr>
          <a:lstStyle/>
          <a:p>
            <a:r>
              <a:rPr lang="cs-CZ" dirty="0"/>
              <a:t>Pivo je v Čechách nejoblíbenějším alkoholickým nápojem a jeho výroba má staletími prověřenou tradici a především kvalitu. Po celé zemi je mnoho malých i velkých pivovarů, které produkují unikátní "český ležák" (pivo vznikající spodním kvašením). Nejznámějším českým pivem je </a:t>
            </a:r>
            <a:r>
              <a:rPr lang="cs-CZ" dirty="0" err="1"/>
              <a:t>Pilsner</a:t>
            </a:r>
            <a:r>
              <a:rPr lang="cs-CZ" dirty="0"/>
              <a:t> </a:t>
            </a:r>
            <a:r>
              <a:rPr lang="cs-CZ" dirty="0" err="1"/>
              <a:t>Urquell</a:t>
            </a:r>
            <a:r>
              <a:rPr lang="cs-CZ" dirty="0"/>
              <a:t> a Budvar. K pivu se běžně podávají drobné lahůdky, především uzeniny a sýry. Česko obsazuje tradičně první příčku ve spotřebě piva na osobu v celosvětovém srovnání (ročně 150–160 litrů piva na osobu).</a:t>
            </a:r>
          </a:p>
          <a:p>
            <a:r>
              <a:rPr lang="cs-CZ" dirty="0"/>
              <a:t>Vedle </a:t>
            </a:r>
            <a:r>
              <a:rPr lang="cs-CZ" u="sng" dirty="0">
                <a:hlinkClick r:id="rId2" tooltip="Chmel"/>
              </a:rPr>
              <a:t>chmele</a:t>
            </a:r>
            <a:r>
              <a:rPr lang="cs-CZ" dirty="0"/>
              <a:t> (</a:t>
            </a:r>
            <a:r>
              <a:rPr lang="cs-CZ" u="sng" dirty="0">
                <a:hlinkClick r:id="rId3" tooltip="Žatec"/>
              </a:rPr>
              <a:t>Žatecko</a:t>
            </a:r>
            <a:r>
              <a:rPr lang="cs-CZ" dirty="0"/>
              <a:t>) se v Česku pěstuje i </a:t>
            </a:r>
            <a:r>
              <a:rPr lang="cs-CZ" u="sng" dirty="0">
                <a:hlinkClick r:id="rId4" tooltip="Réva vinná"/>
              </a:rPr>
              <a:t>vinná réva</a:t>
            </a:r>
            <a:r>
              <a:rPr lang="cs-CZ" dirty="0"/>
              <a:t>, a to zejména na </a:t>
            </a:r>
            <a:r>
              <a:rPr lang="cs-CZ" u="sng" dirty="0">
                <a:hlinkClick r:id="rId5" tooltip="Jižní Morava"/>
              </a:rPr>
              <a:t>jižní Moravě</a:t>
            </a:r>
            <a:r>
              <a:rPr lang="cs-CZ" dirty="0"/>
              <a:t> (např. </a:t>
            </a:r>
            <a:r>
              <a:rPr lang="cs-CZ" u="sng" dirty="0">
                <a:hlinkClick r:id="rId6" tooltip="Velké Pavlovice"/>
              </a:rPr>
              <a:t>Velké Pavlovice</a:t>
            </a:r>
            <a:r>
              <a:rPr lang="cs-CZ" dirty="0"/>
              <a:t>, </a:t>
            </a:r>
            <a:r>
              <a:rPr lang="cs-CZ" u="sng" dirty="0">
                <a:hlinkClick r:id="rId7" tooltip="Valtice"/>
              </a:rPr>
              <a:t>Valtice</a:t>
            </a:r>
            <a:r>
              <a:rPr lang="cs-CZ" dirty="0"/>
              <a:t>, </a:t>
            </a:r>
            <a:r>
              <a:rPr lang="cs-CZ" u="sng" dirty="0">
                <a:hlinkClick r:id="rId8" tooltip="Čejkovice (okres Znojmo)"/>
              </a:rPr>
              <a:t>Čejkovice</a:t>
            </a:r>
            <a:r>
              <a:rPr lang="cs-CZ" dirty="0"/>
              <a:t>), ale i v </a:t>
            </a:r>
            <a:r>
              <a:rPr lang="cs-CZ" u="sng" dirty="0">
                <a:hlinkClick r:id="rId9" tooltip="Čechy"/>
              </a:rPr>
              <a:t>Čechách</a:t>
            </a:r>
            <a:r>
              <a:rPr lang="cs-CZ" dirty="0"/>
              <a:t> (např. v </a:t>
            </a:r>
            <a:r>
              <a:rPr lang="cs-CZ" u="sng" dirty="0">
                <a:hlinkClick r:id="rId10" tooltip="Mělník"/>
              </a:rPr>
              <a:t>Mělníce</a:t>
            </a:r>
            <a:r>
              <a:rPr lang="cs-CZ" dirty="0"/>
              <a:t> nebo i na </a:t>
            </a:r>
            <a:r>
              <a:rPr lang="cs-CZ" u="sng" dirty="0">
                <a:hlinkClick r:id="rId11" tooltip="Mostecko (stránka neexistuje)"/>
              </a:rPr>
              <a:t>Mostecku</a:t>
            </a:r>
            <a:r>
              <a:rPr lang="cs-CZ" dirty="0"/>
              <a:t>).</a:t>
            </a:r>
          </a:p>
          <a:p>
            <a:r>
              <a:rPr lang="cs-CZ" dirty="0"/>
              <a:t>Nealkoholické nápoje mají v Česku rovněž své zastoupení. </a:t>
            </a:r>
          </a:p>
          <a:p>
            <a:r>
              <a:rPr lang="cs-CZ" dirty="0" smtClean="0"/>
              <a:t>Minerální vody. </a:t>
            </a:r>
            <a:endParaRPr lang="cs-CZ" dirty="0"/>
          </a:p>
          <a:p>
            <a:r>
              <a:rPr lang="cs-CZ" dirty="0"/>
              <a:t>V Praze a všude v České Republice vyrůstají staročeské restaurace, kde převládají pečená a grilovaná masa, polévky v chlebových </a:t>
            </a:r>
            <a:r>
              <a:rPr lang="cs-CZ" dirty="0" smtClean="0"/>
              <a:t>bochnících.</a:t>
            </a:r>
            <a:endParaRPr lang="cs-CZ" dirty="0"/>
          </a:p>
          <a:p>
            <a:endParaRPr lang="cs-CZ" dirty="0"/>
          </a:p>
        </p:txBody>
      </p:sp>
      <p:pic>
        <p:nvPicPr>
          <p:cNvPr id="6146" name="Picture 2" descr="Резултат с изображение за české pivo"/>
          <p:cNvPicPr>
            <a:picLocks noChangeAspect="1" noChangeArrowheads="1"/>
          </p:cNvPicPr>
          <p:nvPr/>
        </p:nvPicPr>
        <p:blipFill>
          <a:blip r:embed="rId12" cstate="print"/>
          <a:srcRect/>
          <a:stretch>
            <a:fillRect/>
          </a:stretch>
        </p:blipFill>
        <p:spPr bwMode="auto">
          <a:xfrm>
            <a:off x="6373495" y="1869930"/>
            <a:ext cx="5715000" cy="3219451"/>
          </a:xfrm>
          <a:prstGeom prst="rect">
            <a:avLst/>
          </a:prstGeom>
          <a:noFill/>
        </p:spPr>
      </p:pic>
    </p:spTree>
    <p:extLst>
      <p:ext uri="{BB962C8B-B14F-4D97-AF65-F5344CB8AC3E}">
        <p14:creationId xmlns:p14="http://schemas.microsoft.com/office/powerpoint/2010/main" val="3538290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i="1" dirty="0"/>
              <a:t>Vybrané typické </a:t>
            </a:r>
            <a:r>
              <a:rPr lang="cs-CZ" b="1" i="1"/>
              <a:t>české </a:t>
            </a:r>
            <a:r>
              <a:rPr lang="cs-CZ" b="1" i="1" smtClean="0"/>
              <a:t>speciality</a:t>
            </a:r>
            <a:r>
              <a:rPr lang="cs-CZ" b="1" i="1" dirty="0"/>
              <a:t>:</a:t>
            </a:r>
            <a:r>
              <a:rPr lang="cs-CZ" b="1" dirty="0"/>
              <a:t/>
            </a:r>
            <a:br>
              <a:rPr lang="cs-CZ" b="1" dirty="0"/>
            </a:br>
            <a:endParaRPr lang="cs-CZ" b="1" dirty="0"/>
          </a:p>
        </p:txBody>
      </p:sp>
      <p:sp>
        <p:nvSpPr>
          <p:cNvPr id="3" name="Zástupný symbol pro obsah 2"/>
          <p:cNvSpPr>
            <a:spLocks noGrp="1"/>
          </p:cNvSpPr>
          <p:nvPr>
            <p:ph idx="1"/>
          </p:nvPr>
        </p:nvSpPr>
        <p:spPr>
          <a:xfrm>
            <a:off x="216132" y="1268672"/>
            <a:ext cx="7207134" cy="4351338"/>
          </a:xfrm>
        </p:spPr>
        <p:txBody>
          <a:bodyPr>
            <a:noAutofit/>
          </a:bodyPr>
          <a:lstStyle/>
          <a:p>
            <a:r>
              <a:rPr lang="cs-CZ" sz="2000" b="1" i="1" dirty="0"/>
              <a:t>Svíčková na smetaně</a:t>
            </a:r>
            <a:r>
              <a:rPr lang="cs-CZ" sz="2000" b="1" dirty="0"/>
              <a:t> </a:t>
            </a:r>
            <a:r>
              <a:rPr lang="cs-CZ" sz="2000" dirty="0"/>
              <a:t>- jedno z nejoblíbenějších českých jídel, pečené hovězí maso, špikované slaninou, zalité smetanovou omáčkou z kořenové zeleniny. Podáváno s knedlíkem. </a:t>
            </a:r>
            <a:br>
              <a:rPr lang="cs-CZ" sz="2000" dirty="0"/>
            </a:br>
            <a:r>
              <a:rPr lang="cs-CZ" sz="2000" i="1" dirty="0"/>
              <a:t>Omáčky</a:t>
            </a:r>
            <a:r>
              <a:rPr lang="cs-CZ" sz="2000" dirty="0"/>
              <a:t> - k hovězímu masu s knedlíkem se podává ještě mnoho dalších variant smetanových omáček, například z čerstvého kopru koprová omáčka, z křenu křenová omáčka, dále papriková nebo rajská omáčka.</a:t>
            </a:r>
          </a:p>
          <a:p>
            <a:r>
              <a:rPr lang="cs-CZ" sz="2000" b="1" i="1" dirty="0"/>
              <a:t>Vepřová pečeně se zelím a knedlíkem</a:t>
            </a:r>
            <a:r>
              <a:rPr lang="cs-CZ" sz="2000" b="1" dirty="0"/>
              <a:t> </a:t>
            </a:r>
            <a:r>
              <a:rPr lang="cs-CZ" sz="2000" dirty="0"/>
              <a:t>(</a:t>
            </a:r>
            <a:r>
              <a:rPr lang="cs-CZ" sz="2000" dirty="0" err="1"/>
              <a:t>Vepřo</a:t>
            </a:r>
            <a:r>
              <a:rPr lang="cs-CZ" sz="2000" dirty="0"/>
              <a:t> knedlo zelo) – české národní jídlo. Pečené vepřové maso s vařeným naloženým červeným nebo bílým zelím a knedlíkem. </a:t>
            </a:r>
            <a:br>
              <a:rPr lang="cs-CZ" sz="2000" dirty="0"/>
            </a:br>
            <a:r>
              <a:rPr lang="cs-CZ" sz="2000" i="1" dirty="0"/>
              <a:t>Dršťková polévka</a:t>
            </a:r>
            <a:r>
              <a:rPr lang="cs-CZ" sz="2000" dirty="0"/>
              <a:t> - hutná polévka z předvařených </a:t>
            </a:r>
            <a:r>
              <a:rPr lang="cs-CZ" sz="2000" dirty="0" err="1"/>
              <a:t>dršťek</a:t>
            </a:r>
            <a:r>
              <a:rPr lang="cs-CZ" sz="2000" dirty="0"/>
              <a:t> (částí hovězího žaludku), kořenové zeleniny, majoránky a česneku.</a:t>
            </a:r>
          </a:p>
          <a:p>
            <a:r>
              <a:rPr lang="cs-CZ" sz="2000" b="1" i="1" dirty="0"/>
              <a:t>Jehněčí kýta se špenátem</a:t>
            </a:r>
            <a:r>
              <a:rPr lang="cs-CZ" sz="2000" b="1" dirty="0"/>
              <a:t> </a:t>
            </a:r>
            <a:r>
              <a:rPr lang="cs-CZ" sz="2000" dirty="0"/>
              <a:t>- pečená kýta na česneku a rozmarýnu, která se podává obvykle se špenátem nebo špenátovým pyré a knedlíkem. </a:t>
            </a:r>
          </a:p>
          <a:p>
            <a:r>
              <a:rPr lang="cs-CZ" sz="2000" b="1" i="1" dirty="0"/>
              <a:t>Smažený řízek</a:t>
            </a:r>
            <a:r>
              <a:rPr lang="cs-CZ" sz="2000" b="1" dirty="0"/>
              <a:t> </a:t>
            </a:r>
            <a:r>
              <a:rPr lang="cs-CZ" sz="2000" dirty="0"/>
              <a:t>- plátek vepřového, telecího nebo kuřecího masa obalovaného v mouce, vajíčku a strouhance, osmaženého a podávaného s vařeným bramborem nebo bramborovým salátem.</a:t>
            </a:r>
            <a:br>
              <a:rPr lang="cs-CZ" sz="2000" dirty="0"/>
            </a:br>
            <a:endParaRPr lang="cs-CZ" sz="2000" dirty="0"/>
          </a:p>
        </p:txBody>
      </p:sp>
      <p:pic>
        <p:nvPicPr>
          <p:cNvPr id="5122" name="Picture 2" descr="Резултат с изображение за Tradiční česká kuchyně"/>
          <p:cNvPicPr>
            <a:picLocks noChangeAspect="1" noChangeArrowheads="1"/>
          </p:cNvPicPr>
          <p:nvPr/>
        </p:nvPicPr>
        <p:blipFill>
          <a:blip r:embed="rId2" cstate="print"/>
          <a:srcRect/>
          <a:stretch>
            <a:fillRect/>
          </a:stretch>
        </p:blipFill>
        <p:spPr bwMode="auto">
          <a:xfrm>
            <a:off x="7390016" y="1956226"/>
            <a:ext cx="4275396" cy="3030660"/>
          </a:xfrm>
          <a:prstGeom prst="rect">
            <a:avLst/>
          </a:prstGeom>
          <a:noFill/>
        </p:spPr>
      </p:pic>
    </p:spTree>
    <p:extLst>
      <p:ext uri="{BB962C8B-B14F-4D97-AF65-F5344CB8AC3E}">
        <p14:creationId xmlns:p14="http://schemas.microsoft.com/office/powerpoint/2010/main" val="3120848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838200" y="365124"/>
            <a:ext cx="10515600" cy="6492875"/>
          </a:xfrm>
        </p:spPr>
        <p:txBody>
          <a:bodyPr>
            <a:normAutofit lnSpcReduction="10000"/>
          </a:bodyPr>
          <a:lstStyle/>
          <a:p>
            <a:r>
              <a:rPr lang="cs-CZ" b="1" i="1" dirty="0"/>
              <a:t>Polévka s nudlemi a játrovými knedlíčky</a:t>
            </a:r>
            <a:r>
              <a:rPr lang="cs-CZ" b="1" dirty="0"/>
              <a:t> </a:t>
            </a:r>
            <a:r>
              <a:rPr lang="cs-CZ" dirty="0"/>
              <a:t>- hovězí vývar se zeleninou, nudlemi a knedlíčky z mletých jater. Jedna z nejběžnějších polévek, tradičně se podává i jako slavnostní první chod, například na svatbách.</a:t>
            </a:r>
          </a:p>
          <a:p>
            <a:r>
              <a:rPr lang="cs-CZ" b="1" i="1" dirty="0"/>
              <a:t>Guláš</a:t>
            </a:r>
            <a:r>
              <a:rPr lang="cs-CZ" dirty="0"/>
              <a:t> - původně maďarské jídlo, které v Čechách zdomácnělo a patří mezi nejrozšířenější pokrm ve všech restauracích a pivnicích. Jedna se o dušené maso, nejčastěji hovězí, se zeleninou a kořeněné mletou paprikou. Podává se nejčastěji s chlebem nebo knedlíkem.</a:t>
            </a:r>
            <a:br>
              <a:rPr lang="cs-CZ" dirty="0"/>
            </a:br>
            <a:r>
              <a:rPr lang="cs-CZ" i="1" dirty="0"/>
              <a:t>Zelňačka </a:t>
            </a:r>
            <a:r>
              <a:rPr lang="cs-CZ" dirty="0"/>
              <a:t>- zahuštěná polévka z naloženého zelí, brambor a uzeniny. Uzené maso někdy bývá nahrazeno klobásou.</a:t>
            </a:r>
          </a:p>
          <a:p>
            <a:r>
              <a:rPr lang="cs-CZ" b="1" i="1" dirty="0"/>
              <a:t>Pečená kachna nebo husa</a:t>
            </a:r>
            <a:r>
              <a:rPr lang="cs-CZ" b="1" dirty="0"/>
              <a:t> </a:t>
            </a:r>
            <a:r>
              <a:rPr lang="cs-CZ" dirty="0"/>
              <a:t>- oblíbená česká specialita, podávaná s dušeným naloženým zelím, knedlíkem a drceným kmínem. Kachna nebo husa se někdy se potírá medem.</a:t>
            </a:r>
            <a:br>
              <a:rPr lang="cs-CZ" dirty="0"/>
            </a:br>
            <a:r>
              <a:rPr lang="cs-CZ" i="1" dirty="0"/>
              <a:t>Kulajda</a:t>
            </a:r>
            <a:r>
              <a:rPr lang="cs-CZ" dirty="0"/>
              <a:t> - hustá polévka z hub, čerstvého kopru, brambor a kysané smetany.</a:t>
            </a:r>
            <a:br>
              <a:rPr lang="cs-CZ" dirty="0"/>
            </a:br>
            <a:r>
              <a:rPr lang="cs-CZ" dirty="0"/>
              <a:t>Smaženice - smažené čerstvé houby na cibulce, s česnekem a vejcem. Obvykle se jí s topinkou</a:t>
            </a:r>
            <a:br>
              <a:rPr lang="cs-CZ" dirty="0"/>
            </a:br>
            <a:r>
              <a:rPr lang="cs-CZ" b="1" i="1" dirty="0"/>
              <a:t>Bramboráky</a:t>
            </a:r>
            <a:r>
              <a:rPr lang="cs-CZ" b="1" dirty="0"/>
              <a:t> </a:t>
            </a:r>
            <a:r>
              <a:rPr lang="cs-CZ" dirty="0"/>
              <a:t>- smažené placky ze syrových nastrouhaných brambor, uzeniny a koření (majoránka, pepř)</a:t>
            </a:r>
          </a:p>
          <a:p>
            <a:endParaRPr lang="cs-CZ" dirty="0"/>
          </a:p>
        </p:txBody>
      </p:sp>
    </p:spTree>
    <p:extLst>
      <p:ext uri="{BB962C8B-B14F-4D97-AF65-F5344CB8AC3E}">
        <p14:creationId xmlns:p14="http://schemas.microsoft.com/office/powerpoint/2010/main" val="2934669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Další:</a:t>
            </a:r>
            <a:br>
              <a:rPr lang="cs-CZ" dirty="0" smtClean="0"/>
            </a:br>
            <a:endParaRPr lang="cs-CZ" dirty="0"/>
          </a:p>
        </p:txBody>
      </p:sp>
      <p:sp>
        <p:nvSpPr>
          <p:cNvPr id="3" name="Zástupný symbol pro obsah 2"/>
          <p:cNvSpPr>
            <a:spLocks noGrp="1"/>
          </p:cNvSpPr>
          <p:nvPr>
            <p:ph idx="1"/>
          </p:nvPr>
        </p:nvSpPr>
        <p:spPr/>
        <p:txBody>
          <a:bodyPr/>
          <a:lstStyle/>
          <a:p>
            <a:pPr marL="0" indent="0">
              <a:buNone/>
            </a:pPr>
            <a:r>
              <a:rPr lang="cs-CZ" dirty="0" smtClean="0"/>
              <a:t>Makové</a:t>
            </a:r>
            <a:r>
              <a:rPr lang="cs-CZ" dirty="0" smtClean="0">
                <a:hlinkClick r:id="rId2" tooltip="Makové vdolky (stránka neexistuje)"/>
              </a:rPr>
              <a:t> </a:t>
            </a:r>
            <a:r>
              <a:rPr lang="cs-CZ" dirty="0" smtClean="0"/>
              <a:t> </a:t>
            </a:r>
            <a:r>
              <a:rPr lang="cs-CZ" dirty="0"/>
              <a:t>koláče, vdolky, </a:t>
            </a:r>
            <a:r>
              <a:rPr lang="cs-CZ" dirty="0" smtClean="0"/>
              <a:t>hovězí na </a:t>
            </a:r>
            <a:r>
              <a:rPr lang="cs-CZ" dirty="0"/>
              <a:t>smetaně (na </a:t>
            </a:r>
            <a:r>
              <a:rPr lang="cs-CZ" dirty="0" smtClean="0"/>
              <a:t>divoko, svíčková</a:t>
            </a:r>
            <a:r>
              <a:rPr lang="cs-CZ" dirty="0"/>
              <a:t>), škubánky, dukátové buchtičky s krémem, houskový, bramborový a chlupatý knedlík, vepřová pečeně, houskový knedlík, dušené zelí, plněné ovocné </a:t>
            </a:r>
            <a:r>
              <a:rPr lang="cs-CZ" dirty="0" smtClean="0"/>
              <a:t>knedlíky </a:t>
            </a:r>
            <a:r>
              <a:rPr lang="cs-CZ" dirty="0"/>
              <a:t>(meruňkové, švestkové, jahodové), dršťková polévka, tlačenka, bramborová polévka, bramborák, žemlovka, bublanina, buchta, povidla, znojemské okurky, nakládaný hermelín, utopenec, olomoucké tvarůžky, obložený chlebíček, slepice (kuře) na paprice, pivo (plzeňského typu, slivovice</a:t>
            </a:r>
            <a:r>
              <a:rPr lang="cs-CZ" dirty="0" smtClean="0"/>
              <a:t>.</a:t>
            </a:r>
            <a:endParaRPr lang="cs-CZ" dirty="0"/>
          </a:p>
          <a:p>
            <a:endParaRPr lang="cs-CZ" dirty="0"/>
          </a:p>
        </p:txBody>
      </p:sp>
    </p:spTree>
    <p:extLst>
      <p:ext uri="{BB962C8B-B14F-4D97-AF65-F5344CB8AC3E}">
        <p14:creationId xmlns:p14="http://schemas.microsoft.com/office/powerpoint/2010/main" val="3386503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241069" y="365124"/>
            <a:ext cx="6434051" cy="6492875"/>
          </a:xfrm>
        </p:spPr>
        <p:txBody>
          <a:bodyPr>
            <a:normAutofit fontScale="85000" lnSpcReduction="20000"/>
          </a:bodyPr>
          <a:lstStyle/>
          <a:p>
            <a:r>
              <a:rPr lang="cs-CZ" dirty="0"/>
              <a:t>V současnosti obecný vývoj gastronomie dospěl do stadia, kdy většina jídelníčků si je velmi podobná. Přesto i v dnešní době se najdou restaurace, které se chtějí od ostatních odlišit a ve svém jídelním lístku nabídnou strávníkovi pokrmy typické pro kraj, v němž se nacházejí, a tím zvýrazní i dovednosti svého mistra kuchaře, jenž pro hosty speciality a pochoutky tamního kraje rád připraví. </a:t>
            </a:r>
          </a:p>
          <a:p>
            <a:r>
              <a:rPr lang="cs-CZ" dirty="0"/>
              <a:t>Řada typických českých jídel se z jídelních lístků vytratila, např. různé omáčky k vařeným masům, dušené roštěnky, zadělávané dršťky na paprice, ale hlavně do české kuchyně patří zvěřina a teplé moučníky – to, čemu říkáme receptury našich babiček, </a:t>
            </a:r>
            <a:r>
              <a:rPr lang="cs-CZ" b="1" dirty="0"/>
              <a:t>lívanečky</a:t>
            </a:r>
            <a:r>
              <a:rPr lang="cs-CZ" dirty="0"/>
              <a:t> s borůvkami, dukátové buchtičky, ovocné knedlíky, povidlové taštičky a jiné. Tento trend vede ke znovuobjevování starých a tradičních receptů a jejich zavádění do našeho jídelníčku, však pochutnat si na Zvíkovském koláči na Šumavě, v západních Čechách na Karlovarském guláši, ve Slezsku třeba na Starohorské čočkové polévce znamená návrat k původnímu a poznání našich kořenů a tradic. </a:t>
            </a:r>
          </a:p>
          <a:p>
            <a:pPr marL="0" indent="0">
              <a:buNone/>
            </a:pPr>
            <a:endParaRPr lang="cs-CZ" dirty="0"/>
          </a:p>
          <a:p>
            <a:endParaRPr lang="cs-CZ" dirty="0"/>
          </a:p>
        </p:txBody>
      </p:sp>
      <p:pic>
        <p:nvPicPr>
          <p:cNvPr id="1026" name="Picture 2" descr="Резултат с изображение за Lívanečky"/>
          <p:cNvPicPr>
            <a:picLocks noChangeAspect="1" noChangeArrowheads="1"/>
          </p:cNvPicPr>
          <p:nvPr/>
        </p:nvPicPr>
        <p:blipFill>
          <a:blip r:embed="rId2" cstate="print"/>
          <a:srcRect/>
          <a:stretch>
            <a:fillRect/>
          </a:stretch>
        </p:blipFill>
        <p:spPr bwMode="auto">
          <a:xfrm>
            <a:off x="6656418" y="1396538"/>
            <a:ext cx="5535582" cy="3690388"/>
          </a:xfrm>
          <a:prstGeom prst="rect">
            <a:avLst/>
          </a:prstGeom>
          <a:noFill/>
        </p:spPr>
      </p:pic>
    </p:spTree>
    <p:extLst>
      <p:ext uri="{BB962C8B-B14F-4D97-AF65-F5344CB8AC3E}">
        <p14:creationId xmlns:p14="http://schemas.microsoft.com/office/powerpoint/2010/main" val="3815604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Děkuji za pozornost  </a:t>
            </a:r>
            <a:r>
              <a:rPr lang="cs-CZ" dirty="0" smtClean="0">
                <a:sym typeface="Wingdings" pitchFamily="2" charset="2"/>
              </a:rPr>
              <a:t></a:t>
            </a:r>
            <a:endParaRPr lang="cs-CZ" dirty="0"/>
          </a:p>
        </p:txBody>
      </p:sp>
      <p:pic>
        <p:nvPicPr>
          <p:cNvPr id="30722" name="Picture 2" descr="Резултат с изображение за české pivo"/>
          <p:cNvPicPr>
            <a:picLocks noChangeAspect="1" noChangeArrowheads="1"/>
          </p:cNvPicPr>
          <p:nvPr/>
        </p:nvPicPr>
        <p:blipFill>
          <a:blip r:embed="rId2" cstate="print"/>
          <a:srcRect/>
          <a:stretch>
            <a:fillRect/>
          </a:stretch>
        </p:blipFill>
        <p:spPr bwMode="auto">
          <a:xfrm>
            <a:off x="2624455" y="1870364"/>
            <a:ext cx="7143750" cy="47625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
            </a:r>
            <a:br>
              <a:rPr lang="cs-CZ" dirty="0"/>
            </a:br>
            <a:endParaRPr lang="cs-CZ" dirty="0"/>
          </a:p>
        </p:txBody>
      </p:sp>
      <p:sp>
        <p:nvSpPr>
          <p:cNvPr id="3" name="Zástupný symbol pro obsah 2"/>
          <p:cNvSpPr>
            <a:spLocks noGrp="1"/>
          </p:cNvSpPr>
          <p:nvPr>
            <p:ph idx="1"/>
          </p:nvPr>
        </p:nvSpPr>
        <p:spPr>
          <a:xfrm>
            <a:off x="266007" y="167424"/>
            <a:ext cx="5976851" cy="6532633"/>
          </a:xfrm>
        </p:spPr>
        <p:txBody>
          <a:bodyPr>
            <a:normAutofit fontScale="92500"/>
          </a:bodyPr>
          <a:lstStyle/>
          <a:p>
            <a:pPr marL="0" indent="0"/>
            <a:r>
              <a:rPr lang="cs-CZ" dirty="0" smtClean="0"/>
              <a:t>vyhledávání specializovaných produktů, </a:t>
            </a:r>
            <a:r>
              <a:rPr lang="cs-CZ" dirty="0"/>
              <a:t>odpovídající </a:t>
            </a:r>
            <a:r>
              <a:rPr lang="cs-CZ" dirty="0" smtClean="0"/>
              <a:t>specifickým </a:t>
            </a:r>
            <a:r>
              <a:rPr lang="cs-CZ" dirty="0"/>
              <a:t>potřebám a </a:t>
            </a:r>
            <a:r>
              <a:rPr lang="cs-CZ" dirty="0" smtClean="0"/>
              <a:t>zájmům.</a:t>
            </a:r>
          </a:p>
          <a:p>
            <a:pPr marL="0" indent="0"/>
            <a:r>
              <a:rPr lang="cs-CZ" dirty="0" smtClean="0"/>
              <a:t>Vzniká </a:t>
            </a:r>
            <a:r>
              <a:rPr lang="cs-CZ" dirty="0"/>
              <a:t>tak relativně nová skupina spotřebitelů, kteří se seznamují s tradicemi a kulturou navštívené destinace prostřednictvím potravinářských produktů a gastronomie. </a:t>
            </a:r>
            <a:endParaRPr lang="cs-CZ" dirty="0" smtClean="0"/>
          </a:p>
          <a:p>
            <a:pPr marL="0" indent="0"/>
            <a:r>
              <a:rPr lang="cs-CZ" dirty="0" smtClean="0"/>
              <a:t>ochutnat </a:t>
            </a:r>
            <a:r>
              <a:rPr lang="cs-CZ" dirty="0"/>
              <a:t>tradiční kulinářské speciality nebo takové, které nabídnou nevšední zážitek z neobvyklého pokrmu, podávaný ještě neobvyklejším způsobem. </a:t>
            </a:r>
            <a:endParaRPr lang="cs-CZ" dirty="0" smtClean="0"/>
          </a:p>
          <a:p>
            <a:pPr marL="0" indent="0"/>
            <a:r>
              <a:rPr lang="cs-CZ" dirty="0" smtClean="0"/>
              <a:t>Seznamují </a:t>
            </a:r>
            <a:r>
              <a:rPr lang="cs-CZ" dirty="0"/>
              <a:t>se s tradiční výrobou potravin a alkoholických nápojů, navštěvují vinné sklípky a gastronomické události, jako jsou festivaly, slavnosti, trhy nebo veletrhy.</a:t>
            </a:r>
          </a:p>
          <a:p>
            <a:endParaRPr lang="cs-CZ" dirty="0"/>
          </a:p>
        </p:txBody>
      </p:sp>
      <p:pic>
        <p:nvPicPr>
          <p:cNvPr id="16386" name="Picture 2" descr="Резултат с изображение за Tradiční česká kuchyně"/>
          <p:cNvPicPr>
            <a:picLocks noChangeAspect="1" noChangeArrowheads="1"/>
          </p:cNvPicPr>
          <p:nvPr/>
        </p:nvPicPr>
        <p:blipFill>
          <a:blip r:embed="rId2" cstate="print"/>
          <a:srcRect/>
          <a:stretch>
            <a:fillRect/>
          </a:stretch>
        </p:blipFill>
        <p:spPr bwMode="auto">
          <a:xfrm>
            <a:off x="6406745" y="1623377"/>
            <a:ext cx="5238750" cy="3486151"/>
          </a:xfrm>
          <a:prstGeom prst="rect">
            <a:avLst/>
          </a:prstGeom>
          <a:noFill/>
        </p:spPr>
      </p:pic>
    </p:spTree>
    <p:extLst>
      <p:ext uri="{BB962C8B-B14F-4D97-AF65-F5344CB8AC3E}">
        <p14:creationId xmlns:p14="http://schemas.microsoft.com/office/powerpoint/2010/main" val="2750281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Český gastronomický produkt je postaven na třech prvcích:</a:t>
            </a:r>
            <a:br>
              <a:rPr lang="cs-CZ" dirty="0" smtClean="0"/>
            </a:br>
            <a:endParaRPr lang="cs-CZ" dirty="0"/>
          </a:p>
        </p:txBody>
      </p:sp>
      <p:sp>
        <p:nvSpPr>
          <p:cNvPr id="3" name="Zástupný symbol pro obsah 2"/>
          <p:cNvSpPr>
            <a:spLocks noGrp="1"/>
          </p:cNvSpPr>
          <p:nvPr>
            <p:ph idx="1"/>
          </p:nvPr>
        </p:nvSpPr>
        <p:spPr>
          <a:xfrm>
            <a:off x="131618" y="1717560"/>
            <a:ext cx="2104506" cy="4351338"/>
          </a:xfrm>
        </p:spPr>
        <p:txBody>
          <a:bodyPr>
            <a:normAutofit fontScale="62500" lnSpcReduction="20000"/>
          </a:bodyPr>
          <a:lstStyle/>
          <a:p>
            <a:pPr lvl="0"/>
            <a:r>
              <a:rPr lang="sk-SK" b="1" dirty="0" err="1" smtClean="0"/>
              <a:t>Pivovarnictví</a:t>
            </a:r>
            <a:r>
              <a:rPr lang="sk-SK" dirty="0" smtClean="0"/>
              <a:t> </a:t>
            </a:r>
            <a:r>
              <a:rPr lang="sk-SK" dirty="0"/>
              <a:t>– české pivo je významným </a:t>
            </a:r>
            <a:r>
              <a:rPr lang="sk-SK" dirty="0" err="1"/>
              <a:t>momentem</a:t>
            </a:r>
            <a:r>
              <a:rPr lang="sk-SK" dirty="0"/>
              <a:t> </a:t>
            </a:r>
            <a:r>
              <a:rPr lang="sk-SK" dirty="0" err="1"/>
              <a:t>komunikace</a:t>
            </a:r>
            <a:r>
              <a:rPr lang="sk-SK" dirty="0"/>
              <a:t>,</a:t>
            </a:r>
            <a:endParaRPr lang="cs-CZ" dirty="0"/>
          </a:p>
          <a:p>
            <a:pPr lvl="0"/>
            <a:r>
              <a:rPr lang="sk-SK" b="1" dirty="0" err="1"/>
              <a:t>tradice</a:t>
            </a:r>
            <a:r>
              <a:rPr lang="sk-SK" b="1" dirty="0"/>
              <a:t> –</a:t>
            </a:r>
            <a:r>
              <a:rPr lang="sk-SK" dirty="0"/>
              <a:t> </a:t>
            </a:r>
            <a:r>
              <a:rPr lang="sk-SK" dirty="0" err="1"/>
              <a:t>především</a:t>
            </a:r>
            <a:r>
              <a:rPr lang="sk-SK" dirty="0"/>
              <a:t> </a:t>
            </a:r>
            <a:r>
              <a:rPr lang="sk-SK" dirty="0" err="1"/>
              <a:t>lidové</a:t>
            </a:r>
            <a:r>
              <a:rPr lang="sk-SK" dirty="0"/>
              <a:t> a </a:t>
            </a:r>
            <a:r>
              <a:rPr lang="sk-SK" dirty="0" err="1"/>
              <a:t>folklorní</a:t>
            </a:r>
            <a:r>
              <a:rPr lang="sk-SK" dirty="0"/>
              <a:t>, </a:t>
            </a:r>
            <a:r>
              <a:rPr lang="sk-SK" dirty="0" err="1"/>
              <a:t>se</a:t>
            </a:r>
            <a:r>
              <a:rPr lang="sk-SK" dirty="0"/>
              <a:t> </a:t>
            </a:r>
            <a:r>
              <a:rPr lang="sk-SK" dirty="0" err="1"/>
              <a:t>vztahem</a:t>
            </a:r>
            <a:r>
              <a:rPr lang="sk-SK" dirty="0"/>
              <a:t> </a:t>
            </a:r>
            <a:r>
              <a:rPr lang="sk-SK" dirty="0" err="1"/>
              <a:t>ke</a:t>
            </a:r>
            <a:r>
              <a:rPr lang="sk-SK" dirty="0"/>
              <a:t> </a:t>
            </a:r>
            <a:r>
              <a:rPr lang="sk-SK" dirty="0" err="1"/>
              <a:t>gastronomii</a:t>
            </a:r>
            <a:r>
              <a:rPr lang="sk-SK" dirty="0"/>
              <a:t>, </a:t>
            </a:r>
            <a:r>
              <a:rPr lang="sk-SK" dirty="0" err="1"/>
              <a:t>jako</a:t>
            </a:r>
            <a:r>
              <a:rPr lang="sk-SK" dirty="0"/>
              <a:t> </a:t>
            </a:r>
            <a:r>
              <a:rPr lang="sk-SK" dirty="0" err="1"/>
              <a:t>jsou</a:t>
            </a:r>
            <a:r>
              <a:rPr lang="sk-SK" dirty="0"/>
              <a:t> </a:t>
            </a:r>
            <a:r>
              <a:rPr lang="sk-SK" dirty="0" err="1"/>
              <a:t>lidové</a:t>
            </a:r>
            <a:r>
              <a:rPr lang="sk-SK" dirty="0"/>
              <a:t> </a:t>
            </a:r>
            <a:r>
              <a:rPr lang="sk-SK" dirty="0" err="1"/>
              <a:t>slavnosti</a:t>
            </a:r>
            <a:r>
              <a:rPr lang="sk-SK" dirty="0"/>
              <a:t>, </a:t>
            </a:r>
            <a:r>
              <a:rPr lang="sk-SK" dirty="0" err="1"/>
              <a:t>posvícení</a:t>
            </a:r>
            <a:r>
              <a:rPr lang="sk-SK" dirty="0"/>
              <a:t>, </a:t>
            </a:r>
            <a:r>
              <a:rPr lang="sk-SK" dirty="0" err="1"/>
              <a:t>poutě</a:t>
            </a:r>
            <a:r>
              <a:rPr lang="sk-SK" dirty="0"/>
              <a:t>,</a:t>
            </a:r>
            <a:endParaRPr lang="cs-CZ" dirty="0"/>
          </a:p>
          <a:p>
            <a:pPr lvl="0"/>
            <a:r>
              <a:rPr lang="sk-SK" b="1" dirty="0" err="1"/>
              <a:t>vinařské</a:t>
            </a:r>
            <a:r>
              <a:rPr lang="sk-SK" b="1" dirty="0"/>
              <a:t> </a:t>
            </a:r>
            <a:r>
              <a:rPr lang="sk-SK" b="1" dirty="0" err="1"/>
              <a:t>tradice</a:t>
            </a:r>
            <a:r>
              <a:rPr lang="sk-SK" b="1" dirty="0"/>
              <a:t> </a:t>
            </a:r>
            <a:r>
              <a:rPr lang="sk-SK" dirty="0"/>
              <a:t>a výroba </a:t>
            </a:r>
            <a:r>
              <a:rPr lang="sk-SK" dirty="0" err="1"/>
              <a:t>tradičních</a:t>
            </a:r>
            <a:r>
              <a:rPr lang="sk-SK" dirty="0"/>
              <a:t> </a:t>
            </a:r>
            <a:r>
              <a:rPr lang="sk-SK" dirty="0" err="1"/>
              <a:t>lihových</a:t>
            </a:r>
            <a:r>
              <a:rPr lang="sk-SK" dirty="0"/>
              <a:t> </a:t>
            </a:r>
            <a:r>
              <a:rPr lang="sk-SK" dirty="0" err="1"/>
              <a:t>nápojů</a:t>
            </a:r>
            <a:r>
              <a:rPr lang="sk-SK" dirty="0"/>
              <a:t>, </a:t>
            </a:r>
            <a:r>
              <a:rPr lang="sk-SK" dirty="0" err="1"/>
              <a:t>jako</a:t>
            </a:r>
            <a:r>
              <a:rPr lang="sk-SK" dirty="0"/>
              <a:t> je Slivovice, Becherovka.</a:t>
            </a:r>
            <a:endParaRPr lang="cs-CZ" dirty="0"/>
          </a:p>
          <a:p>
            <a:endParaRPr lang="cs-CZ" dirty="0"/>
          </a:p>
        </p:txBody>
      </p:sp>
      <p:pic>
        <p:nvPicPr>
          <p:cNvPr id="15362" name="Picture 2" descr="Резултат с изображение за Tradiční česká kuchyně"/>
          <p:cNvPicPr>
            <a:picLocks noChangeAspect="1" noChangeArrowheads="1"/>
          </p:cNvPicPr>
          <p:nvPr/>
        </p:nvPicPr>
        <p:blipFill>
          <a:blip r:embed="rId2" cstate="print"/>
          <a:srcRect/>
          <a:stretch>
            <a:fillRect/>
          </a:stretch>
        </p:blipFill>
        <p:spPr bwMode="auto">
          <a:xfrm>
            <a:off x="10172411" y="1021773"/>
            <a:ext cx="1847850" cy="2466975"/>
          </a:xfrm>
          <a:prstGeom prst="rect">
            <a:avLst/>
          </a:prstGeom>
          <a:noFill/>
        </p:spPr>
      </p:pic>
      <p:pic>
        <p:nvPicPr>
          <p:cNvPr id="15364" name="Picture 4" descr="Резултат с изображение за Tradiční česká kuchyně"/>
          <p:cNvPicPr>
            <a:picLocks noChangeAspect="1" noChangeArrowheads="1"/>
          </p:cNvPicPr>
          <p:nvPr/>
        </p:nvPicPr>
        <p:blipFill>
          <a:blip r:embed="rId3" cstate="print"/>
          <a:srcRect/>
          <a:stretch>
            <a:fillRect/>
          </a:stretch>
        </p:blipFill>
        <p:spPr bwMode="auto">
          <a:xfrm>
            <a:off x="2690957" y="804258"/>
            <a:ext cx="2321617" cy="3488769"/>
          </a:xfrm>
          <a:prstGeom prst="rect">
            <a:avLst/>
          </a:prstGeom>
          <a:noFill/>
        </p:spPr>
      </p:pic>
      <p:pic>
        <p:nvPicPr>
          <p:cNvPr id="15366" name="Picture 6" descr="Резултат с изображение за Tradiční česká kuchyně"/>
          <p:cNvPicPr>
            <a:picLocks noChangeAspect="1" noChangeArrowheads="1"/>
          </p:cNvPicPr>
          <p:nvPr/>
        </p:nvPicPr>
        <p:blipFill>
          <a:blip r:embed="rId4" cstate="print"/>
          <a:srcRect/>
          <a:stretch>
            <a:fillRect/>
          </a:stretch>
        </p:blipFill>
        <p:spPr bwMode="auto">
          <a:xfrm>
            <a:off x="5051772" y="1030664"/>
            <a:ext cx="5256010" cy="5719271"/>
          </a:xfrm>
          <a:prstGeom prst="rect">
            <a:avLst/>
          </a:prstGeom>
          <a:noFill/>
        </p:spPr>
      </p:pic>
    </p:spTree>
    <p:extLst>
      <p:ext uri="{BB962C8B-B14F-4D97-AF65-F5344CB8AC3E}">
        <p14:creationId xmlns:p14="http://schemas.microsoft.com/office/powerpoint/2010/main" val="2021099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299258" y="365124"/>
            <a:ext cx="6733309" cy="6357647"/>
          </a:xfrm>
        </p:spPr>
        <p:txBody>
          <a:bodyPr>
            <a:normAutofit fontScale="92500" lnSpcReduction="20000"/>
          </a:bodyPr>
          <a:lstStyle/>
          <a:p>
            <a:r>
              <a:rPr lang="cs-CZ" dirty="0" smtClean="0"/>
              <a:t>nový </a:t>
            </a:r>
            <a:r>
              <a:rPr lang="cs-CZ" dirty="0"/>
              <a:t>trend návratu k tradiční stravě. </a:t>
            </a:r>
          </a:p>
          <a:p>
            <a:r>
              <a:rPr lang="cs-CZ" dirty="0"/>
              <a:t>Tento trend vede ke znovuobjevování starých a tradičních receptů a jejich zavádění do našeho jídelníčku, však pochutnat si na Zvíkovském koláči na Šumavě, v západních Čechách na Karlovarském guláši, ve Slezsku třeba na Starohorské čočkové polévce znamená </a:t>
            </a:r>
            <a:r>
              <a:rPr lang="cs-CZ" b="1" dirty="0"/>
              <a:t>návrat k původnímu a poznání našich kořenů a tradic. </a:t>
            </a:r>
          </a:p>
          <a:p>
            <a:r>
              <a:rPr lang="cs-CZ" b="1" dirty="0"/>
              <a:t>Tradice hraje v gastronomii významnou roli a má svůj racionální základ, </a:t>
            </a:r>
            <a:r>
              <a:rPr lang="cs-CZ" dirty="0"/>
              <a:t>ověřený nesčetným opakováním technologických postupů. </a:t>
            </a:r>
          </a:p>
          <a:p>
            <a:r>
              <a:rPr lang="cs-CZ" dirty="0"/>
              <a:t>Pod </a:t>
            </a:r>
            <a:r>
              <a:rPr lang="cs-CZ" b="1" i="1" dirty="0"/>
              <a:t>regionální gastronomií</a:t>
            </a:r>
            <a:r>
              <a:rPr lang="cs-CZ" b="1" dirty="0"/>
              <a:t> </a:t>
            </a:r>
            <a:r>
              <a:rPr lang="cs-CZ" dirty="0"/>
              <a:t>si představujeme </a:t>
            </a:r>
            <a:r>
              <a:rPr lang="cs-CZ" b="1" dirty="0"/>
              <a:t>pokrmy, připravované dle tradičních receptů v daném regionu, připravené z maximálně čerstvých a sezónních surovin od místních </a:t>
            </a:r>
            <a:r>
              <a:rPr lang="cs-CZ" b="1" dirty="0" smtClean="0"/>
              <a:t>zemědělců</a:t>
            </a:r>
            <a:r>
              <a:rPr lang="cs-CZ" b="1" baseline="30000" dirty="0" smtClean="0"/>
              <a:t>.</a:t>
            </a:r>
          </a:p>
          <a:p>
            <a:r>
              <a:rPr lang="cs-CZ" baseline="30000" dirty="0" smtClean="0"/>
              <a:t> </a:t>
            </a:r>
            <a:r>
              <a:rPr lang="cs-CZ" dirty="0"/>
              <a:t>Jsou to již mnohdy zapomenuté receptury na pokrmy, které vařívali naši předkové. </a:t>
            </a:r>
          </a:p>
          <a:p>
            <a:endParaRPr lang="cs-CZ" dirty="0"/>
          </a:p>
        </p:txBody>
      </p:sp>
      <p:pic>
        <p:nvPicPr>
          <p:cNvPr id="14338" name="Picture 2" descr="Резултат с изображение за Tradiční česká kuchyně"/>
          <p:cNvPicPr>
            <a:picLocks noChangeAspect="1" noChangeArrowheads="1"/>
          </p:cNvPicPr>
          <p:nvPr/>
        </p:nvPicPr>
        <p:blipFill>
          <a:blip r:embed="rId2" cstate="print"/>
          <a:srcRect/>
          <a:stretch>
            <a:fillRect/>
          </a:stretch>
        </p:blipFill>
        <p:spPr bwMode="auto">
          <a:xfrm>
            <a:off x="7157905" y="1870364"/>
            <a:ext cx="4816494" cy="3607723"/>
          </a:xfrm>
          <a:prstGeom prst="rect">
            <a:avLst/>
          </a:prstGeom>
          <a:noFill/>
        </p:spPr>
      </p:pic>
    </p:spTree>
    <p:extLst>
      <p:ext uri="{BB962C8B-B14F-4D97-AF65-F5344CB8AC3E}">
        <p14:creationId xmlns:p14="http://schemas.microsoft.com/office/powerpoint/2010/main" val="4075254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257695" y="231820"/>
            <a:ext cx="6301047" cy="6626180"/>
          </a:xfrm>
        </p:spPr>
        <p:txBody>
          <a:bodyPr>
            <a:normAutofit fontScale="85000" lnSpcReduction="20000"/>
          </a:bodyPr>
          <a:lstStyle/>
          <a:p>
            <a:r>
              <a:rPr lang="cs-CZ" dirty="0"/>
              <a:t>Česká kuchyně vychází z dávných tradic stravování lidí uprostřed Evropy. Po dlouhá staletí byli naši předkové odkázáni na zdroje vypěstované nebo chované na území, kde žili. Dnešní podoba české kuchyně se vyvinula jednak díky vlivům sousedních zemí i v rámci jednoho seskupení (Rakousko-Uhersko, Československo atd.), tak i moderními trendy, </a:t>
            </a:r>
            <a:r>
              <a:rPr lang="cs-CZ" b="1" dirty="0"/>
              <a:t>vychází z kuchyní svých sousedů, především německé a maďarské</a:t>
            </a:r>
            <a:r>
              <a:rPr lang="cs-CZ" dirty="0"/>
              <a:t>. </a:t>
            </a:r>
          </a:p>
          <a:p>
            <a:r>
              <a:rPr lang="cs-CZ" dirty="0"/>
              <a:t>K velkým změnám došlo v přípravě pokrmů i ve složení surovin až v průběhu 19. a 20. století. Výrazně se o to zasloužil rozvoj pěstování </a:t>
            </a:r>
            <a:r>
              <a:rPr lang="cs-CZ" b="1" dirty="0"/>
              <a:t>brambor, které se staly vedle žitnopšeničného chleba hlavní složkou potravy, </a:t>
            </a:r>
            <a:r>
              <a:rPr lang="cs-CZ" dirty="0"/>
              <a:t>a dále pak rozvíjející se obchod v rostoucích městech.</a:t>
            </a:r>
          </a:p>
          <a:p>
            <a:r>
              <a:rPr lang="cs-CZ" dirty="0"/>
              <a:t>Historicky nejznámější českou autorkou knih o vaření byla spisovatelka a buditelka </a:t>
            </a:r>
            <a:r>
              <a:rPr lang="cs-CZ" b="1" dirty="0"/>
              <a:t>Magdalena Dobromila Rettigová</a:t>
            </a:r>
            <a:r>
              <a:rPr lang="cs-CZ" dirty="0"/>
              <a:t>. Kromě kuchařek napsala i řadu básní, divadelních her i próz. Jejím nejvýznamnějším dílem je kniha </a:t>
            </a:r>
            <a:r>
              <a:rPr lang="cs-CZ" i="1" dirty="0"/>
              <a:t>Domácí kuchařka</a:t>
            </a:r>
            <a:r>
              <a:rPr lang="cs-CZ" dirty="0"/>
              <a:t> z roku 1826, která byla v následujících sto letech vydána ještě mnohokrát.</a:t>
            </a:r>
          </a:p>
          <a:p>
            <a:endParaRPr lang="cs-CZ" dirty="0"/>
          </a:p>
        </p:txBody>
      </p:sp>
      <p:pic>
        <p:nvPicPr>
          <p:cNvPr id="13314" name="Picture 2" descr="Резултат с изображение за Tradiční česká kuchyně"/>
          <p:cNvPicPr>
            <a:picLocks noChangeAspect="1" noChangeArrowheads="1"/>
          </p:cNvPicPr>
          <p:nvPr/>
        </p:nvPicPr>
        <p:blipFill>
          <a:blip r:embed="rId2" cstate="print"/>
          <a:srcRect/>
          <a:stretch>
            <a:fillRect/>
          </a:stretch>
        </p:blipFill>
        <p:spPr bwMode="auto">
          <a:xfrm>
            <a:off x="6620798" y="0"/>
            <a:ext cx="5463136" cy="3642091"/>
          </a:xfrm>
          <a:prstGeom prst="rect">
            <a:avLst/>
          </a:prstGeom>
          <a:noFill/>
        </p:spPr>
      </p:pic>
      <p:pic>
        <p:nvPicPr>
          <p:cNvPr id="5" name="Obrázek 4"/>
          <p:cNvPicPr/>
          <p:nvPr/>
        </p:nvPicPr>
        <p:blipFill>
          <a:blip r:embed="rId3" cstate="print"/>
          <a:srcRect/>
          <a:stretch>
            <a:fillRect/>
          </a:stretch>
        </p:blipFill>
        <p:spPr bwMode="auto">
          <a:xfrm>
            <a:off x="8068931" y="3549535"/>
            <a:ext cx="1806544" cy="3308465"/>
          </a:xfrm>
          <a:prstGeom prst="rect">
            <a:avLst/>
          </a:prstGeom>
          <a:noFill/>
          <a:ln w="9525">
            <a:noFill/>
            <a:miter lim="800000"/>
            <a:headEnd/>
            <a:tailEnd/>
          </a:ln>
        </p:spPr>
      </p:pic>
    </p:spTree>
    <p:extLst>
      <p:ext uri="{BB962C8B-B14F-4D97-AF65-F5344CB8AC3E}">
        <p14:creationId xmlns:p14="http://schemas.microsoft.com/office/powerpoint/2010/main" val="3518978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i="1" dirty="0"/>
              <a:t>Co je pro českou kuchyni specifické? </a:t>
            </a:r>
            <a:r>
              <a:rPr lang="cs-CZ" dirty="0"/>
              <a:t/>
            </a:r>
            <a:br>
              <a:rPr lang="cs-CZ" dirty="0"/>
            </a:br>
            <a:endParaRPr lang="cs-CZ" dirty="0"/>
          </a:p>
        </p:txBody>
      </p:sp>
      <p:sp>
        <p:nvSpPr>
          <p:cNvPr id="3" name="Zástupný symbol pro obsah 2"/>
          <p:cNvSpPr>
            <a:spLocks noGrp="1"/>
          </p:cNvSpPr>
          <p:nvPr>
            <p:ph idx="1"/>
          </p:nvPr>
        </p:nvSpPr>
        <p:spPr>
          <a:xfrm>
            <a:off x="0" y="1825625"/>
            <a:ext cx="5735782" cy="4907684"/>
          </a:xfrm>
        </p:spPr>
        <p:txBody>
          <a:bodyPr>
            <a:normAutofit fontScale="77500" lnSpcReduction="20000"/>
          </a:bodyPr>
          <a:lstStyle/>
          <a:p>
            <a:r>
              <a:rPr lang="cs-CZ" dirty="0"/>
              <a:t>České menu se obvykle skládá ze dvou nebo více chodů - prvním je tradičně polévka, druhým hlavní jídlo, a doplňkovými chody pak dezert, kompot nebo zeleninový salát. </a:t>
            </a:r>
            <a:endParaRPr lang="cs-CZ" dirty="0" smtClean="0"/>
          </a:p>
          <a:p>
            <a:r>
              <a:rPr lang="cs-CZ" dirty="0" smtClean="0"/>
              <a:t>Jíme </a:t>
            </a:r>
            <a:r>
              <a:rPr lang="cs-CZ" dirty="0"/>
              <a:t>zpravidla tři hlavní jídla během dne. </a:t>
            </a:r>
          </a:p>
          <a:p>
            <a:r>
              <a:rPr lang="cs-CZ" b="1" dirty="0"/>
              <a:t>Snídaně</a:t>
            </a:r>
            <a:r>
              <a:rPr lang="cs-CZ" dirty="0"/>
              <a:t> sestávají obvykle z různých druhů pečiva a chleba s máslem, sýrem, uzeninami, džemem či medem. </a:t>
            </a:r>
          </a:p>
          <a:p>
            <a:r>
              <a:rPr lang="cs-CZ" dirty="0"/>
              <a:t>Snídani obvykle doplňuje káva nebo čaj. </a:t>
            </a:r>
          </a:p>
          <a:p>
            <a:r>
              <a:rPr lang="cs-CZ" b="1" dirty="0"/>
              <a:t>Obědy</a:t>
            </a:r>
            <a:r>
              <a:rPr lang="cs-CZ" dirty="0"/>
              <a:t> jsou zpravidla složeny ze dvou nebo tří chodů: polévky a hlavního, nejčastěji masitého jídla s přílohou.</a:t>
            </a:r>
          </a:p>
          <a:p>
            <a:r>
              <a:rPr lang="cs-CZ" dirty="0"/>
              <a:t>Třetím chodem bývá sladký dezert. Večeře mívá podobu jednoho hlavního chodu, někdy se podává i studená. Při odpolední svačině se konzumuje nejčastěji káva a sladký koláč, či jiné pečivo.</a:t>
            </a:r>
          </a:p>
          <a:p>
            <a:endParaRPr lang="cs-CZ" dirty="0"/>
          </a:p>
        </p:txBody>
      </p:sp>
      <p:pic>
        <p:nvPicPr>
          <p:cNvPr id="12290" name="Picture 2" descr="Резултат с изображение за Tradiční česká kuchyně"/>
          <p:cNvPicPr>
            <a:picLocks noChangeAspect="1" noChangeArrowheads="1"/>
          </p:cNvPicPr>
          <p:nvPr/>
        </p:nvPicPr>
        <p:blipFill>
          <a:blip r:embed="rId2" cstate="print"/>
          <a:srcRect/>
          <a:stretch>
            <a:fillRect/>
          </a:stretch>
        </p:blipFill>
        <p:spPr bwMode="auto">
          <a:xfrm>
            <a:off x="5777991" y="1679170"/>
            <a:ext cx="5918766" cy="3937953"/>
          </a:xfrm>
          <a:prstGeom prst="rect">
            <a:avLst/>
          </a:prstGeom>
          <a:noFill/>
        </p:spPr>
      </p:pic>
    </p:spTree>
    <p:extLst>
      <p:ext uri="{BB962C8B-B14F-4D97-AF65-F5344CB8AC3E}">
        <p14:creationId xmlns:p14="http://schemas.microsoft.com/office/powerpoint/2010/main" val="1966389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33004" y="463638"/>
            <a:ext cx="6816436" cy="6394361"/>
          </a:xfrm>
        </p:spPr>
        <p:txBody>
          <a:bodyPr>
            <a:normAutofit fontScale="70000" lnSpcReduction="20000"/>
          </a:bodyPr>
          <a:lstStyle/>
          <a:p>
            <a:r>
              <a:rPr lang="cs-CZ" dirty="0" smtClean="0"/>
              <a:t>Češi </a:t>
            </a:r>
            <a:r>
              <a:rPr lang="cs-CZ" dirty="0"/>
              <a:t>jsou zvyklí konzumovat poměrně velké množství masa, a to především vepřového, drůbežího a hovězího. </a:t>
            </a:r>
            <a:endParaRPr lang="cs-CZ" dirty="0" smtClean="0"/>
          </a:p>
          <a:p>
            <a:r>
              <a:rPr lang="cs-CZ" dirty="0" smtClean="0"/>
              <a:t>Přílohy </a:t>
            </a:r>
            <a:r>
              <a:rPr lang="cs-CZ" dirty="0"/>
              <a:t>k jídlu, velkou část tvoří pověstné české knedlíky a brambory, méně pak rýže a těstoviny. </a:t>
            </a:r>
          </a:p>
          <a:p>
            <a:r>
              <a:rPr lang="cs-CZ" dirty="0"/>
              <a:t>Řada lidí, bohužel i Čechů, si myslí, že typicky česká kuchyně je především svíčková, vepřová a guláš. Tato jídla do české gastronomie patří, ale je to pouze nepatrná část. </a:t>
            </a:r>
          </a:p>
          <a:p>
            <a:r>
              <a:rPr lang="cs-CZ" dirty="0"/>
              <a:t>Tradiční česká kuchyně je na rozdíl od kuchyní středomořských těžší a hůře stravitelná, převládají živočišné tuky, maso, mouka, ale v současnosti se situace mění a začínají se více projevovat trendy zdravé výživy. Česká kuchyně je často označována za méně zdravou, díky její tučnosti a používání velkého množství cukru a bílé mouky. </a:t>
            </a:r>
          </a:p>
          <a:p>
            <a:r>
              <a:rPr lang="cs-CZ" dirty="0"/>
              <a:t>Obecně je v české kuchyni zastoupeno </a:t>
            </a:r>
            <a:r>
              <a:rPr lang="cs-CZ" b="1" dirty="0"/>
              <a:t>hodně masa</a:t>
            </a:r>
            <a:r>
              <a:rPr lang="cs-CZ" dirty="0"/>
              <a:t>, její stravitelnost je tím pádem horší. Mezi nejčastější přílohy patří knedlíky, kterých existuje několik druhů (</a:t>
            </a:r>
            <a:r>
              <a:rPr lang="cs-CZ" dirty="0" smtClean="0"/>
              <a:t>houskový, </a:t>
            </a:r>
            <a:r>
              <a:rPr lang="cs-CZ" dirty="0"/>
              <a:t>bramborový, karlovarský, </a:t>
            </a:r>
            <a:r>
              <a:rPr lang="cs-CZ" dirty="0" smtClean="0"/>
              <a:t>chlupatý, </a:t>
            </a:r>
            <a:r>
              <a:rPr lang="cs-CZ" dirty="0"/>
              <a:t>plněný atd.), dále brambory na různé způsoby (šťouchané, kaše, vařené, </a:t>
            </a:r>
            <a:r>
              <a:rPr lang="cs-CZ" dirty="0" smtClean="0"/>
              <a:t>pečené </a:t>
            </a:r>
            <a:r>
              <a:rPr lang="cs-CZ" dirty="0"/>
              <a:t>atd.) a například rýže. </a:t>
            </a:r>
          </a:p>
          <a:p>
            <a:r>
              <a:rPr lang="cs-CZ" dirty="0"/>
              <a:t>Tradičně se vždy používala sezónní zelenina, avšak současná dostupnost veškeré zeleniny po celý rok toto specifikum odsunuje. Asi </a:t>
            </a:r>
            <a:r>
              <a:rPr lang="cs-CZ" b="1" dirty="0"/>
              <a:t>největší chloubou české gastronomie jsou omáčky. </a:t>
            </a:r>
          </a:p>
          <a:p>
            <a:endParaRPr lang="cs-CZ" dirty="0"/>
          </a:p>
        </p:txBody>
      </p:sp>
      <p:pic>
        <p:nvPicPr>
          <p:cNvPr id="11266" name="Picture 2" descr="Резултат с изображение за Tradiční česká kuchyně"/>
          <p:cNvPicPr>
            <a:picLocks noChangeAspect="1" noChangeArrowheads="1"/>
          </p:cNvPicPr>
          <p:nvPr/>
        </p:nvPicPr>
        <p:blipFill>
          <a:blip r:embed="rId2" cstate="print"/>
          <a:srcRect/>
          <a:stretch>
            <a:fillRect/>
          </a:stretch>
        </p:blipFill>
        <p:spPr bwMode="auto">
          <a:xfrm>
            <a:off x="6813784" y="1970117"/>
            <a:ext cx="5322823" cy="3300152"/>
          </a:xfrm>
          <a:prstGeom prst="rect">
            <a:avLst/>
          </a:prstGeom>
          <a:noFill/>
        </p:spPr>
      </p:pic>
    </p:spTree>
    <p:extLst>
      <p:ext uri="{BB962C8B-B14F-4D97-AF65-F5344CB8AC3E}">
        <p14:creationId xmlns:p14="http://schemas.microsoft.com/office/powerpoint/2010/main" val="3874458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33004" y="365124"/>
            <a:ext cx="6168043" cy="6492875"/>
          </a:xfrm>
        </p:spPr>
        <p:txBody>
          <a:bodyPr>
            <a:normAutofit fontScale="85000" lnSpcReduction="20000"/>
          </a:bodyPr>
          <a:lstStyle/>
          <a:p>
            <a:r>
              <a:rPr lang="cs-CZ" dirty="0"/>
              <a:t>Mezi nejdůležitější složky česká kuchyně patří maso, vepřové, hovězí, drůbeží, králičí a zvěřina. Z ryb, převážně sladkovodních, to je především kapr, jehož konzumace se převážně omezuje na vánoční svátky a méně častý pstruh, candát nebo úhoř. Český </a:t>
            </a:r>
            <a:r>
              <a:rPr lang="cs-CZ" u="sng" dirty="0">
                <a:hlinkClick r:id="rId2" tooltip="Kapr"/>
              </a:rPr>
              <a:t>kapr</a:t>
            </a:r>
            <a:r>
              <a:rPr lang="cs-CZ" dirty="0"/>
              <a:t>, chovaný převážně v jižních Čechách, se exportuje i do zahraničí.</a:t>
            </a:r>
          </a:p>
          <a:p>
            <a:r>
              <a:rPr lang="cs-CZ" dirty="0"/>
              <a:t>Dále to je zelenina, ovoce, luštěniny, houby, mléčné produkty, obilí, pečivo, rostlinné a živočišné tuky, koření, bylinky a v neposlední řadě české pivo.</a:t>
            </a:r>
          </a:p>
          <a:p>
            <a:r>
              <a:rPr lang="cs-CZ" dirty="0"/>
              <a:t>Na </a:t>
            </a:r>
            <a:r>
              <a:rPr lang="cs-CZ" u="sng" dirty="0">
                <a:hlinkClick r:id="rId3" tooltip="Vánoce"/>
              </a:rPr>
              <a:t>Vánoce</a:t>
            </a:r>
            <a:r>
              <a:rPr lang="cs-CZ" dirty="0"/>
              <a:t> se jí kapr (v některých rodinách </a:t>
            </a:r>
            <a:r>
              <a:rPr lang="cs-CZ" u="sng" dirty="0">
                <a:hlinkClick r:id="rId4" tooltip="Řízek"/>
              </a:rPr>
              <a:t>řízek</a:t>
            </a:r>
            <a:r>
              <a:rPr lang="cs-CZ" dirty="0"/>
              <a:t>) a </a:t>
            </a:r>
            <a:r>
              <a:rPr lang="cs-CZ" u="sng" dirty="0">
                <a:hlinkClick r:id="rId5" tooltip="Bramborový salát"/>
              </a:rPr>
              <a:t>bramborový salát</a:t>
            </a:r>
            <a:r>
              <a:rPr lang="cs-CZ" dirty="0"/>
              <a:t>, peče se </a:t>
            </a:r>
            <a:r>
              <a:rPr lang="cs-CZ" u="sng" dirty="0">
                <a:hlinkClick r:id="rId6" tooltip="Vánoční cukroví"/>
              </a:rPr>
              <a:t>cukroví</a:t>
            </a:r>
            <a:r>
              <a:rPr lang="cs-CZ" dirty="0"/>
              <a:t>.</a:t>
            </a:r>
          </a:p>
          <a:p>
            <a:r>
              <a:rPr lang="cs-CZ" dirty="0"/>
              <a:t>Z lahůdek můžeme zmínit obložené chlebíčky, nejrůznější saláty, zrající sýry nebo pražskou šunku.</a:t>
            </a:r>
            <a:br>
              <a:rPr lang="cs-CZ" dirty="0"/>
            </a:br>
            <a:r>
              <a:rPr lang="cs-CZ" dirty="0"/>
              <a:t>Z koření je v české kuchyni zastoupen hlavně pepř, kmín, nové koření, bobkový list, z bylinek je to libeček, meduňka, saturejka, majoránka, šalvěj, kopr a česnek.</a:t>
            </a:r>
          </a:p>
          <a:p>
            <a:endParaRPr lang="cs-CZ" dirty="0"/>
          </a:p>
        </p:txBody>
      </p:sp>
      <p:pic>
        <p:nvPicPr>
          <p:cNvPr id="10242" name="Picture 2" descr="Резултат с изображение за Tradiční česká kuchyně"/>
          <p:cNvPicPr>
            <a:picLocks noChangeAspect="1" noChangeArrowheads="1"/>
          </p:cNvPicPr>
          <p:nvPr/>
        </p:nvPicPr>
        <p:blipFill>
          <a:blip r:embed="rId7" cstate="print"/>
          <a:srcRect/>
          <a:stretch>
            <a:fillRect/>
          </a:stretch>
        </p:blipFill>
        <p:spPr bwMode="auto">
          <a:xfrm>
            <a:off x="7146578" y="0"/>
            <a:ext cx="4762500" cy="3171826"/>
          </a:xfrm>
          <a:prstGeom prst="rect">
            <a:avLst/>
          </a:prstGeom>
          <a:noFill/>
        </p:spPr>
      </p:pic>
      <p:pic>
        <p:nvPicPr>
          <p:cNvPr id="10244" name="Picture 4" descr="Резултат с изображение за Tradiční česká kuchyně"/>
          <p:cNvPicPr>
            <a:picLocks noChangeAspect="1" noChangeArrowheads="1"/>
          </p:cNvPicPr>
          <p:nvPr/>
        </p:nvPicPr>
        <p:blipFill>
          <a:blip r:embed="rId8" cstate="print"/>
          <a:srcRect/>
          <a:stretch>
            <a:fillRect/>
          </a:stretch>
        </p:blipFill>
        <p:spPr bwMode="auto">
          <a:xfrm>
            <a:off x="7669068" y="3275215"/>
            <a:ext cx="4065732" cy="2901142"/>
          </a:xfrm>
          <a:prstGeom prst="rect">
            <a:avLst/>
          </a:prstGeom>
          <a:noFill/>
        </p:spPr>
      </p:pic>
    </p:spTree>
    <p:extLst>
      <p:ext uri="{BB962C8B-B14F-4D97-AF65-F5344CB8AC3E}">
        <p14:creationId xmlns:p14="http://schemas.microsoft.com/office/powerpoint/2010/main" val="2252190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365124"/>
            <a:ext cx="5976851" cy="6492875"/>
          </a:xfrm>
        </p:spPr>
        <p:txBody>
          <a:bodyPr>
            <a:normAutofit fontScale="62500" lnSpcReduction="20000"/>
          </a:bodyPr>
          <a:lstStyle/>
          <a:p>
            <a:r>
              <a:rPr lang="cs-CZ" dirty="0"/>
              <a:t>Důležitou součástí české kuchyně a tradičního stravování je</a:t>
            </a:r>
            <a:r>
              <a:rPr lang="cs-CZ" b="1" i="1" dirty="0"/>
              <a:t> polévka</a:t>
            </a:r>
            <a:r>
              <a:rPr lang="cs-CZ" dirty="0"/>
              <a:t>. Nejčastěji vývary s různými vložkami či zavářkami a přidáním upravené zeleniny a rostlinného koření. Často jsou připravovány polévky zahuštěné (obvykle s použitím jíšky), luštěninové a s podílem masa, uzeniny nebo drobů, které jsou podávány i jako samostatné jídlo s pečivem. </a:t>
            </a:r>
          </a:p>
          <a:p>
            <a:r>
              <a:rPr lang="cs-CZ" dirty="0"/>
              <a:t>Tradiční polévky: bramborová, česnečka, gulášová, dršťková, fazolová, zelná s klobásou, hovězí s játrovými knedlíčky a nudlemi, kulajda a houbová polévka. </a:t>
            </a:r>
          </a:p>
          <a:p>
            <a:r>
              <a:rPr lang="cs-CZ" dirty="0" smtClean="0"/>
              <a:t>Nezastupitelnou </a:t>
            </a:r>
            <a:r>
              <a:rPr lang="cs-CZ" dirty="0"/>
              <a:t>úlohu v české gastronomii hrají </a:t>
            </a:r>
            <a:r>
              <a:rPr lang="cs-CZ" b="1" dirty="0"/>
              <a:t>omáčky</a:t>
            </a:r>
            <a:r>
              <a:rPr lang="cs-CZ" dirty="0"/>
              <a:t>, často velmi hutné a výživné s použitím smetany. Jako základ se používá </a:t>
            </a:r>
            <a:r>
              <a:rPr lang="cs-CZ" dirty="0" smtClean="0"/>
              <a:t>bešamel</a:t>
            </a:r>
            <a:r>
              <a:rPr lang="cs-CZ" dirty="0"/>
              <a:t>, někdy je místo něj na zahuštění použita jíška. </a:t>
            </a:r>
            <a:endParaRPr lang="cs-CZ" dirty="0" smtClean="0"/>
          </a:p>
          <a:p>
            <a:r>
              <a:rPr lang="cs-CZ" b="1" dirty="0" smtClean="0"/>
              <a:t>Typické </a:t>
            </a:r>
            <a:r>
              <a:rPr lang="cs-CZ" b="1" dirty="0"/>
              <a:t>omáčky jsou koprová, houbová, rajská, smetanová, omáčka ke svíčkové nebo papriková. </a:t>
            </a:r>
            <a:r>
              <a:rPr lang="cs-CZ" dirty="0"/>
              <a:t>Omáčky a knedlíky jsou českou specialitou. Omáčky zpravidla obsahují smetanu, máslo a mouku. </a:t>
            </a:r>
          </a:p>
          <a:p>
            <a:r>
              <a:rPr lang="cs-CZ" dirty="0"/>
              <a:t>Jako </a:t>
            </a:r>
            <a:r>
              <a:rPr lang="cs-CZ" b="1" dirty="0"/>
              <a:t>příloha</a:t>
            </a:r>
            <a:r>
              <a:rPr lang="cs-CZ" dirty="0"/>
              <a:t> k masu se v české kuchyni používá různě tepelně upravené </a:t>
            </a:r>
            <a:r>
              <a:rPr lang="cs-CZ" b="1" dirty="0"/>
              <a:t>zelí, kapusta a špenát, dále všechny běžné přílohy (těstoviny, brambory, rýže) a českou specialitou jsou knedlíky, </a:t>
            </a:r>
            <a:r>
              <a:rPr lang="cs-CZ" dirty="0"/>
              <a:t>které se připravují nejčastěji z obilné mouky s přidáním nakrájené housky (houskové knedlíky), nebo (bramborové knedlíky) z uvařených brambor, mouky a </a:t>
            </a:r>
            <a:r>
              <a:rPr lang="cs-CZ" dirty="0" smtClean="0"/>
              <a:t>krupice (houskový</a:t>
            </a:r>
            <a:r>
              <a:rPr lang="cs-CZ" dirty="0"/>
              <a:t>, bramborový, karlovarský, chlupatý, plněný atd.), dále brambory na různé způsoby (šťouchané, kaše, vařené, pečené atd.) a například rýže. </a:t>
            </a:r>
          </a:p>
          <a:p>
            <a:endParaRPr lang="cs-CZ" dirty="0"/>
          </a:p>
        </p:txBody>
      </p:sp>
      <p:pic>
        <p:nvPicPr>
          <p:cNvPr id="9218" name="Picture 2" descr="Резултат с изображение за Tradiční česká kuchyně"/>
          <p:cNvPicPr>
            <a:picLocks noChangeAspect="1" noChangeArrowheads="1"/>
          </p:cNvPicPr>
          <p:nvPr/>
        </p:nvPicPr>
        <p:blipFill>
          <a:blip r:embed="rId2" cstate="print"/>
          <a:srcRect/>
          <a:stretch>
            <a:fillRect/>
          </a:stretch>
        </p:blipFill>
        <p:spPr bwMode="auto">
          <a:xfrm>
            <a:off x="6000750" y="674024"/>
            <a:ext cx="6191250" cy="5172075"/>
          </a:xfrm>
          <a:prstGeom prst="rect">
            <a:avLst/>
          </a:prstGeom>
          <a:noFill/>
        </p:spPr>
      </p:pic>
    </p:spTree>
    <p:extLst>
      <p:ext uri="{BB962C8B-B14F-4D97-AF65-F5344CB8AC3E}">
        <p14:creationId xmlns:p14="http://schemas.microsoft.com/office/powerpoint/2010/main" val="1249388277"/>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2281</Words>
  <Application>Microsoft Office PowerPoint</Application>
  <PresentationFormat>Širokoúhlá obrazovka</PresentationFormat>
  <Paragraphs>63</Paragraphs>
  <Slides>17</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17</vt:i4>
      </vt:variant>
    </vt:vector>
  </HeadingPairs>
  <TitlesOfParts>
    <vt:vector size="22" baseType="lpstr">
      <vt:lpstr>Arial</vt:lpstr>
      <vt:lpstr>Calibri</vt:lpstr>
      <vt:lpstr>Calibri Light</vt:lpstr>
      <vt:lpstr>Wingdings</vt:lpstr>
      <vt:lpstr>Motiv Office</vt:lpstr>
      <vt:lpstr>Tradiční česká kuchyně, význam regionální kuchyně </vt:lpstr>
      <vt:lpstr> </vt:lpstr>
      <vt:lpstr>Český gastronomický produkt je postaven na třech prvcích: </vt:lpstr>
      <vt:lpstr>Prezentace aplikace PowerPoint</vt:lpstr>
      <vt:lpstr>Prezentace aplikace PowerPoint</vt:lpstr>
      <vt:lpstr>Co je pro českou kuchyni specifické?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Vybrané typické české speciality: </vt:lpstr>
      <vt:lpstr>Prezentace aplikace PowerPoint</vt:lpstr>
      <vt:lpstr>Další: </vt:lpstr>
      <vt:lpstr>Prezentace aplikace PowerPoint</vt:lpstr>
      <vt:lpstr>Děkuji za pozornost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Tradiční česká kuchyně, význam regionální kuchyně</dc:title>
  <dc:creator>Mirka</dc:creator>
  <cp:lastModifiedBy>Mirka</cp:lastModifiedBy>
  <cp:revision>13</cp:revision>
  <dcterms:created xsi:type="dcterms:W3CDTF">2016-10-16T15:54:31Z</dcterms:created>
  <dcterms:modified xsi:type="dcterms:W3CDTF">2021-03-26T08:07:46Z</dcterms:modified>
</cp:coreProperties>
</file>