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84" r:id="rId18"/>
    <p:sldId id="291" r:id="rId19"/>
    <p:sldId id="292" r:id="rId20"/>
    <p:sldId id="293" r:id="rId21"/>
    <p:sldId id="285" r:id="rId22"/>
    <p:sldId id="286" r:id="rId23"/>
    <p:sldId id="287" r:id="rId24"/>
    <p:sldId id="288" r:id="rId25"/>
    <p:sldId id="289" r:id="rId26"/>
    <p:sldId id="290" r:id="rId27"/>
    <p:sldId id="275" r:id="rId28"/>
    <p:sldId id="278" r:id="rId29"/>
    <p:sldId id="279" r:id="rId30"/>
    <p:sldId id="280" r:id="rId31"/>
    <p:sldId id="281" r:id="rId32"/>
    <p:sldId id="282" r:id="rId33"/>
    <p:sldId id="283" r:id="rId34"/>
    <p:sldId id="273"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E6F9794-7521-4E48-A346-EC1A30484EC3}" type="datetimeFigureOut">
              <a:rPr lang="cs-CZ" smtClean="0"/>
              <a:pPr/>
              <a:t>17.5.2021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143063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E6F9794-7521-4E48-A346-EC1A30484EC3}" type="datetimeFigureOut">
              <a:rPr lang="cs-CZ" smtClean="0"/>
              <a:pPr/>
              <a:t>17.5.2021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119706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E6F9794-7521-4E48-A346-EC1A30484EC3}" type="datetimeFigureOut">
              <a:rPr lang="cs-CZ" smtClean="0"/>
              <a:pPr/>
              <a:t>17.5.2021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205916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E6F9794-7521-4E48-A346-EC1A30484EC3}" type="datetimeFigureOut">
              <a:rPr lang="cs-CZ" smtClean="0"/>
              <a:pPr/>
              <a:t>17.5.2021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138165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E6F9794-7521-4E48-A346-EC1A30484EC3}" type="datetimeFigureOut">
              <a:rPr lang="cs-CZ" smtClean="0"/>
              <a:pPr/>
              <a:t>17.5.2021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219481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E6F9794-7521-4E48-A346-EC1A30484EC3}" type="datetimeFigureOut">
              <a:rPr lang="cs-CZ" smtClean="0"/>
              <a:pPr/>
              <a:t>17.5.2021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15898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E6F9794-7521-4E48-A346-EC1A30484EC3}" type="datetimeFigureOut">
              <a:rPr lang="cs-CZ" smtClean="0"/>
              <a:pPr/>
              <a:t>17.5.2021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157316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E6F9794-7521-4E48-A346-EC1A30484EC3}" type="datetimeFigureOut">
              <a:rPr lang="cs-CZ" smtClean="0"/>
              <a:pPr/>
              <a:t>17.5.2021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107609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E6F9794-7521-4E48-A346-EC1A30484EC3}" type="datetimeFigureOut">
              <a:rPr lang="cs-CZ" smtClean="0"/>
              <a:pPr/>
              <a:t>17.5.2021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89454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E6F9794-7521-4E48-A346-EC1A30484EC3}" type="datetimeFigureOut">
              <a:rPr lang="cs-CZ" smtClean="0"/>
              <a:pPr/>
              <a:t>17.5.2021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211730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E6F9794-7521-4E48-A346-EC1A30484EC3}" type="datetimeFigureOut">
              <a:rPr lang="cs-CZ" smtClean="0"/>
              <a:pPr/>
              <a:t>17.5.2021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8C6AC41-D1B2-447B-9684-9C028C7F1D5B}" type="slidenum">
              <a:rPr lang="cs-CZ" smtClean="0"/>
              <a:pPr/>
              <a:t>‹#›</a:t>
            </a:fld>
            <a:endParaRPr lang="cs-CZ"/>
          </a:p>
        </p:txBody>
      </p:sp>
    </p:spTree>
    <p:extLst>
      <p:ext uri="{BB962C8B-B14F-4D97-AF65-F5344CB8AC3E}">
        <p14:creationId xmlns:p14="http://schemas.microsoft.com/office/powerpoint/2010/main" val="107998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F9794-7521-4E48-A346-EC1A30484EC3}" type="datetimeFigureOut">
              <a:rPr lang="cs-CZ" smtClean="0"/>
              <a:pPr/>
              <a:t>17.5.2021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6AC41-D1B2-447B-9684-9C028C7F1D5B}" type="slidenum">
              <a:rPr lang="cs-CZ" smtClean="0"/>
              <a:pPr/>
              <a:t>‹#›</a:t>
            </a:fld>
            <a:endParaRPr lang="cs-CZ"/>
          </a:p>
        </p:txBody>
      </p:sp>
    </p:spTree>
    <p:extLst>
      <p:ext uri="{BB962C8B-B14F-4D97-AF65-F5344CB8AC3E}">
        <p14:creationId xmlns:p14="http://schemas.microsoft.com/office/powerpoint/2010/main" val="110123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s.wikipedia.org/wiki/Vejce" TargetMode="External"/><Relationship Id="rId3" Type="http://schemas.openxmlformats.org/officeDocument/2006/relationships/hyperlink" Target="https://cs.wikipedia.org/wiki/Hospoda" TargetMode="External"/><Relationship Id="rId7" Type="http://schemas.openxmlformats.org/officeDocument/2006/relationships/hyperlink" Target="https://cs.wikipedia.org/wiki/Le%C4%8Do" TargetMode="External"/><Relationship Id="rId12" Type="http://schemas.openxmlformats.org/officeDocument/2006/relationships/image" Target="../media/image14.jpeg"/><Relationship Id="rId2" Type="http://schemas.openxmlformats.org/officeDocument/2006/relationships/hyperlink" Target="https://cs.wikipedia.org/wiki/Sma%C5%BEen%C3%BD_s%C3%BDr" TargetMode="External"/><Relationship Id="rId1" Type="http://schemas.openxmlformats.org/officeDocument/2006/relationships/slideLayout" Target="../slideLayouts/slideLayout2.xml"/><Relationship Id="rId6" Type="http://schemas.openxmlformats.org/officeDocument/2006/relationships/hyperlink" Target="https://cs.wikipedia.org/wiki/Kv%C4%9Bt%C3%A1k" TargetMode="External"/><Relationship Id="rId11" Type="http://schemas.openxmlformats.org/officeDocument/2006/relationships/hyperlink" Target="https://cs.wikipedia.org/wiki/Povidla" TargetMode="External"/><Relationship Id="rId5" Type="http://schemas.openxmlformats.org/officeDocument/2006/relationships/hyperlink" Target="https://cs.wikipedia.org/wiki/Nakl%C3%A1dan%C3%BD_hermel%C3%ADn" TargetMode="External"/><Relationship Id="rId10" Type="http://schemas.openxmlformats.org/officeDocument/2006/relationships/hyperlink" Target="https://cs.wikipedia.org/wiki/M%C3%A1k" TargetMode="External"/><Relationship Id="rId4" Type="http://schemas.openxmlformats.org/officeDocument/2006/relationships/hyperlink" Target="https://cs.wikipedia.org/wiki/Utopenec" TargetMode="External"/><Relationship Id="rId9" Type="http://schemas.openxmlformats.org/officeDocument/2006/relationships/hyperlink" Target="https://cs.wikipedia.org/wiki/Houby"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cs.wikipedia.org/wiki/Dort" TargetMode="External"/><Relationship Id="rId13" Type="http://schemas.openxmlformats.org/officeDocument/2006/relationships/hyperlink" Target="https://cs.wikipedia.org/wiki/Pi%C5%A1kot" TargetMode="External"/><Relationship Id="rId18" Type="http://schemas.openxmlformats.org/officeDocument/2006/relationships/hyperlink" Target="https://cs.wikipedia.org/wiki/V%C3%A1no%C4%8Dn%C3%AD_cukrov%C3%AD" TargetMode="External"/><Relationship Id="rId3" Type="http://schemas.openxmlformats.org/officeDocument/2006/relationships/hyperlink" Target="https://cs.wikipedia.org/wiki/Buchta" TargetMode="External"/><Relationship Id="rId7" Type="http://schemas.openxmlformats.org/officeDocument/2006/relationships/hyperlink" Target="https://cs.wikipedia.org/wiki/Pochutina" TargetMode="External"/><Relationship Id="rId12" Type="http://schemas.openxmlformats.org/officeDocument/2006/relationships/hyperlink" Target="https://cs.wikipedia.org/wiki/M%C3%A1k" TargetMode="External"/><Relationship Id="rId17" Type="http://schemas.openxmlformats.org/officeDocument/2006/relationships/hyperlink" Target="https://cs.wikipedia.org/wiki/V%C3%A1noce" TargetMode="External"/><Relationship Id="rId2" Type="http://schemas.openxmlformats.org/officeDocument/2006/relationships/hyperlink" Target="https://cs.wikipedia.org/wiki/Dezert" TargetMode="External"/><Relationship Id="rId16" Type="http://schemas.openxmlformats.org/officeDocument/2006/relationships/hyperlink" Target="https://cs.wikipedia.org/wiki/Marcip%C3%A1n" TargetMode="External"/><Relationship Id="rId1" Type="http://schemas.openxmlformats.org/officeDocument/2006/relationships/slideLayout" Target="../slideLayouts/slideLayout2.xml"/><Relationship Id="rId6" Type="http://schemas.openxmlformats.org/officeDocument/2006/relationships/hyperlink" Target="https://cs.wikipedia.org/wiki/%C4%8Cokol%C3%A1da" TargetMode="External"/><Relationship Id="rId11" Type="http://schemas.openxmlformats.org/officeDocument/2006/relationships/hyperlink" Target="https://cs.wikipedia.org/wiki/Povidla" TargetMode="External"/><Relationship Id="rId5" Type="http://schemas.openxmlformats.org/officeDocument/2006/relationships/hyperlink" Target="https://cs.wikipedia.org/wiki/T%C4%9Bsto" TargetMode="External"/><Relationship Id="rId15" Type="http://schemas.openxmlformats.org/officeDocument/2006/relationships/hyperlink" Target="https://cs.wikipedia.org/wiki/%C5%A0leha%C4%8Dka" TargetMode="External"/><Relationship Id="rId10" Type="http://schemas.openxmlformats.org/officeDocument/2006/relationships/hyperlink" Target="https://cs.wikipedia.org/wiki/Drobenka" TargetMode="External"/><Relationship Id="rId19" Type="http://schemas.openxmlformats.org/officeDocument/2006/relationships/image" Target="../media/image15.jpeg"/><Relationship Id="rId4" Type="http://schemas.openxmlformats.org/officeDocument/2006/relationships/hyperlink" Target="https://cs.wikipedia.org/wiki/Mou%C4%8Dn%C3%ADk" TargetMode="External"/><Relationship Id="rId9" Type="http://schemas.openxmlformats.org/officeDocument/2006/relationships/hyperlink" Target="https://cs.wikipedia.org/wiki/Rebarbora" TargetMode="External"/><Relationship Id="rId14" Type="http://schemas.openxmlformats.org/officeDocument/2006/relationships/hyperlink" Target="https://cs.wikipedia.org/wiki/Kr%C3%A9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s.wikipedia.org/wiki/%C4%8Cejkovice_(okres_Znojmo)" TargetMode="External"/><Relationship Id="rId3" Type="http://schemas.openxmlformats.org/officeDocument/2006/relationships/hyperlink" Target="https://cs.wikipedia.org/wiki/%C5%BDatec" TargetMode="External"/><Relationship Id="rId7" Type="http://schemas.openxmlformats.org/officeDocument/2006/relationships/hyperlink" Target="https://cs.wikipedia.org/wiki/Valtice" TargetMode="External"/><Relationship Id="rId12" Type="http://schemas.openxmlformats.org/officeDocument/2006/relationships/image" Target="../media/image16.jpeg"/><Relationship Id="rId2" Type="http://schemas.openxmlformats.org/officeDocument/2006/relationships/hyperlink" Target="https://cs.wikipedia.org/wiki/Chmel" TargetMode="External"/><Relationship Id="rId1" Type="http://schemas.openxmlformats.org/officeDocument/2006/relationships/slideLayout" Target="../slideLayouts/slideLayout2.xml"/><Relationship Id="rId6" Type="http://schemas.openxmlformats.org/officeDocument/2006/relationships/hyperlink" Target="https://cs.wikipedia.org/wiki/Velk%C3%A9_Pavlovice" TargetMode="External"/><Relationship Id="rId11" Type="http://schemas.openxmlformats.org/officeDocument/2006/relationships/hyperlink" Target="https://cs.wikipedia.org/w/index.php?title=Mostecko&amp;action=edit&amp;redlink=1" TargetMode="External"/><Relationship Id="rId5" Type="http://schemas.openxmlformats.org/officeDocument/2006/relationships/hyperlink" Target="https://cs.wikipedia.org/wiki/Ji%C5%BEn%C3%AD_Morava" TargetMode="External"/><Relationship Id="rId10" Type="http://schemas.openxmlformats.org/officeDocument/2006/relationships/hyperlink" Target="https://cs.wikipedia.org/wiki/M%C4%9Bln%C3%ADk" TargetMode="External"/><Relationship Id="rId4" Type="http://schemas.openxmlformats.org/officeDocument/2006/relationships/hyperlink" Target="https://cs.wikipedia.org/wiki/R%C3%A9va_vinn%C3%A1" TargetMode="External"/><Relationship Id="rId9" Type="http://schemas.openxmlformats.org/officeDocument/2006/relationships/hyperlink" Target="https://cs.wikipedia.org/wiki/%C4%8Cech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s.wikipedia.org/w/index.php?title=Makov%C3%A9_vdolky&amp;action=edit&amp;redlink=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opavske-slezsko.cz/old/opavske-slezsko.cz/cs/tradition/chleb-bramborovy.ht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cs.wikipedia.org/wiki/V%C3%A1noce" TargetMode="External"/><Relationship Id="rId7" Type="http://schemas.openxmlformats.org/officeDocument/2006/relationships/image" Target="../media/image11.jpeg"/><Relationship Id="rId2" Type="http://schemas.openxmlformats.org/officeDocument/2006/relationships/hyperlink" Target="https://cs.wikipedia.org/wiki/Kapr" TargetMode="External"/><Relationship Id="rId1" Type="http://schemas.openxmlformats.org/officeDocument/2006/relationships/slideLayout" Target="../slideLayouts/slideLayout2.xml"/><Relationship Id="rId6" Type="http://schemas.openxmlformats.org/officeDocument/2006/relationships/hyperlink" Target="https://cs.wikipedia.org/wiki/V%C3%A1no%C4%8Dn%C3%AD_cukrov%C3%AD" TargetMode="External"/><Relationship Id="rId5" Type="http://schemas.openxmlformats.org/officeDocument/2006/relationships/hyperlink" Target="https://cs.wikipedia.org/wiki/Bramborov%C3%BD_sal%C3%A1t" TargetMode="External"/><Relationship Id="rId4" Type="http://schemas.openxmlformats.org/officeDocument/2006/relationships/hyperlink" Target="https://cs.wikipedia.org/wiki/%C5%98%C3%ADze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smtClean="0"/>
              <a:t>Tradiční česká kuchyně, význam regionální kuchyně</a:t>
            </a:r>
            <a:r>
              <a:rPr lang="cs-CZ" dirty="0" smtClean="0"/>
              <a:t/>
            </a:r>
            <a:br>
              <a:rPr lang="cs-CZ" dirty="0" smtClean="0"/>
            </a:br>
            <a:endParaRPr lang="cs-CZ" dirty="0"/>
          </a:p>
        </p:txBody>
      </p:sp>
      <p:sp>
        <p:nvSpPr>
          <p:cNvPr id="3" name="Podnadpis 2"/>
          <p:cNvSpPr>
            <a:spLocks noGrp="1"/>
          </p:cNvSpPr>
          <p:nvPr>
            <p:ph type="subTitle" idx="1"/>
          </p:nvPr>
        </p:nvSpPr>
        <p:spPr/>
        <p:txBody>
          <a:bodyPr/>
          <a:lstStyle/>
          <a:p>
            <a:endParaRPr lang="cs-CZ" dirty="0"/>
          </a:p>
        </p:txBody>
      </p:sp>
      <p:pic>
        <p:nvPicPr>
          <p:cNvPr id="17410"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8783297" y="2751514"/>
            <a:ext cx="2893589" cy="3948544"/>
          </a:xfrm>
          <a:prstGeom prst="rect">
            <a:avLst/>
          </a:prstGeom>
          <a:noFill/>
        </p:spPr>
      </p:pic>
    </p:spTree>
    <p:extLst>
      <p:ext uri="{BB962C8B-B14F-4D97-AF65-F5344CB8AC3E}">
        <p14:creationId xmlns:p14="http://schemas.microsoft.com/office/powerpoint/2010/main" val="286095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16378" y="365124"/>
            <a:ext cx="6359237" cy="6492875"/>
          </a:xfrm>
        </p:spPr>
        <p:txBody>
          <a:bodyPr>
            <a:normAutofit fontScale="92500" lnSpcReduction="20000"/>
          </a:bodyPr>
          <a:lstStyle/>
          <a:p>
            <a:r>
              <a:rPr lang="cs-CZ" dirty="0"/>
              <a:t>V restauracích je jedním z nejoblíbenějších jídel </a:t>
            </a:r>
            <a:r>
              <a:rPr lang="cs-CZ" u="sng" dirty="0">
                <a:hlinkClick r:id="rId2" tooltip="Smažený sýr"/>
              </a:rPr>
              <a:t>smažený sýr</a:t>
            </a:r>
            <a:r>
              <a:rPr lang="cs-CZ" dirty="0"/>
              <a:t>, hovorově „</a:t>
            </a:r>
            <a:r>
              <a:rPr lang="cs-CZ" dirty="0" err="1"/>
              <a:t>smažák</a:t>
            </a:r>
            <a:r>
              <a:rPr lang="cs-CZ" dirty="0"/>
              <a:t>“, k pivu v </a:t>
            </a:r>
            <a:r>
              <a:rPr lang="cs-CZ" u="sng" dirty="0">
                <a:hlinkClick r:id="rId3" tooltip="Hospoda"/>
              </a:rPr>
              <a:t>hospodách</a:t>
            </a:r>
            <a:r>
              <a:rPr lang="cs-CZ" dirty="0"/>
              <a:t> např. </a:t>
            </a:r>
            <a:r>
              <a:rPr lang="cs-CZ" u="sng" dirty="0">
                <a:hlinkClick r:id="rId4" tooltip="Utopenec"/>
              </a:rPr>
              <a:t>utopenci</a:t>
            </a:r>
            <a:r>
              <a:rPr lang="cs-CZ" dirty="0"/>
              <a:t> a </a:t>
            </a:r>
            <a:r>
              <a:rPr lang="cs-CZ" u="sng" dirty="0">
                <a:hlinkClick r:id="rId5" tooltip="Nakládaný hermelín"/>
              </a:rPr>
              <a:t>nakládaný hermelín</a:t>
            </a:r>
            <a:r>
              <a:rPr lang="cs-CZ" dirty="0"/>
              <a:t>.</a:t>
            </a:r>
          </a:p>
          <a:p>
            <a:r>
              <a:rPr lang="cs-CZ" dirty="0"/>
              <a:t>Podle sezónní dostupnosti jsou v české kuchyni připravována i jídla zeleninová (smažený </a:t>
            </a:r>
            <a:r>
              <a:rPr lang="cs-CZ" u="sng" dirty="0">
                <a:hlinkClick r:id="rId6" tooltip="Květák"/>
              </a:rPr>
              <a:t>květák</a:t>
            </a:r>
            <a:r>
              <a:rPr lang="cs-CZ" dirty="0"/>
              <a:t>, </a:t>
            </a:r>
            <a:r>
              <a:rPr lang="cs-CZ" u="sng" dirty="0">
                <a:hlinkClick r:id="rId7" tooltip="Lečo"/>
              </a:rPr>
              <a:t>lečo</a:t>
            </a:r>
            <a:r>
              <a:rPr lang="cs-CZ" dirty="0"/>
              <a:t> s </a:t>
            </a:r>
            <a:r>
              <a:rPr lang="cs-CZ" u="sng" dirty="0">
                <a:hlinkClick r:id="rId8" tooltip="Vejce"/>
              </a:rPr>
              <a:t>vejci</a:t>
            </a:r>
            <a:r>
              <a:rPr lang="cs-CZ" dirty="0"/>
              <a:t>), velkou tradici mají pokrmy z lesních i pěstovaných </a:t>
            </a:r>
            <a:r>
              <a:rPr lang="cs-CZ" u="sng" dirty="0">
                <a:hlinkClick r:id="rId9" tooltip="Houby"/>
              </a:rPr>
              <a:t>hub</a:t>
            </a:r>
            <a:r>
              <a:rPr lang="cs-CZ" dirty="0"/>
              <a:t>. </a:t>
            </a:r>
          </a:p>
          <a:p>
            <a:r>
              <a:rPr lang="cs-CZ" dirty="0"/>
              <a:t>Zelenina je v českém podnebí víceméně sezónní záležitost, často se nakládá a zavařuje, k jídlu se dříve podávala především vařená, nyní jsou saláty a čerstvá zelenina stále oblíbenější. Nejběžnější zelenina jsou brambory, okurky, rajčata, cibule, špenát, petržel, celer, mrkev, ředkve. </a:t>
            </a:r>
          </a:p>
          <a:p>
            <a:r>
              <a:rPr lang="cs-CZ" dirty="0"/>
              <a:t>Z ovoce jsou v kuchyni nejrozšířenější jablka, švestky, hrušky, jeřabiny, třešně, jahody, maliny, rybíz a meruňky. V české kuchyni se také používá </a:t>
            </a:r>
            <a:r>
              <a:rPr lang="cs-CZ" u="sng" dirty="0">
                <a:hlinkClick r:id="rId10" tooltip="Mák"/>
              </a:rPr>
              <a:t>mák</a:t>
            </a:r>
            <a:r>
              <a:rPr lang="cs-CZ" dirty="0"/>
              <a:t> a </a:t>
            </a:r>
            <a:r>
              <a:rPr lang="cs-CZ" u="sng" dirty="0">
                <a:hlinkClick r:id="rId11" tooltip="Povidla"/>
              </a:rPr>
              <a:t>povidla</a:t>
            </a:r>
            <a:r>
              <a:rPr lang="cs-CZ" dirty="0"/>
              <a:t>.</a:t>
            </a:r>
          </a:p>
          <a:p>
            <a:endParaRPr lang="cs-CZ" dirty="0"/>
          </a:p>
        </p:txBody>
      </p:sp>
      <p:pic>
        <p:nvPicPr>
          <p:cNvPr id="8194" name="Picture 2" descr="Резултат с изображение за Tradiční česká kuchyně"/>
          <p:cNvPicPr>
            <a:picLocks noChangeAspect="1" noChangeArrowheads="1"/>
          </p:cNvPicPr>
          <p:nvPr/>
        </p:nvPicPr>
        <p:blipFill>
          <a:blip r:embed="rId12" cstate="print"/>
          <a:srcRect/>
          <a:stretch>
            <a:fillRect/>
          </a:stretch>
        </p:blipFill>
        <p:spPr bwMode="auto">
          <a:xfrm>
            <a:off x="6531437" y="1870999"/>
            <a:ext cx="5429250" cy="3619500"/>
          </a:xfrm>
          <a:prstGeom prst="rect">
            <a:avLst/>
          </a:prstGeom>
          <a:noFill/>
        </p:spPr>
      </p:pic>
    </p:spTree>
    <p:extLst>
      <p:ext uri="{BB962C8B-B14F-4D97-AF65-F5344CB8AC3E}">
        <p14:creationId xmlns:p14="http://schemas.microsoft.com/office/powerpoint/2010/main" val="280328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41316" y="540912"/>
            <a:ext cx="5802284" cy="6317087"/>
          </a:xfrm>
        </p:spPr>
        <p:txBody>
          <a:bodyPr>
            <a:normAutofit fontScale="92500" lnSpcReduction="10000"/>
          </a:bodyPr>
          <a:lstStyle/>
          <a:p>
            <a:r>
              <a:rPr lang="cs-CZ" dirty="0"/>
              <a:t>Častým </a:t>
            </a:r>
            <a:r>
              <a:rPr lang="cs-CZ" i="1" u="sng" dirty="0">
                <a:hlinkClick r:id="rId2" tooltip="Dezert"/>
              </a:rPr>
              <a:t>dezertem</a:t>
            </a:r>
            <a:r>
              <a:rPr lang="cs-CZ" dirty="0"/>
              <a:t> jsou české </a:t>
            </a:r>
            <a:r>
              <a:rPr lang="cs-CZ" u="sng" dirty="0">
                <a:hlinkClick r:id="rId3" tooltip="Buchta"/>
              </a:rPr>
              <a:t>buchty</a:t>
            </a:r>
            <a:r>
              <a:rPr lang="cs-CZ" dirty="0"/>
              <a:t> a </a:t>
            </a:r>
            <a:r>
              <a:rPr lang="cs-CZ" u="sng" dirty="0">
                <a:hlinkClick r:id="rId4" tooltip="Moučník"/>
              </a:rPr>
              <a:t>moučníky</a:t>
            </a:r>
            <a:r>
              <a:rPr lang="cs-CZ" dirty="0"/>
              <a:t>. Většinou jde o sladké pokrmy z nejrůznějších druhů </a:t>
            </a:r>
            <a:r>
              <a:rPr lang="cs-CZ" u="sng" dirty="0">
                <a:hlinkClick r:id="rId5" tooltip="Těsto"/>
              </a:rPr>
              <a:t>těst</a:t>
            </a:r>
            <a:r>
              <a:rPr lang="cs-CZ" dirty="0"/>
              <a:t> s náplní nebo polité </a:t>
            </a:r>
            <a:r>
              <a:rPr lang="cs-CZ" u="sng" dirty="0">
                <a:hlinkClick r:id="rId6" tooltip="Čokoláda"/>
              </a:rPr>
              <a:t>čokoládou</a:t>
            </a:r>
            <a:r>
              <a:rPr lang="cs-CZ" dirty="0"/>
              <a:t> či jinou </a:t>
            </a:r>
            <a:r>
              <a:rPr lang="cs-CZ" u="sng" dirty="0">
                <a:hlinkClick r:id="rId7" tooltip="Pochutina"/>
              </a:rPr>
              <a:t>pochutinou</a:t>
            </a:r>
            <a:r>
              <a:rPr lang="cs-CZ" dirty="0"/>
              <a:t>. Mnoho druhů koláčů a pečiva, které jsou populární ve střední Evropě, pochází z české kuchyně. Je mnoho oblíbených buchet a </a:t>
            </a:r>
            <a:r>
              <a:rPr lang="cs-CZ" u="sng" dirty="0">
                <a:hlinkClick r:id="rId8" tooltip="Dort"/>
              </a:rPr>
              <a:t>dortů</a:t>
            </a:r>
            <a:r>
              <a:rPr lang="cs-CZ" dirty="0"/>
              <a:t>, skoro každá rodina, která peče, má své speciality. Mezi suroviny patří potraviny rostlinného původu (např. </a:t>
            </a:r>
            <a:r>
              <a:rPr lang="cs-CZ" u="sng" dirty="0">
                <a:hlinkClick r:id="rId9" tooltip="Rebarbora"/>
              </a:rPr>
              <a:t>rebarbora</a:t>
            </a:r>
            <a:r>
              <a:rPr lang="cs-CZ" dirty="0"/>
              <a:t> a různé druhy ovoce), různá </a:t>
            </a:r>
            <a:r>
              <a:rPr lang="cs-CZ" u="sng" dirty="0">
                <a:hlinkClick r:id="rId10" tooltip="Drobenka"/>
              </a:rPr>
              <a:t>drobení</a:t>
            </a:r>
            <a:r>
              <a:rPr lang="cs-CZ" dirty="0"/>
              <a:t>, </a:t>
            </a:r>
            <a:r>
              <a:rPr lang="cs-CZ" u="sng" dirty="0">
                <a:hlinkClick r:id="rId6" tooltip="Čokoláda"/>
              </a:rPr>
              <a:t>čokoláda</a:t>
            </a:r>
            <a:r>
              <a:rPr lang="cs-CZ" dirty="0"/>
              <a:t>, </a:t>
            </a:r>
            <a:r>
              <a:rPr lang="cs-CZ" u="sng" dirty="0">
                <a:hlinkClick r:id="rId11" tooltip="Povidla"/>
              </a:rPr>
              <a:t>povidla</a:t>
            </a:r>
            <a:r>
              <a:rPr lang="cs-CZ" dirty="0"/>
              <a:t> nebo </a:t>
            </a:r>
            <a:r>
              <a:rPr lang="cs-CZ" u="sng" dirty="0">
                <a:hlinkClick r:id="rId12" tooltip="Mák"/>
              </a:rPr>
              <a:t>mák</a:t>
            </a:r>
            <a:r>
              <a:rPr lang="cs-CZ" dirty="0"/>
              <a:t>. Do dortů se přidávají </a:t>
            </a:r>
            <a:r>
              <a:rPr lang="cs-CZ" u="sng" dirty="0">
                <a:hlinkClick r:id="rId13" tooltip="Piškot"/>
              </a:rPr>
              <a:t>piškoty</a:t>
            </a:r>
            <a:r>
              <a:rPr lang="cs-CZ" dirty="0"/>
              <a:t>, </a:t>
            </a:r>
            <a:r>
              <a:rPr lang="cs-CZ" u="sng" dirty="0">
                <a:hlinkClick r:id="rId14" tooltip="Krém"/>
              </a:rPr>
              <a:t>krémy</a:t>
            </a:r>
            <a:r>
              <a:rPr lang="cs-CZ" dirty="0"/>
              <a:t>, domácí </a:t>
            </a:r>
            <a:r>
              <a:rPr lang="cs-CZ" u="sng" dirty="0">
                <a:hlinkClick r:id="rId15" tooltip="Šlehačka"/>
              </a:rPr>
              <a:t>šlehačky</a:t>
            </a:r>
            <a:r>
              <a:rPr lang="cs-CZ" dirty="0"/>
              <a:t>, </a:t>
            </a:r>
            <a:r>
              <a:rPr lang="cs-CZ" u="sng" dirty="0">
                <a:hlinkClick r:id="rId16" tooltip="Marcipán"/>
              </a:rPr>
              <a:t>marcipánové</a:t>
            </a:r>
            <a:r>
              <a:rPr lang="cs-CZ" dirty="0"/>
              <a:t> ozdoby a podobně. Na </a:t>
            </a:r>
            <a:r>
              <a:rPr lang="cs-CZ" u="sng" dirty="0">
                <a:hlinkClick r:id="rId17" tooltip="Vánoce"/>
              </a:rPr>
              <a:t>Vánoce</a:t>
            </a:r>
            <a:r>
              <a:rPr lang="cs-CZ" dirty="0"/>
              <a:t> se peče </a:t>
            </a:r>
            <a:r>
              <a:rPr lang="cs-CZ" u="sng" dirty="0">
                <a:hlinkClick r:id="rId18" tooltip="Vánoční cukroví"/>
              </a:rPr>
              <a:t>cukroví</a:t>
            </a:r>
            <a:r>
              <a:rPr lang="cs-CZ" dirty="0"/>
              <a:t> např. perníčky z medového těsta, různé ořechové lodičky, pusinky ze sněhu z bílků atd.</a:t>
            </a:r>
          </a:p>
          <a:p>
            <a:endParaRPr lang="cs-CZ" dirty="0"/>
          </a:p>
        </p:txBody>
      </p:sp>
      <p:pic>
        <p:nvPicPr>
          <p:cNvPr id="7170" name="Picture 2" descr="Резултат с изображение за české vánoční cukroví"/>
          <p:cNvPicPr>
            <a:picLocks noChangeAspect="1" noChangeArrowheads="1"/>
          </p:cNvPicPr>
          <p:nvPr/>
        </p:nvPicPr>
        <p:blipFill>
          <a:blip r:embed="rId19" cstate="print"/>
          <a:srcRect/>
          <a:stretch>
            <a:fillRect/>
          </a:stretch>
        </p:blipFill>
        <p:spPr bwMode="auto">
          <a:xfrm>
            <a:off x="6356870" y="2077748"/>
            <a:ext cx="5715000" cy="3219451"/>
          </a:xfrm>
          <a:prstGeom prst="rect">
            <a:avLst/>
          </a:prstGeom>
          <a:noFill/>
        </p:spPr>
      </p:pic>
    </p:spTree>
    <p:extLst>
      <p:ext uri="{BB962C8B-B14F-4D97-AF65-F5344CB8AC3E}">
        <p14:creationId xmlns:p14="http://schemas.microsoft.com/office/powerpoint/2010/main" val="60114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82880" y="365124"/>
            <a:ext cx="5951913" cy="6492875"/>
          </a:xfrm>
        </p:spPr>
        <p:txBody>
          <a:bodyPr>
            <a:normAutofit fontScale="77500" lnSpcReduction="20000"/>
          </a:bodyPr>
          <a:lstStyle/>
          <a:p>
            <a:r>
              <a:rPr lang="cs-CZ" dirty="0"/>
              <a:t>Pivo je v Čechách nejoblíbenějším alkoholickým nápojem a jeho výroba má staletími prověřenou tradici a především kvalitu. Po celé zemi je mnoho malých i velkých pivovarů, které produkují unikátní "český ležák" (pivo vznikající spodním kvašením). Nejznámějším českým pivem je </a:t>
            </a:r>
            <a:r>
              <a:rPr lang="cs-CZ" dirty="0" err="1"/>
              <a:t>Pilsner</a:t>
            </a:r>
            <a:r>
              <a:rPr lang="cs-CZ" dirty="0"/>
              <a:t> </a:t>
            </a:r>
            <a:r>
              <a:rPr lang="cs-CZ" dirty="0" err="1"/>
              <a:t>Urquell</a:t>
            </a:r>
            <a:r>
              <a:rPr lang="cs-CZ" dirty="0"/>
              <a:t> a Budvar. K pivu se běžně podávají drobné lahůdky, především uzeniny a sýry. Česko obsazuje tradičně první příčku ve spotřebě piva na osobu v celosvětovém srovnání (ročně 150–160 litrů piva na osobu).</a:t>
            </a:r>
          </a:p>
          <a:p>
            <a:r>
              <a:rPr lang="cs-CZ" dirty="0"/>
              <a:t>Vedle </a:t>
            </a:r>
            <a:r>
              <a:rPr lang="cs-CZ" u="sng" dirty="0">
                <a:hlinkClick r:id="rId2" tooltip="Chmel"/>
              </a:rPr>
              <a:t>chmele</a:t>
            </a:r>
            <a:r>
              <a:rPr lang="cs-CZ" dirty="0"/>
              <a:t> (</a:t>
            </a:r>
            <a:r>
              <a:rPr lang="cs-CZ" u="sng" dirty="0">
                <a:hlinkClick r:id="rId3" tooltip="Žatec"/>
              </a:rPr>
              <a:t>Žatecko</a:t>
            </a:r>
            <a:r>
              <a:rPr lang="cs-CZ" dirty="0"/>
              <a:t>) se v Česku pěstuje i </a:t>
            </a:r>
            <a:r>
              <a:rPr lang="cs-CZ" u="sng" dirty="0">
                <a:hlinkClick r:id="rId4" tooltip="Réva vinná"/>
              </a:rPr>
              <a:t>vinná réva</a:t>
            </a:r>
            <a:r>
              <a:rPr lang="cs-CZ" dirty="0"/>
              <a:t>, a to zejména na </a:t>
            </a:r>
            <a:r>
              <a:rPr lang="cs-CZ" u="sng" dirty="0">
                <a:hlinkClick r:id="rId5" tooltip="Jižní Morava"/>
              </a:rPr>
              <a:t>jižní Moravě</a:t>
            </a:r>
            <a:r>
              <a:rPr lang="cs-CZ" dirty="0"/>
              <a:t> (např. </a:t>
            </a:r>
            <a:r>
              <a:rPr lang="cs-CZ" u="sng" dirty="0">
                <a:hlinkClick r:id="rId6" tooltip="Velké Pavlovice"/>
              </a:rPr>
              <a:t>Velké Pavlovice</a:t>
            </a:r>
            <a:r>
              <a:rPr lang="cs-CZ" dirty="0"/>
              <a:t>, </a:t>
            </a:r>
            <a:r>
              <a:rPr lang="cs-CZ" u="sng" dirty="0">
                <a:hlinkClick r:id="rId7" tooltip="Valtice"/>
              </a:rPr>
              <a:t>Valtice</a:t>
            </a:r>
            <a:r>
              <a:rPr lang="cs-CZ" dirty="0"/>
              <a:t>, </a:t>
            </a:r>
            <a:r>
              <a:rPr lang="cs-CZ" u="sng" dirty="0">
                <a:hlinkClick r:id="rId8" tooltip="Čejkovice (okres Znojmo)"/>
              </a:rPr>
              <a:t>Čejkovice</a:t>
            </a:r>
            <a:r>
              <a:rPr lang="cs-CZ" dirty="0"/>
              <a:t>), ale i v </a:t>
            </a:r>
            <a:r>
              <a:rPr lang="cs-CZ" u="sng" dirty="0">
                <a:hlinkClick r:id="rId9" tooltip="Čechy"/>
              </a:rPr>
              <a:t>Čechách</a:t>
            </a:r>
            <a:r>
              <a:rPr lang="cs-CZ" dirty="0"/>
              <a:t> (např. v </a:t>
            </a:r>
            <a:r>
              <a:rPr lang="cs-CZ" u="sng" dirty="0">
                <a:hlinkClick r:id="rId10" tooltip="Mělník"/>
              </a:rPr>
              <a:t>Mělníce</a:t>
            </a:r>
            <a:r>
              <a:rPr lang="cs-CZ" dirty="0"/>
              <a:t> nebo i na </a:t>
            </a:r>
            <a:r>
              <a:rPr lang="cs-CZ" u="sng" dirty="0">
                <a:hlinkClick r:id="rId11" tooltip="Mostecko (stránka neexistuje)"/>
              </a:rPr>
              <a:t>Mostecku</a:t>
            </a:r>
            <a:r>
              <a:rPr lang="cs-CZ" dirty="0"/>
              <a:t>).</a:t>
            </a:r>
          </a:p>
          <a:p>
            <a:r>
              <a:rPr lang="cs-CZ" dirty="0"/>
              <a:t>Nealkoholické nápoje mají v Česku rovněž své zastoupení. </a:t>
            </a:r>
          </a:p>
          <a:p>
            <a:r>
              <a:rPr lang="cs-CZ" dirty="0" smtClean="0"/>
              <a:t>Minerální vody. </a:t>
            </a:r>
            <a:endParaRPr lang="cs-CZ" dirty="0"/>
          </a:p>
          <a:p>
            <a:r>
              <a:rPr lang="cs-CZ" dirty="0"/>
              <a:t>V Praze a všude v České Republice vyrůstají staročeské restaurace, kde převládají pečená a grilovaná masa, polévky v chlebových </a:t>
            </a:r>
            <a:r>
              <a:rPr lang="cs-CZ" dirty="0" smtClean="0"/>
              <a:t>bochnících.</a:t>
            </a:r>
            <a:endParaRPr lang="cs-CZ" dirty="0"/>
          </a:p>
          <a:p>
            <a:endParaRPr lang="cs-CZ" dirty="0"/>
          </a:p>
        </p:txBody>
      </p:sp>
      <p:pic>
        <p:nvPicPr>
          <p:cNvPr id="6146" name="Picture 2" descr="Резултат с изображение за české pivo"/>
          <p:cNvPicPr>
            <a:picLocks noChangeAspect="1" noChangeArrowheads="1"/>
          </p:cNvPicPr>
          <p:nvPr/>
        </p:nvPicPr>
        <p:blipFill>
          <a:blip r:embed="rId12" cstate="print"/>
          <a:srcRect/>
          <a:stretch>
            <a:fillRect/>
          </a:stretch>
        </p:blipFill>
        <p:spPr bwMode="auto">
          <a:xfrm>
            <a:off x="6373495" y="1869930"/>
            <a:ext cx="5715000" cy="3219451"/>
          </a:xfrm>
          <a:prstGeom prst="rect">
            <a:avLst/>
          </a:prstGeom>
          <a:noFill/>
        </p:spPr>
      </p:pic>
    </p:spTree>
    <p:extLst>
      <p:ext uri="{BB962C8B-B14F-4D97-AF65-F5344CB8AC3E}">
        <p14:creationId xmlns:p14="http://schemas.microsoft.com/office/powerpoint/2010/main" val="353829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a:t>Vybrané typické </a:t>
            </a:r>
            <a:r>
              <a:rPr lang="cs-CZ" b="1" i="1"/>
              <a:t>české </a:t>
            </a:r>
            <a:r>
              <a:rPr lang="cs-CZ" b="1" i="1" smtClean="0"/>
              <a:t>speciality</a:t>
            </a:r>
            <a:r>
              <a:rPr lang="cs-CZ" b="1" i="1" dirty="0"/>
              <a:t>:</a:t>
            </a:r>
            <a:r>
              <a:rPr lang="cs-CZ" b="1" dirty="0"/>
              <a:t/>
            </a:r>
            <a:br>
              <a:rPr lang="cs-CZ" b="1" dirty="0"/>
            </a:br>
            <a:endParaRPr lang="cs-CZ" b="1" dirty="0"/>
          </a:p>
        </p:txBody>
      </p:sp>
      <p:sp>
        <p:nvSpPr>
          <p:cNvPr id="3" name="Zástupný symbol pro obsah 2"/>
          <p:cNvSpPr>
            <a:spLocks noGrp="1"/>
          </p:cNvSpPr>
          <p:nvPr>
            <p:ph idx="1"/>
          </p:nvPr>
        </p:nvSpPr>
        <p:spPr>
          <a:xfrm>
            <a:off x="216132" y="1268672"/>
            <a:ext cx="7207134" cy="4351338"/>
          </a:xfrm>
        </p:spPr>
        <p:txBody>
          <a:bodyPr>
            <a:noAutofit/>
          </a:bodyPr>
          <a:lstStyle/>
          <a:p>
            <a:r>
              <a:rPr lang="cs-CZ" sz="2000" b="1" i="1" dirty="0"/>
              <a:t>Svíčková na smetaně</a:t>
            </a:r>
            <a:r>
              <a:rPr lang="cs-CZ" sz="2000" b="1" dirty="0"/>
              <a:t> </a:t>
            </a:r>
            <a:r>
              <a:rPr lang="cs-CZ" sz="2000" dirty="0"/>
              <a:t>- jedno z nejoblíbenějších českých jídel, pečené hovězí maso, špikované slaninou, zalité smetanovou omáčkou z kořenové zeleniny. Podáváno s knedlíkem. </a:t>
            </a:r>
            <a:br>
              <a:rPr lang="cs-CZ" sz="2000" dirty="0"/>
            </a:br>
            <a:r>
              <a:rPr lang="cs-CZ" sz="2000" i="1" dirty="0"/>
              <a:t>Omáčky</a:t>
            </a:r>
            <a:r>
              <a:rPr lang="cs-CZ" sz="2000" dirty="0"/>
              <a:t> - k hovězímu masu s knedlíkem se podává ještě mnoho dalších variant smetanových omáček, například z čerstvého kopru koprová omáčka, z křenu křenová omáčka, dále papriková nebo rajská omáčka.</a:t>
            </a:r>
          </a:p>
          <a:p>
            <a:r>
              <a:rPr lang="cs-CZ" sz="2000" b="1" i="1" dirty="0"/>
              <a:t>Vepřová pečeně se zelím a knedlíkem</a:t>
            </a:r>
            <a:r>
              <a:rPr lang="cs-CZ" sz="2000" b="1" dirty="0"/>
              <a:t> </a:t>
            </a:r>
            <a:r>
              <a:rPr lang="cs-CZ" sz="2000" dirty="0"/>
              <a:t>(</a:t>
            </a:r>
            <a:r>
              <a:rPr lang="cs-CZ" sz="2000" dirty="0" err="1"/>
              <a:t>Vepřo</a:t>
            </a:r>
            <a:r>
              <a:rPr lang="cs-CZ" sz="2000" dirty="0"/>
              <a:t> knedlo zelo) – české národní jídlo. Pečené vepřové maso s vařeným naloženým červeným nebo bílým zelím a knedlíkem. </a:t>
            </a:r>
            <a:br>
              <a:rPr lang="cs-CZ" sz="2000" dirty="0"/>
            </a:br>
            <a:r>
              <a:rPr lang="cs-CZ" sz="2000" i="1" dirty="0"/>
              <a:t>Dršťková polévka</a:t>
            </a:r>
            <a:r>
              <a:rPr lang="cs-CZ" sz="2000" dirty="0"/>
              <a:t> - hutná polévka z předvařených </a:t>
            </a:r>
            <a:r>
              <a:rPr lang="cs-CZ" sz="2000" dirty="0" err="1"/>
              <a:t>dršťek</a:t>
            </a:r>
            <a:r>
              <a:rPr lang="cs-CZ" sz="2000" dirty="0"/>
              <a:t> (částí hovězího žaludku), kořenové zeleniny, majoránky a česneku.</a:t>
            </a:r>
          </a:p>
          <a:p>
            <a:r>
              <a:rPr lang="cs-CZ" sz="2000" b="1" i="1" dirty="0"/>
              <a:t>Jehněčí kýta se špenátem</a:t>
            </a:r>
            <a:r>
              <a:rPr lang="cs-CZ" sz="2000" b="1" dirty="0"/>
              <a:t> </a:t>
            </a:r>
            <a:r>
              <a:rPr lang="cs-CZ" sz="2000" dirty="0"/>
              <a:t>- pečená kýta na česneku a rozmarýnu, která se podává obvykle se špenátem nebo špenátovým pyré a knedlíkem. </a:t>
            </a:r>
          </a:p>
          <a:p>
            <a:r>
              <a:rPr lang="cs-CZ" sz="2000" b="1" i="1" dirty="0"/>
              <a:t>Smažený řízek</a:t>
            </a:r>
            <a:r>
              <a:rPr lang="cs-CZ" sz="2000" b="1" dirty="0"/>
              <a:t> </a:t>
            </a:r>
            <a:r>
              <a:rPr lang="cs-CZ" sz="2000" dirty="0"/>
              <a:t>- plátek vepřového, telecího nebo kuřecího masa obalovaného v mouce, vajíčku a strouhance, osmaženého a podávaného s vařeným bramborem nebo bramborovým salátem.</a:t>
            </a:r>
            <a:br>
              <a:rPr lang="cs-CZ" sz="2000" dirty="0"/>
            </a:br>
            <a:endParaRPr lang="cs-CZ" sz="2000" dirty="0"/>
          </a:p>
        </p:txBody>
      </p:sp>
      <p:pic>
        <p:nvPicPr>
          <p:cNvPr id="5122"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7390016" y="1956226"/>
            <a:ext cx="4275396" cy="3030660"/>
          </a:xfrm>
          <a:prstGeom prst="rect">
            <a:avLst/>
          </a:prstGeom>
          <a:noFill/>
        </p:spPr>
      </p:pic>
    </p:spTree>
    <p:extLst>
      <p:ext uri="{BB962C8B-B14F-4D97-AF65-F5344CB8AC3E}">
        <p14:creationId xmlns:p14="http://schemas.microsoft.com/office/powerpoint/2010/main" val="312084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4"/>
            <a:ext cx="10515600" cy="6492875"/>
          </a:xfrm>
        </p:spPr>
        <p:txBody>
          <a:bodyPr>
            <a:normAutofit lnSpcReduction="10000"/>
          </a:bodyPr>
          <a:lstStyle/>
          <a:p>
            <a:r>
              <a:rPr lang="cs-CZ" b="1" i="1" dirty="0"/>
              <a:t>Polévka s nudlemi a játrovými knedlíčky</a:t>
            </a:r>
            <a:r>
              <a:rPr lang="cs-CZ" b="1" dirty="0"/>
              <a:t> </a:t>
            </a:r>
            <a:r>
              <a:rPr lang="cs-CZ" dirty="0"/>
              <a:t>- hovězí vývar se zeleninou, nudlemi a knedlíčky z mletých jater. Jedna z nejběžnějších polévek, tradičně se podává i jako slavnostní první chod, například na svatbách.</a:t>
            </a:r>
          </a:p>
          <a:p>
            <a:r>
              <a:rPr lang="cs-CZ" b="1" i="1" dirty="0"/>
              <a:t>Guláš</a:t>
            </a:r>
            <a:r>
              <a:rPr lang="cs-CZ" dirty="0"/>
              <a:t> - původně maďarské jídlo, které v Čechách zdomácnělo a patří mezi nejrozšířenější pokrm ve všech restauracích a pivnicích. Jedna se o dušené maso, nejčastěji hovězí, se zeleninou a kořeněné mletou paprikou. Podává se nejčastěji s chlebem nebo knedlíkem.</a:t>
            </a:r>
            <a:br>
              <a:rPr lang="cs-CZ" dirty="0"/>
            </a:br>
            <a:r>
              <a:rPr lang="cs-CZ" i="1" dirty="0"/>
              <a:t>Zelňačka </a:t>
            </a:r>
            <a:r>
              <a:rPr lang="cs-CZ" dirty="0"/>
              <a:t>- zahuštěná polévka z naloženého zelí, brambor a uzeniny. Uzené maso někdy bývá nahrazeno klobásou.</a:t>
            </a:r>
          </a:p>
          <a:p>
            <a:r>
              <a:rPr lang="cs-CZ" b="1" i="1" dirty="0"/>
              <a:t>Pečená kachna nebo husa</a:t>
            </a:r>
            <a:r>
              <a:rPr lang="cs-CZ" b="1" dirty="0"/>
              <a:t> </a:t>
            </a:r>
            <a:r>
              <a:rPr lang="cs-CZ" dirty="0"/>
              <a:t>- oblíbená česká specialita, podávaná s dušeným naloženým zelím, knedlíkem a drceným kmínem. Kachna nebo husa se někdy se potírá medem.</a:t>
            </a:r>
            <a:br>
              <a:rPr lang="cs-CZ" dirty="0"/>
            </a:br>
            <a:r>
              <a:rPr lang="cs-CZ" i="1" dirty="0"/>
              <a:t>Kulajda</a:t>
            </a:r>
            <a:r>
              <a:rPr lang="cs-CZ" dirty="0"/>
              <a:t> - hustá polévka z hub, čerstvého kopru, brambor a kysané smetany.</a:t>
            </a:r>
            <a:br>
              <a:rPr lang="cs-CZ" dirty="0"/>
            </a:br>
            <a:r>
              <a:rPr lang="cs-CZ" dirty="0"/>
              <a:t>Smaženice - smažené čerstvé houby na cibulce, s česnekem a vejcem. Obvykle se jí s topinkou</a:t>
            </a:r>
            <a:br>
              <a:rPr lang="cs-CZ" dirty="0"/>
            </a:br>
            <a:r>
              <a:rPr lang="cs-CZ" b="1" i="1" dirty="0"/>
              <a:t>Bramboráky</a:t>
            </a:r>
            <a:r>
              <a:rPr lang="cs-CZ" b="1" dirty="0"/>
              <a:t> </a:t>
            </a:r>
            <a:r>
              <a:rPr lang="cs-CZ" dirty="0"/>
              <a:t>- smažené placky ze syrových nastrouhaných brambor, uzeniny a koření (majoránka, pepř)</a:t>
            </a:r>
          </a:p>
          <a:p>
            <a:endParaRPr lang="cs-CZ" dirty="0"/>
          </a:p>
        </p:txBody>
      </p:sp>
    </p:spTree>
    <p:extLst>
      <p:ext uri="{BB962C8B-B14F-4D97-AF65-F5344CB8AC3E}">
        <p14:creationId xmlns:p14="http://schemas.microsoft.com/office/powerpoint/2010/main" val="2934669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a:t>
            </a:r>
            <a:br>
              <a:rPr lang="cs-CZ" dirty="0" smtClean="0"/>
            </a:br>
            <a:endParaRPr lang="cs-CZ" dirty="0"/>
          </a:p>
        </p:txBody>
      </p:sp>
      <p:sp>
        <p:nvSpPr>
          <p:cNvPr id="3" name="Zástupný symbol pro obsah 2"/>
          <p:cNvSpPr>
            <a:spLocks noGrp="1"/>
          </p:cNvSpPr>
          <p:nvPr>
            <p:ph idx="1"/>
          </p:nvPr>
        </p:nvSpPr>
        <p:spPr/>
        <p:txBody>
          <a:bodyPr/>
          <a:lstStyle/>
          <a:p>
            <a:pPr marL="0" indent="0">
              <a:buNone/>
            </a:pPr>
            <a:r>
              <a:rPr lang="cs-CZ" dirty="0" smtClean="0"/>
              <a:t>Makové</a:t>
            </a:r>
            <a:r>
              <a:rPr lang="cs-CZ" dirty="0" smtClean="0">
                <a:hlinkClick r:id="rId2" tooltip="Makové vdolky (stránka neexistuje)"/>
              </a:rPr>
              <a:t> </a:t>
            </a:r>
            <a:r>
              <a:rPr lang="cs-CZ" dirty="0" smtClean="0"/>
              <a:t> </a:t>
            </a:r>
            <a:r>
              <a:rPr lang="cs-CZ" dirty="0"/>
              <a:t>koláče, vdolky, </a:t>
            </a:r>
            <a:r>
              <a:rPr lang="cs-CZ" dirty="0" smtClean="0"/>
              <a:t>hovězí na </a:t>
            </a:r>
            <a:r>
              <a:rPr lang="cs-CZ" dirty="0"/>
              <a:t>smetaně (na </a:t>
            </a:r>
            <a:r>
              <a:rPr lang="cs-CZ" dirty="0" smtClean="0"/>
              <a:t>divoko, svíčková</a:t>
            </a:r>
            <a:r>
              <a:rPr lang="cs-CZ" dirty="0"/>
              <a:t>), škubánky, dukátové buchtičky s krémem, houskový, bramborový a chlupatý knedlík, vepřová pečeně, houskový knedlík, dušené zelí, plněné ovocné </a:t>
            </a:r>
            <a:r>
              <a:rPr lang="cs-CZ" dirty="0" smtClean="0"/>
              <a:t>knedlíky </a:t>
            </a:r>
            <a:r>
              <a:rPr lang="cs-CZ" dirty="0"/>
              <a:t>(meruňkové, švestkové, jahodové), dršťková polévka, tlačenka, bramborová polévka, bramborák, žemlovka, bublanina, buchta, povidla, znojemské okurky, nakládaný hermelín, utopenec, olomoucké tvarůžky, obložený chlebíček, slepice (kuře) na paprice, pivo (plzeňského typu, slivovice</a:t>
            </a:r>
            <a:r>
              <a:rPr lang="cs-CZ" dirty="0" smtClean="0"/>
              <a:t>.</a:t>
            </a:r>
            <a:endParaRPr lang="cs-CZ" dirty="0"/>
          </a:p>
          <a:p>
            <a:endParaRPr lang="cs-CZ" dirty="0"/>
          </a:p>
        </p:txBody>
      </p:sp>
    </p:spTree>
    <p:extLst>
      <p:ext uri="{BB962C8B-B14F-4D97-AF65-F5344CB8AC3E}">
        <p14:creationId xmlns:p14="http://schemas.microsoft.com/office/powerpoint/2010/main" val="3386503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241069" y="365124"/>
            <a:ext cx="6434051" cy="6492875"/>
          </a:xfrm>
        </p:spPr>
        <p:txBody>
          <a:bodyPr>
            <a:normAutofit fontScale="85000" lnSpcReduction="20000"/>
          </a:bodyPr>
          <a:lstStyle/>
          <a:p>
            <a:r>
              <a:rPr lang="cs-CZ" dirty="0"/>
              <a:t>V současnosti obecný vývoj gastronomie dospěl do stadia, kdy většina jídelníčků si je velmi podobná. Přesto i v dnešní době se najdou restaurace, které se chtějí od ostatních odlišit a ve svém jídelním lístku nabídnou strávníkovi pokrmy typické pro kraj, v němž se nacházejí, a tím zvýrazní i dovednosti svého mistra kuchaře, jenž pro hosty speciality a pochoutky tamního kraje rád připraví. </a:t>
            </a:r>
          </a:p>
          <a:p>
            <a:r>
              <a:rPr lang="cs-CZ" dirty="0"/>
              <a:t>Řada typických českých jídel se z jídelních lístků vytratila, např. různé omáčky k vařeným masům, dušené roštěnky, zadělávané dršťky na paprice, ale hlavně do české kuchyně patří zvěřina a teplé moučníky – to, čemu říkáme receptury našich babiček, </a:t>
            </a:r>
            <a:r>
              <a:rPr lang="cs-CZ" b="1" dirty="0"/>
              <a:t>lívanečky</a:t>
            </a:r>
            <a:r>
              <a:rPr lang="cs-CZ" dirty="0"/>
              <a:t> s borůvkami, dukátové buchtičky, ovocné knedlíky, povidlové taštičky a jiné. Tento trend vede ke znovuobjevování starých a tradičních receptů a jejich zavádění do našeho jídelníčku, však pochutnat si na Zvíkovském koláči na Šumavě, v západních Čechách na Karlovarském guláši, ve Slezsku třeba na Starohorské čočkové polévce znamená návrat k původnímu a poznání našich kořenů a tradic. </a:t>
            </a:r>
          </a:p>
          <a:p>
            <a:pPr marL="0" indent="0">
              <a:buNone/>
            </a:pPr>
            <a:endParaRPr lang="cs-CZ" dirty="0"/>
          </a:p>
          <a:p>
            <a:endParaRPr lang="cs-CZ" dirty="0"/>
          </a:p>
        </p:txBody>
      </p:sp>
      <p:pic>
        <p:nvPicPr>
          <p:cNvPr id="1026" name="Picture 2" descr="Резултат с изображение за Lívanečky"/>
          <p:cNvPicPr>
            <a:picLocks noChangeAspect="1" noChangeArrowheads="1"/>
          </p:cNvPicPr>
          <p:nvPr/>
        </p:nvPicPr>
        <p:blipFill>
          <a:blip r:embed="rId2" cstate="print"/>
          <a:srcRect/>
          <a:stretch>
            <a:fillRect/>
          </a:stretch>
        </p:blipFill>
        <p:spPr bwMode="auto">
          <a:xfrm>
            <a:off x="6656418" y="1396538"/>
            <a:ext cx="5535582" cy="3690388"/>
          </a:xfrm>
          <a:prstGeom prst="rect">
            <a:avLst/>
          </a:prstGeom>
          <a:noFill/>
        </p:spPr>
      </p:pic>
    </p:spTree>
    <p:extLst>
      <p:ext uri="{BB962C8B-B14F-4D97-AF65-F5344CB8AC3E}">
        <p14:creationId xmlns:p14="http://schemas.microsoft.com/office/powerpoint/2010/main" val="381560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783137"/>
            <a:ext cx="10515600" cy="1325563"/>
          </a:xfrm>
        </p:spPr>
        <p:txBody>
          <a:bodyPr>
            <a:normAutofit fontScale="90000"/>
          </a:bodyPr>
          <a:lstStyle/>
          <a:p>
            <a:r>
              <a:rPr lang="cs-CZ" b="1" dirty="0"/>
              <a:t>Gastronomie Opavského </a:t>
            </a:r>
            <a:r>
              <a:rPr lang="cs-CZ" b="1" dirty="0" smtClean="0"/>
              <a:t>Slezska</a:t>
            </a:r>
            <a:r>
              <a:rPr lang="cs-CZ" dirty="0" smtClean="0"/>
              <a:t/>
            </a:r>
            <a:br>
              <a:rPr lang="cs-CZ" dirty="0" smtClean="0"/>
            </a:br>
            <a:r>
              <a:rPr lang="cs-CZ" dirty="0" smtClean="0"/>
              <a:t>(</a:t>
            </a:r>
            <a:r>
              <a:rPr lang="cs-CZ" sz="1300" dirty="0" smtClean="0"/>
              <a:t>Mgr</a:t>
            </a:r>
            <a:r>
              <a:rPr lang="cs-CZ" sz="1300" dirty="0"/>
              <a:t>. Alexandr </a:t>
            </a:r>
            <a:r>
              <a:rPr lang="cs-CZ" sz="1300" dirty="0" smtClean="0"/>
              <a:t>Burda)</a:t>
            </a:r>
            <a:r>
              <a:rPr lang="cs-CZ" sz="1300" dirty="0"/>
              <a:t/>
            </a:r>
            <a:br>
              <a:rPr lang="cs-CZ" sz="1300" dirty="0"/>
            </a:br>
            <a:r>
              <a:rPr lang="cs-CZ" dirty="0"/>
              <a:t/>
            </a:r>
            <a:br>
              <a:rPr lang="cs-CZ" dirty="0"/>
            </a:b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Slezsko </a:t>
            </a:r>
            <a:r>
              <a:rPr lang="cs-CZ" dirty="0"/>
              <a:t>je značné území ve střední Evropě, které až do rozdělení 1742 bylo součástí zemí koruny České. Po rozdělení připadla jedna část Prusku a druhá habsburské monarchii. Dnes je Slezsko rozdělené mezi Česko a Polsko.  </a:t>
            </a:r>
          </a:p>
          <a:p>
            <a:r>
              <a:rPr lang="cs-CZ" dirty="0"/>
              <a:t>Opavské Slezsko je turistickou oblastí s pestrou kulinárním dědictvím na rozhraní tří kultur - dominantní německé, polské a české. Kromě národnostních vlivů je v lidové kuchyni Opavského Slezska patrné i rozdělení na tzv. „</a:t>
            </a:r>
            <a:r>
              <a:rPr lang="cs-CZ" dirty="0" err="1"/>
              <a:t>Prajskou</a:t>
            </a:r>
            <a:r>
              <a:rPr lang="cs-CZ" dirty="0"/>
              <a:t>“ (Hlučínsko) a „</a:t>
            </a:r>
            <a:r>
              <a:rPr lang="cs-CZ" dirty="0" err="1"/>
              <a:t>Císárskou</a:t>
            </a:r>
            <a:r>
              <a:rPr lang="cs-CZ" dirty="0"/>
              <a:t>“. Městská i šlechtická kuchyně je ovlivněna Vídní, Berlínem, Vratislaví a Opolí.</a:t>
            </a:r>
          </a:p>
          <a:p>
            <a:r>
              <a:rPr lang="cs-CZ" dirty="0"/>
              <a:t>Za regionální jídlo můžeme pokládat „slezské nebe“, sváteční pokrm z uzeného masa a sladké omáčky ze sušeného ovoce a kulatých knedlíčků „</a:t>
            </a:r>
            <a:r>
              <a:rPr lang="cs-CZ" dirty="0" err="1"/>
              <a:t>kluski</a:t>
            </a:r>
            <a:r>
              <a:rPr lang="cs-CZ" dirty="0"/>
              <a:t>“. Z polévek se setkáme s variacemi „</a:t>
            </a:r>
            <a:r>
              <a:rPr lang="cs-CZ" dirty="0" err="1"/>
              <a:t>česnekůvky</a:t>
            </a:r>
            <a:r>
              <a:rPr lang="cs-CZ" dirty="0"/>
              <a:t>“, z rozvařeného chleba je „</a:t>
            </a:r>
            <a:r>
              <a:rPr lang="cs-CZ" dirty="0" err="1"/>
              <a:t>brotka</a:t>
            </a:r>
            <a:r>
              <a:rPr lang="cs-CZ" dirty="0"/>
              <a:t>“ a sladká ovocná polévka se nazývá „</a:t>
            </a:r>
            <a:r>
              <a:rPr lang="cs-CZ" dirty="0" err="1"/>
              <a:t>bryja</a:t>
            </a:r>
            <a:r>
              <a:rPr lang="cs-CZ" dirty="0"/>
              <a:t>“. Kateřinské nebo Otické kvašené zelí jsou pojmy i za hranicemi regionu. K unikátům patří cibulové zelí, „</a:t>
            </a:r>
            <a:r>
              <a:rPr lang="cs-CZ" dirty="0" err="1"/>
              <a:t>bigos</a:t>
            </a:r>
            <a:r>
              <a:rPr lang="cs-CZ" dirty="0"/>
              <a:t>“, „</a:t>
            </a:r>
            <a:r>
              <a:rPr lang="cs-CZ" dirty="0" err="1"/>
              <a:t>halečky</a:t>
            </a:r>
            <a:r>
              <a:rPr lang="cs-CZ" dirty="0"/>
              <a:t>“ nebo kachna pečená v zelném listu. Pod názvem „</a:t>
            </a:r>
            <a:r>
              <a:rPr lang="cs-CZ" dirty="0" err="1"/>
              <a:t>bínenštyk</a:t>
            </a:r>
            <a:r>
              <a:rPr lang="cs-CZ" dirty="0"/>
              <a:t>“ se skrývá jednoduchý moučník s ořechy, zvláštností jsou koláče s náplní sladkého zelí. Hlučínsko reprezentují bohaté koláče a koblihy „</a:t>
            </a:r>
            <a:r>
              <a:rPr lang="cs-CZ" dirty="0" err="1"/>
              <a:t>kreple</a:t>
            </a:r>
            <a:r>
              <a:rPr lang="cs-CZ" dirty="0"/>
              <a:t>“. Turista může ochutnat regionální piva Rohan, Slezan, </a:t>
            </a:r>
            <a:r>
              <a:rPr lang="cs-CZ" dirty="0" err="1"/>
              <a:t>Raduňské</a:t>
            </a:r>
            <a:r>
              <a:rPr lang="cs-CZ" dirty="0"/>
              <a:t>, </a:t>
            </a:r>
            <a:r>
              <a:rPr lang="cs-CZ" dirty="0" err="1"/>
              <a:t>Zlatovar</a:t>
            </a:r>
            <a:r>
              <a:rPr lang="cs-CZ" dirty="0"/>
              <a:t> a pivo z Nové Sladovny. Kávy z pražírny z Kateřinek nebo La </a:t>
            </a:r>
            <a:r>
              <a:rPr lang="cs-CZ" dirty="0" err="1"/>
              <a:t>Bohema</a:t>
            </a:r>
            <a:r>
              <a:rPr lang="cs-CZ" dirty="0"/>
              <a:t> z Vítkova. Kromě tradičních „</a:t>
            </a:r>
            <a:r>
              <a:rPr lang="cs-CZ" dirty="0" err="1"/>
              <a:t>jabkovic</a:t>
            </a:r>
            <a:r>
              <a:rPr lang="cs-CZ" dirty="0"/>
              <a:t>“ i likéry a destiláty ze Štítiny. Slezské ovoce nejlépe reprezentují 100% přírodní šťávy </a:t>
            </a:r>
            <a:r>
              <a:rPr lang="cs-CZ" dirty="0" err="1"/>
              <a:t>Vitaminátor</a:t>
            </a:r>
            <a:r>
              <a:rPr lang="cs-CZ" dirty="0"/>
              <a:t>.  </a:t>
            </a:r>
          </a:p>
          <a:p>
            <a:endParaRPr lang="cs-CZ" dirty="0"/>
          </a:p>
        </p:txBody>
      </p:sp>
    </p:spTree>
    <p:extLst>
      <p:ext uri="{BB962C8B-B14F-4D97-AF65-F5344CB8AC3E}">
        <p14:creationId xmlns:p14="http://schemas.microsoft.com/office/powerpoint/2010/main" val="258490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i="1" dirty="0"/>
              <a:t>„Před šesti lety jsme začali pořádat na Opavsku Týden slezské kuchyně. Průzkum nám tehdy prozradil, že pouze dvě procenta Opavanů byla schopna označit nějaký regionální pokrm a šest procent znalo regionální produkt. Loňský průzkum odhalil, že osmatřicet procent Opavanů má povědomí o akci </a:t>
            </a:r>
            <a:r>
              <a:rPr lang="cs-CZ" b="1" i="1" dirty="0"/>
              <a:t>Týden slezské kuchyně</a:t>
            </a:r>
            <a:r>
              <a:rPr lang="cs-CZ" i="1" dirty="0"/>
              <a:t>. Mnozí z nich byli schopni vyjmenovat některá tradiční jídla nebo produkty. Jsem tak velmi rád, že naše snaha objevit nejen pro Slezany jejich tradiční jídla, začala přinášet výsledky,“</a:t>
            </a:r>
            <a:r>
              <a:rPr lang="cs-CZ" dirty="0"/>
              <a:t> dodal A. Burda.</a:t>
            </a:r>
            <a:r>
              <a:rPr lang="cs-CZ" i="1" dirty="0"/>
              <a:t> </a:t>
            </a:r>
            <a:endParaRPr lang="cs-CZ" dirty="0"/>
          </a:p>
        </p:txBody>
      </p:sp>
    </p:spTree>
    <p:extLst>
      <p:ext uri="{BB962C8B-B14F-4D97-AF65-F5344CB8AC3E}">
        <p14:creationId xmlns:p14="http://schemas.microsoft.com/office/powerpoint/2010/main" val="2862044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Jak šmakuje </a:t>
            </a:r>
            <a:r>
              <a:rPr lang="cs-CZ" b="1" dirty="0" err="1"/>
              <a:t>Moravskoslezsko</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Produktový workshop s názvem </a:t>
            </a:r>
            <a:r>
              <a:rPr lang="cs-CZ" b="1" dirty="0"/>
              <a:t>Jak šmakuje </a:t>
            </a:r>
            <a:r>
              <a:rPr lang="cs-CZ" b="1" dirty="0" err="1"/>
              <a:t>Moravskoslezsko</a:t>
            </a:r>
            <a:r>
              <a:rPr lang="cs-CZ" dirty="0"/>
              <a:t> zaměřený na využití tradiční slezské a moravské kuchyně v cestovním ruchu pořádal Euroregion Praděd 30. října 2019 v Hotelu Ovčárna. </a:t>
            </a:r>
            <a:endParaRPr lang="cs-CZ" dirty="0" smtClean="0"/>
          </a:p>
          <a:p>
            <a:pPr marL="0" indent="0">
              <a:buNone/>
            </a:pPr>
            <a:r>
              <a:rPr lang="cs-CZ" dirty="0" smtClean="0"/>
              <a:t>Slezskou </a:t>
            </a:r>
            <a:r>
              <a:rPr lang="cs-CZ" dirty="0" err="1" smtClean="0"/>
              <a:t>kuchyninení</a:t>
            </a:r>
            <a:r>
              <a:rPr lang="cs-CZ" dirty="0" smtClean="0"/>
              <a:t>  </a:t>
            </a:r>
            <a:r>
              <a:rPr lang="cs-CZ" dirty="0"/>
              <a:t>snadné identifikovat.</a:t>
            </a:r>
            <a:r>
              <a:rPr lang="cs-CZ" i="1" dirty="0"/>
              <a:t> „Je směsí české, moravské, polské a německé kuchyně. Původní slezská kuchyně byla velmi jednoduchá. Jejím hlavním cílem bylo lidi nasytit. </a:t>
            </a:r>
            <a:endParaRPr lang="cs-CZ" i="1" dirty="0" smtClean="0"/>
          </a:p>
          <a:p>
            <a:pPr marL="0" indent="0">
              <a:buNone/>
            </a:pPr>
            <a:r>
              <a:rPr lang="cs-CZ" i="1" dirty="0" smtClean="0"/>
              <a:t>Základem </a:t>
            </a:r>
            <a:r>
              <a:rPr lang="cs-CZ" i="1" dirty="0"/>
              <a:t>je tak zelí, cibule, brambory, česneková polévka a jen velmi výjimečně maso. </a:t>
            </a:r>
            <a:endParaRPr lang="cs-CZ" i="1" dirty="0" smtClean="0"/>
          </a:p>
          <a:p>
            <a:pPr marL="0" indent="0">
              <a:buNone/>
            </a:pPr>
            <a:r>
              <a:rPr lang="cs-CZ" i="1" dirty="0" smtClean="0"/>
              <a:t>Přesto </a:t>
            </a:r>
            <a:r>
              <a:rPr lang="cs-CZ" i="1" dirty="0"/>
              <a:t>má spoustu specialit, které jinde v republice nenajdete. Vaří se cibulové zelí, sladké omáčky s ovocem, speciální knedlíčky </a:t>
            </a:r>
            <a:r>
              <a:rPr lang="cs-CZ" i="1" dirty="0" err="1"/>
              <a:t>kluski</a:t>
            </a:r>
            <a:r>
              <a:rPr lang="cs-CZ" i="1" dirty="0"/>
              <a:t> a </a:t>
            </a:r>
            <a:r>
              <a:rPr lang="cs-CZ" i="1" dirty="0" err="1"/>
              <a:t>halečky</a:t>
            </a:r>
            <a:r>
              <a:rPr lang="cs-CZ" i="1" dirty="0"/>
              <a:t>. Kachnu například pečeme zabalenou do zelného listu s jablíčkem. </a:t>
            </a:r>
            <a:endParaRPr lang="cs-CZ" i="1" dirty="0" smtClean="0"/>
          </a:p>
          <a:p>
            <a:pPr marL="0" indent="0">
              <a:buNone/>
            </a:pPr>
            <a:r>
              <a:rPr lang="cs-CZ" i="1" dirty="0" smtClean="0"/>
              <a:t>Chuťový </a:t>
            </a:r>
            <a:r>
              <a:rPr lang="cs-CZ" i="1" dirty="0"/>
              <a:t>kontrast sladkých a slaných surovin se ve slezské kuchyni objevuje </a:t>
            </a:r>
            <a:r>
              <a:rPr lang="cs-CZ" i="1" dirty="0" smtClean="0"/>
              <a:t>často.</a:t>
            </a:r>
            <a:r>
              <a:rPr lang="cs-CZ" dirty="0"/>
              <a:t/>
            </a:r>
            <a:br>
              <a:rPr lang="cs-CZ" dirty="0"/>
            </a:br>
            <a:endParaRPr lang="cs-CZ" dirty="0"/>
          </a:p>
        </p:txBody>
      </p:sp>
    </p:spTree>
    <p:extLst>
      <p:ext uri="{BB962C8B-B14F-4D97-AF65-F5344CB8AC3E}">
        <p14:creationId xmlns:p14="http://schemas.microsoft.com/office/powerpoint/2010/main" val="194485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
            </a:r>
            <a:br>
              <a:rPr lang="cs-CZ" dirty="0"/>
            </a:br>
            <a:endParaRPr lang="cs-CZ" dirty="0"/>
          </a:p>
        </p:txBody>
      </p:sp>
      <p:sp>
        <p:nvSpPr>
          <p:cNvPr id="3" name="Zástupný symbol pro obsah 2"/>
          <p:cNvSpPr>
            <a:spLocks noGrp="1"/>
          </p:cNvSpPr>
          <p:nvPr>
            <p:ph idx="1"/>
          </p:nvPr>
        </p:nvSpPr>
        <p:spPr>
          <a:xfrm>
            <a:off x="266007" y="167424"/>
            <a:ext cx="5976851" cy="6532633"/>
          </a:xfrm>
        </p:spPr>
        <p:txBody>
          <a:bodyPr>
            <a:normAutofit fontScale="92500"/>
          </a:bodyPr>
          <a:lstStyle/>
          <a:p>
            <a:pPr marL="0" indent="0"/>
            <a:r>
              <a:rPr lang="cs-CZ" dirty="0" smtClean="0"/>
              <a:t>vyhledávání specializovaných produktů, </a:t>
            </a:r>
            <a:r>
              <a:rPr lang="cs-CZ" dirty="0"/>
              <a:t>odpovídající </a:t>
            </a:r>
            <a:r>
              <a:rPr lang="cs-CZ" dirty="0" smtClean="0"/>
              <a:t>specifickým </a:t>
            </a:r>
            <a:r>
              <a:rPr lang="cs-CZ" dirty="0"/>
              <a:t>potřebám a </a:t>
            </a:r>
            <a:r>
              <a:rPr lang="cs-CZ" dirty="0" smtClean="0"/>
              <a:t>zájmům.</a:t>
            </a:r>
          </a:p>
          <a:p>
            <a:pPr marL="0" indent="0"/>
            <a:r>
              <a:rPr lang="cs-CZ" dirty="0" smtClean="0"/>
              <a:t>Vzniká </a:t>
            </a:r>
            <a:r>
              <a:rPr lang="cs-CZ" dirty="0"/>
              <a:t>tak relativně nová skupina spotřebitelů, kteří se seznamují s tradicemi a kulturou navštívené destinace prostřednictvím potravinářských produktů a gastronomie. </a:t>
            </a:r>
            <a:endParaRPr lang="cs-CZ" dirty="0" smtClean="0"/>
          </a:p>
          <a:p>
            <a:pPr marL="0" indent="0"/>
            <a:r>
              <a:rPr lang="cs-CZ" dirty="0" smtClean="0"/>
              <a:t>ochutnat </a:t>
            </a:r>
            <a:r>
              <a:rPr lang="cs-CZ" dirty="0"/>
              <a:t>tradiční kulinářské speciality nebo takové, které nabídnou nevšední zážitek z neobvyklého pokrmu, podávaný ještě neobvyklejším způsobem. </a:t>
            </a:r>
            <a:endParaRPr lang="cs-CZ" dirty="0" smtClean="0"/>
          </a:p>
          <a:p>
            <a:pPr marL="0" indent="0"/>
            <a:r>
              <a:rPr lang="cs-CZ" dirty="0" smtClean="0"/>
              <a:t>Seznamují </a:t>
            </a:r>
            <a:r>
              <a:rPr lang="cs-CZ" dirty="0"/>
              <a:t>se s tradiční výrobou potravin a alkoholických nápojů, navštěvují vinné sklípky a gastronomické události, jako jsou festivaly, slavnosti, trhy nebo veletrhy.</a:t>
            </a:r>
          </a:p>
          <a:p>
            <a:endParaRPr lang="cs-CZ" dirty="0"/>
          </a:p>
        </p:txBody>
      </p:sp>
      <p:pic>
        <p:nvPicPr>
          <p:cNvPr id="16386"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6406745" y="1623377"/>
            <a:ext cx="5238750" cy="3486151"/>
          </a:xfrm>
          <a:prstGeom prst="rect">
            <a:avLst/>
          </a:prstGeom>
          <a:noFill/>
        </p:spPr>
      </p:pic>
    </p:spTree>
    <p:extLst>
      <p:ext uri="{BB962C8B-B14F-4D97-AF65-F5344CB8AC3E}">
        <p14:creationId xmlns:p14="http://schemas.microsoft.com/office/powerpoint/2010/main" val="2750281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881051" y="1643062"/>
            <a:ext cx="6596199" cy="4947149"/>
          </a:xfrm>
          <a:prstGeom prst="rect">
            <a:avLst/>
          </a:prstGeom>
        </p:spPr>
      </p:pic>
    </p:spTree>
    <p:extLst>
      <p:ext uri="{BB962C8B-B14F-4D97-AF65-F5344CB8AC3E}">
        <p14:creationId xmlns:p14="http://schemas.microsoft.com/office/powerpoint/2010/main" val="1576334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5577" y="357735"/>
            <a:ext cx="9354830"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smtClean="0">
                <a:ln>
                  <a:noFill/>
                </a:ln>
                <a:solidFill>
                  <a:schemeClr val="tx1"/>
                </a:solidFill>
                <a:effectLst/>
                <a:latin typeface="Arial" panose="020B0604020202020204" pitchFamily="34" charset="0"/>
              </a:rPr>
              <a:t>Bramborový chléb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Pro tvorbu této pečené pochoutky potřebujeme: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1,25 kg žitné nebo pšeničné hladké mouky,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3 vařené, nastrouhané brambory,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4 kávové lžičky soli,</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2 kávové lžičky kmínu,</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60 g droždí, voda</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Na potření: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škrobová voda (trochu škrobové moučky rozmíchat ve studené vodě),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osolená voda a kmín na posypání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Droždí rozmícháme s vlažnou vodou na středně hustou tekutinu, přidáme k prosáté mouce,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nastrouhaným bramborám, soli a kmínu.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Uhněteme tuhé těsto, překryjeme mísu utěrkou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a dáme vykynout na 1 hodinu do tepla. Pak znovu propracujeme a necháme kynout další hodinu.</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 Z vykynutého těsta utvoříme bochník a necháme znovu nakynout.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Před pečením potřeme škrobovou vodou, aby se bochník leskl,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posypeme kmínem a pečeme v silně vyhřáté troubě</a:t>
            </a:r>
            <a:r>
              <a:rPr kumimoji="0" lang="cs-CZ" altLang="cs-CZ" b="0" i="0" u="none" strike="noStrike" cap="none" normalizeH="0" baseline="0" dirty="0" smtClean="0">
                <a:ln>
                  <a:noFill/>
                </a:ln>
                <a:solidFill>
                  <a:schemeClr val="tx1"/>
                </a:solidFill>
                <a:effectLst/>
                <a:latin typeface="Arial" panose="020B0604020202020204" pitchFamily="34" charset="0"/>
                <a:hlinkClick r:id="rId2"/>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hlinkClick r:id="rId2"/>
              </a:rPr>
              <a:t>Po 25 minutách </a:t>
            </a:r>
            <a:r>
              <a:rPr kumimoji="0" lang="cs-CZ" altLang="cs-CZ" b="0" i="0" u="none" strike="noStrike" cap="none" normalizeH="0" baseline="0" dirty="0" err="1" smtClean="0">
                <a:ln>
                  <a:noFill/>
                </a:ln>
                <a:solidFill>
                  <a:schemeClr val="tx1"/>
                </a:solidFill>
                <a:effectLst/>
                <a:latin typeface="Arial" panose="020B0604020202020204" pitchFamily="34" charset="0"/>
                <a:hlinkClick r:id="rId2"/>
              </a:rPr>
              <a:t>tepl</a:t>
            </a:r>
            <a:r>
              <a:rPr kumimoji="0" lang="cs-CZ" altLang="cs-CZ" b="0" i="0" u="none" strike="noStrike" cap="none" normalizeH="0" baseline="0" dirty="0" smtClean="0">
                <a:ln>
                  <a:noFill/>
                </a:ln>
                <a:solidFill>
                  <a:schemeClr val="tx1"/>
                </a:solidFill>
                <a:effectLst/>
                <a:latin typeface="Arial" panose="020B0604020202020204" pitchFamily="34" charset="0"/>
                <a:hlinkClick r:id="rId2"/>
              </a:rPr>
              <a:t>  </a:t>
            </a:r>
            <a:r>
              <a:rPr kumimoji="0" lang="cs-CZ" altLang="cs-CZ" b="0" i="0" u="none" strike="noStrike" cap="none" normalizeH="0" baseline="0" dirty="0" smtClean="0">
                <a:ln>
                  <a:noFill/>
                </a:ln>
                <a:solidFill>
                  <a:schemeClr val="tx1"/>
                </a:solidFill>
                <a:effectLst/>
                <a:latin typeface="Arial" panose="020B0604020202020204" pitchFamily="34" charset="0"/>
              </a:rPr>
              <a:t>tu zmírníme a dopékáme pak ještě 30 minut.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panose="020B0604020202020204" pitchFamily="34" charset="0"/>
              </a:rPr>
              <a:t>Po vytažení z trouby potřeme lehce osolenou vodou. Dobrou chuť!</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Zdroj: www.zena-in.cz">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7875" y="740770"/>
            <a:ext cx="2550881" cy="191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256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79120" y="952644"/>
            <a:ext cx="6096000" cy="4247317"/>
          </a:xfrm>
          <a:prstGeom prst="rect">
            <a:avLst/>
          </a:prstGeom>
        </p:spPr>
        <p:txBody>
          <a:bodyPr>
            <a:spAutoFit/>
          </a:bodyPr>
          <a:lstStyle/>
          <a:p>
            <a:r>
              <a:rPr lang="cs-CZ" b="1" dirty="0"/>
              <a:t>Slané bramborové koblihy </a:t>
            </a:r>
          </a:p>
          <a:p>
            <a:pPr algn="just"/>
            <a:r>
              <a:rPr lang="cs-CZ" dirty="0"/>
              <a:t>14 dkg vařených strouhaných brambor, </a:t>
            </a:r>
          </a:p>
          <a:p>
            <a:pPr algn="just"/>
            <a:r>
              <a:rPr lang="cs-CZ" dirty="0"/>
              <a:t>14 dkg polohrubé mouky, </a:t>
            </a:r>
          </a:p>
          <a:p>
            <a:pPr algn="just"/>
            <a:r>
              <a:rPr lang="cs-CZ" dirty="0"/>
              <a:t>2 žloutky, </a:t>
            </a:r>
          </a:p>
          <a:p>
            <a:pPr algn="just"/>
            <a:r>
              <a:rPr lang="cs-CZ" dirty="0"/>
              <a:t>3,5 dkg tuku, </a:t>
            </a:r>
          </a:p>
          <a:p>
            <a:pPr algn="just"/>
            <a:r>
              <a:rPr lang="cs-CZ" dirty="0"/>
              <a:t>1 dkg droždí, špetka soli, </a:t>
            </a:r>
          </a:p>
          <a:p>
            <a:pPr algn="just"/>
            <a:r>
              <a:rPr lang="cs-CZ" dirty="0"/>
              <a:t>1 velká lžíce vodky (aby těsto nesálo příliš mnoho tuku), podle potřeby a hustoty těsta 1 velkou lžíci mléka</a:t>
            </a:r>
          </a:p>
          <a:p>
            <a:pPr algn="just"/>
            <a:r>
              <a:rPr lang="cs-CZ" dirty="0"/>
              <a:t>Zpracujeme těsto, rozválíme, vykrojíme kolečka, která plníme směsí najemno nakrájeného salámu s opečenou cibulkou a česnekem (pozor, musí to být téměř nasucho, aby náplň nepromáčela těsto), uzavřeme a předpečeme na plechu v troubě, aby nám bramborové těsto nesálo tuk. Předpečené pak dáme smažit do rozpáleného tuku, osušíme v ubrousku a posypeme nastrouhaným sýrem.</a:t>
            </a:r>
            <a:endParaRPr lang="cs-CZ" dirty="0">
              <a:effectLst/>
            </a:endParaRPr>
          </a:p>
        </p:txBody>
      </p:sp>
      <p:pic>
        <p:nvPicPr>
          <p:cNvPr id="3" name="Obrázek 2"/>
          <p:cNvPicPr>
            <a:picLocks noChangeAspect="1"/>
          </p:cNvPicPr>
          <p:nvPr/>
        </p:nvPicPr>
        <p:blipFill>
          <a:blip r:embed="rId2"/>
          <a:stretch>
            <a:fillRect/>
          </a:stretch>
        </p:blipFill>
        <p:spPr>
          <a:xfrm>
            <a:off x="7515498" y="1747157"/>
            <a:ext cx="3966754" cy="2975066"/>
          </a:xfrm>
          <a:prstGeom prst="rect">
            <a:avLst/>
          </a:prstGeom>
        </p:spPr>
      </p:pic>
    </p:spTree>
    <p:extLst>
      <p:ext uri="{BB962C8B-B14F-4D97-AF65-F5344CB8AC3E}">
        <p14:creationId xmlns:p14="http://schemas.microsoft.com/office/powerpoint/2010/main" val="3802343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74321" y="380060"/>
            <a:ext cx="11573690" cy="6186309"/>
          </a:xfrm>
          <a:prstGeom prst="rect">
            <a:avLst/>
          </a:prstGeom>
        </p:spPr>
        <p:txBody>
          <a:bodyPr wrap="square">
            <a:spAutoFit/>
          </a:bodyPr>
          <a:lstStyle/>
          <a:p>
            <a:r>
              <a:rPr lang="cs-CZ" b="1" dirty="0"/>
              <a:t>Opavská zelnačka </a:t>
            </a:r>
          </a:p>
          <a:p>
            <a:r>
              <a:rPr lang="cs-CZ" dirty="0"/>
              <a:t> </a:t>
            </a:r>
          </a:p>
          <a:p>
            <a:pPr algn="just"/>
            <a:r>
              <a:rPr lang="cs-CZ" dirty="0"/>
              <a:t>Tato tradiční slezská pochoutka ze surovin typických pro Opavsko potěší nejen milovníky kyselého zelí.</a:t>
            </a:r>
          </a:p>
          <a:p>
            <a:pPr algn="just"/>
            <a:r>
              <a:rPr lang="cs-CZ" dirty="0"/>
              <a:t>1 litr nálevu z kyselého zelí,</a:t>
            </a:r>
          </a:p>
          <a:p>
            <a:pPr algn="just"/>
            <a:r>
              <a:rPr lang="cs-CZ" dirty="0"/>
              <a:t>20 dkg kyselého zelí,</a:t>
            </a:r>
          </a:p>
          <a:p>
            <a:pPr algn="just"/>
            <a:r>
              <a:rPr lang="cs-CZ" dirty="0"/>
              <a:t>12 dkg brambor,</a:t>
            </a:r>
          </a:p>
          <a:p>
            <a:pPr algn="just"/>
            <a:r>
              <a:rPr lang="cs-CZ" dirty="0"/>
              <a:t>1,5 dl kyselé smetany,</a:t>
            </a:r>
          </a:p>
          <a:p>
            <a:pPr algn="just"/>
            <a:r>
              <a:rPr lang="cs-CZ" dirty="0"/>
              <a:t>4 dkg hladké mouky,</a:t>
            </a:r>
          </a:p>
          <a:p>
            <a:pPr algn="just"/>
            <a:r>
              <a:rPr lang="cs-CZ" dirty="0"/>
              <a:t>4 dkg slaniny,</a:t>
            </a:r>
          </a:p>
          <a:p>
            <a:pPr algn="just"/>
            <a:r>
              <a:rPr lang="cs-CZ" dirty="0"/>
              <a:t>1 vejce,</a:t>
            </a:r>
          </a:p>
          <a:p>
            <a:pPr algn="just"/>
            <a:r>
              <a:rPr lang="cs-CZ" dirty="0"/>
              <a:t>10 dkg klobásy,</a:t>
            </a:r>
          </a:p>
          <a:p>
            <a:pPr algn="just"/>
            <a:r>
              <a:rPr lang="cs-CZ" dirty="0"/>
              <a:t>2 dkg sádla,</a:t>
            </a:r>
          </a:p>
          <a:p>
            <a:pPr algn="just"/>
            <a:r>
              <a:rPr lang="cs-CZ" dirty="0"/>
              <a:t>2 dkg másla,</a:t>
            </a:r>
          </a:p>
          <a:p>
            <a:pPr algn="just"/>
            <a:r>
              <a:rPr lang="cs-CZ" dirty="0"/>
              <a:t>sůl,</a:t>
            </a:r>
          </a:p>
          <a:p>
            <a:pPr algn="just"/>
            <a:r>
              <a:rPr lang="cs-CZ" dirty="0"/>
              <a:t>kmín podle chuti</a:t>
            </a:r>
          </a:p>
          <a:p>
            <a:pPr algn="just"/>
            <a:r>
              <a:rPr lang="cs-CZ" dirty="0"/>
              <a:t>Do nálevu (láku) a kyselého zelí přidáme oloupané a na kostky nakrájené syrové brambory, podle potřeby osolíme, přidáme kmín a necháme vařit. Ze slaniny na kostičky a hladké mouky připravíme světlou jíšku, kterou zalijeme studenou vodou, dobře rozmícháme, provaříme a touto jíškou polévku zahustíme. Do zavařené polévky vlijeme kyselou smetanu, v níž jsme rozšlehali vejce. Do hotové polévky vkládáme na kolečka nakrájenou a na sádle opečenou klobásu. Před podáváním zjemníme čerstvým máslem a podle potřeby dochutíme solí.</a:t>
            </a:r>
            <a:br>
              <a:rPr lang="cs-CZ" dirty="0"/>
            </a:br>
            <a:r>
              <a:rPr lang="cs-CZ" dirty="0"/>
              <a:t>Upozornění: Pokud je nálev z kyselého zelí příliš výrazné nebo kyselé chuti, nepoužijeme plnou předepsanou dávku, ale podle potřeby nálev zředíme vodou.</a:t>
            </a:r>
            <a:endParaRPr lang="cs-CZ" dirty="0">
              <a:effectLst/>
            </a:endParaRPr>
          </a:p>
        </p:txBody>
      </p:sp>
      <p:pic>
        <p:nvPicPr>
          <p:cNvPr id="3" name="Obrázek 2"/>
          <p:cNvPicPr>
            <a:picLocks noChangeAspect="1"/>
          </p:cNvPicPr>
          <p:nvPr/>
        </p:nvPicPr>
        <p:blipFill>
          <a:blip r:embed="rId2"/>
          <a:stretch>
            <a:fillRect/>
          </a:stretch>
        </p:blipFill>
        <p:spPr>
          <a:xfrm>
            <a:off x="6744788" y="1707968"/>
            <a:ext cx="3026229" cy="2269672"/>
          </a:xfrm>
          <a:prstGeom prst="rect">
            <a:avLst/>
          </a:prstGeom>
        </p:spPr>
      </p:pic>
    </p:spTree>
    <p:extLst>
      <p:ext uri="{BB962C8B-B14F-4D97-AF65-F5344CB8AC3E}">
        <p14:creationId xmlns:p14="http://schemas.microsoft.com/office/powerpoint/2010/main" val="1221697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48493" y="719032"/>
            <a:ext cx="11743507" cy="5632311"/>
          </a:xfrm>
          <a:prstGeom prst="rect">
            <a:avLst/>
          </a:prstGeom>
        </p:spPr>
        <p:txBody>
          <a:bodyPr wrap="square">
            <a:spAutoFit/>
          </a:bodyPr>
          <a:lstStyle/>
          <a:p>
            <a:r>
              <a:rPr lang="cs-CZ" sz="2400" b="1" dirty="0" smtClean="0"/>
              <a:t>Srnčí </a:t>
            </a:r>
            <a:r>
              <a:rPr lang="cs-CZ" sz="2400" b="1" dirty="0"/>
              <a:t>závitky knížete Lichnovského</a:t>
            </a:r>
          </a:p>
          <a:p>
            <a:endParaRPr lang="cs-CZ" sz="1400" dirty="0"/>
          </a:p>
          <a:p>
            <a:r>
              <a:rPr lang="cs-CZ" sz="1400" dirty="0"/>
              <a:t>Šlechta v 19. a na počátku 20. století hojně lovila divokou zvěř. Zvěřina byla na jejich jídelníčku po celý rok. Recept na zvěřinové závitky se dochoval v písemnostech. Tento pokrm býval často součástí zámeckého menu při slavnostních příležitostech na zámku v Hradci nad Moravicí a v Chuchelné. Ingredience obsažené v receptu odpovídají pěti porcím</a:t>
            </a:r>
            <a:r>
              <a:rPr lang="cs-CZ" sz="1400" dirty="0" smtClean="0"/>
              <a:t>.</a:t>
            </a:r>
            <a:endParaRPr lang="cs-CZ" sz="1400" dirty="0"/>
          </a:p>
          <a:p>
            <a:r>
              <a:rPr lang="cs-CZ" sz="1400" dirty="0"/>
              <a:t>60 dkg srnčí kýty</a:t>
            </a:r>
            <a:r>
              <a:rPr lang="cs-CZ" sz="1400" dirty="0" smtClean="0"/>
              <a:t>,</a:t>
            </a:r>
            <a:endParaRPr lang="cs-CZ" sz="1400" dirty="0"/>
          </a:p>
          <a:p>
            <a:r>
              <a:rPr lang="cs-CZ" sz="1400" dirty="0"/>
              <a:t>5 dkg anglické slaniny</a:t>
            </a:r>
            <a:r>
              <a:rPr lang="cs-CZ" sz="1400" dirty="0" smtClean="0"/>
              <a:t>,</a:t>
            </a:r>
            <a:endParaRPr lang="cs-CZ" sz="1400" dirty="0"/>
          </a:p>
          <a:p>
            <a:r>
              <a:rPr lang="cs-CZ" sz="1400" dirty="0"/>
              <a:t>5 dkg šunky</a:t>
            </a:r>
            <a:r>
              <a:rPr lang="cs-CZ" sz="1400" dirty="0" smtClean="0"/>
              <a:t>,</a:t>
            </a:r>
            <a:endParaRPr lang="cs-CZ" sz="1400" dirty="0"/>
          </a:p>
          <a:p>
            <a:r>
              <a:rPr lang="cs-CZ" sz="1400" dirty="0"/>
              <a:t>10 kusů sušených švestek</a:t>
            </a:r>
            <a:r>
              <a:rPr lang="cs-CZ" sz="1400" dirty="0" smtClean="0"/>
              <a:t>,</a:t>
            </a:r>
            <a:endParaRPr lang="cs-CZ" sz="1400" dirty="0"/>
          </a:p>
          <a:p>
            <a:r>
              <a:rPr lang="cs-CZ" sz="1400" dirty="0"/>
              <a:t>10 mandlí</a:t>
            </a:r>
            <a:r>
              <a:rPr lang="cs-CZ" sz="1400" dirty="0" smtClean="0"/>
              <a:t>,</a:t>
            </a:r>
            <a:endParaRPr lang="cs-CZ" sz="1400" dirty="0"/>
          </a:p>
          <a:p>
            <a:r>
              <a:rPr lang="cs-CZ" sz="1400" dirty="0"/>
              <a:t>sůl</a:t>
            </a:r>
            <a:r>
              <a:rPr lang="cs-CZ" sz="1400" dirty="0" smtClean="0"/>
              <a:t>,</a:t>
            </a:r>
            <a:endParaRPr lang="cs-CZ" sz="1400" dirty="0"/>
          </a:p>
          <a:p>
            <a:r>
              <a:rPr lang="cs-CZ" sz="1400" dirty="0"/>
              <a:t>1/2 kg čerstvých hříbků</a:t>
            </a:r>
            <a:r>
              <a:rPr lang="cs-CZ" sz="1400" dirty="0" smtClean="0"/>
              <a:t>,</a:t>
            </a:r>
            <a:endParaRPr lang="cs-CZ" sz="1400" dirty="0"/>
          </a:p>
          <a:p>
            <a:r>
              <a:rPr lang="cs-CZ" sz="1400" dirty="0" smtClean="0"/>
              <a:t>pepř</a:t>
            </a:r>
            <a:endParaRPr lang="cs-CZ" sz="1400" dirty="0"/>
          </a:p>
          <a:p>
            <a:r>
              <a:rPr lang="cs-CZ" sz="1400" dirty="0"/>
              <a:t>Sušené švestky uvaříme, vypeckujeme a naplníme mandlemi. Pak zabalíme do tenkého </a:t>
            </a:r>
            <a:endParaRPr lang="cs-CZ" sz="1400" dirty="0" smtClean="0"/>
          </a:p>
          <a:p>
            <a:r>
              <a:rPr lang="cs-CZ" sz="1400" dirty="0" smtClean="0"/>
              <a:t>plátku </a:t>
            </a:r>
            <a:r>
              <a:rPr lang="cs-CZ" sz="1400" dirty="0"/>
              <a:t>anglické slaniny a šunky a nakonec do naklepaného a opepřeného plátku srnčí kýty. </a:t>
            </a:r>
            <a:endParaRPr lang="cs-CZ" sz="1400" dirty="0" smtClean="0"/>
          </a:p>
          <a:p>
            <a:r>
              <a:rPr lang="cs-CZ" sz="1400" dirty="0" smtClean="0"/>
              <a:t>Zlehka </a:t>
            </a:r>
            <a:r>
              <a:rPr lang="cs-CZ" sz="1400" dirty="0"/>
              <a:t>opečeme na sádle a vložíme do předem připraveného základu</a:t>
            </a:r>
            <a:r>
              <a:rPr lang="cs-CZ" sz="1400" dirty="0" smtClean="0"/>
              <a:t>.</a:t>
            </a:r>
            <a:endParaRPr lang="cs-CZ" sz="1400" dirty="0"/>
          </a:p>
          <a:p>
            <a:r>
              <a:rPr lang="cs-CZ" sz="1400" dirty="0"/>
              <a:t>Základ:</a:t>
            </a:r>
          </a:p>
          <a:p>
            <a:r>
              <a:rPr lang="cs-CZ" sz="1400" dirty="0"/>
              <a:t>10 dkg slaniny</a:t>
            </a:r>
            <a:r>
              <a:rPr lang="cs-CZ" sz="1400" dirty="0" smtClean="0"/>
              <a:t>,</a:t>
            </a:r>
            <a:endParaRPr lang="cs-CZ" sz="1400" dirty="0"/>
          </a:p>
          <a:p>
            <a:r>
              <a:rPr lang="cs-CZ" sz="1400" dirty="0"/>
              <a:t>10 dkg cibule</a:t>
            </a:r>
            <a:r>
              <a:rPr lang="cs-CZ" sz="1400" dirty="0" smtClean="0"/>
              <a:t>,</a:t>
            </a:r>
            <a:endParaRPr lang="cs-CZ" sz="1400" dirty="0"/>
          </a:p>
          <a:p>
            <a:r>
              <a:rPr lang="cs-CZ" sz="1400" dirty="0"/>
              <a:t>1 dl červeného vína</a:t>
            </a:r>
            <a:r>
              <a:rPr lang="cs-CZ" sz="1400" dirty="0" smtClean="0"/>
              <a:t>,</a:t>
            </a:r>
            <a:endParaRPr lang="cs-CZ" sz="1400" dirty="0"/>
          </a:p>
          <a:p>
            <a:r>
              <a:rPr lang="cs-CZ" sz="1400" dirty="0"/>
              <a:t>2 bobkové listy</a:t>
            </a:r>
            <a:r>
              <a:rPr lang="cs-CZ" sz="1400" dirty="0" smtClean="0"/>
              <a:t>,</a:t>
            </a:r>
            <a:endParaRPr lang="cs-CZ" sz="1400" dirty="0"/>
          </a:p>
          <a:p>
            <a:r>
              <a:rPr lang="cs-CZ" sz="1400" dirty="0"/>
              <a:t>špetka nového koření a celého </a:t>
            </a:r>
            <a:r>
              <a:rPr lang="cs-CZ" sz="1400" dirty="0" smtClean="0"/>
              <a:t>pepře</a:t>
            </a:r>
            <a:endParaRPr lang="cs-CZ" sz="1400" dirty="0"/>
          </a:p>
          <a:p>
            <a:r>
              <a:rPr lang="cs-CZ" sz="1400" dirty="0"/>
              <a:t>Na kostičky nakrájenou slaninu a drobně nakrájenou cibuli do růžova osmahneme, přidáme bobkový list, nové koření, pepř a podlijeme vínem. Závitky vložíme do základu. Pečeme v troubě zahřáté na 200° C asi jednu hodinu pod pokličkou do měkka. Jako přílohu podáváme na tenké plátky udušené hříbky, které podusíme na másle a vařený brambor nebo rýži.</a:t>
            </a:r>
          </a:p>
        </p:txBody>
      </p:sp>
      <p:pic>
        <p:nvPicPr>
          <p:cNvPr id="3" name="Obrázek 2"/>
          <p:cNvPicPr>
            <a:picLocks noChangeAspect="1"/>
          </p:cNvPicPr>
          <p:nvPr/>
        </p:nvPicPr>
        <p:blipFill>
          <a:blip r:embed="rId2"/>
          <a:stretch>
            <a:fillRect/>
          </a:stretch>
        </p:blipFill>
        <p:spPr>
          <a:xfrm>
            <a:off x="7959635" y="2161902"/>
            <a:ext cx="3600994" cy="2700746"/>
          </a:xfrm>
          <a:prstGeom prst="rect">
            <a:avLst/>
          </a:prstGeom>
        </p:spPr>
      </p:pic>
    </p:spTree>
    <p:extLst>
      <p:ext uri="{BB962C8B-B14F-4D97-AF65-F5344CB8AC3E}">
        <p14:creationId xmlns:p14="http://schemas.microsoft.com/office/powerpoint/2010/main" val="100571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09303" y="328141"/>
            <a:ext cx="6096000" cy="5078313"/>
          </a:xfrm>
          <a:prstGeom prst="rect">
            <a:avLst/>
          </a:prstGeom>
        </p:spPr>
        <p:txBody>
          <a:bodyPr>
            <a:spAutoFit/>
          </a:bodyPr>
          <a:lstStyle/>
          <a:p>
            <a:r>
              <a:rPr lang="cs-CZ" b="1" dirty="0" smtClean="0"/>
              <a:t>Slezská </a:t>
            </a:r>
            <a:r>
              <a:rPr lang="cs-CZ" b="1" dirty="0"/>
              <a:t>kachna</a:t>
            </a:r>
          </a:p>
          <a:p>
            <a:pPr algn="just"/>
            <a:r>
              <a:rPr lang="cs-CZ" dirty="0"/>
              <a:t>Slezská specialita pro opravdové labužníky (4 porce)</a:t>
            </a:r>
          </a:p>
          <a:p>
            <a:pPr algn="just"/>
            <a:r>
              <a:rPr lang="cs-CZ" dirty="0"/>
              <a:t>1 menší kachna,</a:t>
            </a:r>
          </a:p>
          <a:p>
            <a:pPr algn="just"/>
            <a:r>
              <a:rPr lang="cs-CZ" dirty="0"/>
              <a:t>sůl,</a:t>
            </a:r>
          </a:p>
          <a:p>
            <a:pPr algn="just"/>
            <a:r>
              <a:rPr lang="cs-CZ" dirty="0"/>
              <a:t>kmín,</a:t>
            </a:r>
          </a:p>
          <a:p>
            <a:pPr algn="just"/>
            <a:r>
              <a:rPr lang="cs-CZ" dirty="0"/>
              <a:t>50 dkg hlávkového zelí,</a:t>
            </a:r>
          </a:p>
          <a:p>
            <a:pPr algn="just"/>
            <a:r>
              <a:rPr lang="cs-CZ" dirty="0"/>
              <a:t>50 dkg jablek,</a:t>
            </a:r>
          </a:p>
          <a:p>
            <a:pPr algn="just"/>
            <a:r>
              <a:rPr lang="cs-CZ" dirty="0"/>
              <a:t>1 dkg hladké mouky</a:t>
            </a:r>
          </a:p>
          <a:p>
            <a:pPr algn="just"/>
            <a:r>
              <a:rPr lang="cs-CZ" dirty="0"/>
              <a:t>Pečlivě očištěnou kachnu opláchneme, osolíme na povrchu i uvnitř, posypeme kmínem, vložíme do pekáče, podlijeme trochou vody a upečeme po obou stranách dozlatova. Kachnu pak vyjmeme z pekáče na prkénko, rozporcujeme na 4 porce a částečně vykostíme. Porce kachny jednotlivě balíme do spařeného zelného listu a dovnitř klademe </a:t>
            </a:r>
            <a:r>
              <a:rPr lang="cs-CZ" dirty="0" err="1"/>
              <a:t>čtvrku</a:t>
            </a:r>
            <a:r>
              <a:rPr lang="cs-CZ" dirty="0"/>
              <a:t> sladkého jablka. Takto připravené porce kachny vkládáme znovu do výpeku a dáme mírně dopéci do trouby. Kachnu podáváme na teplém talíři, mírně podléváme přírodní šťávou. Vhodnou přílohou je bramborová kaše nebo různé druhy knedlíků.</a:t>
            </a:r>
            <a:endParaRPr lang="cs-CZ" dirty="0">
              <a:effectLst/>
            </a:endParaRPr>
          </a:p>
        </p:txBody>
      </p:sp>
      <p:pic>
        <p:nvPicPr>
          <p:cNvPr id="3" name="Obrázek 2"/>
          <p:cNvPicPr>
            <a:picLocks noChangeAspect="1"/>
          </p:cNvPicPr>
          <p:nvPr/>
        </p:nvPicPr>
        <p:blipFill>
          <a:blip r:embed="rId2"/>
          <a:stretch>
            <a:fillRect/>
          </a:stretch>
        </p:blipFill>
        <p:spPr>
          <a:xfrm>
            <a:off x="7633061" y="1930037"/>
            <a:ext cx="3757749" cy="2818312"/>
          </a:xfrm>
          <a:prstGeom prst="rect">
            <a:avLst/>
          </a:prstGeom>
        </p:spPr>
      </p:pic>
    </p:spTree>
    <p:extLst>
      <p:ext uri="{BB962C8B-B14F-4D97-AF65-F5344CB8AC3E}">
        <p14:creationId xmlns:p14="http://schemas.microsoft.com/office/powerpoint/2010/main" val="2716684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35429" y="706964"/>
            <a:ext cx="6096000" cy="5170646"/>
          </a:xfrm>
          <a:prstGeom prst="rect">
            <a:avLst/>
          </a:prstGeom>
        </p:spPr>
        <p:txBody>
          <a:bodyPr>
            <a:spAutoFit/>
          </a:bodyPr>
          <a:lstStyle/>
          <a:p>
            <a:r>
              <a:rPr lang="cs-CZ" sz="2400" b="1" dirty="0"/>
              <a:t>Slezský řízek</a:t>
            </a:r>
          </a:p>
          <a:p>
            <a:pPr algn="just"/>
            <a:r>
              <a:rPr lang="cs-CZ" dirty="0"/>
              <a:t>K přípravě potřebujeme:</a:t>
            </a:r>
          </a:p>
          <a:p>
            <a:pPr algn="just"/>
            <a:r>
              <a:rPr lang="cs-CZ" dirty="0"/>
              <a:t>40 dkg vepřové kýty,</a:t>
            </a:r>
          </a:p>
          <a:p>
            <a:pPr algn="just"/>
            <a:r>
              <a:rPr lang="cs-CZ" dirty="0"/>
              <a:t>10 dkg slaniny bez kůže,</a:t>
            </a:r>
          </a:p>
          <a:p>
            <a:pPr algn="just"/>
            <a:r>
              <a:rPr lang="cs-CZ" dirty="0"/>
              <a:t>40 dkg brambor,</a:t>
            </a:r>
          </a:p>
          <a:p>
            <a:pPr algn="just"/>
            <a:r>
              <a:rPr lang="cs-CZ" dirty="0"/>
              <a:t>10 dkg hladké mouky,</a:t>
            </a:r>
          </a:p>
          <a:p>
            <a:pPr algn="just"/>
            <a:r>
              <a:rPr lang="cs-CZ" dirty="0"/>
              <a:t>2 vejce,</a:t>
            </a:r>
          </a:p>
          <a:p>
            <a:pPr algn="just"/>
            <a:r>
              <a:rPr lang="cs-CZ" dirty="0"/>
              <a:t>1,5 dl oleje,</a:t>
            </a:r>
          </a:p>
          <a:p>
            <a:pPr algn="just"/>
            <a:r>
              <a:rPr lang="cs-CZ" dirty="0"/>
              <a:t>mletý pepř,</a:t>
            </a:r>
          </a:p>
          <a:p>
            <a:pPr algn="just"/>
            <a:r>
              <a:rPr lang="cs-CZ" dirty="0"/>
              <a:t>sůl</a:t>
            </a:r>
          </a:p>
          <a:p>
            <a:pPr algn="just"/>
            <a:r>
              <a:rPr lang="cs-CZ" dirty="0"/>
              <a:t>Z masa nakrájíme řízky, které naklepeme, nařízneme okraje, aby se při smažení nekroutily, protáhneme slaninou, mírně osolíme a po obou stranách omoučíme. Oloupané syrové brambory jemně nastrouháme na struhadle, necháme řádně okapat přes cedník, přidáme mouku, vejce mletý pepř, sůl a vše promícháme v těstíčko, ve kterém řízky obalujeme. Smažíme je pomalu v rozpáleném oleji. Tuto tradiční slezskou specialitu můžeme podávat s různými druhy zeleninových salátů.</a:t>
            </a:r>
            <a:endParaRPr lang="cs-CZ" dirty="0">
              <a:effectLst/>
            </a:endParaRPr>
          </a:p>
        </p:txBody>
      </p:sp>
      <p:pic>
        <p:nvPicPr>
          <p:cNvPr id="3" name="Obrázek 2"/>
          <p:cNvPicPr>
            <a:picLocks noChangeAspect="1"/>
          </p:cNvPicPr>
          <p:nvPr/>
        </p:nvPicPr>
        <p:blipFill>
          <a:blip r:embed="rId2"/>
          <a:stretch>
            <a:fillRect/>
          </a:stretch>
        </p:blipFill>
        <p:spPr>
          <a:xfrm>
            <a:off x="7489370" y="2112917"/>
            <a:ext cx="3418115" cy="2563586"/>
          </a:xfrm>
          <a:prstGeom prst="rect">
            <a:avLst/>
          </a:prstGeom>
        </p:spPr>
      </p:pic>
    </p:spTree>
    <p:extLst>
      <p:ext uri="{BB962C8B-B14F-4D97-AF65-F5344CB8AC3E}">
        <p14:creationId xmlns:p14="http://schemas.microsoft.com/office/powerpoint/2010/main" val="4096406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Tradiční pokrmy</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dirty="0"/>
              <a:t>K tradičním pokrmům patřil</a:t>
            </a:r>
            <a:r>
              <a:rPr lang="cs-CZ" b="1" dirty="0"/>
              <a:t> </a:t>
            </a:r>
            <a:r>
              <a:rPr lang="cs-CZ" b="1" dirty="0" err="1"/>
              <a:t>Šurimajzl</a:t>
            </a:r>
            <a:r>
              <a:rPr lang="cs-CZ" dirty="0"/>
              <a:t>, složený ze směsi fazolí a středně velkých krup, na sádle osmažené nakrájené slaniny a dozlatova opečené nasekané cibulky. Podobná je </a:t>
            </a:r>
            <a:r>
              <a:rPr lang="cs-CZ" dirty="0" err="1"/>
              <a:t>Pospolka</a:t>
            </a:r>
            <a:r>
              <a:rPr lang="cs-CZ" dirty="0"/>
              <a:t>, připravená z hrachu. Slavnostním pokrmem bylo Slezské nebe složené ze tří částí. Pečeného nebo uzeného vepřového masa, kulatých knedlíčků s důlkem uprostřed zvaných </a:t>
            </a:r>
            <a:r>
              <a:rPr lang="cs-CZ" dirty="0" err="1"/>
              <a:t>kluski</a:t>
            </a:r>
            <a:r>
              <a:rPr lang="cs-CZ" dirty="0"/>
              <a:t> a povidlovou omáčkou z kořenové zeleniny, do které se vkládá sušené ovoce. </a:t>
            </a:r>
            <a:r>
              <a:rPr lang="cs-CZ" b="1" dirty="0" err="1"/>
              <a:t>Katerajnský</a:t>
            </a:r>
            <a:r>
              <a:rPr lang="cs-CZ" b="1" dirty="0"/>
              <a:t> šnycl</a:t>
            </a:r>
            <a:r>
              <a:rPr lang="cs-CZ" dirty="0"/>
              <a:t> je zase vepřový řízek se zelím a knedlíkem. K polévkách patří </a:t>
            </a:r>
            <a:r>
              <a:rPr lang="cs-CZ" dirty="0" err="1"/>
              <a:t>Chlebjanka</a:t>
            </a:r>
            <a:r>
              <a:rPr lang="cs-CZ" dirty="0"/>
              <a:t>, nazývaná také </a:t>
            </a:r>
            <a:r>
              <a:rPr lang="cs-CZ" dirty="0" err="1"/>
              <a:t>Brotka</a:t>
            </a:r>
            <a:r>
              <a:rPr lang="cs-CZ" dirty="0"/>
              <a:t>, připravená ze starého chleba. Voděnka je česnečka. </a:t>
            </a:r>
            <a:r>
              <a:rPr lang="cs-CZ" dirty="0" err="1"/>
              <a:t>Bryja</a:t>
            </a:r>
            <a:r>
              <a:rPr lang="cs-CZ" dirty="0"/>
              <a:t> se vařila z povidel a sušeného ovoce. Základem</a:t>
            </a:r>
            <a:r>
              <a:rPr lang="cs-CZ" b="1" dirty="0"/>
              <a:t> </a:t>
            </a:r>
            <a:r>
              <a:rPr lang="cs-CZ" b="1" dirty="0" err="1"/>
              <a:t>Kapalkové</a:t>
            </a:r>
            <a:r>
              <a:rPr lang="cs-CZ" b="1" dirty="0"/>
              <a:t> polévky</a:t>
            </a:r>
            <a:r>
              <a:rPr lang="cs-CZ" dirty="0"/>
              <a:t> byla syrovátka, brambory a sušené houby.</a:t>
            </a:r>
            <a:br>
              <a:rPr lang="cs-CZ" dirty="0"/>
            </a:br>
            <a:endParaRPr lang="cs-CZ" dirty="0"/>
          </a:p>
        </p:txBody>
      </p:sp>
    </p:spTree>
    <p:extLst>
      <p:ext uri="{BB962C8B-B14F-4D97-AF65-F5344CB8AC3E}">
        <p14:creationId xmlns:p14="http://schemas.microsoft.com/office/powerpoint/2010/main" val="2362341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730137" y="911542"/>
            <a:ext cx="6609261" cy="4956946"/>
          </a:xfrm>
          <a:prstGeom prst="rect">
            <a:avLst/>
          </a:prstGeom>
        </p:spPr>
      </p:pic>
    </p:spTree>
    <p:extLst>
      <p:ext uri="{BB962C8B-B14F-4D97-AF65-F5344CB8AC3E}">
        <p14:creationId xmlns:p14="http://schemas.microsoft.com/office/powerpoint/2010/main" val="4224481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2403565" y="843756"/>
            <a:ext cx="7197090" cy="5397818"/>
          </a:xfrm>
          <a:prstGeom prst="rect">
            <a:avLst/>
          </a:prstGeom>
        </p:spPr>
      </p:pic>
    </p:spTree>
    <p:extLst>
      <p:ext uri="{BB962C8B-B14F-4D97-AF65-F5344CB8AC3E}">
        <p14:creationId xmlns:p14="http://schemas.microsoft.com/office/powerpoint/2010/main" val="148157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Český gastronomický produkt je postaven na třech prvcích:</a:t>
            </a:r>
            <a:br>
              <a:rPr lang="cs-CZ" dirty="0" smtClean="0"/>
            </a:br>
            <a:endParaRPr lang="cs-CZ" dirty="0"/>
          </a:p>
        </p:txBody>
      </p:sp>
      <p:sp>
        <p:nvSpPr>
          <p:cNvPr id="3" name="Zástupný symbol pro obsah 2"/>
          <p:cNvSpPr>
            <a:spLocks noGrp="1"/>
          </p:cNvSpPr>
          <p:nvPr>
            <p:ph idx="1"/>
          </p:nvPr>
        </p:nvSpPr>
        <p:spPr>
          <a:xfrm>
            <a:off x="131618" y="1717560"/>
            <a:ext cx="2104506" cy="4351338"/>
          </a:xfrm>
        </p:spPr>
        <p:txBody>
          <a:bodyPr>
            <a:normAutofit fontScale="62500" lnSpcReduction="20000"/>
          </a:bodyPr>
          <a:lstStyle/>
          <a:p>
            <a:pPr lvl="0"/>
            <a:r>
              <a:rPr lang="sk-SK" b="1" dirty="0" err="1" smtClean="0"/>
              <a:t>Pivovarnictví</a:t>
            </a:r>
            <a:r>
              <a:rPr lang="sk-SK" dirty="0" smtClean="0"/>
              <a:t> </a:t>
            </a:r>
            <a:r>
              <a:rPr lang="sk-SK" dirty="0"/>
              <a:t>– české pivo je významným </a:t>
            </a:r>
            <a:r>
              <a:rPr lang="sk-SK" dirty="0" err="1"/>
              <a:t>momentem</a:t>
            </a:r>
            <a:r>
              <a:rPr lang="sk-SK" dirty="0"/>
              <a:t> </a:t>
            </a:r>
            <a:r>
              <a:rPr lang="sk-SK" dirty="0" err="1"/>
              <a:t>komunikace</a:t>
            </a:r>
            <a:r>
              <a:rPr lang="sk-SK" dirty="0"/>
              <a:t>,</a:t>
            </a:r>
            <a:endParaRPr lang="cs-CZ" dirty="0"/>
          </a:p>
          <a:p>
            <a:pPr lvl="0"/>
            <a:r>
              <a:rPr lang="sk-SK" b="1" dirty="0" err="1"/>
              <a:t>tradice</a:t>
            </a:r>
            <a:r>
              <a:rPr lang="sk-SK" b="1" dirty="0"/>
              <a:t> –</a:t>
            </a:r>
            <a:r>
              <a:rPr lang="sk-SK" dirty="0"/>
              <a:t> </a:t>
            </a:r>
            <a:r>
              <a:rPr lang="sk-SK" dirty="0" err="1"/>
              <a:t>především</a:t>
            </a:r>
            <a:r>
              <a:rPr lang="sk-SK" dirty="0"/>
              <a:t> </a:t>
            </a:r>
            <a:r>
              <a:rPr lang="sk-SK" dirty="0" err="1"/>
              <a:t>lidové</a:t>
            </a:r>
            <a:r>
              <a:rPr lang="sk-SK" dirty="0"/>
              <a:t> a </a:t>
            </a:r>
            <a:r>
              <a:rPr lang="sk-SK" dirty="0" err="1"/>
              <a:t>folklorní</a:t>
            </a:r>
            <a:r>
              <a:rPr lang="sk-SK" dirty="0"/>
              <a:t>, </a:t>
            </a:r>
            <a:r>
              <a:rPr lang="sk-SK" dirty="0" err="1"/>
              <a:t>se</a:t>
            </a:r>
            <a:r>
              <a:rPr lang="sk-SK" dirty="0"/>
              <a:t> </a:t>
            </a:r>
            <a:r>
              <a:rPr lang="sk-SK" dirty="0" err="1"/>
              <a:t>vztahem</a:t>
            </a:r>
            <a:r>
              <a:rPr lang="sk-SK" dirty="0"/>
              <a:t> </a:t>
            </a:r>
            <a:r>
              <a:rPr lang="sk-SK" dirty="0" err="1"/>
              <a:t>ke</a:t>
            </a:r>
            <a:r>
              <a:rPr lang="sk-SK" dirty="0"/>
              <a:t> </a:t>
            </a:r>
            <a:r>
              <a:rPr lang="sk-SK" dirty="0" err="1"/>
              <a:t>gastronomii</a:t>
            </a:r>
            <a:r>
              <a:rPr lang="sk-SK" dirty="0"/>
              <a:t>, </a:t>
            </a:r>
            <a:r>
              <a:rPr lang="sk-SK" dirty="0" err="1"/>
              <a:t>jako</a:t>
            </a:r>
            <a:r>
              <a:rPr lang="sk-SK" dirty="0"/>
              <a:t> </a:t>
            </a:r>
            <a:r>
              <a:rPr lang="sk-SK" dirty="0" err="1"/>
              <a:t>jsou</a:t>
            </a:r>
            <a:r>
              <a:rPr lang="sk-SK" dirty="0"/>
              <a:t> </a:t>
            </a:r>
            <a:r>
              <a:rPr lang="sk-SK" dirty="0" err="1"/>
              <a:t>lidové</a:t>
            </a:r>
            <a:r>
              <a:rPr lang="sk-SK" dirty="0"/>
              <a:t> </a:t>
            </a:r>
            <a:r>
              <a:rPr lang="sk-SK" dirty="0" err="1"/>
              <a:t>slavnosti</a:t>
            </a:r>
            <a:r>
              <a:rPr lang="sk-SK" dirty="0"/>
              <a:t>, </a:t>
            </a:r>
            <a:r>
              <a:rPr lang="sk-SK" dirty="0" err="1"/>
              <a:t>posvícení</a:t>
            </a:r>
            <a:r>
              <a:rPr lang="sk-SK" dirty="0"/>
              <a:t>, </a:t>
            </a:r>
            <a:r>
              <a:rPr lang="sk-SK" dirty="0" err="1"/>
              <a:t>poutě</a:t>
            </a:r>
            <a:r>
              <a:rPr lang="sk-SK" dirty="0"/>
              <a:t>,</a:t>
            </a:r>
            <a:endParaRPr lang="cs-CZ" dirty="0"/>
          </a:p>
          <a:p>
            <a:pPr lvl="0"/>
            <a:r>
              <a:rPr lang="sk-SK" b="1" dirty="0" err="1"/>
              <a:t>vinařské</a:t>
            </a:r>
            <a:r>
              <a:rPr lang="sk-SK" b="1" dirty="0"/>
              <a:t> </a:t>
            </a:r>
            <a:r>
              <a:rPr lang="sk-SK" b="1" dirty="0" err="1"/>
              <a:t>tradice</a:t>
            </a:r>
            <a:r>
              <a:rPr lang="sk-SK" b="1" dirty="0"/>
              <a:t> </a:t>
            </a:r>
            <a:r>
              <a:rPr lang="sk-SK" dirty="0"/>
              <a:t>a výroba </a:t>
            </a:r>
            <a:r>
              <a:rPr lang="sk-SK" dirty="0" err="1"/>
              <a:t>tradičních</a:t>
            </a:r>
            <a:r>
              <a:rPr lang="sk-SK" dirty="0"/>
              <a:t> </a:t>
            </a:r>
            <a:r>
              <a:rPr lang="sk-SK" dirty="0" err="1"/>
              <a:t>lihových</a:t>
            </a:r>
            <a:r>
              <a:rPr lang="sk-SK" dirty="0"/>
              <a:t> </a:t>
            </a:r>
            <a:r>
              <a:rPr lang="sk-SK" dirty="0" err="1"/>
              <a:t>nápojů</a:t>
            </a:r>
            <a:r>
              <a:rPr lang="sk-SK" dirty="0"/>
              <a:t>, </a:t>
            </a:r>
            <a:r>
              <a:rPr lang="sk-SK" dirty="0" err="1"/>
              <a:t>jako</a:t>
            </a:r>
            <a:r>
              <a:rPr lang="sk-SK" dirty="0"/>
              <a:t> je Slivovice, Becherovka.</a:t>
            </a:r>
            <a:endParaRPr lang="cs-CZ" dirty="0"/>
          </a:p>
          <a:p>
            <a:endParaRPr lang="cs-CZ" dirty="0"/>
          </a:p>
        </p:txBody>
      </p:sp>
      <p:pic>
        <p:nvPicPr>
          <p:cNvPr id="15362"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10172411" y="1021773"/>
            <a:ext cx="1847850" cy="2466975"/>
          </a:xfrm>
          <a:prstGeom prst="rect">
            <a:avLst/>
          </a:prstGeom>
          <a:noFill/>
        </p:spPr>
      </p:pic>
      <p:pic>
        <p:nvPicPr>
          <p:cNvPr id="15364" name="Picture 4" descr="Резултат с изображение за Tradiční česká kuchyně"/>
          <p:cNvPicPr>
            <a:picLocks noChangeAspect="1" noChangeArrowheads="1"/>
          </p:cNvPicPr>
          <p:nvPr/>
        </p:nvPicPr>
        <p:blipFill>
          <a:blip r:embed="rId3" cstate="print"/>
          <a:srcRect/>
          <a:stretch>
            <a:fillRect/>
          </a:stretch>
        </p:blipFill>
        <p:spPr bwMode="auto">
          <a:xfrm>
            <a:off x="2690957" y="804258"/>
            <a:ext cx="2321617" cy="3488769"/>
          </a:xfrm>
          <a:prstGeom prst="rect">
            <a:avLst/>
          </a:prstGeom>
          <a:noFill/>
        </p:spPr>
      </p:pic>
      <p:pic>
        <p:nvPicPr>
          <p:cNvPr id="15366" name="Picture 6" descr="Резултат с изображение за Tradiční česká kuchyně"/>
          <p:cNvPicPr>
            <a:picLocks noChangeAspect="1" noChangeArrowheads="1"/>
          </p:cNvPicPr>
          <p:nvPr/>
        </p:nvPicPr>
        <p:blipFill>
          <a:blip r:embed="rId4" cstate="print"/>
          <a:srcRect/>
          <a:stretch>
            <a:fillRect/>
          </a:stretch>
        </p:blipFill>
        <p:spPr bwMode="auto">
          <a:xfrm>
            <a:off x="5051772" y="1030664"/>
            <a:ext cx="5256010" cy="5719271"/>
          </a:xfrm>
          <a:prstGeom prst="rect">
            <a:avLst/>
          </a:prstGeom>
          <a:noFill/>
        </p:spPr>
      </p:pic>
    </p:spTree>
    <p:extLst>
      <p:ext uri="{BB962C8B-B14F-4D97-AF65-F5344CB8AC3E}">
        <p14:creationId xmlns:p14="http://schemas.microsoft.com/office/powerpoint/2010/main" val="2021099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809750" y="1047750"/>
            <a:ext cx="8572500" cy="4762500"/>
          </a:xfrm>
          <a:prstGeom prst="rect">
            <a:avLst/>
          </a:prstGeom>
        </p:spPr>
      </p:pic>
    </p:spTree>
    <p:extLst>
      <p:ext uri="{BB962C8B-B14F-4D97-AF65-F5344CB8AC3E}">
        <p14:creationId xmlns:p14="http://schemas.microsoft.com/office/powerpoint/2010/main" val="2789746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809898" y="617083"/>
            <a:ext cx="3845514" cy="5778778"/>
          </a:xfrm>
          <a:prstGeom prst="rect">
            <a:avLst/>
          </a:prstGeom>
        </p:spPr>
      </p:pic>
      <p:pic>
        <p:nvPicPr>
          <p:cNvPr id="3" name="Obrázek 2"/>
          <p:cNvPicPr>
            <a:picLocks noChangeAspect="1"/>
          </p:cNvPicPr>
          <p:nvPr/>
        </p:nvPicPr>
        <p:blipFill>
          <a:blip r:embed="rId3"/>
          <a:stretch>
            <a:fillRect/>
          </a:stretch>
        </p:blipFill>
        <p:spPr>
          <a:xfrm>
            <a:off x="6602730" y="435564"/>
            <a:ext cx="4661808" cy="3496356"/>
          </a:xfrm>
          <a:prstGeom prst="rect">
            <a:avLst/>
          </a:prstGeom>
        </p:spPr>
      </p:pic>
      <p:pic>
        <p:nvPicPr>
          <p:cNvPr id="4" name="Obrázek 3"/>
          <p:cNvPicPr>
            <a:picLocks noChangeAspect="1"/>
          </p:cNvPicPr>
          <p:nvPr/>
        </p:nvPicPr>
        <p:blipFill>
          <a:blip r:embed="rId4"/>
          <a:stretch>
            <a:fillRect/>
          </a:stretch>
        </p:blipFill>
        <p:spPr>
          <a:xfrm>
            <a:off x="7090177" y="4170317"/>
            <a:ext cx="3726414" cy="2086792"/>
          </a:xfrm>
          <a:prstGeom prst="rect">
            <a:avLst/>
          </a:prstGeom>
        </p:spPr>
      </p:pic>
    </p:spTree>
    <p:extLst>
      <p:ext uri="{BB962C8B-B14F-4D97-AF65-F5344CB8AC3E}">
        <p14:creationId xmlns:p14="http://schemas.microsoft.com/office/powerpoint/2010/main" val="3542489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770709" y="538978"/>
            <a:ext cx="3448594" cy="5453089"/>
          </a:xfrm>
          <a:prstGeom prst="rect">
            <a:avLst/>
          </a:prstGeom>
        </p:spPr>
      </p:pic>
      <p:pic>
        <p:nvPicPr>
          <p:cNvPr id="3" name="Obrázek 2"/>
          <p:cNvPicPr>
            <a:picLocks noChangeAspect="1"/>
          </p:cNvPicPr>
          <p:nvPr/>
        </p:nvPicPr>
        <p:blipFill>
          <a:blip r:embed="rId3"/>
          <a:stretch>
            <a:fillRect/>
          </a:stretch>
        </p:blipFill>
        <p:spPr>
          <a:xfrm>
            <a:off x="4652995" y="994818"/>
            <a:ext cx="2800318" cy="3956005"/>
          </a:xfrm>
          <a:prstGeom prst="rect">
            <a:avLst/>
          </a:prstGeom>
        </p:spPr>
      </p:pic>
      <p:pic>
        <p:nvPicPr>
          <p:cNvPr id="4" name="Obrázek 3"/>
          <p:cNvPicPr>
            <a:picLocks noChangeAspect="1"/>
          </p:cNvPicPr>
          <p:nvPr/>
        </p:nvPicPr>
        <p:blipFill>
          <a:blip r:embed="rId4"/>
          <a:stretch>
            <a:fillRect/>
          </a:stretch>
        </p:blipFill>
        <p:spPr>
          <a:xfrm>
            <a:off x="8043317" y="380863"/>
            <a:ext cx="3859759" cy="2061891"/>
          </a:xfrm>
          <a:prstGeom prst="rect">
            <a:avLst/>
          </a:prstGeom>
        </p:spPr>
      </p:pic>
    </p:spTree>
    <p:extLst>
      <p:ext uri="{BB962C8B-B14F-4D97-AF65-F5344CB8AC3E}">
        <p14:creationId xmlns:p14="http://schemas.microsoft.com/office/powerpoint/2010/main" val="1194653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966652" y="1074692"/>
            <a:ext cx="4544241" cy="3015724"/>
          </a:xfrm>
          <a:prstGeom prst="rect">
            <a:avLst/>
          </a:prstGeom>
        </p:spPr>
      </p:pic>
      <p:pic>
        <p:nvPicPr>
          <p:cNvPr id="4" name="Obrázek 3"/>
          <p:cNvPicPr>
            <a:picLocks noChangeAspect="1"/>
          </p:cNvPicPr>
          <p:nvPr/>
        </p:nvPicPr>
        <p:blipFill>
          <a:blip r:embed="rId3"/>
          <a:stretch>
            <a:fillRect/>
          </a:stretch>
        </p:blipFill>
        <p:spPr>
          <a:xfrm>
            <a:off x="6547620" y="599640"/>
            <a:ext cx="4660366" cy="3490776"/>
          </a:xfrm>
          <a:prstGeom prst="rect">
            <a:avLst/>
          </a:prstGeom>
        </p:spPr>
      </p:pic>
    </p:spTree>
    <p:extLst>
      <p:ext uri="{BB962C8B-B14F-4D97-AF65-F5344CB8AC3E}">
        <p14:creationId xmlns:p14="http://schemas.microsoft.com/office/powerpoint/2010/main" val="426089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Děkuji za pozornost  </a:t>
            </a:r>
            <a:r>
              <a:rPr lang="cs-CZ" dirty="0" smtClean="0">
                <a:sym typeface="Wingdings" pitchFamily="2" charset="2"/>
              </a:rPr>
              <a:t></a:t>
            </a:r>
            <a:endParaRPr lang="cs-CZ" dirty="0"/>
          </a:p>
        </p:txBody>
      </p:sp>
      <p:pic>
        <p:nvPicPr>
          <p:cNvPr id="30722" name="Picture 2" descr="Резултат с изображение за české pivo"/>
          <p:cNvPicPr>
            <a:picLocks noChangeAspect="1" noChangeArrowheads="1"/>
          </p:cNvPicPr>
          <p:nvPr/>
        </p:nvPicPr>
        <p:blipFill>
          <a:blip r:embed="rId2" cstate="print"/>
          <a:srcRect/>
          <a:stretch>
            <a:fillRect/>
          </a:stretch>
        </p:blipFill>
        <p:spPr bwMode="auto">
          <a:xfrm>
            <a:off x="2624455" y="1870364"/>
            <a:ext cx="7143750" cy="47625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299258" y="365124"/>
            <a:ext cx="6733309" cy="6357647"/>
          </a:xfrm>
        </p:spPr>
        <p:txBody>
          <a:bodyPr>
            <a:normAutofit fontScale="92500" lnSpcReduction="20000"/>
          </a:bodyPr>
          <a:lstStyle/>
          <a:p>
            <a:r>
              <a:rPr lang="cs-CZ" dirty="0" smtClean="0"/>
              <a:t>nový </a:t>
            </a:r>
            <a:r>
              <a:rPr lang="cs-CZ" dirty="0"/>
              <a:t>trend návratu k tradiční stravě. </a:t>
            </a:r>
          </a:p>
          <a:p>
            <a:r>
              <a:rPr lang="cs-CZ" dirty="0"/>
              <a:t>Tento trend vede ke znovuobjevování starých a tradičních receptů a jejich zavádění do našeho jídelníčku, však pochutnat si na Zvíkovském koláči na Šumavě, v západních Čechách na Karlovarském guláši, ve Slezsku třeba na Starohorské čočkové polévce znamená </a:t>
            </a:r>
            <a:r>
              <a:rPr lang="cs-CZ" b="1" dirty="0"/>
              <a:t>návrat k původnímu a poznání našich kořenů a tradic. </a:t>
            </a:r>
          </a:p>
          <a:p>
            <a:r>
              <a:rPr lang="cs-CZ" b="1" dirty="0"/>
              <a:t>Tradice hraje v gastronomii významnou roli a má svůj racionální základ, </a:t>
            </a:r>
            <a:r>
              <a:rPr lang="cs-CZ" dirty="0"/>
              <a:t>ověřený nesčetným opakováním technologických postupů. </a:t>
            </a:r>
          </a:p>
          <a:p>
            <a:r>
              <a:rPr lang="cs-CZ" dirty="0"/>
              <a:t>Pod </a:t>
            </a:r>
            <a:r>
              <a:rPr lang="cs-CZ" b="1" i="1" dirty="0"/>
              <a:t>regionální gastronomií</a:t>
            </a:r>
            <a:r>
              <a:rPr lang="cs-CZ" b="1" dirty="0"/>
              <a:t> </a:t>
            </a:r>
            <a:r>
              <a:rPr lang="cs-CZ" dirty="0"/>
              <a:t>si představujeme </a:t>
            </a:r>
            <a:r>
              <a:rPr lang="cs-CZ" b="1" dirty="0"/>
              <a:t>pokrmy, připravované dle tradičních receptů v daném regionu, připravené z maximálně čerstvých a sezónních surovin od místních </a:t>
            </a:r>
            <a:r>
              <a:rPr lang="cs-CZ" b="1" dirty="0" smtClean="0"/>
              <a:t>zemědělců</a:t>
            </a:r>
            <a:r>
              <a:rPr lang="cs-CZ" b="1" baseline="30000" dirty="0" smtClean="0"/>
              <a:t>.</a:t>
            </a:r>
          </a:p>
          <a:p>
            <a:r>
              <a:rPr lang="cs-CZ" baseline="30000" dirty="0" smtClean="0"/>
              <a:t> </a:t>
            </a:r>
            <a:r>
              <a:rPr lang="cs-CZ" dirty="0"/>
              <a:t>Jsou to již mnohdy zapomenuté receptury na pokrmy, které vařívali naši předkové. </a:t>
            </a:r>
          </a:p>
          <a:p>
            <a:endParaRPr lang="cs-CZ" dirty="0"/>
          </a:p>
        </p:txBody>
      </p:sp>
      <p:pic>
        <p:nvPicPr>
          <p:cNvPr id="14338"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7157905" y="1870364"/>
            <a:ext cx="4816494" cy="3607723"/>
          </a:xfrm>
          <a:prstGeom prst="rect">
            <a:avLst/>
          </a:prstGeom>
          <a:noFill/>
        </p:spPr>
      </p:pic>
    </p:spTree>
    <p:extLst>
      <p:ext uri="{BB962C8B-B14F-4D97-AF65-F5344CB8AC3E}">
        <p14:creationId xmlns:p14="http://schemas.microsoft.com/office/powerpoint/2010/main" val="407525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257695" y="231820"/>
            <a:ext cx="6301047" cy="6626180"/>
          </a:xfrm>
        </p:spPr>
        <p:txBody>
          <a:bodyPr>
            <a:normAutofit fontScale="85000" lnSpcReduction="20000"/>
          </a:bodyPr>
          <a:lstStyle/>
          <a:p>
            <a:r>
              <a:rPr lang="cs-CZ" dirty="0"/>
              <a:t>Česká kuchyně vychází z dávných tradic stravování lidí uprostřed Evropy. Po dlouhá staletí byli naši předkové odkázáni na zdroje vypěstované nebo chované na území, kde žili. Dnešní podoba české kuchyně se vyvinula jednak díky vlivům sousedních zemí i v rámci jednoho seskupení (Rakousko-Uhersko, Československo atd.), tak i moderními trendy, </a:t>
            </a:r>
            <a:r>
              <a:rPr lang="cs-CZ" b="1" dirty="0"/>
              <a:t>vychází z kuchyní svých sousedů, především německé a maďarské</a:t>
            </a:r>
            <a:r>
              <a:rPr lang="cs-CZ" dirty="0"/>
              <a:t>. </a:t>
            </a:r>
          </a:p>
          <a:p>
            <a:r>
              <a:rPr lang="cs-CZ" dirty="0"/>
              <a:t>K velkým změnám došlo v přípravě pokrmů i ve složení surovin až v průběhu 19. a 20. století. Výrazně se o to zasloužil rozvoj pěstování </a:t>
            </a:r>
            <a:r>
              <a:rPr lang="cs-CZ" b="1" dirty="0"/>
              <a:t>brambor, které se staly vedle žitnopšeničného chleba hlavní složkou potravy, </a:t>
            </a:r>
            <a:r>
              <a:rPr lang="cs-CZ" dirty="0"/>
              <a:t>a dále pak rozvíjející se obchod v rostoucích městech.</a:t>
            </a:r>
          </a:p>
          <a:p>
            <a:r>
              <a:rPr lang="cs-CZ" dirty="0"/>
              <a:t>Historicky nejznámější českou autorkou knih o vaření byla spisovatelka a buditelka </a:t>
            </a:r>
            <a:r>
              <a:rPr lang="cs-CZ" b="1" dirty="0"/>
              <a:t>Magdalena Dobromila Rettigová</a:t>
            </a:r>
            <a:r>
              <a:rPr lang="cs-CZ" dirty="0"/>
              <a:t>. Kromě kuchařek napsala i řadu básní, divadelních her i próz. Jejím nejvýznamnějším dílem je kniha </a:t>
            </a:r>
            <a:r>
              <a:rPr lang="cs-CZ" i="1" dirty="0"/>
              <a:t>Domácí kuchařka</a:t>
            </a:r>
            <a:r>
              <a:rPr lang="cs-CZ" dirty="0"/>
              <a:t> z roku 1826, která byla v následujících sto letech vydána ještě mnohokrát.</a:t>
            </a:r>
          </a:p>
          <a:p>
            <a:endParaRPr lang="cs-CZ" dirty="0"/>
          </a:p>
        </p:txBody>
      </p:sp>
      <p:pic>
        <p:nvPicPr>
          <p:cNvPr id="13314"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6620798" y="0"/>
            <a:ext cx="5463136" cy="3642091"/>
          </a:xfrm>
          <a:prstGeom prst="rect">
            <a:avLst/>
          </a:prstGeom>
          <a:noFill/>
        </p:spPr>
      </p:pic>
      <p:pic>
        <p:nvPicPr>
          <p:cNvPr id="5" name="Obrázek 4"/>
          <p:cNvPicPr/>
          <p:nvPr/>
        </p:nvPicPr>
        <p:blipFill>
          <a:blip r:embed="rId3" cstate="print"/>
          <a:srcRect/>
          <a:stretch>
            <a:fillRect/>
          </a:stretch>
        </p:blipFill>
        <p:spPr bwMode="auto">
          <a:xfrm>
            <a:off x="8068931" y="3549535"/>
            <a:ext cx="1806544" cy="3308465"/>
          </a:xfrm>
          <a:prstGeom prst="rect">
            <a:avLst/>
          </a:prstGeom>
          <a:noFill/>
          <a:ln w="9525">
            <a:noFill/>
            <a:miter lim="800000"/>
            <a:headEnd/>
            <a:tailEnd/>
          </a:ln>
        </p:spPr>
      </p:pic>
    </p:spTree>
    <p:extLst>
      <p:ext uri="{BB962C8B-B14F-4D97-AF65-F5344CB8AC3E}">
        <p14:creationId xmlns:p14="http://schemas.microsoft.com/office/powerpoint/2010/main" val="351897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t>Co je pro českou kuchyni specifické? </a:t>
            </a:r>
            <a:r>
              <a:rPr lang="cs-CZ" dirty="0"/>
              <a:t/>
            </a:r>
            <a:br>
              <a:rPr lang="cs-CZ" dirty="0"/>
            </a:br>
            <a:endParaRPr lang="cs-CZ" dirty="0"/>
          </a:p>
        </p:txBody>
      </p:sp>
      <p:sp>
        <p:nvSpPr>
          <p:cNvPr id="3" name="Zástupný symbol pro obsah 2"/>
          <p:cNvSpPr>
            <a:spLocks noGrp="1"/>
          </p:cNvSpPr>
          <p:nvPr>
            <p:ph idx="1"/>
          </p:nvPr>
        </p:nvSpPr>
        <p:spPr>
          <a:xfrm>
            <a:off x="0" y="1825625"/>
            <a:ext cx="5735782" cy="4907684"/>
          </a:xfrm>
        </p:spPr>
        <p:txBody>
          <a:bodyPr>
            <a:normAutofit fontScale="77500" lnSpcReduction="20000"/>
          </a:bodyPr>
          <a:lstStyle/>
          <a:p>
            <a:r>
              <a:rPr lang="cs-CZ" dirty="0"/>
              <a:t>České menu se obvykle skládá ze dvou nebo více chodů - prvním je tradičně polévka, druhým hlavní jídlo, a doplňkovými chody pak dezert, kompot nebo zeleninový salát. </a:t>
            </a:r>
            <a:endParaRPr lang="cs-CZ" dirty="0" smtClean="0"/>
          </a:p>
          <a:p>
            <a:r>
              <a:rPr lang="cs-CZ" dirty="0" smtClean="0"/>
              <a:t>Jíme </a:t>
            </a:r>
            <a:r>
              <a:rPr lang="cs-CZ" dirty="0"/>
              <a:t>zpravidla tři hlavní jídla během dne. </a:t>
            </a:r>
          </a:p>
          <a:p>
            <a:r>
              <a:rPr lang="cs-CZ" b="1" dirty="0"/>
              <a:t>Snídaně</a:t>
            </a:r>
            <a:r>
              <a:rPr lang="cs-CZ" dirty="0"/>
              <a:t> sestávají obvykle z různých druhů pečiva a chleba s máslem, sýrem, uzeninami, džemem či medem. </a:t>
            </a:r>
          </a:p>
          <a:p>
            <a:r>
              <a:rPr lang="cs-CZ" dirty="0"/>
              <a:t>Snídani obvykle doplňuje káva nebo čaj. </a:t>
            </a:r>
          </a:p>
          <a:p>
            <a:r>
              <a:rPr lang="cs-CZ" b="1" dirty="0"/>
              <a:t>Obědy</a:t>
            </a:r>
            <a:r>
              <a:rPr lang="cs-CZ" dirty="0"/>
              <a:t> jsou zpravidla složeny ze dvou nebo tří chodů: polévky a hlavního, nejčastěji masitého jídla s přílohou.</a:t>
            </a:r>
          </a:p>
          <a:p>
            <a:r>
              <a:rPr lang="cs-CZ" dirty="0"/>
              <a:t>Třetím chodem bývá sladký dezert. Večeře mívá podobu jednoho hlavního chodu, někdy se podává i studená. Při odpolední svačině se konzumuje nejčastěji káva a sladký koláč, či jiné pečivo.</a:t>
            </a:r>
          </a:p>
          <a:p>
            <a:endParaRPr lang="cs-CZ" dirty="0"/>
          </a:p>
        </p:txBody>
      </p:sp>
      <p:pic>
        <p:nvPicPr>
          <p:cNvPr id="12290"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5777991" y="1679170"/>
            <a:ext cx="5918766" cy="3937953"/>
          </a:xfrm>
          <a:prstGeom prst="rect">
            <a:avLst/>
          </a:prstGeom>
          <a:noFill/>
        </p:spPr>
      </p:pic>
    </p:spTree>
    <p:extLst>
      <p:ext uri="{BB962C8B-B14F-4D97-AF65-F5344CB8AC3E}">
        <p14:creationId xmlns:p14="http://schemas.microsoft.com/office/powerpoint/2010/main" val="196638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33004" y="463638"/>
            <a:ext cx="6816436" cy="6394361"/>
          </a:xfrm>
        </p:spPr>
        <p:txBody>
          <a:bodyPr>
            <a:normAutofit fontScale="70000" lnSpcReduction="20000"/>
          </a:bodyPr>
          <a:lstStyle/>
          <a:p>
            <a:r>
              <a:rPr lang="cs-CZ" dirty="0" smtClean="0"/>
              <a:t>Češi </a:t>
            </a:r>
            <a:r>
              <a:rPr lang="cs-CZ" dirty="0"/>
              <a:t>jsou zvyklí konzumovat poměrně velké množství masa, a to především vepřového, drůbežího a hovězího. </a:t>
            </a:r>
            <a:endParaRPr lang="cs-CZ" dirty="0" smtClean="0"/>
          </a:p>
          <a:p>
            <a:r>
              <a:rPr lang="cs-CZ" dirty="0" smtClean="0"/>
              <a:t>Přílohy </a:t>
            </a:r>
            <a:r>
              <a:rPr lang="cs-CZ" dirty="0"/>
              <a:t>k jídlu, velkou část tvoří pověstné české knedlíky a brambory, méně pak rýže a těstoviny. </a:t>
            </a:r>
          </a:p>
          <a:p>
            <a:r>
              <a:rPr lang="cs-CZ" dirty="0"/>
              <a:t>Řada lidí, bohužel i Čechů, si myslí, že typicky česká kuchyně je především svíčková, vepřová a guláš. Tato jídla do české gastronomie patří, ale je to pouze nepatrná část. </a:t>
            </a:r>
          </a:p>
          <a:p>
            <a:r>
              <a:rPr lang="cs-CZ" dirty="0"/>
              <a:t>Tradiční česká kuchyně je na rozdíl od kuchyní středomořských těžší a hůře stravitelná, převládají živočišné tuky, maso, mouka, ale v současnosti se situace mění a začínají se více projevovat trendy zdravé výživy. Česká kuchyně je často označována za méně zdravou, díky její tučnosti a používání velkého množství cukru a bílé mouky. </a:t>
            </a:r>
          </a:p>
          <a:p>
            <a:r>
              <a:rPr lang="cs-CZ" dirty="0"/>
              <a:t>Obecně je v české kuchyni zastoupeno </a:t>
            </a:r>
            <a:r>
              <a:rPr lang="cs-CZ" b="1" dirty="0"/>
              <a:t>hodně masa</a:t>
            </a:r>
            <a:r>
              <a:rPr lang="cs-CZ" dirty="0"/>
              <a:t>, její stravitelnost je tím pádem horší. Mezi nejčastější přílohy patří knedlíky, kterých existuje několik druhů (</a:t>
            </a:r>
            <a:r>
              <a:rPr lang="cs-CZ" dirty="0" smtClean="0"/>
              <a:t>houskový, </a:t>
            </a:r>
            <a:r>
              <a:rPr lang="cs-CZ" dirty="0"/>
              <a:t>bramborový, karlovarský, </a:t>
            </a:r>
            <a:r>
              <a:rPr lang="cs-CZ" dirty="0" smtClean="0"/>
              <a:t>chlupatý, </a:t>
            </a:r>
            <a:r>
              <a:rPr lang="cs-CZ" dirty="0"/>
              <a:t>plněný atd.), dále brambory na různé způsoby (šťouchané, kaše, vařené, </a:t>
            </a:r>
            <a:r>
              <a:rPr lang="cs-CZ" dirty="0" smtClean="0"/>
              <a:t>pečené </a:t>
            </a:r>
            <a:r>
              <a:rPr lang="cs-CZ" dirty="0"/>
              <a:t>atd.) a například rýže. </a:t>
            </a:r>
          </a:p>
          <a:p>
            <a:r>
              <a:rPr lang="cs-CZ" dirty="0"/>
              <a:t>Tradičně se vždy používala sezónní zelenina, avšak současná dostupnost veškeré zeleniny po celý rok toto specifikum odsunuje. Asi </a:t>
            </a:r>
            <a:r>
              <a:rPr lang="cs-CZ" b="1" dirty="0"/>
              <a:t>největší chloubou české gastronomie jsou omáčky. </a:t>
            </a:r>
          </a:p>
          <a:p>
            <a:endParaRPr lang="cs-CZ" dirty="0"/>
          </a:p>
        </p:txBody>
      </p:sp>
      <p:pic>
        <p:nvPicPr>
          <p:cNvPr id="11266"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6813784" y="1970117"/>
            <a:ext cx="5322823" cy="3300152"/>
          </a:xfrm>
          <a:prstGeom prst="rect">
            <a:avLst/>
          </a:prstGeom>
          <a:noFill/>
        </p:spPr>
      </p:pic>
    </p:spTree>
    <p:extLst>
      <p:ext uri="{BB962C8B-B14F-4D97-AF65-F5344CB8AC3E}">
        <p14:creationId xmlns:p14="http://schemas.microsoft.com/office/powerpoint/2010/main" val="387445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33004" y="365124"/>
            <a:ext cx="6168043" cy="6492875"/>
          </a:xfrm>
        </p:spPr>
        <p:txBody>
          <a:bodyPr>
            <a:normAutofit fontScale="85000" lnSpcReduction="20000"/>
          </a:bodyPr>
          <a:lstStyle/>
          <a:p>
            <a:r>
              <a:rPr lang="cs-CZ" dirty="0"/>
              <a:t>Mezi nejdůležitější složky česká kuchyně patří maso, vepřové, hovězí, drůbeží, králičí a zvěřina. Z ryb, převážně sladkovodních, to je především kapr, jehož konzumace se převážně omezuje na vánoční svátky a méně častý pstruh, candát nebo úhoř. Český </a:t>
            </a:r>
            <a:r>
              <a:rPr lang="cs-CZ" u="sng" dirty="0">
                <a:hlinkClick r:id="rId2" tooltip="Kapr"/>
              </a:rPr>
              <a:t>kapr</a:t>
            </a:r>
            <a:r>
              <a:rPr lang="cs-CZ" dirty="0"/>
              <a:t>, chovaný převážně v jižních Čechách, se exportuje i do zahraničí.</a:t>
            </a:r>
          </a:p>
          <a:p>
            <a:r>
              <a:rPr lang="cs-CZ" dirty="0"/>
              <a:t>Dále to je zelenina, ovoce, luštěniny, houby, mléčné produkty, obilí, pečivo, rostlinné a živočišné tuky, koření, bylinky a v neposlední řadě české pivo.</a:t>
            </a:r>
          </a:p>
          <a:p>
            <a:r>
              <a:rPr lang="cs-CZ" dirty="0"/>
              <a:t>Na </a:t>
            </a:r>
            <a:r>
              <a:rPr lang="cs-CZ" u="sng" dirty="0">
                <a:hlinkClick r:id="rId3" tooltip="Vánoce"/>
              </a:rPr>
              <a:t>Vánoce</a:t>
            </a:r>
            <a:r>
              <a:rPr lang="cs-CZ" dirty="0"/>
              <a:t> se jí kapr (v některých rodinách </a:t>
            </a:r>
            <a:r>
              <a:rPr lang="cs-CZ" u="sng" dirty="0">
                <a:hlinkClick r:id="rId4" tooltip="Řízek"/>
              </a:rPr>
              <a:t>řízek</a:t>
            </a:r>
            <a:r>
              <a:rPr lang="cs-CZ" dirty="0"/>
              <a:t>) a </a:t>
            </a:r>
            <a:r>
              <a:rPr lang="cs-CZ" u="sng" dirty="0">
                <a:hlinkClick r:id="rId5" tooltip="Bramborový salát"/>
              </a:rPr>
              <a:t>bramborový salát</a:t>
            </a:r>
            <a:r>
              <a:rPr lang="cs-CZ" dirty="0"/>
              <a:t>, peče se </a:t>
            </a:r>
            <a:r>
              <a:rPr lang="cs-CZ" u="sng" dirty="0">
                <a:hlinkClick r:id="rId6" tooltip="Vánoční cukroví"/>
              </a:rPr>
              <a:t>cukroví</a:t>
            </a:r>
            <a:r>
              <a:rPr lang="cs-CZ" dirty="0"/>
              <a:t>.</a:t>
            </a:r>
          </a:p>
          <a:p>
            <a:r>
              <a:rPr lang="cs-CZ" dirty="0"/>
              <a:t>Z lahůdek můžeme zmínit obložené chlebíčky, nejrůznější saláty, zrající sýry nebo pražskou šunku.</a:t>
            </a:r>
            <a:br>
              <a:rPr lang="cs-CZ" dirty="0"/>
            </a:br>
            <a:r>
              <a:rPr lang="cs-CZ" dirty="0"/>
              <a:t>Z koření je v české kuchyni zastoupen hlavně pepř, kmín, nové koření, bobkový list, z bylinek je to libeček, meduňka, saturejka, majoránka, šalvěj, kopr a česnek.</a:t>
            </a:r>
          </a:p>
          <a:p>
            <a:endParaRPr lang="cs-CZ" dirty="0"/>
          </a:p>
        </p:txBody>
      </p:sp>
      <p:pic>
        <p:nvPicPr>
          <p:cNvPr id="10242" name="Picture 2" descr="Резултат с изображение за Tradiční česká kuchyně"/>
          <p:cNvPicPr>
            <a:picLocks noChangeAspect="1" noChangeArrowheads="1"/>
          </p:cNvPicPr>
          <p:nvPr/>
        </p:nvPicPr>
        <p:blipFill>
          <a:blip r:embed="rId7" cstate="print"/>
          <a:srcRect/>
          <a:stretch>
            <a:fillRect/>
          </a:stretch>
        </p:blipFill>
        <p:spPr bwMode="auto">
          <a:xfrm>
            <a:off x="7146578" y="0"/>
            <a:ext cx="4762500" cy="3171826"/>
          </a:xfrm>
          <a:prstGeom prst="rect">
            <a:avLst/>
          </a:prstGeom>
          <a:noFill/>
        </p:spPr>
      </p:pic>
      <p:pic>
        <p:nvPicPr>
          <p:cNvPr id="10244" name="Picture 4" descr="Резултат с изображение за Tradiční česká kuchyně"/>
          <p:cNvPicPr>
            <a:picLocks noChangeAspect="1" noChangeArrowheads="1"/>
          </p:cNvPicPr>
          <p:nvPr/>
        </p:nvPicPr>
        <p:blipFill>
          <a:blip r:embed="rId8" cstate="print"/>
          <a:srcRect/>
          <a:stretch>
            <a:fillRect/>
          </a:stretch>
        </p:blipFill>
        <p:spPr bwMode="auto">
          <a:xfrm>
            <a:off x="7669068" y="3275215"/>
            <a:ext cx="4065732" cy="2901142"/>
          </a:xfrm>
          <a:prstGeom prst="rect">
            <a:avLst/>
          </a:prstGeom>
          <a:noFill/>
        </p:spPr>
      </p:pic>
    </p:spTree>
    <p:extLst>
      <p:ext uri="{BB962C8B-B14F-4D97-AF65-F5344CB8AC3E}">
        <p14:creationId xmlns:p14="http://schemas.microsoft.com/office/powerpoint/2010/main" val="225219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365124"/>
            <a:ext cx="5976851" cy="6492875"/>
          </a:xfrm>
        </p:spPr>
        <p:txBody>
          <a:bodyPr>
            <a:normAutofit fontScale="62500" lnSpcReduction="20000"/>
          </a:bodyPr>
          <a:lstStyle/>
          <a:p>
            <a:r>
              <a:rPr lang="cs-CZ" dirty="0"/>
              <a:t>Důležitou součástí české kuchyně a tradičního stravování je</a:t>
            </a:r>
            <a:r>
              <a:rPr lang="cs-CZ" b="1" i="1" dirty="0"/>
              <a:t> polévka</a:t>
            </a:r>
            <a:r>
              <a:rPr lang="cs-CZ" dirty="0"/>
              <a:t>. Nejčastěji vývary s různými vložkami či zavářkami a přidáním upravené zeleniny a rostlinného koření. Často jsou připravovány polévky zahuštěné (obvykle s použitím jíšky), luštěninové a s podílem masa, uzeniny nebo drobů, které jsou podávány i jako samostatné jídlo s pečivem. </a:t>
            </a:r>
          </a:p>
          <a:p>
            <a:r>
              <a:rPr lang="cs-CZ" dirty="0"/>
              <a:t>Tradiční polévky: bramborová, česnečka, gulášová, dršťková, fazolová, zelná s klobásou, hovězí s játrovými knedlíčky a nudlemi, kulajda a houbová polévka. </a:t>
            </a:r>
          </a:p>
          <a:p>
            <a:r>
              <a:rPr lang="cs-CZ" dirty="0" smtClean="0"/>
              <a:t>Nezastupitelnou </a:t>
            </a:r>
            <a:r>
              <a:rPr lang="cs-CZ" dirty="0"/>
              <a:t>úlohu v české gastronomii hrají </a:t>
            </a:r>
            <a:r>
              <a:rPr lang="cs-CZ" b="1" dirty="0"/>
              <a:t>omáčky</a:t>
            </a:r>
            <a:r>
              <a:rPr lang="cs-CZ" dirty="0"/>
              <a:t>, často velmi hutné a výživné s použitím smetany. Jako základ se používá </a:t>
            </a:r>
            <a:r>
              <a:rPr lang="cs-CZ" dirty="0" smtClean="0"/>
              <a:t>bešamel</a:t>
            </a:r>
            <a:r>
              <a:rPr lang="cs-CZ" dirty="0"/>
              <a:t>, někdy je místo něj na zahuštění použita jíška. </a:t>
            </a:r>
            <a:endParaRPr lang="cs-CZ" dirty="0" smtClean="0"/>
          </a:p>
          <a:p>
            <a:r>
              <a:rPr lang="cs-CZ" b="1" dirty="0" smtClean="0"/>
              <a:t>Typické </a:t>
            </a:r>
            <a:r>
              <a:rPr lang="cs-CZ" b="1" dirty="0"/>
              <a:t>omáčky jsou koprová, houbová, rajská, smetanová, omáčka ke svíčkové nebo papriková. </a:t>
            </a:r>
            <a:r>
              <a:rPr lang="cs-CZ" dirty="0"/>
              <a:t>Omáčky a knedlíky jsou českou specialitou. Omáčky zpravidla obsahují smetanu, máslo a mouku. </a:t>
            </a:r>
          </a:p>
          <a:p>
            <a:r>
              <a:rPr lang="cs-CZ" dirty="0"/>
              <a:t>Jako </a:t>
            </a:r>
            <a:r>
              <a:rPr lang="cs-CZ" b="1" dirty="0"/>
              <a:t>příloha</a:t>
            </a:r>
            <a:r>
              <a:rPr lang="cs-CZ" dirty="0"/>
              <a:t> k masu se v české kuchyni používá různě tepelně upravené </a:t>
            </a:r>
            <a:r>
              <a:rPr lang="cs-CZ" b="1" dirty="0"/>
              <a:t>zelí, kapusta a špenát, dále všechny běžné přílohy (těstoviny, brambory, rýže) a českou specialitou jsou knedlíky, </a:t>
            </a:r>
            <a:r>
              <a:rPr lang="cs-CZ" dirty="0"/>
              <a:t>které se připravují nejčastěji z obilné mouky s přidáním nakrájené housky (houskové knedlíky), nebo (bramborové knedlíky) z uvařených brambor, mouky a </a:t>
            </a:r>
            <a:r>
              <a:rPr lang="cs-CZ" dirty="0" smtClean="0"/>
              <a:t>krupice (houskový</a:t>
            </a:r>
            <a:r>
              <a:rPr lang="cs-CZ" dirty="0"/>
              <a:t>, bramborový, karlovarský, chlupatý, plněný atd.), dále brambory na různé způsoby (šťouchané, kaše, vařené, pečené atd.) a například rýže. </a:t>
            </a:r>
          </a:p>
          <a:p>
            <a:endParaRPr lang="cs-CZ" dirty="0"/>
          </a:p>
        </p:txBody>
      </p:sp>
      <p:pic>
        <p:nvPicPr>
          <p:cNvPr id="9218" name="Picture 2" descr="Резултат с изображение за Tradiční česká kuchyně"/>
          <p:cNvPicPr>
            <a:picLocks noChangeAspect="1" noChangeArrowheads="1"/>
          </p:cNvPicPr>
          <p:nvPr/>
        </p:nvPicPr>
        <p:blipFill>
          <a:blip r:embed="rId2" cstate="print"/>
          <a:srcRect/>
          <a:stretch>
            <a:fillRect/>
          </a:stretch>
        </p:blipFill>
        <p:spPr bwMode="auto">
          <a:xfrm>
            <a:off x="6000750" y="674024"/>
            <a:ext cx="6191250" cy="5172075"/>
          </a:xfrm>
          <a:prstGeom prst="rect">
            <a:avLst/>
          </a:prstGeom>
          <a:noFill/>
        </p:spPr>
      </p:pic>
    </p:spTree>
    <p:extLst>
      <p:ext uri="{BB962C8B-B14F-4D97-AF65-F5344CB8AC3E}">
        <p14:creationId xmlns:p14="http://schemas.microsoft.com/office/powerpoint/2010/main" val="124938827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4000</Words>
  <Application>Microsoft Office PowerPoint</Application>
  <PresentationFormat>Širokoúhlá obrazovka</PresentationFormat>
  <Paragraphs>164</Paragraphs>
  <Slides>34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Calibri</vt:lpstr>
      <vt:lpstr>Calibri Light</vt:lpstr>
      <vt:lpstr>Wingdings</vt:lpstr>
      <vt:lpstr>Motiv Office</vt:lpstr>
      <vt:lpstr>Tradiční česká kuchyně, význam regionální kuchyně </vt:lpstr>
      <vt:lpstr> </vt:lpstr>
      <vt:lpstr>Český gastronomický produkt je postaven na třech prvcích: </vt:lpstr>
      <vt:lpstr>Prezentace aplikace PowerPoint</vt:lpstr>
      <vt:lpstr>Prezentace aplikace PowerPoint</vt:lpstr>
      <vt:lpstr>Co je pro českou kuchyni specifické?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Vybrané typické české speciality: </vt:lpstr>
      <vt:lpstr>Prezentace aplikace PowerPoint</vt:lpstr>
      <vt:lpstr>Další: </vt:lpstr>
      <vt:lpstr>Prezentace aplikace PowerPoint</vt:lpstr>
      <vt:lpstr>Gastronomie Opavského Slezska (Mgr. Alexandr Burda)  </vt:lpstr>
      <vt:lpstr>Prezentace aplikace PowerPoint</vt:lpstr>
      <vt:lpstr>Jak šmakuje Moravskoslezsko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Tradiční pokrmy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Tradiční česká kuchyně, význam regionální kuchyně</dc:title>
  <dc:creator>Mirka</dc:creator>
  <cp:lastModifiedBy>Mirka</cp:lastModifiedBy>
  <cp:revision>17</cp:revision>
  <dcterms:created xsi:type="dcterms:W3CDTF">2016-10-16T15:54:31Z</dcterms:created>
  <dcterms:modified xsi:type="dcterms:W3CDTF">2021-05-17T06:52:17Z</dcterms:modified>
</cp:coreProperties>
</file>