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3" r:id="rId2"/>
    <p:sldId id="278" r:id="rId3"/>
    <p:sldId id="263" r:id="rId4"/>
    <p:sldId id="264" r:id="rId5"/>
    <p:sldId id="265" r:id="rId6"/>
    <p:sldId id="266" r:id="rId7"/>
    <p:sldId id="267" r:id="rId8"/>
    <p:sldId id="279" r:id="rId9"/>
    <p:sldId id="282" r:id="rId10"/>
    <p:sldId id="280" r:id="rId11"/>
    <p:sldId id="283" r:id="rId12"/>
    <p:sldId id="284" r:id="rId13"/>
    <p:sldId id="268" r:id="rId14"/>
    <p:sldId id="262" r:id="rId15"/>
    <p:sldId id="294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7126"/>
    <a:srgbClr val="6B0B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387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E11C491-6923-4A9C-88E3-E974FFBC6325}" type="datetimeFigureOut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7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2A4AF1F-596A-4125-B315-5B1C163B82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029BB-77E0-4964-9DAE-48C4370DE90D}" type="datetimeFigureOut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04370-DC4B-4265-8D5B-90A7F43C0A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9F9BA4-2195-4DB4-ABC2-A6EF8A94AB53}" type="datetimeFigureOut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1182B8BD-93F4-477C-AC2F-FBCB6E807A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8FF4B-3390-4B47-8171-64112CDD94C0}" type="datetimeFigureOut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0A56F-7999-4A31-9316-D560B2EF04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D78A82A5-1EE5-49D8-A297-96A66DCE3F72}" type="datetimeFigureOut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6D238F-D728-4C1F-8F92-4B2FD46631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83534-0994-498D-B868-CD4D13F859B2}" type="datetimeFigureOut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D1320-74EF-40D1-9EFD-BF50F82AC8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7207D-E280-4F3B-88FC-6BD79D909B62}" type="datetimeFigureOut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FA17E-A638-4026-8CC6-1B805415C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923F2-5B9E-4F7E-BFD8-1D74E7CC6837}" type="datetimeFigureOut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E7419-A2F4-4A89-B6FC-580D226860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4C457-9353-4717-80B3-5EEB5792DE0A}" type="datetimeFigureOut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24637-B9FE-4284-ACD6-4B62D677EA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3AABD-4083-4BAC-BE3C-721F4E84C8E0}" type="datetimeFigureOut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D85D3-D28A-4EA9-9C00-516DB225E2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A872D9-AA2A-4582-B869-CBF2A2E657E8}" type="datetimeFigureOut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2ADC74-85B2-42C1-9D07-7926F57665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0" name="Zástupný symbol pro text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84FF2C8-4BEA-440F-9E5B-215B6A5B2E48}" type="datetimeFigureOut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BF536D7-3273-40E7-881B-AA8A8473D0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7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1" fontAlgn="base" hangingPunct="1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1" fontAlgn="base" hangingPunct="1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1" fontAlgn="base" hangingPunct="1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1" fontAlgn="base" hangingPunct="1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TVEIL3IrN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C:\Users\Heinzova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7344816" cy="5760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3600" dirty="0"/>
            </a:br>
            <a:br>
              <a:rPr lang="cs-CZ" sz="3600" dirty="0"/>
            </a:br>
            <a:br>
              <a:rPr lang="cs-CZ" sz="3600" dirty="0"/>
            </a:br>
            <a:r>
              <a:rPr lang="cs-CZ" sz="4000" dirty="0"/>
              <a:t>Charakteristika soukromé a veřejné sféry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USA – křestní jména – okamžitě, soukromá sféra je otevřená i cizím lidem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Německo – příjmení a tituly, soukromá sféra – pouze pro rodinné příslušníky a blízké přátele</a:t>
            </a:r>
          </a:p>
          <a:p>
            <a:pPr marL="0" indent="0">
              <a:buNone/>
              <a:defRPr/>
            </a:pPr>
            <a:endParaRPr lang="cs-CZ" dirty="0"/>
          </a:p>
        </p:txBody>
      </p:sp>
      <p:pic>
        <p:nvPicPr>
          <p:cNvPr id="4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Japonské </a:t>
            </a:r>
            <a:r>
              <a:rPr lang="cs-CZ" dirty="0" err="1"/>
              <a:t>honorifické</a:t>
            </a:r>
            <a:r>
              <a:rPr lang="cs-CZ" dirty="0"/>
              <a:t> tvary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 různých společenských situacích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Japonská gramatika – vyjadřuje hierarchii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Koncovky sloves a zvláštní podstatná jména s </a:t>
            </a:r>
            <a:r>
              <a:rPr lang="cs-CZ" dirty="0" err="1"/>
              <a:t>honorifickými</a:t>
            </a:r>
            <a:r>
              <a:rPr lang="cs-CZ" dirty="0"/>
              <a:t> významy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Záleží na důležitosti partnera v komunikaci</a:t>
            </a:r>
          </a:p>
        </p:txBody>
      </p:sp>
      <p:pic>
        <p:nvPicPr>
          <p:cNvPr id="4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Země s nejvyšší hierarchií – </a:t>
            </a:r>
            <a:br>
              <a:rPr lang="cs-CZ" dirty="0"/>
            </a:br>
            <a:r>
              <a:rPr lang="cs-CZ" dirty="0"/>
              <a:t>100-0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Malajsko			VB</a:t>
            </a:r>
          </a:p>
          <a:p>
            <a:pPr>
              <a:defRPr/>
            </a:pPr>
            <a:r>
              <a:rPr lang="cs-CZ" dirty="0"/>
              <a:t>Mexiko                        Finsko</a:t>
            </a:r>
          </a:p>
          <a:p>
            <a:pPr>
              <a:defRPr/>
            </a:pPr>
            <a:r>
              <a:rPr lang="cs-CZ" dirty="0"/>
              <a:t>Čína                            Nový Zéland</a:t>
            </a:r>
          </a:p>
          <a:p>
            <a:pPr>
              <a:defRPr/>
            </a:pPr>
            <a:r>
              <a:rPr lang="cs-CZ" dirty="0"/>
              <a:t>Turecko                       Dánsko</a:t>
            </a:r>
          </a:p>
          <a:p>
            <a:pPr>
              <a:defRPr/>
            </a:pPr>
            <a:r>
              <a:rPr lang="cs-CZ" dirty="0"/>
              <a:t>Řecko</a:t>
            </a:r>
          </a:p>
          <a:p>
            <a:pPr>
              <a:defRPr/>
            </a:pPr>
            <a:r>
              <a:rPr lang="cs-CZ" dirty="0"/>
              <a:t>CR (57)</a:t>
            </a:r>
          </a:p>
          <a:p>
            <a:pPr>
              <a:defRPr/>
            </a:pPr>
            <a:r>
              <a:rPr lang="cs-CZ" dirty="0"/>
              <a:t>Maďarsko</a:t>
            </a:r>
          </a:p>
          <a:p>
            <a:r>
              <a:rPr lang="cs-CZ" dirty="0"/>
              <a:t>Německo</a:t>
            </a:r>
          </a:p>
        </p:txBody>
      </p:sp>
      <p:pic>
        <p:nvPicPr>
          <p:cNvPr id="4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Případová studie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Dva týmy – jeden z VB, druhý ze Švédska – přijely do Argentiny vyjednávat o smlouvě. Britové měli skvělou prezentaci a nabídli výhodné podmínky, ale odjeli další den.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Švédský tým nabídl horší podmínky, ale v Argentině se zdržel celý týden. Nakonec kontrakt dostal.</a:t>
            </a:r>
          </a:p>
          <a:p>
            <a:pPr algn="just"/>
            <a:r>
              <a:rPr lang="cs-CZ" dirty="0"/>
              <a:t>Proč?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pic>
        <p:nvPicPr>
          <p:cNvPr id="4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Případová studie 2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dirty="0"/>
              <a:t>Členové britského týmu si vyměňují navštívenky na začátku setkání s japonským týmem. Japonci svým kolegům také předávají dárky</a:t>
            </a:r>
          </a:p>
          <a:p>
            <a:pPr algn="just" eaLnBrk="1" hangingPunct="1"/>
            <a:endParaRPr lang="cs-CZ" dirty="0"/>
          </a:p>
          <a:p>
            <a:pPr algn="just" eaLnBrk="1" hangingPunct="1"/>
            <a:r>
              <a:rPr lang="cs-CZ" dirty="0"/>
              <a:t>Britové si japonské navštívenky dávají ihned do kapsy a </a:t>
            </a:r>
            <a:r>
              <a:rPr lang="cs-CZ"/>
              <a:t>rozbalují dárky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  <a:p>
            <a:pPr algn="just" eaLnBrk="1" hangingPunct="1"/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pPr algn="just" eaLnBrk="1" hangingPunct="1"/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Japonci vypadají znechuceně. Proč?</a:t>
            </a:r>
          </a:p>
        </p:txBody>
      </p:sp>
      <p:pic>
        <p:nvPicPr>
          <p:cNvPr id="4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Video</a:t>
            </a:r>
          </a:p>
          <a:p>
            <a:r>
              <a:rPr lang="cs-CZ" dirty="0">
                <a:hlinkClick r:id="rId2"/>
              </a:rPr>
              <a:t>https://www.youtube.com/watch?v=GTVEIL3IrN8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4752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4000" dirty="0">
                <a:solidFill>
                  <a:schemeClr val="bg2">
                    <a:lumMod val="25000"/>
                  </a:schemeClr>
                </a:solidFill>
              </a:rPr>
            </a:br>
            <a:br>
              <a:rPr lang="cs-CZ" sz="4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sz="4000" dirty="0">
                <a:solidFill>
                  <a:schemeClr val="bg2">
                    <a:lumMod val="25000"/>
                  </a:schemeClr>
                </a:solidFill>
              </a:rPr>
              <a:t>Budování obchodního vztahu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cs-CZ" sz="3200" b="1" dirty="0"/>
              <a:t>1 Budování vztahu v obchodní komunikaci</a:t>
            </a:r>
          </a:p>
          <a:p>
            <a:r>
              <a:rPr lang="cs-CZ" sz="3200" b="1" dirty="0"/>
              <a:t>2 Důvěra</a:t>
            </a:r>
          </a:p>
          <a:p>
            <a:r>
              <a:rPr lang="cs-CZ" sz="3200" b="1" dirty="0"/>
              <a:t>3 Témata </a:t>
            </a:r>
            <a:r>
              <a:rPr lang="cs-CZ" sz="3200" b="1" i="1" dirty="0" err="1"/>
              <a:t>taboo</a:t>
            </a:r>
            <a:endParaRPr lang="cs-CZ" sz="3200" b="1" i="1" dirty="0"/>
          </a:p>
          <a:p>
            <a:r>
              <a:rPr lang="cs-CZ" sz="3200" b="1" dirty="0"/>
              <a:t>4 Navštívenky</a:t>
            </a:r>
          </a:p>
          <a:p>
            <a:r>
              <a:rPr lang="cs-CZ" sz="3200" b="1" dirty="0"/>
              <a:t>5 Hierarchie</a:t>
            </a:r>
          </a:p>
          <a:p>
            <a:r>
              <a:rPr lang="cs-CZ" sz="3200" b="1" dirty="0"/>
              <a:t>6 Kritické incidenty</a:t>
            </a:r>
            <a:endParaRPr lang="cs-CZ" sz="3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Budování vztahu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Budování vztahu – v obchodní komunikaci – různé přístupy</a:t>
            </a:r>
          </a:p>
          <a:p>
            <a:endParaRPr lang="cs-CZ" dirty="0"/>
          </a:p>
          <a:p>
            <a:r>
              <a:rPr lang="en-GB" dirty="0"/>
              <a:t> </a:t>
            </a:r>
            <a:r>
              <a:rPr lang="cs-CZ" dirty="0"/>
              <a:t>Některé země - </a:t>
            </a:r>
            <a:r>
              <a:rPr lang="en-GB" dirty="0"/>
              <a:t> </a:t>
            </a:r>
            <a:r>
              <a:rPr lang="en-GB" dirty="0" err="1"/>
              <a:t>Mexic</a:t>
            </a:r>
            <a:r>
              <a:rPr lang="cs-CZ" dirty="0" err="1"/>
              <a:t>ká</a:t>
            </a:r>
            <a:r>
              <a:rPr lang="cs-CZ" dirty="0"/>
              <a:t> kultura a arabské kultury </a:t>
            </a:r>
            <a:r>
              <a:rPr lang="en-GB" dirty="0"/>
              <a:t> </a:t>
            </a:r>
            <a:r>
              <a:rPr lang="cs-CZ" dirty="0"/>
              <a:t>- řada neformálních schůzek</a:t>
            </a:r>
          </a:p>
          <a:p>
            <a:endParaRPr lang="cs-CZ" dirty="0"/>
          </a:p>
          <a:p>
            <a:r>
              <a:rPr lang="cs-CZ" dirty="0"/>
              <a:t>Budování vzájemné důvěry před uzavřením obchodního kontraktu</a:t>
            </a:r>
            <a:r>
              <a:rPr lang="en-GB" dirty="0"/>
              <a:t> </a:t>
            </a:r>
            <a:endParaRPr lang="cs-CZ" dirty="0"/>
          </a:p>
          <a:p>
            <a:pPr>
              <a:buNone/>
            </a:pPr>
            <a:r>
              <a:rPr lang="en-GB" dirty="0"/>
              <a:t> 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Budování vztahu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Jiné země – BV – po uzavření smlouvy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Evropské země – vztah s obchodním partnerem – společenská záležitost</a:t>
            </a:r>
          </a:p>
          <a:p>
            <a:endParaRPr lang="cs-CZ" dirty="0"/>
          </a:p>
          <a:p>
            <a:r>
              <a:rPr lang="cs-CZ" dirty="0"/>
              <a:t> Restaurace, sauna, sport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</a:t>
            </a:r>
            <a:r>
              <a:rPr lang="cs-CZ" i="1" dirty="0" err="1"/>
              <a:t>Taboo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Kontroverzní témata – často náboženství a politika</a:t>
            </a:r>
          </a:p>
          <a:p>
            <a:endParaRPr lang="cs-CZ" dirty="0"/>
          </a:p>
          <a:p>
            <a:r>
              <a:rPr lang="cs-CZ" dirty="0"/>
              <a:t>vyhýbat se jim</a:t>
            </a:r>
          </a:p>
          <a:p>
            <a:endParaRPr lang="cs-CZ" dirty="0"/>
          </a:p>
          <a:p>
            <a:r>
              <a:rPr lang="cs-CZ" dirty="0"/>
              <a:t>Kladení otázek – </a:t>
            </a:r>
            <a:r>
              <a:rPr lang="cs-CZ" i="1" dirty="0"/>
              <a:t>kdo, co, jak?</a:t>
            </a:r>
          </a:p>
          <a:p>
            <a:endParaRPr lang="cs-CZ" i="1" dirty="0"/>
          </a:p>
          <a:p>
            <a:r>
              <a:rPr lang="cs-CZ" dirty="0"/>
              <a:t>Nikoliv</a:t>
            </a:r>
            <a:r>
              <a:rPr lang="cs-CZ" i="1" dirty="0"/>
              <a:t> proč?</a:t>
            </a:r>
            <a:endParaRPr lang="cs-CZ" dirty="0"/>
          </a:p>
          <a:p>
            <a:endParaRPr lang="cs-CZ" dirty="0"/>
          </a:p>
          <a:p>
            <a:r>
              <a:rPr lang="cs-CZ" dirty="0"/>
              <a:t>Otázka – podtext kritiky nebo komentáře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076700" y="299695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Navštívenky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Evropské země – obvykle po ukončení jednání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Některé země – Japonsko – na začátku setkání</a:t>
            </a:r>
          </a:p>
          <a:p>
            <a:endParaRPr lang="cs-CZ" dirty="0"/>
          </a:p>
          <a:p>
            <a:r>
              <a:rPr lang="cs-CZ" dirty="0"/>
              <a:t>Obchodní partner si zapamatuje neobvyklé jméno</a:t>
            </a:r>
          </a:p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/>
              <a:t>pochopí, jaké místo v hierarchii má partner</a:t>
            </a:r>
          </a:p>
          <a:p>
            <a:r>
              <a:rPr lang="cs-CZ" dirty="0"/>
              <a:t> např. – v týmu během vyjednávání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611560" y="33569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Důvěra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Čína </a:t>
            </a:r>
            <a:r>
              <a:rPr lang="cs-CZ" dirty="0"/>
              <a:t>– osobní vztah a důvěra – velmi důležité – více než obchodní podmínky ve smlouvě</a:t>
            </a:r>
          </a:p>
          <a:p>
            <a:endParaRPr lang="cs-CZ" dirty="0"/>
          </a:p>
          <a:p>
            <a:r>
              <a:rPr lang="cs-CZ" dirty="0" err="1"/>
              <a:t>Anglo</a:t>
            </a:r>
            <a:r>
              <a:rPr lang="cs-CZ" dirty="0"/>
              <a:t>-saské země- smlouva je klíčový dokument</a:t>
            </a:r>
          </a:p>
          <a:p>
            <a:r>
              <a:rPr lang="cs-CZ" dirty="0" err="1"/>
              <a:t>Confucianismus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Hierarchie </a:t>
            </a:r>
            <a:r>
              <a:rPr lang="cs-CZ" dirty="0"/>
              <a:t>– pro podnikatele z Evropy je těžké identifikovat zodpovědnou osobu</a:t>
            </a:r>
          </a:p>
          <a:p>
            <a:r>
              <a:rPr lang="cs-CZ" dirty="0"/>
              <a:t>za řešení problémů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203848" y="38610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/>
              <a:t>Zaninelli</a:t>
            </a:r>
            <a:r>
              <a:rPr lang="cs-CZ" sz="3600" dirty="0"/>
              <a:t> – model </a:t>
            </a:r>
            <a:br>
              <a:rPr lang="cs-CZ" sz="3600" dirty="0"/>
            </a:br>
            <a:r>
              <a:rPr lang="cs-CZ" sz="3600" dirty="0"/>
              <a:t>Broskev a kokos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1476375" y="4149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908175" y="2276475"/>
            <a:ext cx="1368425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Oval 11"/>
          <p:cNvSpPr>
            <a:spLocks noChangeArrowheads="1"/>
          </p:cNvSpPr>
          <p:nvPr/>
        </p:nvSpPr>
        <p:spPr bwMode="auto">
          <a:xfrm>
            <a:off x="5435600" y="2276475"/>
            <a:ext cx="1274763" cy="1130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" name="Oval 13"/>
          <p:cNvSpPr>
            <a:spLocks noChangeArrowheads="1"/>
          </p:cNvSpPr>
          <p:nvPr/>
        </p:nvSpPr>
        <p:spPr bwMode="auto">
          <a:xfrm>
            <a:off x="2339975" y="2708275"/>
            <a:ext cx="503238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Oval 14"/>
          <p:cNvSpPr>
            <a:spLocks noChangeArrowheads="1"/>
          </p:cNvSpPr>
          <p:nvPr/>
        </p:nvSpPr>
        <p:spPr bwMode="auto">
          <a:xfrm>
            <a:off x="6011863" y="27813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Oval 15"/>
          <p:cNvSpPr>
            <a:spLocks noChangeArrowheads="1"/>
          </p:cNvSpPr>
          <p:nvPr/>
        </p:nvSpPr>
        <p:spPr bwMode="auto">
          <a:xfrm>
            <a:off x="5580112" y="234888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" name="WordArt 18"/>
          <p:cNvSpPr>
            <a:spLocks noChangeArrowheads="1" noChangeShapeType="1" noTextEdit="1"/>
          </p:cNvSpPr>
          <p:nvPr/>
        </p:nvSpPr>
        <p:spPr bwMode="auto">
          <a:xfrm>
            <a:off x="6877050" y="3933825"/>
            <a:ext cx="1019175" cy="3143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kokos</a:t>
            </a:r>
          </a:p>
        </p:txBody>
      </p:sp>
      <p:sp>
        <p:nvSpPr>
          <p:cNvPr id="11" name="Line 20"/>
          <p:cNvSpPr>
            <a:spLocks noChangeShapeType="1"/>
          </p:cNvSpPr>
          <p:nvPr/>
        </p:nvSpPr>
        <p:spPr bwMode="auto">
          <a:xfrm>
            <a:off x="2627313" y="2924175"/>
            <a:ext cx="3384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>
            <a:off x="2843213" y="3213100"/>
            <a:ext cx="2808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" name="WordArt 24"/>
          <p:cNvSpPr>
            <a:spLocks noChangeArrowheads="1" noChangeShapeType="1" noTextEdit="1"/>
          </p:cNvSpPr>
          <p:nvPr/>
        </p:nvSpPr>
        <p:spPr bwMode="auto">
          <a:xfrm>
            <a:off x="1042988" y="4005263"/>
            <a:ext cx="1008732" cy="3143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broskev</a:t>
            </a:r>
          </a:p>
        </p:txBody>
      </p:sp>
      <p:sp>
        <p:nvSpPr>
          <p:cNvPr id="16" name="WordArt 25"/>
          <p:cNvSpPr>
            <a:spLocks noChangeArrowheads="1" noChangeShapeType="1" noTextEdit="1"/>
          </p:cNvSpPr>
          <p:nvPr/>
        </p:nvSpPr>
        <p:spPr bwMode="auto">
          <a:xfrm>
            <a:off x="1403648" y="4365625"/>
            <a:ext cx="5688631" cy="7239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Příklad:   USA</a:t>
            </a:r>
            <a:r>
              <a:rPr lang="en-US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= </a:t>
            </a:r>
            <a:r>
              <a:rPr lang="cs-CZ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kokos,   Německo</a:t>
            </a:r>
            <a:r>
              <a:rPr lang="en-US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=</a:t>
            </a:r>
            <a:r>
              <a:rPr lang="cs-CZ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broskev</a:t>
            </a:r>
          </a:p>
        </p:txBody>
      </p:sp>
      <p:pic>
        <p:nvPicPr>
          <p:cNvPr id="17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se typy navzájem vnímají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/>
              <a:t>broskev vidí kokos jako člověka</a:t>
            </a:r>
          </a:p>
          <a:p>
            <a:pPr>
              <a:defRPr/>
            </a:pPr>
            <a:endParaRPr lang="cs-CZ" b="1" i="1" dirty="0"/>
          </a:p>
          <a:p>
            <a:pPr>
              <a:defRPr/>
            </a:pP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povrchního, neupřímného a neseriózního</a:t>
            </a:r>
          </a:p>
          <a:p>
            <a:pPr>
              <a:defRPr/>
            </a:pP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r>
              <a:rPr lang="cs-CZ" b="1" i="1" dirty="0"/>
              <a:t>kokos vidí broskev jako člověka</a:t>
            </a:r>
          </a:p>
          <a:p>
            <a:pPr>
              <a:defRPr/>
            </a:pPr>
            <a:endParaRPr lang="cs-CZ" b="1" i="1" dirty="0"/>
          </a:p>
          <a:p>
            <a:pPr>
              <a:defRPr/>
            </a:pP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bez smyslu pro humor, nepřístupného, strnulého</a:t>
            </a:r>
          </a:p>
          <a:p>
            <a:endParaRPr lang="cs-CZ" dirty="0"/>
          </a:p>
        </p:txBody>
      </p:sp>
      <p:pic>
        <p:nvPicPr>
          <p:cNvPr id="4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se studies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ohatý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Case studies</Template>
  <TotalTime>304</TotalTime>
  <Words>435</Words>
  <Application>Microsoft Office PowerPoint</Application>
  <PresentationFormat>Předvádění na obrazovce (4:3)</PresentationFormat>
  <Paragraphs>96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Trebuchet MS</vt:lpstr>
      <vt:lpstr>Wingdings</vt:lpstr>
      <vt:lpstr>Wingdings 2</vt:lpstr>
      <vt:lpstr>Case studies</vt:lpstr>
      <vt:lpstr>Prezentace aplikace PowerPoint</vt:lpstr>
      <vt:lpstr>  Budování obchodního vztahu</vt:lpstr>
      <vt:lpstr>Budování vztahu</vt:lpstr>
      <vt:lpstr>Budování vztahu</vt:lpstr>
      <vt:lpstr>Témata Taboo</vt:lpstr>
      <vt:lpstr>Navštívenky</vt:lpstr>
      <vt:lpstr>Důvěra</vt:lpstr>
      <vt:lpstr>Zaninelli – model  Broskev a kokos</vt:lpstr>
      <vt:lpstr>Jak se typy navzájem vnímají</vt:lpstr>
      <vt:lpstr>   Charakteristika soukromé a veřejné sféry</vt:lpstr>
      <vt:lpstr>Japonské honorifické tvary</vt:lpstr>
      <vt:lpstr>Země s nejvyšší hierarchií –  100-0</vt:lpstr>
      <vt:lpstr>Případová studie 1</vt:lpstr>
      <vt:lpstr>Případová studie 2</vt:lpstr>
      <vt:lpstr>Prezentace aplikace PowerPoint</vt:lpstr>
    </vt:vector>
  </TitlesOfParts>
  <Company>OPF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Případová studie 1</dc:title>
  <dc:creator>zam</dc:creator>
  <cp:lastModifiedBy>Krystyna Heinz</cp:lastModifiedBy>
  <cp:revision>49</cp:revision>
  <dcterms:created xsi:type="dcterms:W3CDTF">2012-03-16T19:06:28Z</dcterms:created>
  <dcterms:modified xsi:type="dcterms:W3CDTF">2021-03-23T06:56:33Z</dcterms:modified>
</cp:coreProperties>
</file>