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312" r:id="rId3"/>
    <p:sldId id="313" r:id="rId4"/>
    <p:sldId id="314" r:id="rId5"/>
    <p:sldId id="315" r:id="rId6"/>
    <p:sldId id="316" r:id="rId7"/>
    <p:sldId id="317" r:id="rId8"/>
    <p:sldId id="318" r:id="rId9"/>
    <p:sldId id="319" r:id="rId10"/>
    <p:sldId id="320" r:id="rId11"/>
    <p:sldId id="321" r:id="rId12"/>
    <p:sldId id="328" r:id="rId13"/>
    <p:sldId id="322" r:id="rId14"/>
    <p:sldId id="323" r:id="rId15"/>
    <p:sldId id="324" r:id="rId16"/>
    <p:sldId id="325" r:id="rId17"/>
    <p:sldId id="326" r:id="rId18"/>
    <p:sldId id="329" r:id="rId19"/>
    <p:sldId id="327" r:id="rId20"/>
    <p:sldId id="267" r:id="rId21"/>
    <p:sldId id="269" r:id="rId22"/>
    <p:sldId id="270" r:id="rId23"/>
    <p:sldId id="298" r:id="rId24"/>
    <p:sldId id="273" r:id="rId25"/>
    <p:sldId id="308" r:id="rId26"/>
    <p:sldId id="311" r:id="rId27"/>
    <p:sldId id="275" r:id="rId28"/>
    <p:sldId id="274"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21.2.2020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513940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651541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125914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558450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156313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316880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038560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008246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53590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256584" cy="2160240"/>
          </a:xfrm>
          <a:prstGeom prst="rect">
            <a:avLst/>
          </a:prstGeom>
        </p:spPr>
        <p:txBody>
          <a:bodyPr anchor="t">
            <a:normAutofit fontScale="90000"/>
          </a:bodyPr>
          <a:lstStyle/>
          <a:p>
            <a:r>
              <a:rPr lang="cs-CZ" sz="4000" b="1" dirty="0">
                <a:solidFill>
                  <a:schemeClr val="bg1"/>
                </a:solidFill>
                <a:latin typeface="Times New Roman" panose="02020603050405020304" pitchFamily="18" charset="0"/>
                <a:cs typeface="Times New Roman" panose="02020603050405020304" pitchFamily="18" charset="0"/>
              </a:rPr>
              <a:t>4</a:t>
            </a:r>
            <a:r>
              <a:rPr lang="cs-CZ" sz="4000" b="1" dirty="0" smtClean="0">
                <a:solidFill>
                  <a:schemeClr val="bg1"/>
                </a:solidFill>
                <a:latin typeface="Times New Roman" panose="02020603050405020304" pitchFamily="18" charset="0"/>
                <a:cs typeface="Times New Roman" panose="02020603050405020304" pitchFamily="18" charset="0"/>
              </a:rPr>
              <a:t>. </a:t>
            </a:r>
            <a:r>
              <a:rPr lang="cs-CZ" sz="4000" b="1" dirty="0" smtClean="0">
                <a:solidFill>
                  <a:schemeClr val="bg1"/>
                </a:solidFill>
                <a:latin typeface="Times New Roman" panose="02020603050405020304" pitchFamily="18" charset="0"/>
                <a:cs typeface="Times New Roman" panose="02020603050405020304" pitchFamily="18" charset="0"/>
              </a:rPr>
              <a:t>Přednáška</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r>
              <a:rPr lang="cs-CZ" sz="2800" b="1" dirty="0" smtClean="0">
                <a:solidFill>
                  <a:schemeClr val="bg1"/>
                </a:solidFill>
                <a:latin typeface="Times New Roman" panose="02020603050405020304" pitchFamily="18" charset="0"/>
                <a:cs typeface="Times New Roman" panose="02020603050405020304" pitchFamily="18" charset="0"/>
              </a:rPr>
              <a:t>Význam analýzy trhu a využití marketingového výzkumu v hotelnictví</a:t>
            </a:r>
            <a:endParaRPr lang="cs-CZ" sz="28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471592" y="3435846"/>
            <a:ext cx="3672408"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a:t>
            </a:r>
            <a:r>
              <a:rPr lang="cs-CZ" altLang="cs-CZ" sz="1800" b="1" dirty="0" smtClean="0">
                <a:solidFill>
                  <a:srgbClr val="307871"/>
                </a:solidFill>
                <a:latin typeface="Times New Roman" panose="02020603050405020304" pitchFamily="18" charset="0"/>
                <a:cs typeface="Times New Roman" panose="02020603050405020304" pitchFamily="18" charset="0"/>
              </a:rPr>
              <a:t>Miroslava Kostková,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8884" y="3028657"/>
            <a:ext cx="3181896" cy="1743075"/>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840760" cy="507703"/>
          </a:xfrm>
        </p:spPr>
        <p:txBody>
          <a:bodyPr/>
          <a:lstStyle/>
          <a:p>
            <a:r>
              <a:rPr lang="cs-CZ" b="1" dirty="0" smtClean="0"/>
              <a:t>Příklad: ZÁSADY </a:t>
            </a:r>
            <a:r>
              <a:rPr lang="cs-CZ" b="1" dirty="0"/>
              <a:t>PRO TVORBU </a:t>
            </a:r>
            <a:r>
              <a:rPr lang="cs-CZ" b="1" dirty="0" smtClean="0"/>
              <a:t>DOTAZNÍKU </a:t>
            </a:r>
            <a:endParaRPr lang="cs-CZ" dirty="0"/>
          </a:p>
        </p:txBody>
      </p:sp>
      <p:sp>
        <p:nvSpPr>
          <p:cNvPr id="4" name="Obdélník 3"/>
          <p:cNvSpPr/>
          <p:nvPr/>
        </p:nvSpPr>
        <p:spPr>
          <a:xfrm>
            <a:off x="107504" y="987574"/>
            <a:ext cx="8424936" cy="3693319"/>
          </a:xfrm>
          <a:prstGeom prst="rect">
            <a:avLst/>
          </a:prstGeom>
        </p:spPr>
        <p:txBody>
          <a:bodyPr wrap="square">
            <a:spAutoFit/>
          </a:bodyPr>
          <a:lstStyle/>
          <a:p>
            <a:pPr marL="285750" indent="-285750">
              <a:buFont typeface="Arial" panose="020B0604020202020204" pitchFamily="34" charset="0"/>
              <a:buChar char="•"/>
            </a:pPr>
            <a:r>
              <a:rPr lang="cs-CZ" dirty="0">
                <a:latin typeface="Times New Roman" panose="02020603050405020304" pitchFamily="18" charset="0"/>
              </a:rPr>
              <a:t>Na začátek se představte, uveďte cíl dotazování a motivujte respondenty k vypl-</a:t>
            </a:r>
            <a:r>
              <a:rPr lang="cs-CZ" dirty="0" err="1">
                <a:latin typeface="Times New Roman" panose="02020603050405020304" pitchFamily="18" charset="0"/>
              </a:rPr>
              <a:t>nění</a:t>
            </a:r>
            <a:r>
              <a:rPr lang="cs-CZ" dirty="0">
                <a:latin typeface="Times New Roman" panose="02020603050405020304" pitchFamily="18" charset="0"/>
              </a:rPr>
              <a:t> dotazníku. </a:t>
            </a:r>
          </a:p>
          <a:p>
            <a:pPr marL="285750" indent="-285750">
              <a:buFont typeface="Arial" panose="020B0604020202020204" pitchFamily="34" charset="0"/>
              <a:buChar char="•"/>
            </a:pPr>
            <a:r>
              <a:rPr lang="cs-CZ" dirty="0">
                <a:latin typeface="Times New Roman" panose="02020603050405020304" pitchFamily="18" charset="0"/>
              </a:rPr>
              <a:t>Vysvětlete respondentům systém vyplňování dotazníku, nakládání s údaji, při-pravte jim nabídku kritérií a dejte jim možnost, aby otevřenou otázkou uvedli i své vlastní kritérium, ev. názor. </a:t>
            </a:r>
          </a:p>
          <a:p>
            <a:pPr marL="285750" indent="-285750">
              <a:buFont typeface="Arial" panose="020B0604020202020204" pitchFamily="34" charset="0"/>
              <a:buChar char="•"/>
            </a:pPr>
            <a:r>
              <a:rPr lang="cs-CZ" dirty="0">
                <a:latin typeface="Times New Roman" panose="02020603050405020304" pitchFamily="18" charset="0"/>
              </a:rPr>
              <a:t>Vysvětlete, jak k uvedeným kritériím přiřadit důležitost (váhu), kterou hrají v jejich rozhodování (pomocí slovní škály, bodového hodnocení nebo známkováním). </a:t>
            </a:r>
          </a:p>
          <a:p>
            <a:pPr marL="285750" indent="-285750">
              <a:buFont typeface="Arial" panose="020B0604020202020204" pitchFamily="34" charset="0"/>
              <a:buChar char="•"/>
            </a:pPr>
            <a:r>
              <a:rPr lang="cs-CZ" dirty="0">
                <a:latin typeface="Times New Roman" panose="02020603050405020304" pitchFamily="18" charset="0"/>
              </a:rPr>
              <a:t>Na závěr umístěte otázky osobního charakteru, uvedení základních </a:t>
            </a:r>
            <a:r>
              <a:rPr lang="cs-CZ" dirty="0" smtClean="0">
                <a:latin typeface="Times New Roman" panose="02020603050405020304" pitchFamily="18" charset="0"/>
              </a:rPr>
              <a:t>sociodemografických </a:t>
            </a:r>
            <a:r>
              <a:rPr lang="cs-CZ" dirty="0">
                <a:latin typeface="Times New Roman" panose="02020603050405020304" pitchFamily="18" charset="0"/>
              </a:rPr>
              <a:t>a geografických charakteristik (věk, pohlaví, ekonomická aktivita, </a:t>
            </a:r>
            <a:r>
              <a:rPr lang="cs-CZ" dirty="0" smtClean="0">
                <a:latin typeface="Times New Roman" panose="02020603050405020304" pitchFamily="18" charset="0"/>
              </a:rPr>
              <a:t>vzdělání</a:t>
            </a:r>
            <a:r>
              <a:rPr lang="cs-CZ" dirty="0">
                <a:latin typeface="Times New Roman" panose="02020603050405020304" pitchFamily="18" charset="0"/>
              </a:rPr>
              <a:t>, průměrný příjem domácnosti, průměrná útrata apod.) či jiných segmentačních charakteristik (například velikost firmy, umístění firmy, bydliště apod.). </a:t>
            </a:r>
          </a:p>
          <a:p>
            <a:pPr marL="285750" indent="-285750">
              <a:buFont typeface="Arial" panose="020B0604020202020204" pitchFamily="34" charset="0"/>
              <a:buChar char="•"/>
            </a:pPr>
            <a:r>
              <a:rPr lang="cs-CZ" dirty="0">
                <a:latin typeface="Times New Roman" panose="02020603050405020304" pitchFamily="18" charset="0"/>
              </a:rPr>
              <a:t>Na závěr poděkujte respondentům za vynaložený čas a ochotu. </a:t>
            </a:r>
          </a:p>
        </p:txBody>
      </p:sp>
    </p:spTree>
    <p:extLst>
      <p:ext uri="{BB962C8B-B14F-4D97-AF65-F5344CB8AC3E}">
        <p14:creationId xmlns:p14="http://schemas.microsoft.com/office/powerpoint/2010/main" val="3961813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rPr>
              <a:t>Výzkum trhu</a:t>
            </a:r>
            <a:endParaRPr lang="cs-CZ" dirty="0"/>
          </a:p>
        </p:txBody>
      </p:sp>
      <p:sp>
        <p:nvSpPr>
          <p:cNvPr id="3" name="Obdélník 2"/>
          <p:cNvSpPr/>
          <p:nvPr/>
        </p:nvSpPr>
        <p:spPr>
          <a:xfrm>
            <a:off x="273422" y="771550"/>
            <a:ext cx="8352928" cy="3139321"/>
          </a:xfrm>
          <a:prstGeom prst="rect">
            <a:avLst/>
          </a:prstGeom>
        </p:spPr>
        <p:txBody>
          <a:bodyPr wrap="square">
            <a:spAutoFit/>
          </a:bodyPr>
          <a:lstStyle/>
          <a:p>
            <a:r>
              <a:rPr lang="cs-CZ" dirty="0" smtClean="0">
                <a:latin typeface="Times New Roman" panose="02020603050405020304" pitchFamily="18" charset="0"/>
              </a:rPr>
              <a:t>je </a:t>
            </a:r>
            <a:r>
              <a:rPr lang="cs-CZ" dirty="0">
                <a:latin typeface="Times New Roman" panose="02020603050405020304" pitchFamily="18" charset="0"/>
              </a:rPr>
              <a:t>zaměřen na získání odpovědi na tyto otázky: </a:t>
            </a:r>
            <a:endParaRPr lang="cs-CZ" dirty="0" smtClean="0">
              <a:latin typeface="Times New Roman" panose="02020603050405020304" pitchFamily="18" charset="0"/>
            </a:endParaRPr>
          </a:p>
          <a:p>
            <a:r>
              <a:rPr lang="cs-CZ" dirty="0" smtClean="0">
                <a:latin typeface="Times New Roman" panose="02020603050405020304" pitchFamily="18" charset="0"/>
              </a:rPr>
              <a:t>Kdo </a:t>
            </a:r>
            <a:r>
              <a:rPr lang="cs-CZ" dirty="0">
                <a:latin typeface="Times New Roman" panose="02020603050405020304" pitchFamily="18" charset="0"/>
              </a:rPr>
              <a:t>je zákazníkem (</a:t>
            </a:r>
            <a:r>
              <a:rPr lang="cs-CZ" dirty="0" smtClean="0">
                <a:latin typeface="Times New Roman" panose="02020603050405020304" pitchFamily="18" charset="0"/>
              </a:rPr>
              <a:t>klientem</a:t>
            </a:r>
            <a:r>
              <a:rPr lang="cs-CZ" dirty="0">
                <a:latin typeface="Times New Roman" panose="02020603050405020304" pitchFamily="18" charset="0"/>
              </a:rPr>
              <a:t>)? – podle pohlaví, věku, sociální vrstvy. </a:t>
            </a:r>
            <a:endParaRPr lang="cs-CZ" dirty="0" smtClean="0">
              <a:latin typeface="Times New Roman" panose="02020603050405020304" pitchFamily="18" charset="0"/>
            </a:endParaRPr>
          </a:p>
          <a:p>
            <a:r>
              <a:rPr lang="cs-CZ" dirty="0" smtClean="0">
                <a:latin typeface="Times New Roman" panose="02020603050405020304" pitchFamily="18" charset="0"/>
              </a:rPr>
              <a:t>Kdy </a:t>
            </a:r>
            <a:r>
              <a:rPr lang="cs-CZ" dirty="0">
                <a:latin typeface="Times New Roman" panose="02020603050405020304" pitchFamily="18" charset="0"/>
              </a:rPr>
              <a:t>nakupuje? </a:t>
            </a:r>
            <a:endParaRPr lang="cs-CZ" dirty="0" smtClean="0">
              <a:latin typeface="Times New Roman" panose="02020603050405020304" pitchFamily="18" charset="0"/>
            </a:endParaRPr>
          </a:p>
          <a:p>
            <a:r>
              <a:rPr lang="cs-CZ" dirty="0" smtClean="0">
                <a:latin typeface="Times New Roman" panose="02020603050405020304" pitchFamily="18" charset="0"/>
              </a:rPr>
              <a:t>Jak </a:t>
            </a:r>
            <a:r>
              <a:rPr lang="cs-CZ" dirty="0">
                <a:latin typeface="Times New Roman" panose="02020603050405020304" pitchFamily="18" charset="0"/>
              </a:rPr>
              <a:t>nakupuje? </a:t>
            </a:r>
            <a:endParaRPr lang="cs-CZ" dirty="0" smtClean="0">
              <a:latin typeface="Times New Roman" panose="02020603050405020304" pitchFamily="18" charset="0"/>
            </a:endParaRPr>
          </a:p>
          <a:p>
            <a:r>
              <a:rPr lang="cs-CZ" dirty="0" smtClean="0">
                <a:latin typeface="Times New Roman" panose="02020603050405020304" pitchFamily="18" charset="0"/>
              </a:rPr>
              <a:t>Kde naku</a:t>
            </a:r>
            <a:r>
              <a:rPr lang="cs-CZ" dirty="0"/>
              <a:t>puje? </a:t>
            </a:r>
            <a:endParaRPr lang="cs-CZ" dirty="0" smtClean="0"/>
          </a:p>
          <a:p>
            <a:r>
              <a:rPr lang="cs-CZ" dirty="0" smtClean="0"/>
              <a:t>V </a:t>
            </a:r>
            <a:r>
              <a:rPr lang="cs-CZ" dirty="0"/>
              <a:t>jakém množství nakupuje? </a:t>
            </a:r>
            <a:endParaRPr lang="cs-CZ" dirty="0" smtClean="0"/>
          </a:p>
          <a:p>
            <a:r>
              <a:rPr lang="cs-CZ" dirty="0" smtClean="0"/>
              <a:t>Jak </a:t>
            </a:r>
            <a:r>
              <a:rPr lang="cs-CZ" dirty="0"/>
              <a:t>často nakupuje? </a:t>
            </a:r>
            <a:endParaRPr lang="cs-CZ" dirty="0" smtClean="0"/>
          </a:p>
          <a:p>
            <a:endParaRPr lang="cs-CZ" dirty="0" smtClean="0"/>
          </a:p>
          <a:p>
            <a:r>
              <a:rPr lang="cs-CZ" dirty="0" smtClean="0"/>
              <a:t>Jeho </a:t>
            </a:r>
            <a:r>
              <a:rPr lang="cs-CZ" dirty="0"/>
              <a:t>základními cíli jsou stálá </a:t>
            </a:r>
            <a:r>
              <a:rPr lang="cs-CZ" dirty="0" smtClean="0"/>
              <a:t>informovanost </a:t>
            </a:r>
            <a:r>
              <a:rPr lang="cs-CZ" dirty="0"/>
              <a:t>o situaci na trhu – monitoring, zkoumání problémů, popis situace a nalezení </a:t>
            </a:r>
            <a:r>
              <a:rPr lang="cs-CZ" dirty="0" smtClean="0"/>
              <a:t>řešení. </a:t>
            </a:r>
            <a:endParaRPr lang="cs-CZ" dirty="0"/>
          </a:p>
          <a:p>
            <a:endParaRPr lang="cs-CZ" dirty="0"/>
          </a:p>
        </p:txBody>
      </p:sp>
    </p:spTree>
    <p:extLst>
      <p:ext uri="{BB962C8B-B14F-4D97-AF65-F5344CB8AC3E}">
        <p14:creationId xmlns:p14="http://schemas.microsoft.com/office/powerpoint/2010/main" val="1568770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Fáze:</a:t>
            </a:r>
            <a:r>
              <a:rPr lang="cs-CZ" dirty="0"/>
              <a:t> </a:t>
            </a:r>
            <a:br>
              <a:rPr lang="cs-CZ" dirty="0"/>
            </a:br>
            <a:endParaRPr lang="cs-CZ" dirty="0"/>
          </a:p>
        </p:txBody>
      </p:sp>
      <p:sp>
        <p:nvSpPr>
          <p:cNvPr id="3" name="Obdélník 2"/>
          <p:cNvSpPr/>
          <p:nvPr/>
        </p:nvSpPr>
        <p:spPr>
          <a:xfrm>
            <a:off x="467544" y="915566"/>
            <a:ext cx="4572000" cy="3139321"/>
          </a:xfrm>
          <a:prstGeom prst="rect">
            <a:avLst/>
          </a:prstGeom>
        </p:spPr>
        <p:txBody>
          <a:bodyPr>
            <a:spAutoFit/>
          </a:bodyPr>
          <a:lstStyle/>
          <a:p>
            <a:pPr marL="285750" indent="-285750">
              <a:buFont typeface="Arial" panose="020B0604020202020204" pitchFamily="34" charset="0"/>
              <a:buChar char="•"/>
            </a:pPr>
            <a:r>
              <a:rPr lang="cs-CZ" dirty="0" smtClean="0"/>
              <a:t>definování </a:t>
            </a:r>
            <a:r>
              <a:rPr lang="cs-CZ" dirty="0"/>
              <a:t>trhu, </a:t>
            </a:r>
          </a:p>
          <a:p>
            <a:pPr marL="285750" indent="-285750">
              <a:buFont typeface="Arial" panose="020B0604020202020204" pitchFamily="34" charset="0"/>
              <a:buChar char="•"/>
            </a:pPr>
            <a:r>
              <a:rPr lang="cs-CZ" dirty="0"/>
              <a:t>segmentace trhu, </a:t>
            </a:r>
          </a:p>
          <a:p>
            <a:pPr marL="285750" indent="-285750">
              <a:buFont typeface="Arial" panose="020B0604020202020204" pitchFamily="34" charset="0"/>
              <a:buChar char="•"/>
            </a:pPr>
            <a:r>
              <a:rPr lang="cs-CZ" dirty="0"/>
              <a:t>charakteristika trhu (tržní potenciál, prodejní potenciál, relativní tržní potenciál, tržní podíl), </a:t>
            </a:r>
          </a:p>
          <a:p>
            <a:pPr marL="285750" indent="-285750">
              <a:buFont typeface="Arial" panose="020B0604020202020204" pitchFamily="34" charset="0"/>
              <a:buChar char="•"/>
            </a:pPr>
            <a:r>
              <a:rPr lang="cs-CZ" dirty="0"/>
              <a:t>prognózování vývoje na trhu, </a:t>
            </a:r>
          </a:p>
          <a:p>
            <a:pPr marL="285750" indent="-285750">
              <a:buFont typeface="Arial" panose="020B0604020202020204" pitchFamily="34" charset="0"/>
              <a:buChar char="•"/>
            </a:pPr>
            <a:r>
              <a:rPr lang="cs-CZ" dirty="0"/>
              <a:t>horizont prognózy, </a:t>
            </a:r>
          </a:p>
          <a:p>
            <a:pPr marL="285750" indent="-285750">
              <a:buFont typeface="Arial" panose="020B0604020202020204" pitchFamily="34" charset="0"/>
              <a:buChar char="•"/>
            </a:pPr>
            <a:r>
              <a:rPr lang="cs-CZ" dirty="0"/>
              <a:t>podrobnost prognózy, </a:t>
            </a:r>
          </a:p>
          <a:p>
            <a:pPr marL="285750" indent="-285750">
              <a:buFont typeface="Arial" panose="020B0604020202020204" pitchFamily="34" charset="0"/>
              <a:buChar char="•"/>
            </a:pPr>
            <a:r>
              <a:rPr lang="cs-CZ" dirty="0"/>
              <a:t>metody prognózování (kvalitativní metody, explorace, kauzální modely), </a:t>
            </a:r>
          </a:p>
          <a:p>
            <a:pPr marL="285750" indent="-285750">
              <a:buFont typeface="Arial" panose="020B0604020202020204" pitchFamily="34" charset="0"/>
              <a:buChar char="•"/>
            </a:pPr>
            <a:r>
              <a:rPr lang="cs-CZ" dirty="0"/>
              <a:t>revize prognóz. </a:t>
            </a:r>
            <a:endParaRPr lang="cs-CZ" dirty="0"/>
          </a:p>
        </p:txBody>
      </p:sp>
    </p:spTree>
    <p:extLst>
      <p:ext uri="{BB962C8B-B14F-4D97-AF65-F5344CB8AC3E}">
        <p14:creationId xmlns:p14="http://schemas.microsoft.com/office/powerpoint/2010/main" val="1906575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rPr>
              <a:t>L</a:t>
            </a:r>
            <a:r>
              <a:rPr lang="cs-CZ" b="1" dirty="0" smtClean="0">
                <a:latin typeface="Times New Roman" panose="02020603050405020304" pitchFamily="18" charset="0"/>
              </a:rPr>
              <a:t>ze zkoumat: </a:t>
            </a:r>
            <a:endParaRPr lang="cs-CZ" b="1" dirty="0"/>
          </a:p>
        </p:txBody>
      </p:sp>
      <p:sp>
        <p:nvSpPr>
          <p:cNvPr id="3" name="Obdélník 2"/>
          <p:cNvSpPr/>
          <p:nvPr/>
        </p:nvSpPr>
        <p:spPr>
          <a:xfrm>
            <a:off x="251520" y="843558"/>
            <a:ext cx="8280920" cy="3970318"/>
          </a:xfrm>
          <a:prstGeom prst="rect">
            <a:avLst/>
          </a:prstGeom>
        </p:spPr>
        <p:txBody>
          <a:bodyPr wrap="square">
            <a:spAutoFit/>
          </a:bodyPr>
          <a:lstStyle/>
          <a:p>
            <a:r>
              <a:rPr lang="cs-CZ" dirty="0">
                <a:latin typeface="Times New Roman" panose="02020603050405020304" pitchFamily="18" charset="0"/>
              </a:rPr>
              <a:t>O</a:t>
            </a:r>
            <a:r>
              <a:rPr lang="cs-CZ" dirty="0" smtClean="0">
                <a:latin typeface="Times New Roman" panose="02020603050405020304" pitchFamily="18" charset="0"/>
              </a:rPr>
              <a:t>dhad </a:t>
            </a:r>
            <a:r>
              <a:rPr lang="cs-CZ" dirty="0">
                <a:latin typeface="Times New Roman" panose="02020603050405020304" pitchFamily="18" charset="0"/>
              </a:rPr>
              <a:t>potenciálu trhu, tj. jaký bude zájem o destinaci v časové perspektivě, segmentaci trhu, porozumění zákazníkovi (tzv. </a:t>
            </a:r>
            <a:r>
              <a:rPr lang="cs-CZ" dirty="0" err="1">
                <a:latin typeface="Times New Roman" panose="02020603050405020304" pitchFamily="18" charset="0"/>
              </a:rPr>
              <a:t>Usage</a:t>
            </a:r>
            <a:r>
              <a:rPr lang="cs-CZ" dirty="0">
                <a:latin typeface="Times New Roman" panose="02020603050405020304" pitchFamily="18" charset="0"/>
              </a:rPr>
              <a:t> and </a:t>
            </a:r>
            <a:r>
              <a:rPr lang="cs-CZ" dirty="0" err="1">
                <a:latin typeface="Times New Roman" panose="02020603050405020304" pitchFamily="18" charset="0"/>
              </a:rPr>
              <a:t>Attitude</a:t>
            </a:r>
            <a:r>
              <a:rPr lang="cs-CZ" dirty="0">
                <a:latin typeface="Times New Roman" panose="02020603050405020304" pitchFamily="18" charset="0"/>
              </a:rPr>
              <a:t> Study, ve které se zjišťuje, jak náš cílový zákazník pohlíží na </a:t>
            </a:r>
            <a:r>
              <a:rPr lang="cs-CZ" dirty="0" smtClean="0">
                <a:latin typeface="Times New Roman" panose="02020603050405020304" pitchFamily="18" charset="0"/>
              </a:rPr>
              <a:t>ubytování, </a:t>
            </a:r>
            <a:r>
              <a:rPr lang="cs-CZ" dirty="0">
                <a:latin typeface="Times New Roman" panose="02020603050405020304" pitchFamily="18" charset="0"/>
              </a:rPr>
              <a:t>jaké má motivy a preference, co je pro něj standardem, co očekává od jednotlivých </a:t>
            </a:r>
            <a:r>
              <a:rPr lang="cs-CZ" dirty="0" smtClean="0">
                <a:latin typeface="Times New Roman" panose="02020603050405020304" pitchFamily="18" charset="0"/>
              </a:rPr>
              <a:t>typů UZ, jak </a:t>
            </a:r>
            <a:r>
              <a:rPr lang="cs-CZ" dirty="0">
                <a:latin typeface="Times New Roman" panose="02020603050405020304" pitchFamily="18" charset="0"/>
              </a:rPr>
              <a:t>často a kam cestuje, s kým cestuje, kdo mu organizuje cestu, jakou používá dopravu, kolik dní trvají cesty, kde se ubytovává, jak se stravuje, co preferuje jako hlavní náplň cesty apod.). </a:t>
            </a:r>
            <a:endParaRPr lang="cs-CZ" dirty="0" smtClean="0">
              <a:latin typeface="Times New Roman" panose="02020603050405020304" pitchFamily="18" charset="0"/>
            </a:endParaRPr>
          </a:p>
          <a:p>
            <a:endParaRPr lang="cs-CZ" dirty="0">
              <a:latin typeface="Times New Roman" panose="02020603050405020304" pitchFamily="18" charset="0"/>
            </a:endParaRPr>
          </a:p>
          <a:p>
            <a:pPr marL="285750" indent="-285750">
              <a:buFont typeface="Arial" panose="020B0604020202020204" pitchFamily="34" charset="0"/>
              <a:buChar char="•"/>
            </a:pPr>
            <a:r>
              <a:rPr lang="cs-CZ" dirty="0"/>
              <a:t>Marketingový výzkum využívá poznatky mnoha vědních disciplín. </a:t>
            </a:r>
            <a:endParaRPr lang="cs-CZ" dirty="0" smtClean="0"/>
          </a:p>
          <a:p>
            <a:pPr marL="285750" indent="-285750">
              <a:buFont typeface="Arial" panose="020B0604020202020204" pitchFamily="34" charset="0"/>
              <a:buChar char="•"/>
            </a:pPr>
            <a:r>
              <a:rPr lang="cs-CZ" dirty="0" smtClean="0"/>
              <a:t>Úroveň marketingového </a:t>
            </a:r>
            <a:r>
              <a:rPr lang="cs-CZ" dirty="0"/>
              <a:t>výzkumu ovlivňují použité techniky, působení času, kvalifikace pracovníků a finanční prostředky. </a:t>
            </a:r>
            <a:endParaRPr lang="cs-CZ" dirty="0" smtClean="0"/>
          </a:p>
          <a:p>
            <a:pPr marL="285750" indent="-285750">
              <a:buFont typeface="Arial" panose="020B0604020202020204" pitchFamily="34" charset="0"/>
              <a:buChar char="•"/>
            </a:pPr>
            <a:r>
              <a:rPr lang="cs-CZ" dirty="0" smtClean="0"/>
              <a:t>Každá </a:t>
            </a:r>
            <a:r>
              <a:rPr lang="cs-CZ" dirty="0"/>
              <a:t>etapa výzkumu používá vlastní metodologický aparát. </a:t>
            </a:r>
          </a:p>
          <a:p>
            <a:pPr marL="285750" indent="-285750">
              <a:buFont typeface="Arial" panose="020B0604020202020204" pitchFamily="34" charset="0"/>
              <a:buChar char="•"/>
            </a:pPr>
            <a:r>
              <a:rPr lang="cs-CZ" dirty="0"/>
              <a:t>M</a:t>
            </a:r>
            <a:r>
              <a:rPr lang="cs-CZ" dirty="0" smtClean="0"/>
              <a:t>arketingový </a:t>
            </a:r>
            <a:r>
              <a:rPr lang="cs-CZ" dirty="0"/>
              <a:t>výzkum </a:t>
            </a:r>
            <a:r>
              <a:rPr lang="cs-CZ" dirty="0" smtClean="0"/>
              <a:t>je důležitý </a:t>
            </a:r>
            <a:r>
              <a:rPr lang="cs-CZ" dirty="0"/>
              <a:t>pro strategické rozhodování </a:t>
            </a:r>
            <a:r>
              <a:rPr lang="cs-CZ" dirty="0">
                <a:solidFill>
                  <a:srgbClr val="FF0000"/>
                </a:solidFill>
              </a:rPr>
              <a:t>– CO budu dělat? - JAK věci budu dělat? a také při zjišťování zpětné vazby – při kontrole</a:t>
            </a:r>
            <a:r>
              <a:rPr lang="cs-CZ" dirty="0"/>
              <a:t>. </a:t>
            </a:r>
            <a:endParaRPr lang="cs-CZ" dirty="0" smtClean="0">
              <a:latin typeface="Times New Roman" panose="02020603050405020304" pitchFamily="18" charset="0"/>
            </a:endParaRPr>
          </a:p>
          <a:p>
            <a:endParaRPr lang="cs-CZ" dirty="0" smtClean="0">
              <a:latin typeface="Times New Roman" panose="02020603050405020304" pitchFamily="18" charset="0"/>
            </a:endParaRPr>
          </a:p>
        </p:txBody>
      </p:sp>
    </p:spTree>
    <p:extLst>
      <p:ext uri="{BB962C8B-B14F-4D97-AF65-F5344CB8AC3E}">
        <p14:creationId xmlns:p14="http://schemas.microsoft.com/office/powerpoint/2010/main" val="1488723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Výzkum produktu </a:t>
            </a:r>
            <a:endParaRPr lang="cs-CZ" dirty="0"/>
          </a:p>
        </p:txBody>
      </p:sp>
      <p:sp>
        <p:nvSpPr>
          <p:cNvPr id="3" name="Obdélník 2"/>
          <p:cNvSpPr/>
          <p:nvPr/>
        </p:nvSpPr>
        <p:spPr>
          <a:xfrm>
            <a:off x="283932" y="1059582"/>
            <a:ext cx="7992888" cy="3139321"/>
          </a:xfrm>
          <a:prstGeom prst="rect">
            <a:avLst/>
          </a:prstGeom>
        </p:spPr>
        <p:txBody>
          <a:bodyPr wrap="square">
            <a:spAutoFit/>
          </a:bodyPr>
          <a:lstStyle/>
          <a:p>
            <a:r>
              <a:rPr lang="cs-CZ" b="1" dirty="0"/>
              <a:t>Výzkum produktu </a:t>
            </a:r>
            <a:r>
              <a:rPr lang="cs-CZ" dirty="0"/>
              <a:t>se zabývá výrobkem, službou, destinací, analýzou nejdůležitějších složek a jejich přínosů (vlastnosti, kvalita, obal, značka apod.), analýzou vnímané hodnoty produktu, analýzou životního cyklu, cenou ve vztahu k jeho atributům a porovnáním s konkurenčními produkty</a:t>
            </a:r>
            <a:r>
              <a:rPr lang="cs-CZ" dirty="0" smtClean="0"/>
              <a:t>.</a:t>
            </a:r>
          </a:p>
          <a:p>
            <a:r>
              <a:rPr lang="cs-CZ" dirty="0" smtClean="0"/>
              <a:t> </a:t>
            </a:r>
            <a:endParaRPr lang="cs-CZ" dirty="0"/>
          </a:p>
          <a:p>
            <a:r>
              <a:rPr lang="cs-CZ" dirty="0"/>
              <a:t>Jeho hlavní význam spočívá v procesu vývoje a zavádění nového produktu na trh</a:t>
            </a:r>
            <a:r>
              <a:rPr lang="cs-CZ" dirty="0" smtClean="0"/>
              <a:t>.</a:t>
            </a:r>
          </a:p>
          <a:p>
            <a:r>
              <a:rPr lang="cs-CZ" dirty="0" smtClean="0"/>
              <a:t> </a:t>
            </a:r>
            <a:endParaRPr lang="cs-CZ" dirty="0"/>
          </a:p>
          <a:p>
            <a:r>
              <a:rPr lang="cs-CZ" dirty="0"/>
              <a:t>Lze provádět výzkum image značek zařízení, v destinaci se často spojuje s výzkumem vnímané kvality a spokojenosti. </a:t>
            </a:r>
            <a:endParaRPr lang="cs-CZ" dirty="0" smtClean="0"/>
          </a:p>
          <a:p>
            <a:endParaRPr lang="cs-CZ" dirty="0"/>
          </a:p>
          <a:p>
            <a:r>
              <a:rPr lang="cs-CZ" dirty="0" smtClean="0"/>
              <a:t>Jde </a:t>
            </a:r>
            <a:r>
              <a:rPr lang="cs-CZ" dirty="0"/>
              <a:t>o detailní analýzu jednotlivých dimenzí kvality z pohledu zákazníka. </a:t>
            </a:r>
            <a:endParaRPr lang="cs-CZ"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287390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192688" cy="507703"/>
          </a:xfrm>
        </p:spPr>
        <p:txBody>
          <a:bodyPr/>
          <a:lstStyle/>
          <a:p>
            <a:r>
              <a:rPr lang="cs-CZ" b="1" dirty="0">
                <a:latin typeface="Times New Roman" panose="02020603050405020304" pitchFamily="18" charset="0"/>
              </a:rPr>
              <a:t>Výzkum marketingové komunikace </a:t>
            </a:r>
            <a:endParaRPr lang="cs-CZ" dirty="0"/>
          </a:p>
        </p:txBody>
      </p:sp>
      <p:sp>
        <p:nvSpPr>
          <p:cNvPr id="3" name="Obdélník 2"/>
          <p:cNvSpPr/>
          <p:nvPr/>
        </p:nvSpPr>
        <p:spPr>
          <a:xfrm>
            <a:off x="251520" y="1131590"/>
            <a:ext cx="7920880" cy="3416320"/>
          </a:xfrm>
          <a:prstGeom prst="rect">
            <a:avLst/>
          </a:prstGeom>
        </p:spPr>
        <p:txBody>
          <a:bodyPr wrap="square">
            <a:spAutoFit/>
          </a:bodyPr>
          <a:lstStyle/>
          <a:p>
            <a:r>
              <a:rPr lang="cs-CZ" b="1" dirty="0">
                <a:latin typeface="Times New Roman" panose="02020603050405020304" pitchFamily="18" charset="0"/>
              </a:rPr>
              <a:t>Výzkum marketingové komunikace </a:t>
            </a:r>
            <a:r>
              <a:rPr lang="cs-CZ" dirty="0">
                <a:latin typeface="Times New Roman" panose="02020603050405020304" pitchFamily="18" charset="0"/>
              </a:rPr>
              <a:t>spočívá v informačním zabezpečení přípravy </a:t>
            </a:r>
            <a:r>
              <a:rPr lang="cs-CZ" dirty="0" smtClean="0">
                <a:latin typeface="Times New Roman" panose="02020603050405020304" pitchFamily="18" charset="0"/>
              </a:rPr>
              <a:t>komunikační </a:t>
            </a:r>
            <a:r>
              <a:rPr lang="cs-CZ" dirty="0">
                <a:latin typeface="Times New Roman" panose="02020603050405020304" pitchFamily="18" charset="0"/>
              </a:rPr>
              <a:t>kampaně a v získání informací o jeho úspěšnosti, ve vztahu k vytyčeným cílům. </a:t>
            </a:r>
            <a:endParaRPr lang="cs-CZ" dirty="0" smtClean="0">
              <a:latin typeface="Times New Roman" panose="02020603050405020304" pitchFamily="18" charset="0"/>
            </a:endParaRPr>
          </a:p>
          <a:p>
            <a:endParaRPr lang="cs-CZ" dirty="0">
              <a:latin typeface="Times New Roman" panose="02020603050405020304" pitchFamily="18" charset="0"/>
            </a:endParaRPr>
          </a:p>
          <a:p>
            <a:r>
              <a:rPr lang="cs-CZ" dirty="0" smtClean="0">
                <a:latin typeface="Times New Roman" panose="02020603050405020304" pitchFamily="18" charset="0"/>
              </a:rPr>
              <a:t>Provádí </a:t>
            </a:r>
            <a:r>
              <a:rPr lang="cs-CZ" dirty="0">
                <a:latin typeface="Times New Roman" panose="02020603050405020304" pitchFamily="18" charset="0"/>
              </a:rPr>
              <a:t>se výzkum efektivnosti komunikace </a:t>
            </a:r>
            <a:r>
              <a:rPr lang="cs-CZ" dirty="0" smtClean="0">
                <a:latin typeface="Times New Roman" panose="02020603050405020304" pitchFamily="18" charset="0"/>
              </a:rPr>
              <a:t>podniku, </a:t>
            </a:r>
            <a:r>
              <a:rPr lang="cs-CZ" dirty="0">
                <a:latin typeface="Times New Roman" panose="02020603050405020304" pitchFamily="18" charset="0"/>
              </a:rPr>
              <a:t>tj. zda byla zaznamenána, jak byla zapamatována a jak motivuje ke zvažování </a:t>
            </a:r>
            <a:r>
              <a:rPr lang="cs-CZ" dirty="0" smtClean="0">
                <a:latin typeface="Times New Roman" panose="02020603050405020304" pitchFamily="18" charset="0"/>
              </a:rPr>
              <a:t>jako </a:t>
            </a:r>
            <a:r>
              <a:rPr lang="cs-CZ" dirty="0">
                <a:latin typeface="Times New Roman" panose="02020603050405020304" pitchFamily="18" charset="0"/>
              </a:rPr>
              <a:t>místa pro návštěvu. </a:t>
            </a:r>
            <a:endParaRPr lang="cs-CZ" dirty="0" smtClean="0">
              <a:latin typeface="Times New Roman" panose="02020603050405020304" pitchFamily="18" charset="0"/>
            </a:endParaRPr>
          </a:p>
          <a:p>
            <a:endParaRPr lang="cs-CZ" dirty="0">
              <a:latin typeface="Times New Roman" panose="02020603050405020304" pitchFamily="18" charset="0"/>
            </a:endParaRPr>
          </a:p>
          <a:p>
            <a:r>
              <a:rPr lang="cs-CZ" dirty="0" smtClean="0">
                <a:latin typeface="Times New Roman" panose="02020603050405020304" pitchFamily="18" charset="0"/>
              </a:rPr>
              <a:t>Dále </a:t>
            </a:r>
            <a:r>
              <a:rPr lang="cs-CZ" dirty="0">
                <a:latin typeface="Times New Roman" panose="02020603050405020304" pitchFamily="18" charset="0"/>
              </a:rPr>
              <a:t>výzkum efektivnosti médií, tj. které komunikační cesty vedou nejefektivněji k cílové skupině. </a:t>
            </a:r>
            <a:endParaRPr lang="cs-CZ" dirty="0" smtClean="0">
              <a:latin typeface="Times New Roman" panose="02020603050405020304" pitchFamily="18" charset="0"/>
            </a:endParaRPr>
          </a:p>
          <a:p>
            <a:endParaRPr lang="cs-CZ" dirty="0">
              <a:latin typeface="Times New Roman" panose="02020603050405020304" pitchFamily="18" charset="0"/>
            </a:endParaRPr>
          </a:p>
          <a:p>
            <a:r>
              <a:rPr lang="cs-CZ" dirty="0" smtClean="0">
                <a:latin typeface="Times New Roman" panose="02020603050405020304" pitchFamily="18" charset="0"/>
              </a:rPr>
              <a:t>Obvykle </a:t>
            </a:r>
            <a:r>
              <a:rPr lang="cs-CZ" dirty="0">
                <a:latin typeface="Times New Roman" panose="02020603050405020304" pitchFamily="18" charset="0"/>
              </a:rPr>
              <a:t>jde o kombinaci různých médií, tzv. mediální mix, u kterého potřebujeme znát </a:t>
            </a:r>
            <a:r>
              <a:rPr lang="cs-CZ" dirty="0" smtClean="0">
                <a:latin typeface="Times New Roman" panose="02020603050405020304" pitchFamily="18" charset="0"/>
              </a:rPr>
              <a:t>optimální </a:t>
            </a:r>
            <a:r>
              <a:rPr lang="cs-CZ" dirty="0">
                <a:latin typeface="Times New Roman" panose="02020603050405020304" pitchFamily="18" charset="0"/>
              </a:rPr>
              <a:t>složení. </a:t>
            </a:r>
            <a:endParaRPr lang="cs-CZ" dirty="0"/>
          </a:p>
        </p:txBody>
      </p:sp>
    </p:spTree>
    <p:extLst>
      <p:ext uri="{BB962C8B-B14F-4D97-AF65-F5344CB8AC3E}">
        <p14:creationId xmlns:p14="http://schemas.microsoft.com/office/powerpoint/2010/main" val="3057636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rPr>
              <a:t>Vymezení výběrového vzorku </a:t>
            </a:r>
            <a:endParaRPr lang="cs-CZ" dirty="0"/>
          </a:p>
        </p:txBody>
      </p:sp>
      <p:sp>
        <p:nvSpPr>
          <p:cNvPr id="3" name="Obdélník 2"/>
          <p:cNvSpPr/>
          <p:nvPr/>
        </p:nvSpPr>
        <p:spPr>
          <a:xfrm>
            <a:off x="251520" y="1140589"/>
            <a:ext cx="7920880" cy="2031325"/>
          </a:xfrm>
          <a:prstGeom prst="rect">
            <a:avLst/>
          </a:prstGeom>
        </p:spPr>
        <p:txBody>
          <a:bodyPr wrap="square">
            <a:spAutoFit/>
          </a:bodyPr>
          <a:lstStyle/>
          <a:p>
            <a:r>
              <a:rPr lang="cs-CZ" b="1" dirty="0">
                <a:latin typeface="Times New Roman" panose="02020603050405020304" pitchFamily="18" charset="0"/>
              </a:rPr>
              <a:t>Vymezení výběrového vzorku </a:t>
            </a:r>
            <a:r>
              <a:rPr lang="cs-CZ" dirty="0">
                <a:latin typeface="Times New Roman" panose="02020603050405020304" pitchFamily="18" charset="0"/>
              </a:rPr>
              <a:t>(souboru) znamená určení toho, kdo bude </a:t>
            </a:r>
            <a:r>
              <a:rPr lang="cs-CZ" dirty="0" smtClean="0">
                <a:latin typeface="Times New Roman" panose="02020603050405020304" pitchFamily="18" charset="0"/>
              </a:rPr>
              <a:t>respondentem</a:t>
            </a:r>
            <a:r>
              <a:rPr lang="cs-CZ" dirty="0">
                <a:latin typeface="Times New Roman" panose="02020603050405020304" pitchFamily="18" charset="0"/>
              </a:rPr>
              <a:t>, provádí se reprezentativní technikou, technikou základního souboru, absolutním </a:t>
            </a:r>
            <a:r>
              <a:rPr lang="cs-CZ" dirty="0" smtClean="0">
                <a:latin typeface="Times New Roman" panose="02020603050405020304" pitchFamily="18" charset="0"/>
              </a:rPr>
              <a:t>výběrem</a:t>
            </a:r>
            <a:r>
              <a:rPr lang="cs-CZ" dirty="0">
                <a:latin typeface="Times New Roman" panose="02020603050405020304" pitchFamily="18" charset="0"/>
              </a:rPr>
              <a:t>, náhodným výběrem a kvótním výběrem. </a:t>
            </a:r>
            <a:endParaRPr lang="cs-CZ" dirty="0" smtClean="0">
              <a:latin typeface="Times New Roman" panose="02020603050405020304" pitchFamily="18" charset="0"/>
            </a:endParaRPr>
          </a:p>
          <a:p>
            <a:endParaRPr lang="cs-CZ" dirty="0">
              <a:latin typeface="Times New Roman" panose="02020603050405020304" pitchFamily="18" charset="0"/>
            </a:endParaRPr>
          </a:p>
          <a:p>
            <a:r>
              <a:rPr lang="cs-CZ" dirty="0" smtClean="0">
                <a:latin typeface="Times New Roman" panose="02020603050405020304" pitchFamily="18" charset="0"/>
              </a:rPr>
              <a:t>Nereprezentativní </a:t>
            </a:r>
            <a:r>
              <a:rPr lang="cs-CZ" dirty="0">
                <a:latin typeface="Times New Roman" panose="02020603050405020304" pitchFamily="18" charset="0"/>
              </a:rPr>
              <a:t>techniky se používají často v kvalitativním výzkumu, kdy chceme získat novou a detailní informaci, obtížně </a:t>
            </a:r>
            <a:r>
              <a:rPr lang="cs-CZ" dirty="0" smtClean="0">
                <a:latin typeface="Times New Roman" panose="02020603050405020304" pitchFamily="18" charset="0"/>
              </a:rPr>
              <a:t>zobecnitelnou </a:t>
            </a:r>
            <a:r>
              <a:rPr lang="cs-CZ" dirty="0">
                <a:latin typeface="Times New Roman" panose="02020603050405020304" pitchFamily="18" charset="0"/>
              </a:rPr>
              <a:t>na celou populaci, např. metodou sněhové koule </a:t>
            </a:r>
            <a:endParaRPr lang="cs-CZ" dirty="0"/>
          </a:p>
        </p:txBody>
      </p:sp>
    </p:spTree>
    <p:extLst>
      <p:ext uri="{BB962C8B-B14F-4D97-AF65-F5344CB8AC3E}">
        <p14:creationId xmlns:p14="http://schemas.microsoft.com/office/powerpoint/2010/main" val="286731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840760" cy="507703"/>
          </a:xfrm>
        </p:spPr>
        <p:txBody>
          <a:bodyPr/>
          <a:lstStyle/>
          <a:p>
            <a:r>
              <a:rPr lang="cs-CZ" b="1" dirty="0"/>
              <a:t>Analytické metody zpracování informací </a:t>
            </a:r>
            <a:r>
              <a:rPr lang="cs-CZ" dirty="0"/>
              <a:t/>
            </a:r>
            <a:br>
              <a:rPr lang="cs-CZ" dirty="0"/>
            </a:br>
            <a:endParaRPr lang="cs-CZ" dirty="0"/>
          </a:p>
        </p:txBody>
      </p:sp>
      <p:sp>
        <p:nvSpPr>
          <p:cNvPr id="3" name="Obdélník 2"/>
          <p:cNvSpPr/>
          <p:nvPr/>
        </p:nvSpPr>
        <p:spPr>
          <a:xfrm>
            <a:off x="251520" y="1491630"/>
            <a:ext cx="8467904" cy="1477328"/>
          </a:xfrm>
          <a:prstGeom prst="rect">
            <a:avLst/>
          </a:prstGeom>
        </p:spPr>
        <p:txBody>
          <a:bodyPr wrap="square">
            <a:spAutoFit/>
          </a:bodyPr>
          <a:lstStyle/>
          <a:p>
            <a:r>
              <a:rPr lang="cs-CZ" dirty="0">
                <a:latin typeface="Times New Roman" panose="02020603050405020304" pitchFamily="18" charset="0"/>
              </a:rPr>
              <a:t>Zpracování a vyhodnocení získaných informací pro rozhodování o další marketingové orientaci zajišťují statistické a modelové </a:t>
            </a:r>
            <a:r>
              <a:rPr lang="cs-CZ" dirty="0" smtClean="0">
                <a:latin typeface="Times New Roman" panose="02020603050405020304" pitchFamily="18" charset="0"/>
              </a:rPr>
              <a:t>analýzy.</a:t>
            </a:r>
          </a:p>
          <a:p>
            <a:endParaRPr lang="cs-CZ" dirty="0" smtClean="0">
              <a:latin typeface="Times New Roman" panose="02020603050405020304" pitchFamily="18" charset="0"/>
            </a:endParaRPr>
          </a:p>
          <a:p>
            <a:r>
              <a:rPr lang="cs-CZ" dirty="0" smtClean="0">
                <a:latin typeface="Times New Roman" panose="02020603050405020304" pitchFamily="18" charset="0"/>
              </a:rPr>
              <a:t>Smyslem </a:t>
            </a:r>
            <a:r>
              <a:rPr lang="cs-CZ" dirty="0">
                <a:latin typeface="Times New Roman" panose="02020603050405020304" pitchFamily="18" charset="0"/>
              </a:rPr>
              <a:t>statistických </a:t>
            </a:r>
            <a:r>
              <a:rPr lang="cs-CZ" dirty="0" smtClean="0">
                <a:latin typeface="Times New Roman" panose="02020603050405020304" pitchFamily="18" charset="0"/>
              </a:rPr>
              <a:t>analýz </a:t>
            </a:r>
            <a:r>
              <a:rPr lang="cs-CZ" dirty="0">
                <a:latin typeface="Times New Roman" panose="02020603050405020304" pitchFamily="18" charset="0"/>
              </a:rPr>
              <a:t>je shrnutí dílčích dat, analýza možných souvislostí a propojení mezi nimi. </a:t>
            </a:r>
            <a:endParaRPr lang="cs-CZ" dirty="0" smtClean="0">
              <a:latin typeface="Times New Roman" panose="02020603050405020304" pitchFamily="18" charset="0"/>
            </a:endParaRPr>
          </a:p>
        </p:txBody>
      </p:sp>
    </p:spTree>
    <p:extLst>
      <p:ext uri="{BB962C8B-B14F-4D97-AF65-F5344CB8AC3E}">
        <p14:creationId xmlns:p14="http://schemas.microsoft.com/office/powerpoint/2010/main" val="3713539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ANALÝZA INFORMACÍ </a:t>
            </a:r>
            <a:r>
              <a:rPr lang="cs-CZ" dirty="0"/>
              <a:t/>
            </a:r>
            <a:br>
              <a:rPr lang="cs-CZ" dirty="0"/>
            </a:br>
            <a:endParaRPr lang="cs-CZ" dirty="0"/>
          </a:p>
        </p:txBody>
      </p:sp>
      <p:sp>
        <p:nvSpPr>
          <p:cNvPr id="3" name="Obdélník 2"/>
          <p:cNvSpPr/>
          <p:nvPr/>
        </p:nvSpPr>
        <p:spPr>
          <a:xfrm>
            <a:off x="265645" y="1131590"/>
            <a:ext cx="8640960" cy="3139321"/>
          </a:xfrm>
          <a:prstGeom prst="rect">
            <a:avLst/>
          </a:prstGeom>
        </p:spPr>
        <p:txBody>
          <a:bodyPr wrap="square">
            <a:spAutoFit/>
          </a:bodyPr>
          <a:lstStyle/>
          <a:p>
            <a:r>
              <a:rPr lang="cs-CZ" dirty="0" smtClean="0"/>
              <a:t>Používají </a:t>
            </a:r>
            <a:r>
              <a:rPr lang="cs-CZ" dirty="0"/>
              <a:t>se </a:t>
            </a:r>
            <a:r>
              <a:rPr lang="cs-CZ" dirty="0">
                <a:solidFill>
                  <a:srgbClr val="FF0000"/>
                </a:solidFill>
              </a:rPr>
              <a:t>standardní techniky</a:t>
            </a:r>
            <a:r>
              <a:rPr lang="cs-CZ" dirty="0"/>
              <a:t>: absolutní a relativní četnost, jejich vývoj podle okolností středních hodnot (modus, medián, průměr), variability (rozptyl, směrodatná odchylka, variační koeficient), vícerozměrné statistické techniky: faktorová analýza, shluková analýza, diskriminační analýza, vícerozměrné </a:t>
            </a:r>
            <a:r>
              <a:rPr lang="cs-CZ" dirty="0" err="1"/>
              <a:t>škálování</a:t>
            </a:r>
            <a:r>
              <a:rPr lang="cs-CZ" dirty="0"/>
              <a:t>, </a:t>
            </a:r>
            <a:r>
              <a:rPr lang="cs-CZ" dirty="0" err="1"/>
              <a:t>conjoint</a:t>
            </a:r>
            <a:r>
              <a:rPr lang="cs-CZ" dirty="0"/>
              <a:t> analýza, korespondenční analýza a další. </a:t>
            </a:r>
          </a:p>
          <a:p>
            <a:r>
              <a:rPr lang="cs-CZ" dirty="0">
                <a:solidFill>
                  <a:srgbClr val="FF0000"/>
                </a:solidFill>
              </a:rPr>
              <a:t>V oblasti modelování </a:t>
            </a:r>
            <a:r>
              <a:rPr lang="cs-CZ" dirty="0"/>
              <a:t>se používají </a:t>
            </a:r>
            <a:endParaRPr lang="cs-CZ" dirty="0" smtClean="0"/>
          </a:p>
          <a:p>
            <a:r>
              <a:rPr lang="cs-CZ" i="1" dirty="0" smtClean="0"/>
              <a:t>deskriptivní </a:t>
            </a:r>
            <a:r>
              <a:rPr lang="cs-CZ" i="1" dirty="0"/>
              <a:t>modely </a:t>
            </a:r>
            <a:r>
              <a:rPr lang="cs-CZ" dirty="0"/>
              <a:t>(</a:t>
            </a:r>
            <a:r>
              <a:rPr lang="cs-CZ" dirty="0" err="1"/>
              <a:t>makromodely</a:t>
            </a:r>
            <a:r>
              <a:rPr lang="cs-CZ" dirty="0"/>
              <a:t> - velikost prodejů v závislosti na proměnných, jako jsou cena, příjmy, náklady na reklamu a </a:t>
            </a:r>
            <a:r>
              <a:rPr lang="cs-CZ" dirty="0" err="1"/>
              <a:t>mikromodely</a:t>
            </a:r>
            <a:r>
              <a:rPr lang="cs-CZ" dirty="0"/>
              <a:t> - modelují určitý konkrétní marketingový moment, ve vztahu ke specifickým jevům) </a:t>
            </a:r>
            <a:endParaRPr lang="cs-CZ" dirty="0" smtClean="0"/>
          </a:p>
          <a:p>
            <a:r>
              <a:rPr lang="cs-CZ" dirty="0" smtClean="0"/>
              <a:t>a </a:t>
            </a:r>
            <a:r>
              <a:rPr lang="cs-CZ" i="1" dirty="0"/>
              <a:t>rozhodovací modely, </a:t>
            </a:r>
            <a:r>
              <a:rPr lang="cs-CZ" dirty="0"/>
              <a:t>jejichž smyslem je poskytnout určitý návod pro rozhodnutí. Jeho potřeba, hloubka, charakter a délka trvání se odlišuje. </a:t>
            </a:r>
            <a:endParaRPr lang="cs-CZ" dirty="0"/>
          </a:p>
        </p:txBody>
      </p:sp>
    </p:spTree>
    <p:extLst>
      <p:ext uri="{BB962C8B-B14F-4D97-AF65-F5344CB8AC3E}">
        <p14:creationId xmlns:p14="http://schemas.microsoft.com/office/powerpoint/2010/main" val="1007600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272808" cy="507703"/>
          </a:xfrm>
        </p:spPr>
        <p:txBody>
          <a:bodyPr/>
          <a:lstStyle/>
          <a:p>
            <a:r>
              <a:rPr lang="cs-CZ" b="1" dirty="0">
                <a:latin typeface="Times New Roman" panose="02020603050405020304" pitchFamily="18" charset="0"/>
              </a:rPr>
              <a:t>V MARKETINGOVÉM VÝZKUMU </a:t>
            </a:r>
            <a:r>
              <a:rPr lang="cs-CZ" b="1" dirty="0" smtClean="0">
                <a:latin typeface="Times New Roman" panose="02020603050405020304" pitchFamily="18" charset="0"/>
              </a:rPr>
              <a:t>hotelnictví </a:t>
            </a:r>
            <a:r>
              <a:rPr lang="cs-CZ" b="1" dirty="0">
                <a:latin typeface="Times New Roman" panose="02020603050405020304" pitchFamily="18" charset="0"/>
              </a:rPr>
              <a:t>JSOU NEJČASTĚJI VYUŽÍVÁNY </a:t>
            </a:r>
            <a:r>
              <a:rPr lang="cs-CZ" b="1" dirty="0" smtClean="0">
                <a:latin typeface="Times New Roman" panose="02020603050405020304" pitchFamily="18" charset="0"/>
              </a:rPr>
              <a:t>tyto </a:t>
            </a:r>
            <a:r>
              <a:rPr lang="cs-CZ" b="1" dirty="0">
                <a:latin typeface="Times New Roman" panose="02020603050405020304" pitchFamily="18" charset="0"/>
              </a:rPr>
              <a:t>TYPY </a:t>
            </a:r>
            <a:r>
              <a:rPr lang="cs-CZ" b="1" dirty="0" smtClean="0">
                <a:latin typeface="Times New Roman" panose="02020603050405020304" pitchFamily="18" charset="0"/>
              </a:rPr>
              <a:t>ANALYTICKÉ NÁSTROJE: </a:t>
            </a:r>
            <a:r>
              <a:rPr lang="cs-CZ" dirty="0">
                <a:latin typeface="Times New Roman" panose="02020603050405020304" pitchFamily="18" charset="0"/>
              </a:rPr>
              <a:t/>
            </a:r>
            <a:br>
              <a:rPr lang="cs-CZ" dirty="0">
                <a:latin typeface="Times New Roman" panose="02020603050405020304" pitchFamily="18" charset="0"/>
              </a:rPr>
            </a:br>
            <a:endParaRPr lang="cs-CZ" dirty="0"/>
          </a:p>
        </p:txBody>
      </p:sp>
      <p:sp>
        <p:nvSpPr>
          <p:cNvPr id="3" name="Obdélník 2"/>
          <p:cNvSpPr/>
          <p:nvPr/>
        </p:nvSpPr>
        <p:spPr>
          <a:xfrm>
            <a:off x="264476" y="1347614"/>
            <a:ext cx="8280920" cy="3970318"/>
          </a:xfrm>
          <a:prstGeom prst="rect">
            <a:avLst/>
          </a:prstGeom>
        </p:spPr>
        <p:txBody>
          <a:bodyPr wrap="square">
            <a:spAutoFit/>
          </a:bodyPr>
          <a:lstStyle/>
          <a:p>
            <a:pPr marL="285750" indent="-285750">
              <a:buFont typeface="Arial" panose="020B0604020202020204" pitchFamily="34" charset="0"/>
              <a:buChar char="•"/>
            </a:pPr>
            <a:r>
              <a:rPr lang="cs-CZ" dirty="0" smtClean="0">
                <a:latin typeface="Times New Roman" panose="02020603050405020304" pitchFamily="18" charset="0"/>
              </a:rPr>
              <a:t>SWOT </a:t>
            </a:r>
            <a:r>
              <a:rPr lang="cs-CZ" dirty="0">
                <a:latin typeface="Times New Roman" panose="02020603050405020304" pitchFamily="18" charset="0"/>
              </a:rPr>
              <a:t>analýza produktu, </a:t>
            </a:r>
          </a:p>
          <a:p>
            <a:pPr marL="285750" indent="-285750">
              <a:buFont typeface="Arial" panose="020B0604020202020204" pitchFamily="34" charset="0"/>
              <a:buChar char="•"/>
            </a:pPr>
            <a:r>
              <a:rPr lang="cs-CZ" dirty="0">
                <a:latin typeface="Times New Roman" panose="02020603050405020304" pitchFamily="18" charset="0"/>
              </a:rPr>
              <a:t>analýza charakteristik produktu a jejich přínosů pro návštěvníka (atributy, přínosy a hodnota produktu), </a:t>
            </a:r>
          </a:p>
          <a:p>
            <a:pPr marL="285750" indent="-285750">
              <a:buFont typeface="Arial" panose="020B0604020202020204" pitchFamily="34" charset="0"/>
              <a:buChar char="•"/>
            </a:pPr>
            <a:r>
              <a:rPr lang="cs-CZ" dirty="0">
                <a:latin typeface="Times New Roman" panose="02020603050405020304" pitchFamily="18" charset="0"/>
              </a:rPr>
              <a:t>analýza životního cyklu produktu. </a:t>
            </a:r>
            <a:endParaRPr lang="cs-CZ" dirty="0" smtClean="0">
              <a:latin typeface="Times New Roman" panose="02020603050405020304" pitchFamily="18" charset="0"/>
            </a:endParaRPr>
          </a:p>
          <a:p>
            <a:pPr>
              <a:lnSpc>
                <a:spcPct val="90000"/>
              </a:lnSpc>
              <a:defRPr/>
            </a:pPr>
            <a:r>
              <a:rPr lang="cs-CZ" dirty="0"/>
              <a:t>Pro stanovení cílů (např. určení typu restaurace, využití podmínek okolí, situace v zásobování, dovedností zaměstnanců, technického vybavení apod.), pro plánování a sestavení nabídky, pro určení cenové strategie a cenové politiky, pro marketingové činnosti, opatření k podpoře prodeje, pro kontrolní činnost – dozor nad standardy a kvalitou:,</a:t>
            </a:r>
          </a:p>
          <a:p>
            <a:pPr marL="609600" indent="-609600">
              <a:lnSpc>
                <a:spcPct val="90000"/>
              </a:lnSpc>
              <a:buFont typeface="Arial" panose="020B0604020202020204" pitchFamily="34" charset="0"/>
              <a:buChar char="•"/>
              <a:defRPr/>
            </a:pPr>
            <a:r>
              <a:rPr lang="cs-CZ" dirty="0"/>
              <a:t>Analýza trhu,</a:t>
            </a:r>
          </a:p>
          <a:p>
            <a:pPr marL="609600" indent="-609600">
              <a:lnSpc>
                <a:spcPct val="90000"/>
              </a:lnSpc>
              <a:buFont typeface="Arial" panose="020B0604020202020204" pitchFamily="34" charset="0"/>
              <a:buChar char="•"/>
              <a:defRPr/>
            </a:pPr>
            <a:r>
              <a:rPr lang="cs-CZ" dirty="0"/>
              <a:t>analýza tržní pozice,</a:t>
            </a:r>
          </a:p>
          <a:p>
            <a:pPr marL="609600" indent="-609600">
              <a:lnSpc>
                <a:spcPct val="90000"/>
              </a:lnSpc>
              <a:buFont typeface="Arial" panose="020B0604020202020204" pitchFamily="34" charset="0"/>
              <a:buChar char="•"/>
              <a:defRPr/>
            </a:pPr>
            <a:r>
              <a:rPr lang="cs-CZ" dirty="0"/>
              <a:t>analýza konkurence,</a:t>
            </a:r>
          </a:p>
          <a:p>
            <a:pPr marL="609600" indent="-609600">
              <a:lnSpc>
                <a:spcPct val="90000"/>
              </a:lnSpc>
              <a:buFont typeface="Arial" panose="020B0604020202020204" pitchFamily="34" charset="0"/>
              <a:buChar char="•"/>
              <a:defRPr/>
            </a:pPr>
            <a:r>
              <a:rPr lang="cs-CZ" dirty="0"/>
              <a:t>analýza potenciální poptávky,</a:t>
            </a:r>
          </a:p>
          <a:p>
            <a:pPr marL="609600" indent="-609600">
              <a:lnSpc>
                <a:spcPct val="90000"/>
              </a:lnSpc>
              <a:buFont typeface="Arial" panose="020B0604020202020204" pitchFamily="34" charset="0"/>
              <a:buChar char="•"/>
              <a:defRPr/>
            </a:pPr>
            <a:r>
              <a:rPr lang="cs-CZ" dirty="0"/>
              <a:t>analýza </a:t>
            </a:r>
            <a:r>
              <a:rPr lang="cs-CZ" dirty="0" smtClean="0"/>
              <a:t>proveditelnosti aj.</a:t>
            </a:r>
            <a:endParaRPr lang="cs-CZ" dirty="0"/>
          </a:p>
          <a:p>
            <a:pPr marL="285750" indent="-285750">
              <a:buFont typeface="Arial" panose="020B0604020202020204" pitchFamily="34" charset="0"/>
              <a:buChar char="•"/>
            </a:pPr>
            <a:endParaRPr lang="cs-CZ" dirty="0">
              <a:latin typeface="Times New Roman" panose="02020603050405020304" pitchFamily="18" charset="0"/>
            </a:endParaRPr>
          </a:p>
        </p:txBody>
      </p:sp>
    </p:spTree>
    <p:extLst>
      <p:ext uri="{BB962C8B-B14F-4D97-AF65-F5344CB8AC3E}">
        <p14:creationId xmlns:p14="http://schemas.microsoft.com/office/powerpoint/2010/main" val="2373588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Marketingový výzkum</a:t>
            </a:r>
            <a:endParaRPr lang="cs-CZ" b="1" dirty="0"/>
          </a:p>
        </p:txBody>
      </p:sp>
      <p:sp>
        <p:nvSpPr>
          <p:cNvPr id="3" name="Obdélník 2"/>
          <p:cNvSpPr/>
          <p:nvPr/>
        </p:nvSpPr>
        <p:spPr>
          <a:xfrm>
            <a:off x="395536" y="1275606"/>
            <a:ext cx="7560840" cy="3416320"/>
          </a:xfrm>
          <a:prstGeom prst="rect">
            <a:avLst/>
          </a:prstGeom>
        </p:spPr>
        <p:txBody>
          <a:bodyPr wrap="square">
            <a:spAutoFit/>
          </a:bodyPr>
          <a:lstStyle/>
          <a:p>
            <a:r>
              <a:rPr lang="cs-CZ" dirty="0" smtClean="0">
                <a:latin typeface="Times New Roman" panose="02020603050405020304" pitchFamily="18" charset="0"/>
              </a:rPr>
              <a:t>Každé </a:t>
            </a:r>
            <a:r>
              <a:rPr lang="cs-CZ" dirty="0">
                <a:latin typeface="Times New Roman" panose="02020603050405020304" pitchFamily="18" charset="0"/>
              </a:rPr>
              <a:t>řízení </a:t>
            </a:r>
            <a:r>
              <a:rPr lang="cs-CZ" dirty="0" smtClean="0">
                <a:latin typeface="Times New Roman" panose="02020603050405020304" pitchFamily="18" charset="0"/>
              </a:rPr>
              <a:t>je závislé </a:t>
            </a:r>
            <a:r>
              <a:rPr lang="cs-CZ" dirty="0">
                <a:latin typeface="Times New Roman" panose="02020603050405020304" pitchFamily="18" charset="0"/>
              </a:rPr>
              <a:t>na hodnotících schopnostech, na </a:t>
            </a:r>
            <a:r>
              <a:rPr lang="cs-CZ" dirty="0" smtClean="0">
                <a:latin typeface="Times New Roman" panose="02020603050405020304" pitchFamily="18" charset="0"/>
              </a:rPr>
              <a:t>schopnosti </a:t>
            </a:r>
            <a:r>
              <a:rPr lang="cs-CZ" dirty="0">
                <a:latin typeface="Times New Roman" panose="02020603050405020304" pitchFamily="18" charset="0"/>
              </a:rPr>
              <a:t>předvídat a rozhodovat se a je podmíněno také schopností získávat kvalitní informace a správně je analyzovat. </a:t>
            </a:r>
            <a:endParaRPr lang="cs-CZ" dirty="0" smtClean="0">
              <a:latin typeface="Times New Roman" panose="02020603050405020304" pitchFamily="18" charset="0"/>
            </a:endParaRPr>
          </a:p>
          <a:p>
            <a:endParaRPr lang="cs-CZ" dirty="0" smtClean="0">
              <a:latin typeface="Times New Roman" panose="02020603050405020304" pitchFamily="18" charset="0"/>
            </a:endParaRPr>
          </a:p>
          <a:p>
            <a:r>
              <a:rPr lang="cs-CZ" dirty="0" smtClean="0">
                <a:latin typeface="Times New Roman" panose="02020603050405020304" pitchFamily="18" charset="0"/>
              </a:rPr>
              <a:t>Obory</a:t>
            </a:r>
            <a:r>
              <a:rPr lang="cs-CZ" dirty="0">
                <a:latin typeface="Times New Roman" panose="02020603050405020304" pitchFamily="18" charset="0"/>
              </a:rPr>
              <a:t>, zabývající se informacemi - získáváním, zpracováním a </a:t>
            </a:r>
            <a:r>
              <a:rPr lang="cs-CZ" dirty="0" smtClean="0">
                <a:latin typeface="Times New Roman" panose="02020603050405020304" pitchFamily="18" charset="0"/>
              </a:rPr>
              <a:t>jejich </a:t>
            </a:r>
            <a:r>
              <a:rPr lang="cs-CZ" dirty="0">
                <a:latin typeface="Times New Roman" panose="02020603050405020304" pitchFamily="18" charset="0"/>
              </a:rPr>
              <a:t>přenosem, patří k nejdynamičtěji se rozvíjejícím. </a:t>
            </a:r>
            <a:endParaRPr lang="cs-CZ" dirty="0" smtClean="0">
              <a:latin typeface="Times New Roman" panose="02020603050405020304" pitchFamily="18" charset="0"/>
            </a:endParaRPr>
          </a:p>
          <a:p>
            <a:endParaRPr lang="cs-CZ" dirty="0" smtClean="0">
              <a:latin typeface="Times New Roman" panose="02020603050405020304" pitchFamily="18" charset="0"/>
            </a:endParaRPr>
          </a:p>
          <a:p>
            <a:r>
              <a:rPr lang="cs-CZ" dirty="0"/>
              <a:t>Marketingový výzkum je důležitou součástí marketingu. </a:t>
            </a:r>
            <a:endParaRPr lang="cs-CZ" dirty="0" smtClean="0"/>
          </a:p>
          <a:p>
            <a:r>
              <a:rPr lang="cs-CZ" dirty="0" smtClean="0"/>
              <a:t>Správná </a:t>
            </a:r>
            <a:r>
              <a:rPr lang="cs-CZ" dirty="0"/>
              <a:t>marketingová </a:t>
            </a:r>
            <a:r>
              <a:rPr lang="cs-CZ" dirty="0" smtClean="0"/>
              <a:t>rozhodnutí </a:t>
            </a:r>
            <a:r>
              <a:rPr lang="cs-CZ" dirty="0"/>
              <a:t>vznikají na základě kvalitních informací z výzkumu. </a:t>
            </a:r>
            <a:endParaRPr lang="cs-CZ" dirty="0" smtClean="0"/>
          </a:p>
          <a:p>
            <a:r>
              <a:rPr lang="cs-CZ" dirty="0" smtClean="0"/>
              <a:t>Jde </a:t>
            </a:r>
            <a:r>
              <a:rPr lang="cs-CZ" dirty="0"/>
              <a:t>o přesné informace o </a:t>
            </a:r>
            <a:r>
              <a:rPr lang="cs-CZ" dirty="0" smtClean="0"/>
              <a:t>zákaznících</a:t>
            </a:r>
            <a:r>
              <a:rPr lang="cs-CZ" dirty="0"/>
              <a:t>, o uspokojování jejich potřeb, o naší pozici na </a:t>
            </a:r>
            <a:r>
              <a:rPr lang="cs-CZ" dirty="0" smtClean="0"/>
              <a:t>trhu apod. </a:t>
            </a:r>
            <a:endParaRPr lang="cs-CZ" dirty="0"/>
          </a:p>
        </p:txBody>
      </p:sp>
    </p:spTree>
    <p:extLst>
      <p:ext uri="{BB962C8B-B14F-4D97-AF65-F5344CB8AC3E}">
        <p14:creationId xmlns:p14="http://schemas.microsoft.com/office/powerpoint/2010/main" val="3913414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179512" y="987574"/>
            <a:ext cx="8280920" cy="3945696"/>
          </a:xfrm>
          <a:prstGeom prst="rect">
            <a:avLst/>
          </a:prstGeom>
        </p:spPr>
        <p:txBody>
          <a:bodyPr wrap="square">
            <a:spAutoFit/>
          </a:bodyPr>
          <a:lstStyle/>
          <a:p>
            <a:pPr marL="342900" indent="-342900">
              <a:lnSpc>
                <a:spcPct val="80000"/>
              </a:lnSpc>
              <a:buFont typeface="Arial" panose="020B0604020202020204" pitchFamily="34" charset="0"/>
              <a:buChar char="•"/>
              <a:defRPr/>
            </a:pPr>
            <a:r>
              <a:rPr lang="cs-CZ" sz="2400" dirty="0"/>
              <a:t>Obsahová stránka JL a NL  spojuje předkládanou nabídku s očekáváním hostů.</a:t>
            </a:r>
          </a:p>
          <a:p>
            <a:pPr marL="342900" indent="-342900">
              <a:lnSpc>
                <a:spcPct val="80000"/>
              </a:lnSpc>
              <a:buFont typeface="Arial" panose="020B0604020202020204" pitchFamily="34" charset="0"/>
              <a:buChar char="•"/>
              <a:defRPr/>
            </a:pPr>
            <a:r>
              <a:rPr lang="cs-CZ" sz="2400" dirty="0"/>
              <a:t>Prodejní analýza – počty prodaných jídel, stupeň oblíbenosti, nejvíce a nejméně požadované pokrmy.</a:t>
            </a:r>
          </a:p>
          <a:p>
            <a:pPr marL="342900" indent="-342900">
              <a:lnSpc>
                <a:spcPct val="80000"/>
              </a:lnSpc>
              <a:buFont typeface="Arial" panose="020B0604020202020204" pitchFamily="34" charset="0"/>
              <a:buChar char="•"/>
              <a:defRPr/>
            </a:pPr>
            <a:r>
              <a:rPr lang="cs-CZ" sz="2400" dirty="0"/>
              <a:t>Obsah nabídky v souladu s typem RZ, CT, ve vztahu s konkurencí.</a:t>
            </a:r>
          </a:p>
          <a:p>
            <a:pPr marL="342900" indent="-342900">
              <a:lnSpc>
                <a:spcPct val="80000"/>
              </a:lnSpc>
              <a:buFont typeface="Arial" panose="020B0604020202020204" pitchFamily="34" charset="0"/>
              <a:buChar char="•"/>
              <a:defRPr/>
            </a:pPr>
            <a:r>
              <a:rPr lang="cs-CZ" sz="2400" dirty="0"/>
              <a:t>Možnosti a schopnosti výroby a obsluhy – inventář, kapacita kuchyně, dovednosti, technika.</a:t>
            </a:r>
          </a:p>
          <a:p>
            <a:pPr marL="342900" indent="-342900">
              <a:lnSpc>
                <a:spcPct val="80000"/>
              </a:lnSpc>
              <a:buFont typeface="Arial" panose="020B0604020202020204" pitchFamily="34" charset="0"/>
              <a:buChar char="•"/>
              <a:defRPr/>
            </a:pPr>
            <a:r>
              <a:rPr lang="cs-CZ" sz="2400" dirty="0"/>
              <a:t>Poměr jednotlivých skupin a počet jídel uvnitř každé z nich harmonicky vyrovnaný a vyvážený.</a:t>
            </a:r>
          </a:p>
          <a:p>
            <a:pPr marL="342900" indent="-342900">
              <a:lnSpc>
                <a:spcPct val="80000"/>
              </a:lnSpc>
              <a:buFont typeface="Arial" panose="020B0604020202020204" pitchFamily="34" charset="0"/>
              <a:buChar char="•"/>
              <a:defRPr/>
            </a:pPr>
            <a:r>
              <a:rPr lang="cs-CZ" sz="2400" dirty="0"/>
              <a:t>Nové trendy.</a:t>
            </a:r>
          </a:p>
          <a:p>
            <a:pPr marL="342900" indent="-342900">
              <a:lnSpc>
                <a:spcPct val="80000"/>
              </a:lnSpc>
              <a:buFont typeface="Arial" panose="020B0604020202020204" pitchFamily="34" charset="0"/>
              <a:buChar char="•"/>
              <a:defRPr/>
            </a:pPr>
            <a:r>
              <a:rPr lang="cs-CZ" sz="2400" dirty="0"/>
              <a:t>Speciality, obměna nabídky.</a:t>
            </a:r>
          </a:p>
          <a:p>
            <a:pPr marL="285750" indent="-285750" algn="just">
              <a:buFont typeface="Wingdings" panose="05000000000000000000" pitchFamily="2" charset="2"/>
              <a:buChar char="q"/>
            </a:pPr>
            <a:endParaRPr lang="cs-CZ" sz="2000" dirty="0"/>
          </a:p>
        </p:txBody>
      </p:sp>
      <p:sp>
        <p:nvSpPr>
          <p:cNvPr id="4" name="Nadpis 3"/>
          <p:cNvSpPr>
            <a:spLocks noGrp="1"/>
          </p:cNvSpPr>
          <p:nvPr>
            <p:ph type="title"/>
          </p:nvPr>
        </p:nvSpPr>
        <p:spPr>
          <a:xfrm>
            <a:off x="251520" y="195486"/>
            <a:ext cx="7704856" cy="507703"/>
          </a:xfrm>
        </p:spPr>
        <p:txBody>
          <a:bodyPr/>
          <a:lstStyle/>
          <a:p>
            <a:r>
              <a:rPr lang="cs-CZ" b="1" dirty="0" smtClean="0">
                <a:solidFill>
                  <a:srgbClr val="FF0000"/>
                </a:solidFill>
              </a:rPr>
              <a:t>Příklad</a:t>
            </a:r>
            <a:r>
              <a:rPr lang="cs-CZ" b="1" dirty="0" smtClean="0"/>
              <a:t>: Postup při </a:t>
            </a:r>
            <a:r>
              <a:rPr lang="cs-CZ" b="1" dirty="0"/>
              <a:t>sestavování </a:t>
            </a:r>
            <a:r>
              <a:rPr lang="cs-CZ" b="1" dirty="0" smtClean="0"/>
              <a:t>nabídky restaurace (JL </a:t>
            </a:r>
            <a:r>
              <a:rPr lang="cs-CZ" b="1" dirty="0"/>
              <a:t>a </a:t>
            </a:r>
            <a:r>
              <a:rPr lang="cs-CZ" b="1" dirty="0" smtClean="0"/>
              <a:t>NL)</a:t>
            </a:r>
            <a:endParaRPr lang="cs-CZ" dirty="0"/>
          </a:p>
        </p:txBody>
      </p:sp>
    </p:spTree>
    <p:extLst>
      <p:ext uri="{BB962C8B-B14F-4D97-AF65-F5344CB8AC3E}">
        <p14:creationId xmlns:p14="http://schemas.microsoft.com/office/powerpoint/2010/main" val="20560530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51520" y="1275606"/>
            <a:ext cx="8784976" cy="2585323"/>
          </a:xfrm>
          <a:prstGeom prst="rect">
            <a:avLst/>
          </a:prstGeom>
        </p:spPr>
        <p:txBody>
          <a:bodyPr wrap="square">
            <a:spAutoFit/>
          </a:bodyPr>
          <a:lstStyle/>
          <a:p>
            <a:r>
              <a:rPr lang="cs-CZ" dirty="0" smtClean="0"/>
              <a:t>Marketingový </a:t>
            </a:r>
            <a:r>
              <a:rPr lang="cs-CZ" dirty="0"/>
              <a:t>výzkum se v </a:t>
            </a:r>
            <a:r>
              <a:rPr lang="cs-CZ" dirty="0" smtClean="0"/>
              <a:t>hotelnictví zaměřuje </a:t>
            </a:r>
            <a:r>
              <a:rPr lang="cs-CZ" dirty="0"/>
              <a:t>především na oblast výzkumu účastníků </a:t>
            </a:r>
            <a:r>
              <a:rPr lang="cs-CZ" dirty="0" smtClean="0"/>
              <a:t>trhu.</a:t>
            </a:r>
          </a:p>
          <a:p>
            <a:r>
              <a:rPr lang="cs-CZ" dirty="0" smtClean="0"/>
              <a:t>Poznání </a:t>
            </a:r>
            <a:r>
              <a:rPr lang="cs-CZ" dirty="0"/>
              <a:t>zákazníků – klientů, hostů, </a:t>
            </a:r>
            <a:r>
              <a:rPr lang="cs-CZ" dirty="0" smtClean="0"/>
              <a:t>turistů </a:t>
            </a:r>
            <a:r>
              <a:rPr lang="cs-CZ" dirty="0"/>
              <a:t>je důležité, z důvodu možnosti objevení nové příležitosti. </a:t>
            </a:r>
            <a:endParaRPr lang="cs-CZ" dirty="0" smtClean="0"/>
          </a:p>
          <a:p>
            <a:r>
              <a:rPr lang="cs-CZ" dirty="0" smtClean="0"/>
              <a:t>Odpovídá </a:t>
            </a:r>
            <a:r>
              <a:rPr lang="cs-CZ" dirty="0"/>
              <a:t>na otázky, kdo jsou, nebo kdo by mohli být naši zákazníci, jaké jsou jejich životní podmínky, jaký je jejich životní styl, hodnotová orientace, jakým službám dávají přednost, jaké mají mít vlastnosti, jakost, jaké je místo a frekvence spotřeby služby – kvantitativní charakter údajů a </a:t>
            </a:r>
            <a:r>
              <a:rPr lang="cs-CZ" dirty="0" smtClean="0"/>
              <a:t>zjišťování </a:t>
            </a:r>
            <a:r>
              <a:rPr lang="cs-CZ" dirty="0"/>
              <a:t>důvodů rozhodnutí o koupi určité služby – kvalitativní charakter informací. </a:t>
            </a:r>
            <a:endParaRPr lang="cs-CZ" sz="2200" b="1" dirty="0"/>
          </a:p>
        </p:txBody>
      </p:sp>
      <p:sp>
        <p:nvSpPr>
          <p:cNvPr id="4" name="Nadpis 3"/>
          <p:cNvSpPr>
            <a:spLocks noGrp="1"/>
          </p:cNvSpPr>
          <p:nvPr>
            <p:ph type="title"/>
          </p:nvPr>
        </p:nvSpPr>
        <p:spPr/>
        <p:txBody>
          <a:bodyPr/>
          <a:lstStyle/>
          <a:p>
            <a:r>
              <a:rPr lang="cs-CZ" b="1" dirty="0"/>
              <a:t>ANALÝZA ZÁKAZNÍKA </a:t>
            </a:r>
            <a:r>
              <a:rPr lang="cs-CZ" dirty="0"/>
              <a:t/>
            </a:r>
            <a:br>
              <a:rPr lang="cs-CZ" dirty="0"/>
            </a:br>
            <a:endParaRPr lang="cs-CZ" dirty="0"/>
          </a:p>
        </p:txBody>
      </p:sp>
    </p:spTree>
    <p:extLst>
      <p:ext uri="{BB962C8B-B14F-4D97-AF65-F5344CB8AC3E}">
        <p14:creationId xmlns:p14="http://schemas.microsoft.com/office/powerpoint/2010/main" val="3967805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107504" y="915566"/>
            <a:ext cx="8208912" cy="3139321"/>
          </a:xfrm>
          <a:prstGeom prst="rect">
            <a:avLst/>
          </a:prstGeom>
        </p:spPr>
        <p:txBody>
          <a:bodyPr wrap="square">
            <a:spAutoFit/>
          </a:bodyPr>
          <a:lstStyle/>
          <a:p>
            <a:r>
              <a:rPr lang="cs-CZ" dirty="0" smtClean="0"/>
              <a:t>Nástrojem </a:t>
            </a:r>
            <a:r>
              <a:rPr lang="cs-CZ" dirty="0"/>
              <a:t>analýzy konkurence bývá </a:t>
            </a:r>
            <a:r>
              <a:rPr lang="cs-CZ" i="1" dirty="0" err="1">
                <a:solidFill>
                  <a:srgbClr val="FF0000"/>
                </a:solidFill>
              </a:rPr>
              <a:t>Porterův</a:t>
            </a:r>
            <a:r>
              <a:rPr lang="cs-CZ" i="1" dirty="0">
                <a:solidFill>
                  <a:srgbClr val="FF0000"/>
                </a:solidFill>
              </a:rPr>
              <a:t> model pěti konkurenčních sil</a:t>
            </a:r>
            <a:r>
              <a:rPr lang="cs-CZ" dirty="0"/>
              <a:t>, který umožňuje zjistit, kdo je konkurent, případně jaké síly působí na konkurenční prostředí. </a:t>
            </a:r>
            <a:endParaRPr lang="cs-CZ" dirty="0" smtClean="0"/>
          </a:p>
          <a:p>
            <a:endParaRPr lang="cs-CZ" dirty="0"/>
          </a:p>
          <a:p>
            <a:r>
              <a:rPr lang="cs-CZ" dirty="0" smtClean="0"/>
              <a:t>V </a:t>
            </a:r>
            <a:r>
              <a:rPr lang="cs-CZ" dirty="0"/>
              <a:t>oblasti </a:t>
            </a:r>
            <a:r>
              <a:rPr lang="cs-CZ" dirty="0" smtClean="0"/>
              <a:t>hotelnictví se </a:t>
            </a:r>
            <a:r>
              <a:rPr lang="cs-CZ" dirty="0"/>
              <a:t>vytvořilo silné konkurenční prostředí, pro podnik je velmi těžké orientovat se mezi všemi konkurenčními produkty</a:t>
            </a:r>
            <a:r>
              <a:rPr lang="cs-CZ" dirty="0" smtClean="0"/>
              <a:t>.</a:t>
            </a:r>
          </a:p>
          <a:p>
            <a:endParaRPr lang="cs-CZ" dirty="0"/>
          </a:p>
          <a:p>
            <a:r>
              <a:rPr lang="cs-CZ" dirty="0" smtClean="0"/>
              <a:t> </a:t>
            </a:r>
            <a:r>
              <a:rPr lang="cs-CZ" dirty="0"/>
              <a:t>Analýza konkurence umožňuje využití silných stránek a předností, k odvrácení ohrožení ze strany konkurence. </a:t>
            </a:r>
            <a:endParaRPr lang="cs-CZ" dirty="0" smtClean="0"/>
          </a:p>
          <a:p>
            <a:endParaRPr lang="cs-CZ" dirty="0"/>
          </a:p>
          <a:p>
            <a:r>
              <a:rPr lang="cs-CZ" dirty="0" smtClean="0"/>
              <a:t>Podnik </a:t>
            </a:r>
            <a:r>
              <a:rPr lang="cs-CZ" dirty="0"/>
              <a:t>by se měl proto snažit pečlivě sledovat ceny služeb a kvalitu produktů svých nejvýznamnějších konkurentů. </a:t>
            </a:r>
            <a:endParaRPr lang="cs-CZ" sz="2200" dirty="0"/>
          </a:p>
        </p:txBody>
      </p:sp>
      <p:sp>
        <p:nvSpPr>
          <p:cNvPr id="4" name="Nadpis 3"/>
          <p:cNvSpPr>
            <a:spLocks noGrp="1"/>
          </p:cNvSpPr>
          <p:nvPr>
            <p:ph type="title"/>
          </p:nvPr>
        </p:nvSpPr>
        <p:spPr/>
        <p:txBody>
          <a:bodyPr/>
          <a:lstStyle/>
          <a:p>
            <a:r>
              <a:rPr lang="cs-CZ" b="1" dirty="0"/>
              <a:t>ANALÝZA KONKURENCE </a:t>
            </a:r>
            <a:r>
              <a:rPr lang="cs-CZ" dirty="0"/>
              <a:t/>
            </a:r>
            <a:br>
              <a:rPr lang="cs-CZ" dirty="0"/>
            </a:br>
            <a:endParaRPr lang="cs-CZ" dirty="0"/>
          </a:p>
        </p:txBody>
      </p:sp>
    </p:spTree>
    <p:extLst>
      <p:ext uri="{BB962C8B-B14F-4D97-AF65-F5344CB8AC3E}">
        <p14:creationId xmlns:p14="http://schemas.microsoft.com/office/powerpoint/2010/main" val="13588808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107504" y="771550"/>
            <a:ext cx="8928992" cy="4247317"/>
          </a:xfrm>
          <a:prstGeom prst="rect">
            <a:avLst/>
          </a:prstGeom>
        </p:spPr>
        <p:txBody>
          <a:bodyPr wrap="square">
            <a:spAutoFit/>
          </a:bodyPr>
          <a:lstStyle/>
          <a:p>
            <a:r>
              <a:rPr lang="cs-CZ" b="1" dirty="0"/>
              <a:t>METODY ANALÝZY KONKURENCE: </a:t>
            </a:r>
            <a:endParaRPr lang="cs-CZ" dirty="0"/>
          </a:p>
          <a:p>
            <a:r>
              <a:rPr lang="cs-CZ" dirty="0"/>
              <a:t>1) SWOT analýza </a:t>
            </a:r>
          </a:p>
          <a:p>
            <a:r>
              <a:rPr lang="sv-SE" dirty="0"/>
              <a:t>2) Porterova analýza 5 konkurenčních sil</a:t>
            </a:r>
          </a:p>
          <a:p>
            <a:r>
              <a:rPr lang="cs-CZ" dirty="0"/>
              <a:t>3) Portfoliová analýza BCG modelu</a:t>
            </a:r>
            <a:endParaRPr lang="cs-CZ" sz="2200" dirty="0"/>
          </a:p>
          <a:p>
            <a:endParaRPr lang="cs-CZ" b="1" dirty="0" smtClean="0"/>
          </a:p>
          <a:p>
            <a:r>
              <a:rPr lang="cs-CZ" b="1" dirty="0" smtClean="0"/>
              <a:t>Tři </a:t>
            </a:r>
            <a:r>
              <a:rPr lang="cs-CZ" b="1" dirty="0"/>
              <a:t>typy konkurence: </a:t>
            </a:r>
          </a:p>
          <a:p>
            <a:endParaRPr lang="cs-CZ" dirty="0"/>
          </a:p>
          <a:p>
            <a:pPr marL="342900" indent="-342900">
              <a:buAutoNum type="alphaLcParenR"/>
            </a:pPr>
            <a:r>
              <a:rPr lang="cs-CZ" b="1" dirty="0" smtClean="0"/>
              <a:t>přímá </a:t>
            </a:r>
            <a:r>
              <a:rPr lang="cs-CZ" b="1" dirty="0"/>
              <a:t>konkurence </a:t>
            </a:r>
            <a:r>
              <a:rPr lang="cs-CZ" dirty="0"/>
              <a:t>– nabídka podobné služby stejným skupinám zákazníků, </a:t>
            </a:r>
            <a:endParaRPr lang="cs-CZ" dirty="0" smtClean="0"/>
          </a:p>
          <a:p>
            <a:pPr marL="342900" indent="-342900">
              <a:buAutoNum type="alphaLcParenR"/>
            </a:pPr>
            <a:endParaRPr lang="cs-CZ" dirty="0"/>
          </a:p>
          <a:p>
            <a:r>
              <a:rPr lang="cs-CZ" dirty="0"/>
              <a:t>b) </a:t>
            </a:r>
            <a:r>
              <a:rPr lang="cs-CZ" b="1" dirty="0"/>
              <a:t>substituce služeb </a:t>
            </a:r>
            <a:r>
              <a:rPr lang="cs-CZ" dirty="0"/>
              <a:t>– možnost substituční náhrady jiným druhem služeb (např. místo dovolené </a:t>
            </a:r>
            <a:r>
              <a:rPr lang="cs-CZ" dirty="0" smtClean="0"/>
              <a:t>v hotelu zákazník </a:t>
            </a:r>
            <a:r>
              <a:rPr lang="cs-CZ" dirty="0"/>
              <a:t>volí dovolenou v kempu u řeky), </a:t>
            </a:r>
            <a:endParaRPr lang="cs-CZ" dirty="0" smtClean="0"/>
          </a:p>
          <a:p>
            <a:endParaRPr lang="cs-CZ" dirty="0"/>
          </a:p>
          <a:p>
            <a:r>
              <a:rPr lang="cs-CZ" dirty="0"/>
              <a:t>c) </a:t>
            </a:r>
            <a:r>
              <a:rPr lang="cs-CZ" b="1" dirty="0"/>
              <a:t>nepřímá konkurence </a:t>
            </a:r>
            <a:r>
              <a:rPr lang="cs-CZ" dirty="0"/>
              <a:t>– zahrnuje soutěž mezi všemi podniky o zákazníkovy </a:t>
            </a:r>
            <a:r>
              <a:rPr lang="cs-CZ" dirty="0" smtClean="0"/>
              <a:t>disponibilní </a:t>
            </a:r>
            <a:r>
              <a:rPr lang="cs-CZ" dirty="0"/>
              <a:t>prostředky. </a:t>
            </a:r>
            <a:endParaRPr lang="cs-CZ" dirty="0" smtClean="0"/>
          </a:p>
          <a:p>
            <a:endParaRPr lang="cs-CZ" b="1" dirty="0" smtClean="0"/>
          </a:p>
        </p:txBody>
      </p:sp>
      <p:sp>
        <p:nvSpPr>
          <p:cNvPr id="4" name="Nadpis 3"/>
          <p:cNvSpPr>
            <a:spLocks noGrp="1"/>
          </p:cNvSpPr>
          <p:nvPr>
            <p:ph type="title"/>
          </p:nvPr>
        </p:nvSpPr>
        <p:spPr>
          <a:xfrm>
            <a:off x="251520" y="195486"/>
            <a:ext cx="5832648" cy="507703"/>
          </a:xfrm>
        </p:spPr>
        <p:txBody>
          <a:bodyPr/>
          <a:lstStyle/>
          <a:p>
            <a:r>
              <a:rPr lang="cs-CZ" b="1" dirty="0"/>
              <a:t>ANALÝZA KONKURENCE</a:t>
            </a:r>
            <a:endParaRPr lang="cs-CZ" dirty="0"/>
          </a:p>
        </p:txBody>
      </p:sp>
    </p:spTree>
    <p:extLst>
      <p:ext uri="{BB962C8B-B14F-4D97-AF65-F5344CB8AC3E}">
        <p14:creationId xmlns:p14="http://schemas.microsoft.com/office/powerpoint/2010/main" val="1258181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416824" cy="507703"/>
          </a:xfrm>
        </p:spPr>
        <p:txBody>
          <a:bodyPr/>
          <a:lstStyle/>
          <a:p>
            <a:r>
              <a:rPr lang="cs-CZ" b="1" dirty="0"/>
              <a:t>Konkurenční výhoda</a:t>
            </a:r>
            <a:endParaRPr lang="cs-CZ" dirty="0"/>
          </a:p>
        </p:txBody>
      </p:sp>
      <p:sp>
        <p:nvSpPr>
          <p:cNvPr id="5" name="Obdélník 4"/>
          <p:cNvSpPr/>
          <p:nvPr/>
        </p:nvSpPr>
        <p:spPr>
          <a:xfrm>
            <a:off x="0" y="863590"/>
            <a:ext cx="9036496" cy="3724096"/>
          </a:xfrm>
          <a:prstGeom prst="rect">
            <a:avLst/>
          </a:prstGeom>
        </p:spPr>
        <p:txBody>
          <a:bodyPr wrap="square">
            <a:spAutoFit/>
          </a:bodyPr>
          <a:lstStyle/>
          <a:p>
            <a:pPr marL="285750" indent="-285750" algn="just">
              <a:buFont typeface="Wingdings" panose="05000000000000000000" pitchFamily="2" charset="2"/>
              <a:buChar char="q"/>
            </a:pPr>
            <a:r>
              <a:rPr lang="cs-CZ" dirty="0" smtClean="0"/>
              <a:t>představuje </a:t>
            </a:r>
            <a:r>
              <a:rPr lang="cs-CZ" dirty="0"/>
              <a:t>jedinečnost podniku vůči konkurentům, vychází z vlastního využití zdrojů, např. nabídka kávy výjimečné kvality, nabídka domácí limonády či dezertu ke kávě zdarma. </a:t>
            </a:r>
            <a:endParaRPr lang="cs-CZ" dirty="0" smtClean="0"/>
          </a:p>
          <a:p>
            <a:pPr marL="285750" indent="-285750" algn="just">
              <a:buFont typeface="Wingdings" panose="05000000000000000000" pitchFamily="2" charset="2"/>
              <a:buChar char="q"/>
            </a:pPr>
            <a:r>
              <a:rPr lang="cs-CZ" dirty="0" smtClean="0"/>
              <a:t>může </a:t>
            </a:r>
            <a:r>
              <a:rPr lang="cs-CZ" dirty="0"/>
              <a:t>vycházet z trhu, na kterém podnik působí, z výjimečných schopností a kompetentnosti (výjimečné schopnosti a vyšší </a:t>
            </a:r>
            <a:r>
              <a:rPr lang="cs-CZ" dirty="0" smtClean="0"/>
              <a:t>kvalifikace </a:t>
            </a:r>
            <a:r>
              <a:rPr lang="cs-CZ" dirty="0"/>
              <a:t>personálu), nebo ze způsobu, jakým jsou využívány zdroje podniku</a:t>
            </a:r>
            <a:r>
              <a:rPr lang="cs-CZ" dirty="0" smtClean="0"/>
              <a:t>.</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b="1" dirty="0" err="1"/>
              <a:t>Benchmarking</a:t>
            </a:r>
            <a:r>
              <a:rPr lang="cs-CZ" b="1" dirty="0"/>
              <a:t> </a:t>
            </a:r>
            <a:r>
              <a:rPr lang="cs-CZ" dirty="0"/>
              <a:t>slouží k analýze zkoumaného podniku/produktu pomocí srovnání se špičkovou firmou v odvětví. </a:t>
            </a:r>
            <a:endParaRPr lang="cs-CZ" dirty="0" smtClean="0"/>
          </a:p>
          <a:p>
            <a:pPr marL="285750" indent="-285750" algn="just">
              <a:buFont typeface="Wingdings" panose="05000000000000000000" pitchFamily="2" charset="2"/>
              <a:buChar char="q"/>
            </a:pPr>
            <a:r>
              <a:rPr lang="cs-CZ" dirty="0" smtClean="0"/>
              <a:t>Cílem </a:t>
            </a:r>
            <a:r>
              <a:rPr lang="cs-CZ" dirty="0"/>
              <a:t>je poznat rozdílnosti v technologiích, řízení, </a:t>
            </a:r>
            <a:r>
              <a:rPr lang="cs-CZ" dirty="0" smtClean="0"/>
              <a:t>organizační </a:t>
            </a:r>
            <a:r>
              <a:rPr lang="cs-CZ" dirty="0"/>
              <a:t>struktuře, v produktech, ekonomice apod. a podat návrhy pro zlepšení (např. </a:t>
            </a:r>
            <a:r>
              <a:rPr lang="cs-CZ" dirty="0" err="1" smtClean="0"/>
              <a:t>benchmarking</a:t>
            </a:r>
            <a:r>
              <a:rPr lang="cs-CZ" dirty="0" smtClean="0"/>
              <a:t> </a:t>
            </a:r>
            <a:r>
              <a:rPr lang="cs-CZ" dirty="0"/>
              <a:t>v oblasti regionálního hotelnictví). </a:t>
            </a:r>
            <a:endParaRPr lang="cs-CZ" dirty="0" smtClean="0"/>
          </a:p>
          <a:p>
            <a:pPr marL="285750" indent="-285750" algn="just">
              <a:buFont typeface="Wingdings" panose="05000000000000000000" pitchFamily="2" charset="2"/>
              <a:buChar char="q"/>
            </a:pPr>
            <a:r>
              <a:rPr lang="cs-CZ" dirty="0" smtClean="0"/>
              <a:t>Další </a:t>
            </a:r>
            <a:r>
              <a:rPr lang="cs-CZ" dirty="0"/>
              <a:t>metodou, velmi často </a:t>
            </a:r>
            <a:r>
              <a:rPr lang="cs-CZ" dirty="0" smtClean="0"/>
              <a:t>používanou </a:t>
            </a:r>
            <a:r>
              <a:rPr lang="cs-CZ" dirty="0"/>
              <a:t>především v otázce zjišťování kvality poskytovaných služeb je </a:t>
            </a:r>
            <a:r>
              <a:rPr lang="cs-CZ" b="1" dirty="0" err="1"/>
              <a:t>Mystery</a:t>
            </a:r>
            <a:r>
              <a:rPr lang="cs-CZ" b="1" dirty="0"/>
              <a:t> </a:t>
            </a:r>
            <a:r>
              <a:rPr lang="cs-CZ" b="1" dirty="0" smtClean="0"/>
              <a:t>Shopping.</a:t>
            </a:r>
            <a:endParaRPr lang="cs-CZ" sz="2000" b="1" dirty="0" smtClean="0"/>
          </a:p>
        </p:txBody>
      </p:sp>
    </p:spTree>
    <p:extLst>
      <p:ext uri="{BB962C8B-B14F-4D97-AF65-F5344CB8AC3E}">
        <p14:creationId xmlns:p14="http://schemas.microsoft.com/office/powerpoint/2010/main" val="14611919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416824" cy="507703"/>
          </a:xfrm>
        </p:spPr>
        <p:txBody>
          <a:bodyPr/>
          <a:lstStyle/>
          <a:p>
            <a:r>
              <a:rPr lang="cs-CZ" b="1" dirty="0"/>
              <a:t>ANALÝZA STÁVAJÍCÍ TRŽNÍ POZICE </a:t>
            </a:r>
            <a:endParaRPr lang="cs-CZ" dirty="0"/>
          </a:p>
        </p:txBody>
      </p:sp>
      <p:sp>
        <p:nvSpPr>
          <p:cNvPr id="5" name="Obdélník 4"/>
          <p:cNvSpPr/>
          <p:nvPr/>
        </p:nvSpPr>
        <p:spPr>
          <a:xfrm>
            <a:off x="395536" y="735886"/>
            <a:ext cx="8064896" cy="4308872"/>
          </a:xfrm>
          <a:prstGeom prst="rect">
            <a:avLst/>
          </a:prstGeom>
        </p:spPr>
        <p:txBody>
          <a:bodyPr wrap="square">
            <a:spAutoFit/>
          </a:bodyPr>
          <a:lstStyle/>
          <a:p>
            <a:r>
              <a:rPr lang="cs-CZ" sz="2000" dirty="0"/>
              <a:t>	</a:t>
            </a:r>
            <a:endParaRPr lang="cs-CZ" dirty="0"/>
          </a:p>
          <a:p>
            <a:r>
              <a:rPr lang="cs-CZ" dirty="0"/>
              <a:t>Situační analýzu </a:t>
            </a:r>
            <a:r>
              <a:rPr lang="cs-CZ" dirty="0" smtClean="0"/>
              <a:t>nazýváme </a:t>
            </a:r>
            <a:r>
              <a:rPr lang="cs-CZ" dirty="0"/>
              <a:t>někdy také marketingovým auditem a jejím cílem je systematicky prozkoumat prostředí firmy, její cíle, strategie, aktivity a </a:t>
            </a:r>
            <a:r>
              <a:rPr lang="cs-CZ" dirty="0" smtClean="0"/>
              <a:t>nástroje </a:t>
            </a:r>
            <a:r>
              <a:rPr lang="cs-CZ" dirty="0"/>
              <a:t>marketingového mixu. </a:t>
            </a:r>
            <a:endParaRPr lang="cs-CZ" dirty="0" smtClean="0"/>
          </a:p>
          <a:p>
            <a:endParaRPr lang="cs-CZ" dirty="0"/>
          </a:p>
          <a:p>
            <a:pPr marL="285750" indent="-285750">
              <a:buFont typeface="Arial" panose="020B0604020202020204" pitchFamily="34" charset="0"/>
              <a:buChar char="•"/>
            </a:pPr>
            <a:r>
              <a:rPr lang="cs-CZ" dirty="0" smtClean="0"/>
              <a:t>Odpovídá </a:t>
            </a:r>
            <a:r>
              <a:rPr lang="cs-CZ" dirty="0"/>
              <a:t>na otázku – </a:t>
            </a:r>
            <a:r>
              <a:rPr lang="cs-CZ" i="1" dirty="0"/>
              <a:t>Kde jsme nyní? </a:t>
            </a:r>
            <a:endParaRPr lang="cs-CZ" i="1" dirty="0" smtClean="0"/>
          </a:p>
          <a:p>
            <a:pPr marL="285750" indent="-285750">
              <a:buFont typeface="Arial" panose="020B0604020202020204" pitchFamily="34" charset="0"/>
              <a:buChar char="•"/>
            </a:pPr>
            <a:r>
              <a:rPr lang="cs-CZ" dirty="0" smtClean="0"/>
              <a:t>Zkoumá </a:t>
            </a:r>
            <a:r>
              <a:rPr lang="cs-CZ" dirty="0"/>
              <a:t>současný tržní podíl podniku, základní charakteristiky trhu, jako je jeho velikost a evaluaci služeb </a:t>
            </a:r>
            <a:r>
              <a:rPr lang="cs-CZ" dirty="0" smtClean="0"/>
              <a:t>spotřebitelem</a:t>
            </a:r>
            <a:r>
              <a:rPr lang="cs-CZ" dirty="0"/>
              <a:t>. </a:t>
            </a:r>
            <a:endParaRPr lang="cs-CZ" dirty="0" smtClean="0"/>
          </a:p>
          <a:p>
            <a:pPr marL="285750" indent="-285750">
              <a:buFont typeface="Arial" panose="020B0604020202020204" pitchFamily="34" charset="0"/>
              <a:buChar char="•"/>
            </a:pPr>
            <a:r>
              <a:rPr lang="cs-CZ" dirty="0" smtClean="0"/>
              <a:t>Základem </a:t>
            </a:r>
            <a:r>
              <a:rPr lang="cs-CZ" dirty="0"/>
              <a:t>je segmentace trhu, určení silných a slabých stránek podniku, provozní problémy, personální a finanční zdroje a jejich využití, prostřednictvím vnitřního auditu. </a:t>
            </a:r>
            <a:endParaRPr lang="cs-CZ" dirty="0" smtClean="0"/>
          </a:p>
          <a:p>
            <a:pPr marL="285750" indent="-285750">
              <a:buFont typeface="Arial" panose="020B0604020202020204" pitchFamily="34" charset="0"/>
              <a:buChar char="•"/>
            </a:pPr>
            <a:r>
              <a:rPr lang="cs-CZ" dirty="0" smtClean="0"/>
              <a:t>Podává </a:t>
            </a:r>
            <a:r>
              <a:rPr lang="cs-CZ" dirty="0"/>
              <a:t>analýzu vnějších faktorů (ekonomické prostředí, demografické, sociální, kulturní, technické a technologické a legislativní</a:t>
            </a:r>
            <a:r>
              <a:rPr lang="cs-CZ" dirty="0" smtClean="0"/>
              <a:t>).</a:t>
            </a:r>
          </a:p>
          <a:p>
            <a:pPr marL="285750" indent="-285750">
              <a:buFont typeface="Arial" panose="020B0604020202020204" pitchFamily="34" charset="0"/>
              <a:buChar char="•"/>
            </a:pPr>
            <a:r>
              <a:rPr lang="cs-CZ" dirty="0" smtClean="0"/>
              <a:t>Je </a:t>
            </a:r>
            <a:r>
              <a:rPr lang="cs-CZ" dirty="0"/>
              <a:t>zaměřena na zákazníky, dodavatele a </a:t>
            </a:r>
            <a:r>
              <a:rPr lang="cs-CZ" dirty="0" smtClean="0"/>
              <a:t>konkurenci</a:t>
            </a:r>
            <a:r>
              <a:rPr lang="cs-CZ" dirty="0"/>
              <a:t>. </a:t>
            </a:r>
            <a:endParaRPr lang="cs-CZ" sz="2000" dirty="0"/>
          </a:p>
          <a:p>
            <a:pPr marL="285750" indent="-28575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247288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416824" cy="507703"/>
          </a:xfrm>
        </p:spPr>
        <p:txBody>
          <a:bodyPr/>
          <a:lstStyle/>
          <a:p>
            <a:r>
              <a:rPr lang="cs-CZ" b="1" dirty="0"/>
              <a:t> SWOT ANALÝZA </a:t>
            </a:r>
            <a:endParaRPr lang="cs-CZ" dirty="0"/>
          </a:p>
        </p:txBody>
      </p:sp>
      <p:sp>
        <p:nvSpPr>
          <p:cNvPr id="5" name="Obdélník 4"/>
          <p:cNvSpPr/>
          <p:nvPr/>
        </p:nvSpPr>
        <p:spPr>
          <a:xfrm>
            <a:off x="467544" y="863590"/>
            <a:ext cx="7776864" cy="3231654"/>
          </a:xfrm>
          <a:prstGeom prst="rect">
            <a:avLst/>
          </a:prstGeom>
        </p:spPr>
        <p:txBody>
          <a:bodyPr wrap="square">
            <a:spAutoFit/>
          </a:bodyPr>
          <a:lstStyle/>
          <a:p>
            <a:r>
              <a:rPr lang="cs-CZ" sz="2200" dirty="0" smtClean="0"/>
              <a:t>•</a:t>
            </a:r>
            <a:r>
              <a:rPr lang="cs-CZ" dirty="0" smtClean="0"/>
              <a:t>Představuje </a:t>
            </a:r>
            <a:r>
              <a:rPr lang="cs-CZ" dirty="0"/>
              <a:t>pohled na </a:t>
            </a:r>
            <a:r>
              <a:rPr lang="cs-CZ" i="1" dirty="0"/>
              <a:t>vnitřní podmínky </a:t>
            </a:r>
            <a:r>
              <a:rPr lang="cs-CZ" dirty="0"/>
              <a:t>organizace, </a:t>
            </a:r>
            <a:endParaRPr lang="cs-CZ" dirty="0" smtClean="0"/>
          </a:p>
          <a:p>
            <a:r>
              <a:rPr lang="cs-CZ" dirty="0" smtClean="0"/>
              <a:t>analyzuje </a:t>
            </a:r>
            <a:r>
              <a:rPr lang="cs-CZ" dirty="0"/>
              <a:t>prodej jednotlivých </a:t>
            </a:r>
            <a:r>
              <a:rPr lang="cs-CZ" dirty="0" smtClean="0"/>
              <a:t>produktů</a:t>
            </a:r>
            <a:r>
              <a:rPr lang="cs-CZ" dirty="0"/>
              <a:t>, </a:t>
            </a:r>
            <a:r>
              <a:rPr lang="cs-CZ" dirty="0" smtClean="0"/>
              <a:t>podíl </a:t>
            </a:r>
            <a:r>
              <a:rPr lang="cs-CZ" dirty="0"/>
              <a:t>na trhu, </a:t>
            </a:r>
            <a:r>
              <a:rPr lang="cs-CZ" dirty="0" smtClean="0"/>
              <a:t>marže</a:t>
            </a:r>
            <a:r>
              <a:rPr lang="cs-CZ" dirty="0"/>
              <a:t>, náklady, </a:t>
            </a:r>
            <a:r>
              <a:rPr lang="cs-CZ" dirty="0" err="1" smtClean="0"/>
              <a:t>positioning</a:t>
            </a:r>
            <a:r>
              <a:rPr lang="cs-CZ" dirty="0" smtClean="0"/>
              <a:t> </a:t>
            </a:r>
            <a:r>
              <a:rPr lang="cs-CZ" dirty="0"/>
              <a:t>značky, portfolio, </a:t>
            </a:r>
            <a:r>
              <a:rPr lang="cs-CZ" dirty="0" smtClean="0"/>
              <a:t>interní </a:t>
            </a:r>
            <a:r>
              <a:rPr lang="cs-CZ" dirty="0"/>
              <a:t>komunikaci, </a:t>
            </a:r>
            <a:r>
              <a:rPr lang="cs-CZ" dirty="0" smtClean="0"/>
              <a:t>informační </a:t>
            </a:r>
            <a:r>
              <a:rPr lang="cs-CZ" dirty="0"/>
              <a:t>systém, </a:t>
            </a:r>
            <a:r>
              <a:rPr lang="cs-CZ" dirty="0" smtClean="0"/>
              <a:t>marketingový </a:t>
            </a:r>
            <a:r>
              <a:rPr lang="cs-CZ" dirty="0"/>
              <a:t>mix, </a:t>
            </a:r>
            <a:r>
              <a:rPr lang="cs-CZ" dirty="0" smtClean="0"/>
              <a:t>konkurenční </a:t>
            </a:r>
            <a:r>
              <a:rPr lang="cs-CZ" dirty="0"/>
              <a:t>výhody, </a:t>
            </a:r>
            <a:r>
              <a:rPr lang="cs-CZ" dirty="0" smtClean="0"/>
              <a:t>lidské </a:t>
            </a:r>
            <a:r>
              <a:rPr lang="cs-CZ" dirty="0"/>
              <a:t>zdroje, procesy, </a:t>
            </a:r>
            <a:r>
              <a:rPr lang="cs-CZ" dirty="0" smtClean="0"/>
              <a:t>plánovací </a:t>
            </a:r>
            <a:r>
              <a:rPr lang="cs-CZ" dirty="0"/>
              <a:t>a kontrolní systémy, </a:t>
            </a:r>
            <a:r>
              <a:rPr lang="cs-CZ" dirty="0" smtClean="0"/>
              <a:t>klíčové </a:t>
            </a:r>
            <a:r>
              <a:rPr lang="cs-CZ" dirty="0"/>
              <a:t>kompetence, </a:t>
            </a:r>
            <a:r>
              <a:rPr lang="cs-CZ" dirty="0" smtClean="0"/>
              <a:t>management</a:t>
            </a:r>
            <a:r>
              <a:rPr lang="cs-CZ" dirty="0"/>
              <a:t>, inovační potenciál, životní fázi produktu/firmy a další, </a:t>
            </a:r>
            <a:endParaRPr lang="cs-CZ" dirty="0" smtClean="0"/>
          </a:p>
          <a:p>
            <a:endParaRPr lang="cs-CZ" dirty="0"/>
          </a:p>
          <a:p>
            <a:r>
              <a:rPr lang="cs-CZ" dirty="0" smtClean="0"/>
              <a:t>a </a:t>
            </a:r>
            <a:r>
              <a:rPr lang="cs-CZ" dirty="0"/>
              <a:t>na </a:t>
            </a:r>
            <a:r>
              <a:rPr lang="cs-CZ" i="1" dirty="0"/>
              <a:t>vnější faktory </a:t>
            </a:r>
            <a:r>
              <a:rPr lang="cs-CZ" dirty="0"/>
              <a:t>- politické, ekonomické, sociální, </a:t>
            </a:r>
            <a:r>
              <a:rPr lang="cs-CZ" dirty="0" smtClean="0"/>
              <a:t>technologické</a:t>
            </a:r>
            <a:r>
              <a:rPr lang="cs-CZ" dirty="0"/>
              <a:t>, legislativní a ekologické faktory, podává informace o dynamice trhů, o trendech, o konkurenci, odběratelích, dodavatelích, komplementech a o cílových skupinách </a:t>
            </a:r>
            <a:r>
              <a:rPr lang="cs-CZ" dirty="0" smtClean="0"/>
              <a:t>zákazníků</a:t>
            </a:r>
            <a:r>
              <a:rPr lang="cs-CZ" dirty="0"/>
              <a:t>. </a:t>
            </a:r>
            <a:endParaRPr lang="cs-CZ" sz="2000" dirty="0"/>
          </a:p>
          <a:p>
            <a:pPr marL="285750" indent="-28575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4884008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r>
              <a:rPr lang="cs-CZ" dirty="0"/>
              <a:t/>
            </a:r>
            <a:br>
              <a:rPr lang="cs-CZ" dirty="0"/>
            </a:br>
            <a:r>
              <a:rPr lang="cs-CZ" dirty="0"/>
              <a:t/>
            </a:r>
            <a:br>
              <a:rPr lang="cs-CZ" dirty="0"/>
            </a:br>
            <a:endParaRPr lang="cs-CZ" dirty="0"/>
          </a:p>
        </p:txBody>
      </p:sp>
      <p:sp>
        <p:nvSpPr>
          <p:cNvPr id="2" name="Obdélník 1"/>
          <p:cNvSpPr/>
          <p:nvPr/>
        </p:nvSpPr>
        <p:spPr>
          <a:xfrm>
            <a:off x="107504" y="555526"/>
            <a:ext cx="8928992" cy="3970318"/>
          </a:xfrm>
          <a:prstGeom prst="rect">
            <a:avLst/>
          </a:prstGeom>
        </p:spPr>
        <p:txBody>
          <a:bodyPr wrap="square">
            <a:spAutoFit/>
          </a:bodyPr>
          <a:lstStyle/>
          <a:p>
            <a:pPr marL="742950" lvl="1" indent="-285750" algn="just">
              <a:buFont typeface="Wingdings" panose="05000000000000000000" pitchFamily="2" charset="2"/>
              <a:buChar char="q"/>
            </a:pPr>
            <a:endParaRPr lang="cs-CZ" dirty="0"/>
          </a:p>
          <a:p>
            <a:r>
              <a:rPr lang="cs-CZ" b="1" dirty="0"/>
              <a:t>ANALÝZA TRENDŮ </a:t>
            </a:r>
            <a:r>
              <a:rPr lang="cs-CZ" dirty="0" smtClean="0"/>
              <a:t>pomáhá </a:t>
            </a:r>
            <a:r>
              <a:rPr lang="cs-CZ" dirty="0"/>
              <a:t>formulovat strategie, analyzují se vnější faktory, tzv. </a:t>
            </a:r>
            <a:r>
              <a:rPr lang="cs-CZ" dirty="0" smtClean="0"/>
              <a:t>makroprostředí</a:t>
            </a:r>
            <a:r>
              <a:rPr lang="cs-CZ" dirty="0"/>
              <a:t>. </a:t>
            </a:r>
            <a:endParaRPr lang="cs-CZ" dirty="0" smtClean="0"/>
          </a:p>
          <a:p>
            <a:endParaRPr lang="cs-CZ" dirty="0"/>
          </a:p>
          <a:p>
            <a:r>
              <a:rPr lang="cs-CZ" dirty="0" smtClean="0"/>
              <a:t>Analýza </a:t>
            </a:r>
            <a:r>
              <a:rPr lang="cs-CZ" dirty="0"/>
              <a:t>trendů se odvíjí od velikosti podniku, jeho geografickém dosahu, od </a:t>
            </a:r>
            <a:r>
              <a:rPr lang="cs-CZ" dirty="0" smtClean="0"/>
              <a:t>segmentu </a:t>
            </a:r>
            <a:r>
              <a:rPr lang="cs-CZ" dirty="0"/>
              <a:t>zákazníků, od nákladovosti analytických </a:t>
            </a:r>
            <a:r>
              <a:rPr lang="cs-CZ" dirty="0" smtClean="0"/>
              <a:t>technik. </a:t>
            </a:r>
          </a:p>
          <a:p>
            <a:endParaRPr lang="cs-CZ" dirty="0"/>
          </a:p>
          <a:p>
            <a:r>
              <a:rPr lang="cs-CZ" dirty="0" smtClean="0"/>
              <a:t>Některé </a:t>
            </a:r>
            <a:r>
              <a:rPr lang="cs-CZ" dirty="0"/>
              <a:t>z trendů mohou být krátkodobé, jiné </a:t>
            </a:r>
            <a:r>
              <a:rPr lang="cs-CZ" dirty="0" smtClean="0"/>
              <a:t>dlouhodobé.</a:t>
            </a:r>
          </a:p>
          <a:p>
            <a:endParaRPr lang="cs-CZ" dirty="0" smtClean="0"/>
          </a:p>
          <a:p>
            <a:r>
              <a:rPr lang="cs-CZ" b="1" dirty="0"/>
              <a:t>IDENTIFIKACE A HODNOCENÍ STRATEGICKÝCH ALTERNATIV </a:t>
            </a:r>
            <a:r>
              <a:rPr lang="cs-CZ" dirty="0"/>
              <a:t>u</a:t>
            </a:r>
            <a:r>
              <a:rPr lang="cs-CZ" dirty="0" smtClean="0"/>
              <a:t>rčuje </a:t>
            </a:r>
            <a:r>
              <a:rPr lang="cs-CZ" dirty="0"/>
              <a:t>způsob a cestu k danému cíli. </a:t>
            </a:r>
            <a:endParaRPr lang="cs-CZ" dirty="0" smtClean="0"/>
          </a:p>
          <a:p>
            <a:endParaRPr lang="cs-CZ" dirty="0" smtClean="0"/>
          </a:p>
          <a:p>
            <a:r>
              <a:rPr lang="cs-CZ" dirty="0" smtClean="0"/>
              <a:t>Cílů </a:t>
            </a:r>
            <a:r>
              <a:rPr lang="cs-CZ" dirty="0"/>
              <a:t>je možno dosáhnout různými cestami, pomocí akčních </a:t>
            </a:r>
            <a:r>
              <a:rPr lang="cs-CZ" dirty="0" smtClean="0"/>
              <a:t>plánů, které </a:t>
            </a:r>
            <a:r>
              <a:rPr lang="cs-CZ" dirty="0"/>
              <a:t>si podnik stanoví a vytváří si možné budoucí scénáře vývoje. </a:t>
            </a:r>
            <a:endParaRPr lang="cs-CZ" dirty="0"/>
          </a:p>
        </p:txBody>
      </p:sp>
    </p:spTree>
    <p:extLst>
      <p:ext uri="{BB962C8B-B14F-4D97-AF65-F5344CB8AC3E}">
        <p14:creationId xmlns:p14="http://schemas.microsoft.com/office/powerpoint/2010/main" val="17689983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dirty="0"/>
          </a:p>
        </p:txBody>
      </p:sp>
      <p:sp>
        <p:nvSpPr>
          <p:cNvPr id="3" name="Obdélník 2"/>
          <p:cNvSpPr/>
          <p:nvPr/>
        </p:nvSpPr>
        <p:spPr>
          <a:xfrm>
            <a:off x="107504" y="1002090"/>
            <a:ext cx="8928992" cy="3970318"/>
          </a:xfrm>
          <a:prstGeom prst="rect">
            <a:avLst/>
          </a:prstGeom>
        </p:spPr>
        <p:txBody>
          <a:bodyPr wrap="square">
            <a:spAutoFit/>
          </a:bodyPr>
          <a:lstStyle/>
          <a:p>
            <a:r>
              <a:rPr lang="cs-CZ" b="1" dirty="0"/>
              <a:t>ZAVÁDĚNÍ ZVOLENÉ STRATEGIE </a:t>
            </a:r>
            <a:endParaRPr lang="cs-CZ" dirty="0"/>
          </a:p>
          <a:p>
            <a:r>
              <a:rPr lang="cs-CZ" dirty="0"/>
              <a:t>Určuje chování podniku při realizaci vybrané strategie. </a:t>
            </a:r>
            <a:endParaRPr lang="cs-CZ" dirty="0" smtClean="0"/>
          </a:p>
          <a:p>
            <a:r>
              <a:rPr lang="cs-CZ" dirty="0" smtClean="0"/>
              <a:t>Strategickou </a:t>
            </a:r>
            <a:r>
              <a:rPr lang="cs-CZ" dirty="0"/>
              <a:t>cestu dosažení </a:t>
            </a:r>
            <a:r>
              <a:rPr lang="cs-CZ" dirty="0" smtClean="0"/>
              <a:t>stanovených </a:t>
            </a:r>
            <a:r>
              <a:rPr lang="cs-CZ" dirty="0"/>
              <a:t>cílů ovlivňuje operační (taktický) plán, s podrobným popisem jednotlivých </a:t>
            </a:r>
            <a:r>
              <a:rPr lang="cs-CZ" dirty="0" smtClean="0"/>
              <a:t>nástrojů </a:t>
            </a:r>
            <a:r>
              <a:rPr lang="cs-CZ" dirty="0"/>
              <a:t>marketingového mixu. </a:t>
            </a:r>
            <a:endParaRPr lang="cs-CZ" dirty="0" smtClean="0"/>
          </a:p>
          <a:p>
            <a:endParaRPr lang="cs-CZ" dirty="0" smtClean="0"/>
          </a:p>
          <a:p>
            <a:r>
              <a:rPr lang="cs-CZ" dirty="0" smtClean="0"/>
              <a:t>Zahrnuje </a:t>
            </a:r>
            <a:r>
              <a:rPr lang="cs-CZ" dirty="0"/>
              <a:t>například cenotvorbu, nebo vývoj nové služby, </a:t>
            </a:r>
            <a:r>
              <a:rPr lang="cs-CZ" dirty="0" smtClean="0"/>
              <a:t>komunikační </a:t>
            </a:r>
            <a:r>
              <a:rPr lang="cs-CZ" dirty="0"/>
              <a:t>proces, distribuci produktu, personální politiku, řízení materiálního prostředí a proces poskytování </a:t>
            </a:r>
            <a:r>
              <a:rPr lang="cs-CZ" dirty="0" smtClean="0"/>
              <a:t>služby. </a:t>
            </a:r>
          </a:p>
          <a:p>
            <a:endParaRPr lang="cs-CZ" dirty="0"/>
          </a:p>
          <a:p>
            <a:r>
              <a:rPr lang="cs-CZ" b="1" dirty="0"/>
              <a:t>SLEDOVÁNÍ A KONTROLA </a:t>
            </a:r>
            <a:endParaRPr lang="cs-CZ" dirty="0"/>
          </a:p>
          <a:p>
            <a:r>
              <a:rPr lang="cs-CZ" dirty="0"/>
              <a:t>Marketingové plánování se neobejde bez sledování jeho realizace, hledání příčin </a:t>
            </a:r>
            <a:r>
              <a:rPr lang="cs-CZ" dirty="0" smtClean="0"/>
              <a:t>odchylek </a:t>
            </a:r>
            <a:r>
              <a:rPr lang="cs-CZ" dirty="0"/>
              <a:t>a úpravy plánu, pro dosažení stanovených cílů. </a:t>
            </a:r>
            <a:endParaRPr lang="cs-CZ" dirty="0" smtClean="0"/>
          </a:p>
          <a:p>
            <a:endParaRPr lang="cs-CZ" dirty="0" smtClean="0"/>
          </a:p>
          <a:p>
            <a:r>
              <a:rPr lang="cs-CZ" dirty="0" smtClean="0"/>
              <a:t>Tato </a:t>
            </a:r>
            <a:r>
              <a:rPr lang="cs-CZ" dirty="0"/>
              <a:t>fáze marketingového plánu je </a:t>
            </a:r>
            <a:r>
              <a:rPr lang="cs-CZ" dirty="0" smtClean="0"/>
              <a:t>zaměřena </a:t>
            </a:r>
            <a:r>
              <a:rPr lang="cs-CZ" dirty="0"/>
              <a:t>na zjišťování, zda podnik dosáhl plánovaných cílů. </a:t>
            </a:r>
            <a:endParaRPr lang="cs-CZ" sz="2000" dirty="0"/>
          </a:p>
        </p:txBody>
      </p:sp>
    </p:spTree>
    <p:extLst>
      <p:ext uri="{BB962C8B-B14F-4D97-AF65-F5344CB8AC3E}">
        <p14:creationId xmlns:p14="http://schemas.microsoft.com/office/powerpoint/2010/main" val="2127425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Times New Roman" panose="02020603050405020304" pitchFamily="18" charset="0"/>
              </a:rPr>
              <a:t>C</a:t>
            </a:r>
            <a:r>
              <a:rPr lang="cs-CZ" b="1" dirty="0" smtClean="0">
                <a:latin typeface="Times New Roman" panose="02020603050405020304" pitchFamily="18" charset="0"/>
              </a:rPr>
              <a:t>íl </a:t>
            </a:r>
            <a:r>
              <a:rPr lang="cs-CZ" b="1" dirty="0">
                <a:latin typeface="Times New Roman" panose="02020603050405020304" pitchFamily="18" charset="0"/>
              </a:rPr>
              <a:t>marketingového výzkumu </a:t>
            </a:r>
            <a:endParaRPr lang="cs-CZ" b="1" dirty="0"/>
          </a:p>
        </p:txBody>
      </p:sp>
      <p:sp>
        <p:nvSpPr>
          <p:cNvPr id="3" name="Obdélník 2"/>
          <p:cNvSpPr/>
          <p:nvPr/>
        </p:nvSpPr>
        <p:spPr>
          <a:xfrm>
            <a:off x="251520" y="1140589"/>
            <a:ext cx="7776864" cy="2031325"/>
          </a:xfrm>
          <a:prstGeom prst="rect">
            <a:avLst/>
          </a:prstGeom>
        </p:spPr>
        <p:txBody>
          <a:bodyPr wrap="square">
            <a:spAutoFit/>
          </a:bodyPr>
          <a:lstStyle/>
          <a:p>
            <a:r>
              <a:rPr lang="cs-CZ" dirty="0">
                <a:latin typeface="Times New Roman" panose="02020603050405020304" pitchFamily="18" charset="0"/>
              </a:rPr>
              <a:t>Hlavním cílem </a:t>
            </a:r>
            <a:r>
              <a:rPr lang="cs-CZ" dirty="0" smtClean="0">
                <a:latin typeface="Times New Roman" panose="02020603050405020304" pitchFamily="18" charset="0"/>
              </a:rPr>
              <a:t>je </a:t>
            </a:r>
            <a:r>
              <a:rPr lang="cs-CZ" b="1" dirty="0" smtClean="0">
                <a:latin typeface="Times New Roman" panose="02020603050405020304" pitchFamily="18" charset="0"/>
              </a:rPr>
              <a:t>poskytnout </a:t>
            </a:r>
            <a:r>
              <a:rPr lang="cs-CZ" b="1" dirty="0">
                <a:latin typeface="Times New Roman" panose="02020603050405020304" pitchFamily="18" charset="0"/>
              </a:rPr>
              <a:t>podstatné a objektivní informace o situaci na trhu, o zákazníkovi</a:t>
            </a:r>
            <a:r>
              <a:rPr lang="cs-CZ" dirty="0">
                <a:latin typeface="Times New Roman" panose="02020603050405020304" pitchFamily="18" charset="0"/>
              </a:rPr>
              <a:t> (jeho osobní socioekonomické </a:t>
            </a:r>
            <a:r>
              <a:rPr lang="cs-CZ" dirty="0" smtClean="0">
                <a:latin typeface="Times New Roman" panose="02020603050405020304" pitchFamily="18" charset="0"/>
              </a:rPr>
              <a:t>charakteristiky</a:t>
            </a:r>
            <a:r>
              <a:rPr lang="cs-CZ" dirty="0">
                <a:latin typeface="Times New Roman" panose="02020603050405020304" pitchFamily="18" charset="0"/>
              </a:rPr>
              <a:t>, jako jsou vzdělání, místo bydliště, věk, ekonomická aktivita, kde a co </a:t>
            </a:r>
            <a:r>
              <a:rPr lang="cs-CZ" dirty="0" smtClean="0">
                <a:latin typeface="Times New Roman" panose="02020603050405020304" pitchFamily="18" charset="0"/>
              </a:rPr>
              <a:t>nakupuje</a:t>
            </a:r>
            <a:r>
              <a:rPr lang="cs-CZ" dirty="0">
                <a:latin typeface="Times New Roman" panose="02020603050405020304" pitchFamily="18" charset="0"/>
              </a:rPr>
              <a:t>, jak je spokojen s nabídkou, co potřebuje apod.). </a:t>
            </a:r>
            <a:endParaRPr lang="cs-CZ" dirty="0" smtClean="0">
              <a:latin typeface="Times New Roman" panose="02020603050405020304" pitchFamily="18" charset="0"/>
            </a:endParaRPr>
          </a:p>
          <a:p>
            <a:endParaRPr lang="cs-CZ" dirty="0" smtClean="0">
              <a:latin typeface="Times New Roman" panose="02020603050405020304" pitchFamily="18" charset="0"/>
            </a:endParaRPr>
          </a:p>
          <a:p>
            <a:r>
              <a:rPr lang="cs-CZ" dirty="0" smtClean="0">
                <a:latin typeface="Times New Roman" panose="02020603050405020304" pitchFamily="18" charset="0"/>
              </a:rPr>
              <a:t>Znalost </a:t>
            </a:r>
            <a:r>
              <a:rPr lang="cs-CZ" dirty="0">
                <a:latin typeface="Times New Roman" panose="02020603050405020304" pitchFamily="18" charset="0"/>
              </a:rPr>
              <a:t>těchto informací nám může pomoci lépe připravit nabídku a marketingovou komunikaci se zákazníkem. </a:t>
            </a:r>
            <a:endParaRPr lang="cs-CZ" dirty="0"/>
          </a:p>
        </p:txBody>
      </p:sp>
    </p:spTree>
    <p:extLst>
      <p:ext uri="{BB962C8B-B14F-4D97-AF65-F5344CB8AC3E}">
        <p14:creationId xmlns:p14="http://schemas.microsoft.com/office/powerpoint/2010/main" val="33140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552728" cy="507703"/>
          </a:xfrm>
        </p:spPr>
        <p:txBody>
          <a:bodyPr/>
          <a:lstStyle/>
          <a:p>
            <a:r>
              <a:rPr lang="cs-CZ" dirty="0"/>
              <a:t>Marketingový </a:t>
            </a:r>
            <a:r>
              <a:rPr lang="cs-CZ" dirty="0" smtClean="0"/>
              <a:t>výzkum v hotelnictví</a:t>
            </a:r>
            <a:endParaRPr lang="cs-CZ" dirty="0"/>
          </a:p>
        </p:txBody>
      </p:sp>
      <p:sp>
        <p:nvSpPr>
          <p:cNvPr id="3" name="Obdélník 2"/>
          <p:cNvSpPr/>
          <p:nvPr/>
        </p:nvSpPr>
        <p:spPr>
          <a:xfrm>
            <a:off x="251520" y="915566"/>
            <a:ext cx="7776864" cy="4524315"/>
          </a:xfrm>
          <a:prstGeom prst="rect">
            <a:avLst/>
          </a:prstGeom>
        </p:spPr>
        <p:txBody>
          <a:bodyPr wrap="square">
            <a:spAutoFit/>
          </a:bodyPr>
          <a:lstStyle/>
          <a:p>
            <a:r>
              <a:rPr lang="cs-CZ" dirty="0">
                <a:latin typeface="Times New Roman" panose="02020603050405020304" pitchFamily="18" charset="0"/>
              </a:rPr>
              <a:t>Marketingový výzkum patří do marketingového řízení podniku, poskytujícího služby hotelnictví. Bez něho nelze provádět úspěšný marketingový management. </a:t>
            </a:r>
            <a:endParaRPr lang="cs-CZ" dirty="0" smtClean="0">
              <a:latin typeface="Times New Roman" panose="02020603050405020304" pitchFamily="18" charset="0"/>
            </a:endParaRPr>
          </a:p>
          <a:p>
            <a:endParaRPr lang="cs-CZ" dirty="0" smtClean="0"/>
          </a:p>
          <a:p>
            <a:r>
              <a:rPr lang="cs-CZ" dirty="0" smtClean="0"/>
              <a:t>To znamená </a:t>
            </a:r>
            <a:r>
              <a:rPr lang="cs-CZ" dirty="0"/>
              <a:t>znát prostředí podniku, poskytujícího služby </a:t>
            </a:r>
            <a:r>
              <a:rPr lang="cs-CZ" dirty="0" smtClean="0"/>
              <a:t>hotelnictví, </a:t>
            </a:r>
            <a:r>
              <a:rPr lang="cs-CZ" dirty="0"/>
              <a:t>znát zákazníky, jejich potřeby a možnosti, znát konkurenci a veřejné mínění, umět reálně zhodnotit vnitřní možnosti, zdroje a schopnosti a stanovit si reálné cíle, v </a:t>
            </a:r>
            <a:r>
              <a:rPr lang="cs-CZ" dirty="0" smtClean="0"/>
              <a:t>závislosti </a:t>
            </a:r>
            <a:r>
              <a:rPr lang="cs-CZ" dirty="0"/>
              <a:t>na množství kvalitních informací. </a:t>
            </a:r>
            <a:endParaRPr lang="cs-CZ" dirty="0"/>
          </a:p>
          <a:p>
            <a:endParaRPr lang="cs-CZ" b="1" dirty="0" smtClean="0">
              <a:latin typeface="Times New Roman" panose="02020603050405020304" pitchFamily="18" charset="0"/>
            </a:endParaRPr>
          </a:p>
          <a:p>
            <a:r>
              <a:rPr lang="cs-CZ" b="1" dirty="0" smtClean="0">
                <a:latin typeface="Times New Roman" panose="02020603050405020304" pitchFamily="18" charset="0"/>
              </a:rPr>
              <a:t>M</a:t>
            </a:r>
            <a:r>
              <a:rPr lang="cs-CZ" sz="1200" b="1" dirty="0" smtClean="0">
                <a:latin typeface="Times New Roman" panose="02020603050405020304" pitchFamily="18" charset="0"/>
              </a:rPr>
              <a:t>ARKETINGOVÝ </a:t>
            </a:r>
            <a:r>
              <a:rPr lang="cs-CZ" sz="1200" b="1" dirty="0">
                <a:latin typeface="Times New Roman" panose="02020603050405020304" pitchFamily="18" charset="0"/>
              </a:rPr>
              <a:t>VÝZKUM </a:t>
            </a:r>
            <a:r>
              <a:rPr lang="cs-CZ" sz="1200" b="1" dirty="0" smtClean="0">
                <a:latin typeface="Times New Roman" panose="02020603050405020304" pitchFamily="18" charset="0"/>
              </a:rPr>
              <a:t>NÁM </a:t>
            </a:r>
            <a:r>
              <a:rPr lang="cs-CZ" sz="1200" b="1" dirty="0">
                <a:latin typeface="Times New Roman" panose="02020603050405020304" pitchFamily="18" charset="0"/>
              </a:rPr>
              <a:t>UMOŽŇUJE</a:t>
            </a:r>
            <a:r>
              <a:rPr lang="cs-CZ" b="1" dirty="0">
                <a:latin typeface="Times New Roman" panose="02020603050405020304" pitchFamily="18" charset="0"/>
              </a:rPr>
              <a:t>: </a:t>
            </a:r>
            <a:endParaRPr lang="cs-CZ" dirty="0">
              <a:latin typeface="Times New Roman" panose="02020603050405020304" pitchFamily="18" charset="0"/>
            </a:endParaRPr>
          </a:p>
          <a:p>
            <a:pPr marL="285750" indent="-285750">
              <a:buFont typeface="Arial" panose="020B0604020202020204" pitchFamily="34" charset="0"/>
              <a:buChar char="•"/>
            </a:pPr>
            <a:r>
              <a:rPr lang="pl-PL" dirty="0">
                <a:latin typeface="Times New Roman" panose="02020603050405020304" pitchFamily="18" charset="0"/>
              </a:rPr>
              <a:t>porozumět trhu, na kterém organizace podniká, </a:t>
            </a:r>
          </a:p>
          <a:p>
            <a:pPr marL="285750" indent="-285750">
              <a:buFont typeface="Arial" panose="020B0604020202020204" pitchFamily="34" charset="0"/>
              <a:buChar char="•"/>
            </a:pPr>
            <a:r>
              <a:rPr lang="pl-PL" dirty="0">
                <a:latin typeface="Times New Roman" panose="02020603050405020304" pitchFamily="18" charset="0"/>
              </a:rPr>
              <a:t>identifikovat problémy, spojené s podnikáním, </a:t>
            </a:r>
          </a:p>
          <a:p>
            <a:pPr marL="285750" indent="-285750">
              <a:buFont typeface="Arial" panose="020B0604020202020204" pitchFamily="34" charset="0"/>
              <a:buChar char="•"/>
            </a:pPr>
            <a:r>
              <a:rPr lang="cs-CZ" dirty="0">
                <a:latin typeface="Times New Roman" panose="02020603050405020304" pitchFamily="18" charset="0"/>
              </a:rPr>
              <a:t>identifikovat příležitosti, </a:t>
            </a:r>
          </a:p>
          <a:p>
            <a:pPr marL="285750" indent="-285750">
              <a:buFont typeface="Arial" panose="020B0604020202020204" pitchFamily="34" charset="0"/>
              <a:buChar char="•"/>
            </a:pPr>
            <a:r>
              <a:rPr lang="cs-CZ" dirty="0">
                <a:latin typeface="Times New Roman" panose="02020603050405020304" pitchFamily="18" charset="0"/>
              </a:rPr>
              <a:t>formulovat směry marketingových činností, </a:t>
            </a:r>
          </a:p>
          <a:p>
            <a:pPr marL="285750" indent="-285750">
              <a:buFont typeface="Arial" panose="020B0604020202020204" pitchFamily="34" charset="0"/>
              <a:buChar char="•"/>
            </a:pPr>
            <a:r>
              <a:rPr lang="cs-CZ" dirty="0">
                <a:latin typeface="Times New Roman" panose="02020603050405020304" pitchFamily="18" charset="0"/>
              </a:rPr>
              <a:t>hodnotit výsledky. </a:t>
            </a:r>
            <a:endParaRPr lang="cs-CZ" dirty="0" smtClean="0">
              <a:latin typeface="Times New Roman" panose="02020603050405020304" pitchFamily="18" charset="0"/>
            </a:endParaRPr>
          </a:p>
          <a:p>
            <a:pPr marL="285750" indent="-285750">
              <a:buFont typeface="Arial" panose="020B0604020202020204" pitchFamily="34" charset="0"/>
              <a:buChar char="•"/>
            </a:pPr>
            <a:endParaRPr lang="cs-CZ" dirty="0">
              <a:solidFill>
                <a:srgbClr val="000000"/>
              </a:solidFill>
              <a:latin typeface="Times New Roman" panose="02020603050405020304" pitchFamily="18" charset="0"/>
            </a:endParaRPr>
          </a:p>
          <a:p>
            <a:pPr marL="285750" indent="-285750">
              <a:buFont typeface="Arial" panose="020B0604020202020204" pitchFamily="34" charset="0"/>
              <a:buChar char="•"/>
            </a:pPr>
            <a:endParaRPr lang="cs-CZ"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010466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128792" cy="507703"/>
          </a:xfrm>
        </p:spPr>
        <p:txBody>
          <a:bodyPr/>
          <a:lstStyle/>
          <a:p>
            <a:r>
              <a:rPr lang="cs-CZ" b="1" dirty="0">
                <a:latin typeface="Times New Roman" panose="02020603050405020304" pitchFamily="18" charset="0"/>
              </a:rPr>
              <a:t>ČLENĚNÍ MARKETINGOVÉHO </a:t>
            </a:r>
            <a:r>
              <a:rPr lang="cs-CZ" b="1" dirty="0" smtClean="0">
                <a:latin typeface="Times New Roman" panose="02020603050405020304" pitchFamily="18" charset="0"/>
              </a:rPr>
              <a:t>VÝZKUMU</a:t>
            </a:r>
            <a:r>
              <a:rPr lang="cs-CZ" dirty="0">
                <a:latin typeface="Times New Roman" panose="02020603050405020304" pitchFamily="18" charset="0"/>
              </a:rPr>
              <a:t/>
            </a:r>
            <a:br>
              <a:rPr lang="cs-CZ" dirty="0">
                <a:latin typeface="Times New Roman" panose="02020603050405020304" pitchFamily="18" charset="0"/>
              </a:rPr>
            </a:br>
            <a:endParaRPr lang="cs-CZ" dirty="0"/>
          </a:p>
        </p:txBody>
      </p:sp>
      <p:sp>
        <p:nvSpPr>
          <p:cNvPr id="3" name="Obdélník 2"/>
          <p:cNvSpPr/>
          <p:nvPr/>
        </p:nvSpPr>
        <p:spPr>
          <a:xfrm>
            <a:off x="107504" y="1131590"/>
            <a:ext cx="8496944" cy="3693319"/>
          </a:xfrm>
          <a:prstGeom prst="rect">
            <a:avLst/>
          </a:prstGeom>
        </p:spPr>
        <p:txBody>
          <a:bodyPr wrap="square">
            <a:spAutoFit/>
          </a:bodyPr>
          <a:lstStyle/>
          <a:p>
            <a:pPr marL="1257300" lvl="2" indent="-342900">
              <a:buAutoNum type="alphaLcParenR"/>
            </a:pPr>
            <a:r>
              <a:rPr lang="cs-CZ" i="1" dirty="0" smtClean="0">
                <a:latin typeface="Times New Roman" panose="02020603050405020304" pitchFamily="18" charset="0"/>
              </a:rPr>
              <a:t>Dle </a:t>
            </a:r>
            <a:r>
              <a:rPr lang="cs-CZ" i="1" dirty="0">
                <a:latin typeface="Times New Roman" panose="02020603050405020304" pitchFamily="18" charset="0"/>
              </a:rPr>
              <a:t>časového hlediska </a:t>
            </a:r>
            <a:r>
              <a:rPr lang="cs-CZ" dirty="0">
                <a:latin typeface="Times New Roman" panose="02020603050405020304" pitchFamily="18" charset="0"/>
              </a:rPr>
              <a:t>- např. opakovaně a systematicky provádíme pozorovaní a tyto informace zaznamenáváme, vyhodnocujeme, hovoříme o výzkumu trhu (např. pravidelná šetření agentury </a:t>
            </a:r>
            <a:r>
              <a:rPr lang="cs-CZ" dirty="0" err="1">
                <a:latin typeface="Times New Roman" panose="02020603050405020304" pitchFamily="18" charset="0"/>
              </a:rPr>
              <a:t>CzechTourism</a:t>
            </a:r>
            <a:r>
              <a:rPr lang="cs-CZ" dirty="0">
                <a:latin typeface="Times New Roman" panose="02020603050405020304" pitchFamily="18" charset="0"/>
              </a:rPr>
              <a:t> o turistické návštěvnosti </a:t>
            </a:r>
            <a:r>
              <a:rPr lang="cs-CZ" dirty="0" smtClean="0">
                <a:latin typeface="Times New Roman" panose="02020603050405020304" pitchFamily="18" charset="0"/>
              </a:rPr>
              <a:t>ubytovacích zařízení dle struktury, dle návštěvníků, dle ročního období podle měsíců apod.). </a:t>
            </a:r>
          </a:p>
          <a:p>
            <a:pPr marL="342900" indent="-342900">
              <a:buAutoNum type="alphaLcParenR"/>
            </a:pPr>
            <a:endParaRPr lang="cs-CZ" dirty="0">
              <a:latin typeface="Times New Roman" panose="02020603050405020304" pitchFamily="18" charset="0"/>
            </a:endParaRPr>
          </a:p>
          <a:p>
            <a:r>
              <a:rPr lang="cs-CZ" dirty="0" smtClean="0">
                <a:latin typeface="Times New Roman" panose="02020603050405020304" pitchFamily="18" charset="0"/>
              </a:rPr>
              <a:t>	b</a:t>
            </a:r>
            <a:r>
              <a:rPr lang="cs-CZ" dirty="0">
                <a:latin typeface="Times New Roman" panose="02020603050405020304" pitchFamily="18" charset="0"/>
              </a:rPr>
              <a:t>)  </a:t>
            </a:r>
            <a:r>
              <a:rPr lang="cs-CZ" dirty="0" smtClean="0">
                <a:latin typeface="Times New Roman" panose="02020603050405020304" pitchFamily="18" charset="0"/>
              </a:rPr>
              <a:t> </a:t>
            </a:r>
            <a:r>
              <a:rPr lang="cs-CZ" i="1" dirty="0" smtClean="0">
                <a:latin typeface="Times New Roman" panose="02020603050405020304" pitchFamily="18" charset="0"/>
              </a:rPr>
              <a:t>Dle </a:t>
            </a:r>
            <a:r>
              <a:rPr lang="cs-CZ" i="1" dirty="0">
                <a:latin typeface="Times New Roman" panose="02020603050405020304" pitchFamily="18" charset="0"/>
              </a:rPr>
              <a:t>metod získávání informací </a:t>
            </a:r>
            <a:r>
              <a:rPr lang="cs-CZ" dirty="0">
                <a:latin typeface="Times New Roman" panose="02020603050405020304" pitchFamily="18" charset="0"/>
              </a:rPr>
              <a:t>– primární a sekundární výzkum. </a:t>
            </a:r>
            <a:endParaRPr lang="cs-CZ" dirty="0" smtClean="0">
              <a:latin typeface="Times New Roman" panose="02020603050405020304" pitchFamily="18" charset="0"/>
            </a:endParaRPr>
          </a:p>
          <a:p>
            <a:endParaRPr lang="cs-CZ" dirty="0">
              <a:latin typeface="Times New Roman" panose="02020603050405020304" pitchFamily="18" charset="0"/>
            </a:endParaRPr>
          </a:p>
          <a:p>
            <a:r>
              <a:rPr lang="cs-CZ" dirty="0" smtClean="0">
                <a:latin typeface="Times New Roman" panose="02020603050405020304" pitchFamily="18" charset="0"/>
              </a:rPr>
              <a:t>	c</a:t>
            </a:r>
            <a:r>
              <a:rPr lang="cs-CZ" dirty="0">
                <a:latin typeface="Times New Roman" panose="02020603050405020304" pitchFamily="18" charset="0"/>
              </a:rPr>
              <a:t>)  </a:t>
            </a:r>
            <a:r>
              <a:rPr lang="cs-CZ" dirty="0" smtClean="0">
                <a:latin typeface="Times New Roman" panose="02020603050405020304" pitchFamily="18" charset="0"/>
              </a:rPr>
              <a:t> </a:t>
            </a:r>
            <a:r>
              <a:rPr lang="cs-CZ" i="1" dirty="0" smtClean="0">
                <a:latin typeface="Times New Roman" panose="02020603050405020304" pitchFamily="18" charset="0"/>
              </a:rPr>
              <a:t>Dle </a:t>
            </a:r>
            <a:r>
              <a:rPr lang="cs-CZ" i="1" dirty="0">
                <a:latin typeface="Times New Roman" panose="02020603050405020304" pitchFamily="18" charset="0"/>
              </a:rPr>
              <a:t>účelu </a:t>
            </a:r>
            <a:r>
              <a:rPr lang="cs-CZ" dirty="0">
                <a:latin typeface="Times New Roman" panose="02020603050405020304" pitchFamily="18" charset="0"/>
              </a:rPr>
              <a:t>- </a:t>
            </a:r>
            <a:r>
              <a:rPr lang="cs-CZ" b="1" dirty="0">
                <a:latin typeface="Times New Roman" panose="02020603050405020304" pitchFamily="18" charset="0"/>
              </a:rPr>
              <a:t>monitorovací </a:t>
            </a:r>
            <a:r>
              <a:rPr lang="cs-CZ" dirty="0">
                <a:latin typeface="Times New Roman" panose="02020603050405020304" pitchFamily="18" charset="0"/>
              </a:rPr>
              <a:t>- o situaci na trhu, je zpětnou vazbou pro </a:t>
            </a:r>
            <a:r>
              <a:rPr lang="cs-CZ" dirty="0" smtClean="0">
                <a:latin typeface="Times New Roman" panose="02020603050405020304" pitchFamily="18" charset="0"/>
              </a:rPr>
              <a:t>	management</a:t>
            </a:r>
            <a:r>
              <a:rPr lang="cs-CZ" dirty="0">
                <a:latin typeface="Times New Roman" panose="02020603050405020304" pitchFamily="18" charset="0"/>
              </a:rPr>
              <a:t>, </a:t>
            </a:r>
            <a:r>
              <a:rPr lang="cs-CZ" b="1" dirty="0">
                <a:latin typeface="Times New Roman" panose="02020603050405020304" pitchFamily="18" charset="0"/>
              </a:rPr>
              <a:t>explorační </a:t>
            </a:r>
            <a:r>
              <a:rPr lang="cs-CZ" dirty="0">
                <a:latin typeface="Times New Roman" panose="02020603050405020304" pitchFamily="18" charset="0"/>
              </a:rPr>
              <a:t>– pro vysvětlení podstaty marketingových problémů, </a:t>
            </a:r>
            <a:r>
              <a:rPr lang="cs-CZ" dirty="0" smtClean="0">
                <a:latin typeface="Times New Roman" panose="02020603050405020304" pitchFamily="18" charset="0"/>
              </a:rPr>
              <a:t>	</a:t>
            </a:r>
            <a:r>
              <a:rPr lang="cs-CZ" b="1" dirty="0" smtClean="0">
                <a:latin typeface="Times New Roman" panose="02020603050405020304" pitchFamily="18" charset="0"/>
              </a:rPr>
              <a:t>deskriptivní </a:t>
            </a:r>
            <a:r>
              <a:rPr lang="cs-CZ" dirty="0">
                <a:latin typeface="Times New Roman" panose="02020603050405020304" pitchFamily="18" charset="0"/>
              </a:rPr>
              <a:t>- popisuje přesný obraz trhu a </a:t>
            </a:r>
            <a:r>
              <a:rPr lang="cs-CZ" b="1" dirty="0">
                <a:latin typeface="Times New Roman" panose="02020603050405020304" pitchFamily="18" charset="0"/>
              </a:rPr>
              <a:t>kauzální </a:t>
            </a:r>
            <a:r>
              <a:rPr lang="cs-CZ" dirty="0">
                <a:latin typeface="Times New Roman" panose="02020603050405020304" pitchFamily="18" charset="0"/>
              </a:rPr>
              <a:t>– určuje příčiny změn </a:t>
            </a:r>
            <a:r>
              <a:rPr lang="cs-CZ" dirty="0" smtClean="0">
                <a:latin typeface="Times New Roman" panose="02020603050405020304" pitchFamily="18" charset="0"/>
              </a:rPr>
              <a:t>	chování </a:t>
            </a:r>
            <a:r>
              <a:rPr lang="cs-CZ" dirty="0">
                <a:latin typeface="Times New Roman" panose="02020603050405020304" pitchFamily="18" charset="0"/>
              </a:rPr>
              <a:t>na trhu. </a:t>
            </a:r>
            <a:endParaRPr lang="cs-CZ" dirty="0" smtClean="0">
              <a:latin typeface="Times New Roman" panose="02020603050405020304" pitchFamily="18" charset="0"/>
            </a:endParaRPr>
          </a:p>
          <a:p>
            <a:endParaRPr lang="cs-CZ"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558381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Times New Roman" panose="02020603050405020304" pitchFamily="18" charset="0"/>
              </a:rPr>
              <a:t>Marketingový výzkum - definice </a:t>
            </a:r>
            <a:endParaRPr lang="cs-CZ" b="1" dirty="0"/>
          </a:p>
        </p:txBody>
      </p:sp>
      <p:sp>
        <p:nvSpPr>
          <p:cNvPr id="3" name="Obdélník 2"/>
          <p:cNvSpPr/>
          <p:nvPr/>
        </p:nvSpPr>
        <p:spPr>
          <a:xfrm>
            <a:off x="395536" y="1002090"/>
            <a:ext cx="7560840" cy="2308324"/>
          </a:xfrm>
          <a:prstGeom prst="rect">
            <a:avLst/>
          </a:prstGeom>
        </p:spPr>
        <p:txBody>
          <a:bodyPr wrap="square">
            <a:spAutoFit/>
          </a:bodyPr>
          <a:lstStyle/>
          <a:p>
            <a:r>
              <a:rPr lang="cs-CZ" dirty="0" smtClean="0">
                <a:latin typeface="Times New Roman" panose="02020603050405020304" pitchFamily="18" charset="0"/>
              </a:rPr>
              <a:t>Podle </a:t>
            </a:r>
            <a:r>
              <a:rPr lang="cs-CZ" dirty="0" err="1">
                <a:latin typeface="Times New Roman" panose="02020603050405020304" pitchFamily="18" charset="0"/>
              </a:rPr>
              <a:t>Vaštíkové</a:t>
            </a:r>
            <a:r>
              <a:rPr lang="cs-CZ" dirty="0">
                <a:latin typeface="Times New Roman" panose="02020603050405020304" pitchFamily="18" charset="0"/>
              </a:rPr>
              <a:t> (2008), která hovoří o spojení podniku služeb s trhem prostřednictvím informací, které jsou systematicky </a:t>
            </a:r>
            <a:r>
              <a:rPr lang="cs-CZ" dirty="0" smtClean="0">
                <a:latin typeface="Times New Roman" panose="02020603050405020304" pitchFamily="18" charset="0"/>
              </a:rPr>
              <a:t>získávány</a:t>
            </a:r>
            <a:r>
              <a:rPr lang="cs-CZ" dirty="0">
                <a:latin typeface="Times New Roman" panose="02020603050405020304" pitchFamily="18" charset="0"/>
              </a:rPr>
              <a:t>, analyzovány a interpretovány tak, aby sloužily pro řízení marketingových činností a řízení organizace jako takové. </a:t>
            </a:r>
            <a:endParaRPr lang="cs-CZ" dirty="0" smtClean="0">
              <a:latin typeface="Times New Roman" panose="02020603050405020304" pitchFamily="18" charset="0"/>
            </a:endParaRPr>
          </a:p>
          <a:p>
            <a:endParaRPr lang="cs-CZ" dirty="0">
              <a:latin typeface="Times New Roman" panose="02020603050405020304" pitchFamily="18" charset="0"/>
            </a:endParaRPr>
          </a:p>
          <a:p>
            <a:r>
              <a:rPr lang="cs-CZ" dirty="0">
                <a:latin typeface="Times New Roman" panose="02020603050405020304" pitchFamily="18" charset="0"/>
              </a:rPr>
              <a:t>Podle Jakubíkové (2012) marketingový výzkum zajišťuje informace pro určení </a:t>
            </a:r>
            <a:r>
              <a:rPr lang="cs-CZ" dirty="0" smtClean="0">
                <a:latin typeface="Times New Roman" panose="02020603050405020304" pitchFamily="18" charset="0"/>
              </a:rPr>
              <a:t>marketingové </a:t>
            </a:r>
            <a:r>
              <a:rPr lang="cs-CZ" dirty="0">
                <a:latin typeface="Times New Roman" panose="02020603050405020304" pitchFamily="18" charset="0"/>
              </a:rPr>
              <a:t>situace, cílové plánování a dosažení cílů, kontrolu, nasazení marketingových </a:t>
            </a:r>
            <a:r>
              <a:rPr lang="cs-CZ" dirty="0" smtClean="0">
                <a:latin typeface="Times New Roman" panose="02020603050405020304" pitchFamily="18" charset="0"/>
              </a:rPr>
              <a:t>nástrojů</a:t>
            </a:r>
            <a:r>
              <a:rPr lang="cs-CZ" dirty="0">
                <a:latin typeface="Times New Roman" panose="02020603050405020304" pitchFamily="18" charset="0"/>
              </a:rPr>
              <a:t>, analýzu a prognózu nákladů. </a:t>
            </a:r>
            <a:endParaRPr lang="cs-CZ" dirty="0"/>
          </a:p>
        </p:txBody>
      </p:sp>
    </p:spTree>
    <p:extLst>
      <p:ext uri="{BB962C8B-B14F-4D97-AF65-F5344CB8AC3E}">
        <p14:creationId xmlns:p14="http://schemas.microsoft.com/office/powerpoint/2010/main" val="209986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Times New Roman" panose="02020603050405020304" pitchFamily="18" charset="0"/>
              </a:rPr>
              <a:t>Proces marketingového výzkumu </a:t>
            </a:r>
            <a:endParaRPr lang="cs-CZ" b="1" dirty="0"/>
          </a:p>
        </p:txBody>
      </p:sp>
      <p:sp>
        <p:nvSpPr>
          <p:cNvPr id="3" name="Obdélník 2"/>
          <p:cNvSpPr/>
          <p:nvPr/>
        </p:nvSpPr>
        <p:spPr>
          <a:xfrm>
            <a:off x="251520" y="725091"/>
            <a:ext cx="7632848" cy="2585323"/>
          </a:xfrm>
          <a:prstGeom prst="rect">
            <a:avLst/>
          </a:prstGeom>
        </p:spPr>
        <p:txBody>
          <a:bodyPr wrap="square">
            <a:spAutoFit/>
          </a:bodyPr>
          <a:lstStyle/>
          <a:p>
            <a:r>
              <a:rPr lang="cs-CZ" dirty="0">
                <a:latin typeface="Times New Roman" panose="02020603050405020304" pitchFamily="18" charset="0"/>
              </a:rPr>
              <a:t>Podniky, poskytující služby </a:t>
            </a:r>
            <a:r>
              <a:rPr lang="cs-CZ" dirty="0" smtClean="0">
                <a:latin typeface="Times New Roman" panose="02020603050405020304" pitchFamily="18" charset="0"/>
              </a:rPr>
              <a:t>hotelnictví využívají </a:t>
            </a:r>
            <a:r>
              <a:rPr lang="cs-CZ" dirty="0">
                <a:latin typeface="Times New Roman" panose="02020603050405020304" pitchFamily="18" charset="0"/>
              </a:rPr>
              <a:t>marketingový výzkum </a:t>
            </a:r>
            <a:r>
              <a:rPr lang="cs-CZ" dirty="0" smtClean="0">
                <a:latin typeface="Times New Roman" panose="02020603050405020304" pitchFamily="18" charset="0"/>
              </a:rPr>
              <a:t>pro </a:t>
            </a:r>
            <a:r>
              <a:rPr lang="cs-CZ" dirty="0">
                <a:latin typeface="Times New Roman" panose="02020603050405020304" pitchFamily="18" charset="0"/>
              </a:rPr>
              <a:t>marketingovou analýzu a stanovení tržního potenciálu a tržního podílu, pro lepší porozumění potřebám zákazníků a jejich spotřebnímu chování, pro měření efektivnosti </a:t>
            </a:r>
            <a:r>
              <a:rPr lang="cs-CZ" dirty="0" smtClean="0">
                <a:latin typeface="Times New Roman" panose="02020603050405020304" pitchFamily="18" charset="0"/>
              </a:rPr>
              <a:t>poskytovaných </a:t>
            </a:r>
            <a:r>
              <a:rPr lang="cs-CZ" dirty="0">
                <a:latin typeface="Times New Roman" panose="02020603050405020304" pitchFamily="18" charset="0"/>
              </a:rPr>
              <a:t>služeb i propagace. </a:t>
            </a:r>
            <a:endParaRPr lang="cs-CZ" dirty="0" smtClean="0">
              <a:latin typeface="Times New Roman" panose="02020603050405020304" pitchFamily="18" charset="0"/>
            </a:endParaRPr>
          </a:p>
          <a:p>
            <a:endParaRPr lang="cs-CZ" dirty="0" smtClean="0">
              <a:latin typeface="Times New Roman" panose="02020603050405020304" pitchFamily="18" charset="0"/>
            </a:endParaRPr>
          </a:p>
          <a:p>
            <a:r>
              <a:rPr lang="cs-CZ" dirty="0" smtClean="0">
                <a:latin typeface="Times New Roman" panose="02020603050405020304" pitchFamily="18" charset="0"/>
              </a:rPr>
              <a:t>Marketingový </a:t>
            </a:r>
            <a:r>
              <a:rPr lang="cs-CZ" dirty="0">
                <a:latin typeface="Times New Roman" panose="02020603050405020304" pitchFamily="18" charset="0"/>
              </a:rPr>
              <a:t>výzkum poskytuje informace o hlavních konkurentech a jejich slabých a silných stránkách. </a:t>
            </a:r>
            <a:endParaRPr lang="cs-CZ" dirty="0" smtClean="0">
              <a:latin typeface="Times New Roman" panose="02020603050405020304" pitchFamily="18" charset="0"/>
            </a:endParaRPr>
          </a:p>
          <a:p>
            <a:r>
              <a:rPr lang="cs-CZ" dirty="0" smtClean="0">
                <a:latin typeface="Times New Roman" panose="02020603050405020304" pitchFamily="18" charset="0"/>
              </a:rPr>
              <a:t>Omezuje </a:t>
            </a:r>
            <a:r>
              <a:rPr lang="cs-CZ" dirty="0">
                <a:latin typeface="Times New Roman" panose="02020603050405020304" pitchFamily="18" charset="0"/>
              </a:rPr>
              <a:t>nejistotu rozhodování, správně nastavuje prvky marketingového mixu, sleduje a kontroluje výsledky marketingových </a:t>
            </a:r>
            <a:r>
              <a:rPr lang="cs-CZ" dirty="0" smtClean="0">
                <a:latin typeface="Times New Roman" panose="02020603050405020304" pitchFamily="18" charset="0"/>
              </a:rPr>
              <a:t>činností </a:t>
            </a:r>
            <a:r>
              <a:rPr lang="cs-CZ" dirty="0">
                <a:latin typeface="Times New Roman" panose="02020603050405020304" pitchFamily="18" charset="0"/>
              </a:rPr>
              <a:t>organizace. </a:t>
            </a:r>
            <a:endParaRPr lang="cs-CZ" dirty="0"/>
          </a:p>
        </p:txBody>
      </p:sp>
      <p:pic>
        <p:nvPicPr>
          <p:cNvPr id="5" name="Obrázek 4"/>
          <p:cNvPicPr>
            <a:picLocks noChangeAspect="1"/>
          </p:cNvPicPr>
          <p:nvPr/>
        </p:nvPicPr>
        <p:blipFill>
          <a:blip r:embed="rId2"/>
          <a:stretch>
            <a:fillRect/>
          </a:stretch>
        </p:blipFill>
        <p:spPr>
          <a:xfrm>
            <a:off x="215562" y="3310414"/>
            <a:ext cx="8942760" cy="1816547"/>
          </a:xfrm>
          <a:prstGeom prst="rect">
            <a:avLst/>
          </a:prstGeom>
        </p:spPr>
      </p:pic>
    </p:spTree>
    <p:extLst>
      <p:ext uri="{BB962C8B-B14F-4D97-AF65-F5344CB8AC3E}">
        <p14:creationId xmlns:p14="http://schemas.microsoft.com/office/powerpoint/2010/main" val="3729869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Obdélník 2"/>
          <p:cNvSpPr/>
          <p:nvPr/>
        </p:nvSpPr>
        <p:spPr>
          <a:xfrm>
            <a:off x="251520" y="863590"/>
            <a:ext cx="7632848" cy="3416320"/>
          </a:xfrm>
          <a:prstGeom prst="rect">
            <a:avLst/>
          </a:prstGeom>
        </p:spPr>
        <p:txBody>
          <a:bodyPr wrap="square">
            <a:spAutoFit/>
          </a:bodyPr>
          <a:lstStyle/>
          <a:p>
            <a:r>
              <a:rPr lang="cs-CZ" dirty="0">
                <a:latin typeface="Times New Roman" panose="02020603050405020304" pitchFamily="18" charset="0"/>
              </a:rPr>
              <a:t>Marketingový výzkum pomáhá zefektivňovat marketingová rozhodnutí, která vznikají na základě lepší informovanosti. </a:t>
            </a:r>
            <a:endParaRPr lang="cs-CZ" dirty="0" smtClean="0">
              <a:latin typeface="Times New Roman" panose="02020603050405020304" pitchFamily="18" charset="0"/>
            </a:endParaRPr>
          </a:p>
          <a:p>
            <a:endParaRPr lang="cs-CZ" dirty="0">
              <a:latin typeface="Times New Roman" panose="02020603050405020304" pitchFamily="18" charset="0"/>
            </a:endParaRPr>
          </a:p>
          <a:p>
            <a:r>
              <a:rPr lang="cs-CZ" dirty="0">
                <a:latin typeface="Times New Roman" panose="02020603050405020304" pitchFamily="18" charset="0"/>
              </a:rPr>
              <a:t>„</a:t>
            </a:r>
            <a:r>
              <a:rPr lang="cs-CZ" i="1" dirty="0">
                <a:latin typeface="Times New Roman" panose="02020603050405020304" pitchFamily="18" charset="0"/>
              </a:rPr>
              <a:t>Součástí marketingu hotelu je i výzkum za účelem zjištění, kdo jsou naši hosté. Pomáhá zjistit potřeby našich hostů, jejich požadavky a následně tyto požadavky a potřeby plnit</a:t>
            </a:r>
            <a:r>
              <a:rPr lang="cs-CZ" dirty="0">
                <a:latin typeface="Times New Roman" panose="02020603050405020304" pitchFamily="18" charset="0"/>
              </a:rPr>
              <a:t>.“ (</a:t>
            </a:r>
            <a:r>
              <a:rPr lang="cs-CZ" dirty="0" err="1" smtClean="0">
                <a:latin typeface="Times New Roman" panose="02020603050405020304" pitchFamily="18" charset="0"/>
              </a:rPr>
              <a:t>Kiráľová</a:t>
            </a:r>
            <a:r>
              <a:rPr lang="cs-CZ" dirty="0" smtClean="0">
                <a:latin typeface="Times New Roman" panose="02020603050405020304" pitchFamily="18" charset="0"/>
              </a:rPr>
              <a:t>, 2006). </a:t>
            </a:r>
          </a:p>
          <a:p>
            <a:endParaRPr lang="cs-CZ" dirty="0">
              <a:latin typeface="Times New Roman" panose="02020603050405020304" pitchFamily="18" charset="0"/>
            </a:endParaRPr>
          </a:p>
          <a:p>
            <a:r>
              <a:rPr lang="cs-CZ" dirty="0" smtClean="0">
                <a:latin typeface="Times New Roman" panose="02020603050405020304" pitchFamily="18" charset="0"/>
              </a:rPr>
              <a:t>Má 2 etapy - </a:t>
            </a:r>
            <a:r>
              <a:rPr lang="cs-CZ" i="1" dirty="0" smtClean="0">
                <a:latin typeface="Times New Roman" panose="02020603050405020304" pitchFamily="18" charset="0"/>
              </a:rPr>
              <a:t>etapa </a:t>
            </a:r>
            <a:r>
              <a:rPr lang="cs-CZ" i="1" dirty="0">
                <a:latin typeface="Times New Roman" panose="02020603050405020304" pitchFamily="18" charset="0"/>
              </a:rPr>
              <a:t>přípravy výzkumu a etapa realizace výzkumu</a:t>
            </a:r>
            <a:r>
              <a:rPr lang="cs-CZ" dirty="0">
                <a:latin typeface="Times New Roman" panose="02020603050405020304" pitchFamily="18" charset="0"/>
              </a:rPr>
              <a:t>. </a:t>
            </a:r>
            <a:endParaRPr lang="cs-CZ" dirty="0" smtClean="0">
              <a:latin typeface="Times New Roman" panose="02020603050405020304" pitchFamily="18" charset="0"/>
            </a:endParaRPr>
          </a:p>
          <a:p>
            <a:endParaRPr lang="cs-CZ" dirty="0" smtClean="0"/>
          </a:p>
          <a:p>
            <a:r>
              <a:rPr lang="cs-CZ" dirty="0" smtClean="0"/>
              <a:t>Kvantitativní </a:t>
            </a:r>
            <a:r>
              <a:rPr lang="cs-CZ" dirty="0"/>
              <a:t>a kvalitativní výzkum se liší charakterem jevů, které se analyzují. </a:t>
            </a:r>
            <a:r>
              <a:rPr lang="cs-CZ" dirty="0" smtClean="0"/>
              <a:t>Kvantitativní </a:t>
            </a:r>
            <a:r>
              <a:rPr lang="cs-CZ" dirty="0"/>
              <a:t>výzkum se ptá na otázku „Kolik?“, kvalitativní výzkum na otázku „Proč?“ </a:t>
            </a:r>
            <a:r>
              <a:rPr lang="cs-CZ" dirty="0" smtClean="0"/>
              <a:t> </a:t>
            </a:r>
            <a:endParaRPr lang="cs-CZ" dirty="0"/>
          </a:p>
        </p:txBody>
      </p:sp>
    </p:spTree>
    <p:extLst>
      <p:ext uri="{BB962C8B-B14F-4D97-AF65-F5344CB8AC3E}">
        <p14:creationId xmlns:p14="http://schemas.microsoft.com/office/powerpoint/2010/main" val="3068018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METODY SBĚRU DAT </a:t>
            </a:r>
            <a:endParaRPr lang="cs-CZ" dirty="0"/>
          </a:p>
        </p:txBody>
      </p:sp>
      <p:sp>
        <p:nvSpPr>
          <p:cNvPr id="3" name="Obdélník 2"/>
          <p:cNvSpPr/>
          <p:nvPr/>
        </p:nvSpPr>
        <p:spPr>
          <a:xfrm>
            <a:off x="827584" y="1419622"/>
            <a:ext cx="6462464" cy="1477328"/>
          </a:xfrm>
          <a:prstGeom prst="rect">
            <a:avLst/>
          </a:prstGeom>
        </p:spPr>
        <p:txBody>
          <a:bodyPr wrap="square">
            <a:spAutoFit/>
          </a:bodyPr>
          <a:lstStyle/>
          <a:p>
            <a:pPr marL="285750" indent="-285750">
              <a:buFont typeface="Arial" panose="020B0604020202020204" pitchFamily="34" charset="0"/>
              <a:buChar char="•"/>
            </a:pPr>
            <a:r>
              <a:rPr lang="cs-CZ" dirty="0" smtClean="0">
                <a:latin typeface="Times New Roman" panose="02020603050405020304" pitchFamily="18" charset="0"/>
              </a:rPr>
              <a:t>Pozorování</a:t>
            </a:r>
            <a:r>
              <a:rPr lang="cs-CZ" dirty="0">
                <a:latin typeface="Times New Roman" panose="02020603050405020304" pitchFamily="18" charset="0"/>
              </a:rPr>
              <a:t>, </a:t>
            </a:r>
          </a:p>
          <a:p>
            <a:pPr marL="285750" indent="-285750">
              <a:buFont typeface="Arial" panose="020B0604020202020204" pitchFamily="34" charset="0"/>
              <a:buChar char="•"/>
            </a:pPr>
            <a:r>
              <a:rPr lang="cs-CZ" dirty="0">
                <a:latin typeface="Times New Roman" panose="02020603050405020304" pitchFamily="18" charset="0"/>
              </a:rPr>
              <a:t>dotazování (osobní, písemné, telefonické, elektronické), </a:t>
            </a:r>
          </a:p>
          <a:p>
            <a:pPr marL="285750" indent="-285750">
              <a:buFont typeface="Arial" panose="020B0604020202020204" pitchFamily="34" charset="0"/>
              <a:buChar char="•"/>
            </a:pPr>
            <a:r>
              <a:rPr lang="cs-CZ" dirty="0">
                <a:latin typeface="Times New Roman" panose="02020603050405020304" pitchFamily="18" charset="0"/>
              </a:rPr>
              <a:t>metoda </a:t>
            </a:r>
            <a:r>
              <a:rPr lang="cs-CZ" dirty="0" err="1">
                <a:latin typeface="Times New Roman" panose="02020603050405020304" pitchFamily="18" charset="0"/>
              </a:rPr>
              <a:t>focus</a:t>
            </a:r>
            <a:r>
              <a:rPr lang="cs-CZ" dirty="0">
                <a:latin typeface="Times New Roman" panose="02020603050405020304" pitchFamily="18" charset="0"/>
              </a:rPr>
              <a:t> </a:t>
            </a:r>
            <a:r>
              <a:rPr lang="cs-CZ" dirty="0" err="1">
                <a:latin typeface="Times New Roman" panose="02020603050405020304" pitchFamily="18" charset="0"/>
              </a:rPr>
              <a:t>group</a:t>
            </a:r>
            <a:r>
              <a:rPr lang="cs-CZ" dirty="0">
                <a:latin typeface="Times New Roman" panose="02020603050405020304" pitchFamily="18" charset="0"/>
              </a:rPr>
              <a:t>, </a:t>
            </a:r>
          </a:p>
          <a:p>
            <a:pPr marL="285750" indent="-285750">
              <a:buFont typeface="Arial" panose="020B0604020202020204" pitchFamily="34" charset="0"/>
              <a:buChar char="•"/>
            </a:pPr>
            <a:r>
              <a:rPr lang="cs-CZ" dirty="0">
                <a:latin typeface="Times New Roman" panose="02020603050405020304" pitchFamily="18" charset="0"/>
              </a:rPr>
              <a:t>behaviorální metody, </a:t>
            </a:r>
          </a:p>
          <a:p>
            <a:pPr marL="285750" indent="-285750">
              <a:buFont typeface="Arial" panose="020B0604020202020204" pitchFamily="34" charset="0"/>
              <a:buChar char="•"/>
            </a:pPr>
            <a:r>
              <a:rPr lang="cs-CZ" dirty="0">
                <a:latin typeface="Times New Roman" panose="02020603050405020304" pitchFamily="18" charset="0"/>
              </a:rPr>
              <a:t>experiment</a:t>
            </a:r>
            <a:r>
              <a:rPr lang="cs-CZ"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22201305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2555</TotalTime>
  <Words>2481</Words>
  <Application>Microsoft Office PowerPoint</Application>
  <PresentationFormat>Předvádění na obrazovce (16:9)</PresentationFormat>
  <Paragraphs>208</Paragraphs>
  <Slides>28</Slides>
  <Notes>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Times New Roman</vt:lpstr>
      <vt:lpstr>Wingdings</vt:lpstr>
      <vt:lpstr>SLU</vt:lpstr>
      <vt:lpstr>4. Přednáška  Význam analýzy trhu a využití marketingového výzkumu v hotelnictví</vt:lpstr>
      <vt:lpstr>Marketingový výzkum</vt:lpstr>
      <vt:lpstr>Cíl marketingového výzkumu </vt:lpstr>
      <vt:lpstr>Marketingový výzkum v hotelnictví</vt:lpstr>
      <vt:lpstr>ČLENĚNÍ MARKETINGOVÉHO VÝZKUMU </vt:lpstr>
      <vt:lpstr>Marketingový výzkum - definice </vt:lpstr>
      <vt:lpstr>Proces marketingového výzkumu </vt:lpstr>
      <vt:lpstr>Prezentace aplikace PowerPoint</vt:lpstr>
      <vt:lpstr>METODY SBĚRU DAT </vt:lpstr>
      <vt:lpstr>Příklad: ZÁSADY PRO TVORBU DOTAZNÍKU </vt:lpstr>
      <vt:lpstr>Výzkum trhu</vt:lpstr>
      <vt:lpstr>Fáze:  </vt:lpstr>
      <vt:lpstr>Lze zkoumat: </vt:lpstr>
      <vt:lpstr>Výzkum produktu </vt:lpstr>
      <vt:lpstr>Výzkum marketingové komunikace </vt:lpstr>
      <vt:lpstr>Vymezení výběrového vzorku </vt:lpstr>
      <vt:lpstr>Analytické metody zpracování informací  </vt:lpstr>
      <vt:lpstr>ANALÝZA INFORMACÍ  </vt:lpstr>
      <vt:lpstr>V MARKETINGOVÉM VÝZKUMU hotelnictví JSOU NEJČASTĚJI VYUŽÍVÁNY tyto TYPY ANALYTICKÉ NÁSTROJE:  </vt:lpstr>
      <vt:lpstr>Příklad: Postup při sestavování nabídky restaurace (JL a NL)</vt:lpstr>
      <vt:lpstr>ANALÝZA ZÁKAZNÍKA  </vt:lpstr>
      <vt:lpstr>ANALÝZA KONKURENCE  </vt:lpstr>
      <vt:lpstr>ANALÝZA KONKURENCE</vt:lpstr>
      <vt:lpstr>Konkurenční výhoda</vt:lpstr>
      <vt:lpstr>ANALÝZA STÁVAJÍCÍ TRŽNÍ POZICE </vt:lpstr>
      <vt:lpstr> SWOT ANALÝZA </vt:lpstr>
      <vt:lpstr>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Mirka</cp:lastModifiedBy>
  <cp:revision>80</cp:revision>
  <dcterms:created xsi:type="dcterms:W3CDTF">2016-07-06T15:42:34Z</dcterms:created>
  <dcterms:modified xsi:type="dcterms:W3CDTF">2020-02-21T17:21:23Z</dcterms:modified>
</cp:coreProperties>
</file>