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98" r:id="rId4"/>
    <p:sldId id="366" r:id="rId5"/>
    <p:sldId id="367" r:id="rId6"/>
    <p:sldId id="368" r:id="rId7"/>
    <p:sldId id="369" r:id="rId8"/>
    <p:sldId id="370" r:id="rId9"/>
    <p:sldId id="371" r:id="rId10"/>
    <p:sldId id="364" r:id="rId11"/>
    <p:sldId id="373" r:id="rId12"/>
    <p:sldId id="374" r:id="rId13"/>
    <p:sldId id="375" r:id="rId14"/>
    <p:sldId id="363" r:id="rId15"/>
    <p:sldId id="376" r:id="rId16"/>
    <p:sldId id="377" r:id="rId17"/>
    <p:sldId id="378" r:id="rId18"/>
    <p:sldId id="379" r:id="rId19"/>
    <p:sldId id="380" r:id="rId20"/>
    <p:sldId id="381" r:id="rId21"/>
    <p:sldId id="382" r:id="rId22"/>
    <p:sldId id="384" r:id="rId23"/>
    <p:sldId id="385" r:id="rId24"/>
    <p:sldId id="386" r:id="rId25"/>
    <p:sldId id="387" r:id="rId26"/>
    <p:sldId id="383" r:id="rId27"/>
    <p:sldId id="388" r:id="rId28"/>
    <p:sldId id="389" r:id="rId29"/>
    <p:sldId id="390" r:id="rId30"/>
    <p:sldId id="262"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88" d="100"/>
          <a:sy n="88" d="100"/>
        </p:scale>
        <p:origin x="5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21.01.2020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21.01.2020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21.01.2020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worldbank.org/en/about/leadership/members" TargetMode="External"/><Relationship Id="rId7" Type="http://schemas.openxmlformats.org/officeDocument/2006/relationships/hyperlink" Target="http://pubdocs.worldbank.org/en/241041541103873167/BankExecutiveDirectors.pdf"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www.imf.org/" TargetMode="External"/><Relationship Id="rId5" Type="http://schemas.openxmlformats.org/officeDocument/2006/relationships/hyperlink" Target="http://web.worldbank.org/WBSITE/EXTERNAL/EXTABOUTUS/0,,contentMDK:20042540~menuPK:8336881~pagePK:51123644~piPK:329829~theSitePK:29708,00.html" TargetMode="External"/><Relationship Id="rId4" Type="http://schemas.openxmlformats.org/officeDocument/2006/relationships/hyperlink" Target="https://www.worldbank.org/en/about/leadership/governor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fontScale="90000"/>
          </a:bodyPr>
          <a:lstStyle/>
          <a:p>
            <a:r>
              <a:rPr lang="cs-CZ" sz="5333" b="1" dirty="0">
                <a:solidFill>
                  <a:schemeClr val="bg1"/>
                </a:solidFill>
                <a:latin typeface="Times New Roman" panose="02020603050405020304" pitchFamily="18" charset="0"/>
                <a:cs typeface="Times New Roman" panose="02020603050405020304" pitchFamily="18" charset="0"/>
              </a:rPr>
              <a:t>INTERNATIONAL MONETARY </a:t>
            </a:r>
            <a:r>
              <a:rPr lang="cs-CZ" sz="5333" b="1" dirty="0" smtClean="0">
                <a:solidFill>
                  <a:schemeClr val="bg1"/>
                </a:solidFill>
                <a:latin typeface="Times New Roman" panose="02020603050405020304" pitchFamily="18" charset="0"/>
                <a:cs typeface="Times New Roman" panose="02020603050405020304" pitchFamily="18" charset="0"/>
              </a:rPr>
              <a:t>SYSTEM AND RELATIONS </a:t>
            </a:r>
            <a:br>
              <a:rPr lang="cs-CZ" sz="5333" b="1" dirty="0" smtClean="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
            </a:r>
            <a:br>
              <a:rPr lang="cs-CZ" sz="5333" b="1" dirty="0">
                <a:solidFill>
                  <a:schemeClr val="bg1"/>
                </a:solidFill>
                <a:latin typeface="Times New Roman" panose="02020603050405020304" pitchFamily="18" charset="0"/>
                <a:cs typeface="Times New Roman" panose="02020603050405020304" pitchFamily="18" charset="0"/>
              </a:rPr>
            </a:b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456086" y="5205197"/>
            <a:ext cx="5184576" cy="1056117"/>
          </a:xfrm>
          <a:prstGeom prst="rect">
            <a:avLst/>
          </a:prstGeom>
        </p:spPr>
        <p:txBody>
          <a:bodyPr>
            <a:normAutofit/>
          </a:bodyPr>
          <a:lstStyle/>
          <a:p>
            <a:pPr marL="0" indent="0" algn="r">
              <a:buNone/>
            </a:pPr>
            <a:r>
              <a:rPr lang="cs-CZ" sz="1867" dirty="0" smtClean="0">
                <a:solidFill>
                  <a:schemeClr val="bg1"/>
                </a:solidFill>
                <a:latin typeface="Times New Roman" panose="02020603050405020304" pitchFamily="18" charset="0"/>
                <a:cs typeface="Times New Roman" panose="02020603050405020304" pitchFamily="18" charset="0"/>
              </a:rPr>
              <a:t>LESSON VII</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smtClean="0">
                <a:solidFill>
                  <a:srgbClr val="307871"/>
                </a:solidFill>
                <a:latin typeface="Times New Roman" panose="02020603050405020304" pitchFamily="18" charset="0"/>
                <a:cs typeface="Times New Roman" panose="02020603050405020304" pitchFamily="18" charset="0"/>
              </a:rPr>
              <a:t>Ingrid Majerova</a:t>
            </a:r>
            <a:endParaRPr lang="en-GB" altLang="cs-CZ" sz="1200" b="1"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err="1" smtClean="0">
                <a:solidFill>
                  <a:srgbClr val="307871"/>
                </a:solidFill>
                <a:latin typeface="Times New Roman" panose="02020603050405020304" pitchFamily="18" charset="0"/>
                <a:cs typeface="Times New Roman" panose="02020603050405020304" pitchFamily="18" charset="0"/>
              </a:rPr>
              <a:t>World</a:t>
            </a:r>
            <a:r>
              <a:rPr lang="cs-CZ" altLang="cs-CZ" sz="1200" dirty="0" smtClean="0">
                <a:solidFill>
                  <a:srgbClr val="307871"/>
                </a:solidFill>
                <a:latin typeface="Times New Roman" panose="02020603050405020304" pitchFamily="18" charset="0"/>
                <a:cs typeface="Times New Roman" panose="02020603050405020304" pitchFamily="18" charset="0"/>
              </a:rPr>
              <a:t> </a:t>
            </a:r>
            <a:r>
              <a:rPr lang="cs-CZ" altLang="cs-CZ" sz="1200" dirty="0" err="1" smtClean="0">
                <a:solidFill>
                  <a:srgbClr val="307871"/>
                </a:solidFill>
                <a:latin typeface="Times New Roman" panose="02020603050405020304" pitchFamily="18" charset="0"/>
                <a:cs typeface="Times New Roman" panose="02020603050405020304" pitchFamily="18" charset="0"/>
              </a:rPr>
              <a:t>Economy</a:t>
            </a:r>
            <a:endParaRPr lang="en-GB" altLang="cs-CZ" sz="1200"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smtClean="0">
                <a:solidFill>
                  <a:srgbClr val="307871"/>
                </a:solidFill>
                <a:latin typeface="Times New Roman" panose="02020603050405020304" pitchFamily="18" charset="0"/>
                <a:cs typeface="Times New Roman" panose="02020603050405020304" pitchFamily="18" charset="0"/>
              </a:rPr>
              <a:t>EVS/XXX</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lvl="0">
              <a:defRPr/>
            </a:pPr>
            <a:r>
              <a:rPr lang="cs-CZ" sz="2400" kern="0" dirty="0">
                <a:solidFill>
                  <a:srgbClr val="307871"/>
                </a:solidFill>
                <a:latin typeface="Times New Roman"/>
              </a:rPr>
              <a:t>EVOLUTION OF THE INTERNATIONAL MONETARY SYSTEM </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rotWithShape="1">
          <a:blip r:embed="rId3"/>
          <a:srcRect l="63046" t="37509" r="6363" b="22337"/>
          <a:stretch/>
        </p:blipFill>
        <p:spPr>
          <a:xfrm>
            <a:off x="2414287" y="1686910"/>
            <a:ext cx="5594596" cy="4130566"/>
          </a:xfrm>
          <a:prstGeom prst="rect">
            <a:avLst/>
          </a:prstGeom>
        </p:spPr>
      </p:pic>
      <p:sp>
        <p:nvSpPr>
          <p:cNvPr id="6" name="Obdélník 5"/>
          <p:cNvSpPr/>
          <p:nvPr/>
        </p:nvSpPr>
        <p:spPr>
          <a:xfrm>
            <a:off x="3248228" y="1260242"/>
            <a:ext cx="3926716" cy="400110"/>
          </a:xfrm>
          <a:prstGeom prst="rect">
            <a:avLst/>
          </a:prstGeom>
        </p:spPr>
        <p:txBody>
          <a:bodyPr wrap="none">
            <a:spAutoFit/>
          </a:bodyPr>
          <a:lstStyle/>
          <a:p>
            <a:pPr algn="just"/>
            <a:r>
              <a:rPr lang="en-US" sz="2000" b="1" dirty="0">
                <a:solidFill>
                  <a:srgbClr val="307871"/>
                </a:solidFill>
                <a:latin typeface="Times New Roman" panose="02020603050405020304" pitchFamily="18" charset="0"/>
                <a:cs typeface="Times New Roman" panose="02020603050405020304" pitchFamily="18" charset="0"/>
              </a:rPr>
              <a:t>Bretton Woods System: 1945-1972</a:t>
            </a:r>
          </a:p>
        </p:txBody>
      </p:sp>
    </p:spTree>
    <p:extLst>
      <p:ext uri="{BB962C8B-B14F-4D97-AF65-F5344CB8AC3E}">
        <p14:creationId xmlns:p14="http://schemas.microsoft.com/office/powerpoint/2010/main" val="19148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EVOLUTION OF THE INTERNATIONAL MONETARY SYSTEM </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 Flexible Exchange Rate Regime: 1973-Present</a:t>
            </a:r>
          </a:p>
          <a:p>
            <a:pPr algn="just"/>
            <a:r>
              <a:rPr lang="en-US" sz="2400" dirty="0">
                <a:solidFill>
                  <a:srgbClr val="307871"/>
                </a:solidFill>
                <a:latin typeface="Times New Roman" panose="02020603050405020304" pitchFamily="18" charset="0"/>
                <a:cs typeface="Times New Roman" panose="02020603050405020304" pitchFamily="18" charset="0"/>
              </a:rPr>
              <a:t>Current Exchange Rate </a:t>
            </a:r>
            <a:r>
              <a:rPr lang="en-US" sz="2400" dirty="0" smtClean="0">
                <a:solidFill>
                  <a:srgbClr val="307871"/>
                </a:solidFill>
                <a:latin typeface="Times New Roman" panose="02020603050405020304" pitchFamily="18" charset="0"/>
                <a:cs typeface="Times New Roman" panose="02020603050405020304" pitchFamily="18" charset="0"/>
              </a:rPr>
              <a:t>Arrangements</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Free Float </a:t>
            </a:r>
          </a:p>
          <a:p>
            <a:pPr lvl="1" algn="just"/>
            <a:r>
              <a:rPr lang="en-US" sz="2000" dirty="0">
                <a:solidFill>
                  <a:srgbClr val="307871"/>
                </a:solidFill>
                <a:latin typeface="Times New Roman" panose="02020603050405020304" pitchFamily="18" charset="0"/>
                <a:cs typeface="Times New Roman" panose="02020603050405020304" pitchFamily="18" charset="0"/>
              </a:rPr>
              <a:t>The largest number of countries, about 48, allow market forces to determine their currency’s value.</a:t>
            </a:r>
          </a:p>
          <a:p>
            <a:pPr algn="just"/>
            <a:r>
              <a:rPr lang="en-US" sz="2400" dirty="0">
                <a:solidFill>
                  <a:srgbClr val="307871"/>
                </a:solidFill>
                <a:latin typeface="Times New Roman" panose="02020603050405020304" pitchFamily="18" charset="0"/>
                <a:cs typeface="Times New Roman" panose="02020603050405020304" pitchFamily="18" charset="0"/>
              </a:rPr>
              <a:t>Managed Float </a:t>
            </a:r>
          </a:p>
          <a:p>
            <a:pPr lvl="1" algn="just"/>
            <a:r>
              <a:rPr lang="en-US" sz="2000" dirty="0">
                <a:solidFill>
                  <a:srgbClr val="307871"/>
                </a:solidFill>
                <a:latin typeface="Times New Roman" panose="02020603050405020304" pitchFamily="18" charset="0"/>
                <a:cs typeface="Times New Roman" panose="02020603050405020304" pitchFamily="18" charset="0"/>
              </a:rPr>
              <a:t>About 25 countries combine government intervention with market forces to set exchange rates.</a:t>
            </a:r>
          </a:p>
          <a:p>
            <a:pPr algn="just"/>
            <a:r>
              <a:rPr lang="en-US" sz="2400" dirty="0">
                <a:solidFill>
                  <a:srgbClr val="307871"/>
                </a:solidFill>
                <a:latin typeface="Times New Roman" panose="02020603050405020304" pitchFamily="18" charset="0"/>
                <a:cs typeface="Times New Roman" panose="02020603050405020304" pitchFamily="18" charset="0"/>
              </a:rPr>
              <a:t>Pegged to another currency </a:t>
            </a:r>
          </a:p>
          <a:p>
            <a:pPr lvl="1" algn="just"/>
            <a:r>
              <a:rPr lang="en-US" sz="2000" dirty="0">
                <a:solidFill>
                  <a:srgbClr val="307871"/>
                </a:solidFill>
                <a:latin typeface="Times New Roman" panose="02020603050405020304" pitchFamily="18" charset="0"/>
                <a:cs typeface="Times New Roman" panose="02020603050405020304" pitchFamily="18" charset="0"/>
              </a:rPr>
              <a:t>Such as the U.S. dollar or euro (through franc or mark).</a:t>
            </a:r>
          </a:p>
          <a:p>
            <a:pPr algn="just"/>
            <a:r>
              <a:rPr lang="en-US" sz="2400" dirty="0">
                <a:solidFill>
                  <a:srgbClr val="307871"/>
                </a:solidFill>
                <a:latin typeface="Times New Roman" panose="02020603050405020304" pitchFamily="18" charset="0"/>
                <a:cs typeface="Times New Roman" panose="02020603050405020304" pitchFamily="18" charset="0"/>
              </a:rPr>
              <a:t>No national currency</a:t>
            </a:r>
          </a:p>
          <a:p>
            <a:pPr lvl="1" algn="just"/>
            <a:r>
              <a:rPr lang="en-US" sz="2000" dirty="0">
                <a:solidFill>
                  <a:srgbClr val="307871"/>
                </a:solidFill>
                <a:latin typeface="Times New Roman" panose="02020603050405020304" pitchFamily="18" charset="0"/>
                <a:cs typeface="Times New Roman" panose="02020603050405020304" pitchFamily="18" charset="0"/>
              </a:rPr>
              <a:t>Some countries do not bother printing their own currency. For example, Ecuador, Panama, and El Salvador have dollarized. Montenegro and San Marino use the euro.</a:t>
            </a:r>
          </a:p>
        </p:txBody>
      </p:sp>
    </p:spTree>
    <p:extLst>
      <p:ext uri="{BB962C8B-B14F-4D97-AF65-F5344CB8AC3E}">
        <p14:creationId xmlns:p14="http://schemas.microsoft.com/office/powerpoint/2010/main" val="357996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FINANCIAL CRISIS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 Mexican Peso </a:t>
            </a:r>
            <a:r>
              <a:rPr lang="en-US" sz="2400" dirty="0" smtClean="0">
                <a:solidFill>
                  <a:srgbClr val="FF0000"/>
                </a:solidFill>
                <a:latin typeface="Times New Roman" panose="02020603050405020304" pitchFamily="18" charset="0"/>
                <a:cs typeface="Times New Roman" panose="02020603050405020304" pitchFamily="18" charset="0"/>
              </a:rPr>
              <a:t>Crisis</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On 20 December, 1994, the Mexican government announced a plan to devalue the peso against the dollar by 14 percent.</a:t>
            </a:r>
          </a:p>
          <a:p>
            <a:pPr algn="just"/>
            <a:r>
              <a:rPr lang="en-US" sz="2400" dirty="0">
                <a:solidFill>
                  <a:srgbClr val="307871"/>
                </a:solidFill>
                <a:latin typeface="Times New Roman" panose="02020603050405020304" pitchFamily="18" charset="0"/>
                <a:cs typeface="Times New Roman" panose="02020603050405020304" pitchFamily="18" charset="0"/>
              </a:rPr>
              <a:t>This decision changed currency trader’s expectations about the future value of the peso.</a:t>
            </a:r>
          </a:p>
          <a:p>
            <a:pPr algn="just"/>
            <a:r>
              <a:rPr lang="en-US" sz="2400" dirty="0">
                <a:solidFill>
                  <a:srgbClr val="307871"/>
                </a:solidFill>
                <a:latin typeface="Times New Roman" panose="02020603050405020304" pitchFamily="18" charset="0"/>
                <a:cs typeface="Times New Roman" panose="02020603050405020304" pitchFamily="18" charset="0"/>
              </a:rPr>
              <a:t>They stampeded for the exits. </a:t>
            </a:r>
          </a:p>
          <a:p>
            <a:pPr algn="just"/>
            <a:r>
              <a:rPr lang="en-US" sz="2400" dirty="0">
                <a:solidFill>
                  <a:srgbClr val="307871"/>
                </a:solidFill>
                <a:latin typeface="Times New Roman" panose="02020603050405020304" pitchFamily="18" charset="0"/>
                <a:cs typeface="Times New Roman" panose="02020603050405020304" pitchFamily="18" charset="0"/>
              </a:rPr>
              <a:t>In their rush to get out the peso fell by as much as 40 percent</a:t>
            </a:r>
            <a:r>
              <a:rPr lang="en-US" sz="2400" dirty="0" smtClean="0">
                <a:solidFill>
                  <a:srgbClr val="307871"/>
                </a:solidFill>
                <a:latin typeface="Times New Roman" panose="02020603050405020304" pitchFamily="18" charset="0"/>
                <a:cs typeface="Times New Roman" panose="02020603050405020304" pitchFamily="18" charset="0"/>
              </a:rPr>
              <a:t>.</a:t>
            </a:r>
            <a:endParaRPr lang="cs-CZ" sz="2400" dirty="0" smtClean="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sz="12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The Mexican Peso crisis is unique in that it represents the first serious international financial crisis touched off by cross-border flight of portfolio capital.</a:t>
            </a:r>
          </a:p>
          <a:p>
            <a:pPr algn="just"/>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70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FINANCIAL CRISIS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 Mexican Peso </a:t>
            </a:r>
            <a:r>
              <a:rPr lang="en-US" sz="2400" dirty="0" smtClean="0">
                <a:solidFill>
                  <a:srgbClr val="FF0000"/>
                </a:solidFill>
                <a:latin typeface="Times New Roman" panose="02020603050405020304" pitchFamily="18" charset="0"/>
                <a:cs typeface="Times New Roman" panose="02020603050405020304" pitchFamily="18" charset="0"/>
              </a:rPr>
              <a:t>Crisis</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Two lessons emerge:</a:t>
            </a:r>
          </a:p>
          <a:p>
            <a:pPr lvl="1" algn="just"/>
            <a:r>
              <a:rPr lang="en-US" sz="2000" dirty="0">
                <a:solidFill>
                  <a:srgbClr val="307871"/>
                </a:solidFill>
                <a:latin typeface="Times New Roman" panose="02020603050405020304" pitchFamily="18" charset="0"/>
                <a:cs typeface="Times New Roman" panose="02020603050405020304" pitchFamily="18" charset="0"/>
              </a:rPr>
              <a:t>It is essential to have a multinational safety net in place to safeguard the world financial system from such crises.</a:t>
            </a:r>
          </a:p>
          <a:p>
            <a:pPr lvl="1" algn="just"/>
            <a:r>
              <a:rPr lang="en-US" sz="2000" dirty="0">
                <a:solidFill>
                  <a:srgbClr val="307871"/>
                </a:solidFill>
                <a:latin typeface="Times New Roman" panose="02020603050405020304" pitchFamily="18" charset="0"/>
                <a:cs typeface="Times New Roman" panose="02020603050405020304" pitchFamily="18" charset="0"/>
              </a:rPr>
              <a:t>An influx of foreign capital can lead to an overvaluation in the first place</a:t>
            </a:r>
            <a:r>
              <a:rPr lang="en-US" sz="2000" dirty="0" smtClean="0">
                <a:solidFill>
                  <a:srgbClr val="307871"/>
                </a:solidFill>
                <a:latin typeface="Times New Roman" panose="02020603050405020304" pitchFamily="18" charset="0"/>
                <a:cs typeface="Times New Roman" panose="02020603050405020304" pitchFamily="18" charset="0"/>
              </a:rPr>
              <a:t>.</a:t>
            </a:r>
            <a:endParaRPr lang="cs-CZ" sz="2000" dirty="0" smtClean="0">
              <a:solidFill>
                <a:srgbClr val="307871"/>
              </a:solidFill>
              <a:latin typeface="Times New Roman" panose="02020603050405020304" pitchFamily="18" charset="0"/>
              <a:cs typeface="Times New Roman" panose="02020603050405020304" pitchFamily="18" charset="0"/>
            </a:endParaRPr>
          </a:p>
          <a:p>
            <a:pPr lvl="1" algn="just"/>
            <a:endParaRPr lang="cs-CZ" sz="1200" dirty="0">
              <a:solidFill>
                <a:srgbClr val="307871"/>
              </a:solidFill>
              <a:latin typeface="Times New Roman" panose="02020603050405020304" pitchFamily="18" charset="0"/>
              <a:cs typeface="Times New Roman" panose="02020603050405020304" pitchFamily="18" charset="0"/>
            </a:endParaRPr>
          </a:p>
          <a:p>
            <a:pPr algn="just"/>
            <a:r>
              <a:rPr lang="cs-CZ" sz="2400" dirty="0" smtClean="0">
                <a:solidFill>
                  <a:srgbClr val="307871"/>
                </a:solidFill>
                <a:latin typeface="Times New Roman" panose="02020603050405020304" pitchFamily="18" charset="0"/>
                <a:cs typeface="Times New Roman" panose="02020603050405020304" pitchFamily="18" charset="0"/>
              </a:rPr>
              <a:t>2004</a:t>
            </a:r>
          </a:p>
          <a:p>
            <a:pPr algn="just"/>
            <a:r>
              <a:rPr lang="en-US" sz="2400" dirty="0">
                <a:solidFill>
                  <a:srgbClr val="307871"/>
                </a:solidFill>
                <a:latin typeface="Times New Roman" panose="02020603050405020304" pitchFamily="18" charset="0"/>
                <a:cs typeface="Times New Roman" panose="02020603050405020304" pitchFamily="18" charset="0"/>
              </a:rPr>
              <a:t>TEN years ago Mexico suffered its “tequila crisis”. Its current-account deficit was a dangerous 7% of GDP and its foreign-exchange reserves dwindled: as a result, the peso's fixed exchange rate against the dollar snapped. The currency plunged by around 50% within six months.</a:t>
            </a:r>
          </a:p>
          <a:p>
            <a:pPr lvl="1" algn="just"/>
            <a:endParaRPr lang="en-US"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375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lvl="0">
              <a:defRPr/>
            </a:pPr>
            <a:r>
              <a:rPr lang="cs-CZ" sz="2400" kern="0" dirty="0">
                <a:solidFill>
                  <a:srgbClr val="307871"/>
                </a:solidFill>
                <a:latin typeface="Times New Roman"/>
              </a:rPr>
              <a:t>FINANCIAL CRISIS</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1028" name="Picture 4" descr="Výsledek obrázku pro The Mexican Peso Cri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453" y="1229711"/>
            <a:ext cx="3313623" cy="478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338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FINANCIAL CRISIS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 Asian Currency </a:t>
            </a:r>
            <a:r>
              <a:rPr lang="en-US" sz="2400" dirty="0" smtClean="0">
                <a:solidFill>
                  <a:srgbClr val="FF0000"/>
                </a:solidFill>
                <a:latin typeface="Times New Roman" panose="02020603050405020304" pitchFamily="18" charset="0"/>
                <a:cs typeface="Times New Roman" panose="02020603050405020304" pitchFamily="18" charset="0"/>
              </a:rPr>
              <a:t>Crisis</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cs-CZ" sz="2400" dirty="0" smtClean="0">
                <a:solidFill>
                  <a:srgbClr val="307871"/>
                </a:solidFill>
                <a:latin typeface="Times New Roman" panose="02020603050405020304" pitchFamily="18" charset="0"/>
                <a:cs typeface="Times New Roman" panose="02020603050405020304" pitchFamily="18" charset="0"/>
              </a:rPr>
              <a:t>1997-1998</a:t>
            </a:r>
          </a:p>
          <a:p>
            <a:pPr algn="just"/>
            <a:r>
              <a:rPr lang="en-US" sz="2400" dirty="0">
                <a:solidFill>
                  <a:srgbClr val="307871"/>
                </a:solidFill>
                <a:latin typeface="Times New Roman" panose="02020603050405020304" pitchFamily="18" charset="0"/>
                <a:cs typeface="Times New Roman" panose="02020603050405020304" pitchFamily="18" charset="0"/>
              </a:rPr>
              <a:t>The Asian currency crisis turned out to be far more serious than the Mexican peso crisis in terms of the extent of the contagion and the severity of the resultant economic and social costs.</a:t>
            </a:r>
          </a:p>
          <a:p>
            <a:pPr algn="just"/>
            <a:r>
              <a:rPr lang="en-US" sz="2400" dirty="0">
                <a:solidFill>
                  <a:srgbClr val="307871"/>
                </a:solidFill>
                <a:latin typeface="Times New Roman" panose="02020603050405020304" pitchFamily="18" charset="0"/>
                <a:cs typeface="Times New Roman" panose="02020603050405020304" pitchFamily="18" charset="0"/>
              </a:rPr>
              <a:t>Many firms with foreign currency bonds were forced into bankruptcy.</a:t>
            </a:r>
          </a:p>
          <a:p>
            <a:pPr algn="just"/>
            <a:r>
              <a:rPr lang="en-US" sz="2400" dirty="0">
                <a:solidFill>
                  <a:srgbClr val="307871"/>
                </a:solidFill>
                <a:latin typeface="Times New Roman" panose="02020603050405020304" pitchFamily="18" charset="0"/>
                <a:cs typeface="Times New Roman" panose="02020603050405020304" pitchFamily="18" charset="0"/>
              </a:rPr>
              <a:t>The region experienced a deep, widespread recession.</a:t>
            </a:r>
          </a:p>
          <a:p>
            <a:pPr lvl="1" algn="just"/>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7924800" y="3723288"/>
            <a:ext cx="3883572" cy="2427233"/>
          </a:xfrm>
          <a:prstGeom prst="rect">
            <a:avLst/>
          </a:prstGeom>
        </p:spPr>
      </p:pic>
    </p:spTree>
    <p:extLst>
      <p:ext uri="{BB962C8B-B14F-4D97-AF65-F5344CB8AC3E}">
        <p14:creationId xmlns:p14="http://schemas.microsoft.com/office/powerpoint/2010/main" val="2768001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lvl="0">
              <a:defRPr/>
            </a:pPr>
            <a:r>
              <a:rPr lang="cs-CZ" sz="2400" kern="0" dirty="0">
                <a:solidFill>
                  <a:srgbClr val="307871"/>
                </a:solidFill>
                <a:latin typeface="Times New Roman"/>
              </a:rPr>
              <a:t>FINANCIAL CRISIS</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1026" name="Picture 2" descr="Výsledek obrázku pro The Asian Currency Cri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76" y="1780049"/>
            <a:ext cx="4434218" cy="3216287"/>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p:cNvPicPr>
            <a:picLocks noChangeAspect="1"/>
          </p:cNvPicPr>
          <p:nvPr/>
        </p:nvPicPr>
        <p:blipFill>
          <a:blip r:embed="rId4"/>
          <a:stretch>
            <a:fillRect/>
          </a:stretch>
        </p:blipFill>
        <p:spPr>
          <a:xfrm>
            <a:off x="6559440" y="1780049"/>
            <a:ext cx="4495800" cy="3705225"/>
          </a:xfrm>
          <a:prstGeom prst="rect">
            <a:avLst/>
          </a:prstGeom>
        </p:spPr>
      </p:pic>
    </p:spTree>
    <p:extLst>
      <p:ext uri="{BB962C8B-B14F-4D97-AF65-F5344CB8AC3E}">
        <p14:creationId xmlns:p14="http://schemas.microsoft.com/office/powerpoint/2010/main" val="3115482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FINANCIAL CRISIS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 Argentinean Peso </a:t>
            </a:r>
            <a:r>
              <a:rPr lang="en-US" sz="2400" dirty="0" smtClean="0">
                <a:solidFill>
                  <a:srgbClr val="FF0000"/>
                </a:solidFill>
                <a:latin typeface="Times New Roman" panose="02020603050405020304" pitchFamily="18" charset="0"/>
                <a:cs typeface="Times New Roman" panose="02020603050405020304" pitchFamily="18" charset="0"/>
              </a:rPr>
              <a:t>Crisis</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In 1991 the Argentine government passed a convertibility law that linked the peso to the U.S. dollar at parity.</a:t>
            </a:r>
          </a:p>
          <a:p>
            <a:pPr algn="just"/>
            <a:r>
              <a:rPr lang="en-US" sz="2400" dirty="0">
                <a:solidFill>
                  <a:srgbClr val="307871"/>
                </a:solidFill>
                <a:latin typeface="Times New Roman" panose="02020603050405020304" pitchFamily="18" charset="0"/>
                <a:cs typeface="Times New Roman" panose="02020603050405020304" pitchFamily="18" charset="0"/>
              </a:rPr>
              <a:t>The initial economic effects were positive:</a:t>
            </a:r>
          </a:p>
          <a:p>
            <a:pPr lvl="1" algn="just"/>
            <a:r>
              <a:rPr lang="en-US" sz="2000" dirty="0">
                <a:solidFill>
                  <a:srgbClr val="307871"/>
                </a:solidFill>
                <a:latin typeface="Times New Roman" panose="02020603050405020304" pitchFamily="18" charset="0"/>
                <a:cs typeface="Times New Roman" panose="02020603050405020304" pitchFamily="18" charset="0"/>
              </a:rPr>
              <a:t>Argentina’s chronic inflation was curtailed</a:t>
            </a:r>
          </a:p>
          <a:p>
            <a:pPr lvl="1" algn="just"/>
            <a:r>
              <a:rPr lang="en-US" sz="2000" dirty="0">
                <a:solidFill>
                  <a:srgbClr val="307871"/>
                </a:solidFill>
                <a:latin typeface="Times New Roman" panose="02020603050405020304" pitchFamily="18" charset="0"/>
                <a:cs typeface="Times New Roman" panose="02020603050405020304" pitchFamily="18" charset="0"/>
              </a:rPr>
              <a:t>Foreign investment poured in</a:t>
            </a:r>
          </a:p>
          <a:p>
            <a:pPr algn="just"/>
            <a:r>
              <a:rPr lang="en-US" sz="2400" dirty="0">
                <a:solidFill>
                  <a:srgbClr val="307871"/>
                </a:solidFill>
                <a:latin typeface="Times New Roman" panose="02020603050405020304" pitchFamily="18" charset="0"/>
                <a:cs typeface="Times New Roman" panose="02020603050405020304" pitchFamily="18" charset="0"/>
              </a:rPr>
              <a:t>As the U.S. dollar appreciated on the world market </a:t>
            </a:r>
            <a:endParaRPr lang="cs-CZ" sz="2400" dirty="0" smtClean="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2400" dirty="0">
                <a:solidFill>
                  <a:srgbClr val="307871"/>
                </a:solidFill>
                <a:latin typeface="Times New Roman" panose="02020603050405020304" pitchFamily="18" charset="0"/>
                <a:cs typeface="Times New Roman" panose="02020603050405020304" pitchFamily="18" charset="0"/>
              </a:rPr>
              <a:t> </a:t>
            </a:r>
            <a:r>
              <a:rPr lang="cs-CZ" sz="2400" dirty="0" smtClean="0">
                <a:solidFill>
                  <a:srgbClr val="307871"/>
                </a:solidFill>
                <a:latin typeface="Times New Roman" panose="02020603050405020304" pitchFamily="18" charset="0"/>
                <a:cs typeface="Times New Roman" panose="02020603050405020304" pitchFamily="18" charset="0"/>
              </a:rPr>
              <a:t>  </a:t>
            </a:r>
            <a:r>
              <a:rPr lang="en-US" sz="2400" dirty="0" smtClean="0">
                <a:solidFill>
                  <a:srgbClr val="307871"/>
                </a:solidFill>
                <a:latin typeface="Times New Roman" panose="02020603050405020304" pitchFamily="18" charset="0"/>
                <a:cs typeface="Times New Roman" panose="02020603050405020304" pitchFamily="18" charset="0"/>
              </a:rPr>
              <a:t>the </a:t>
            </a:r>
            <a:r>
              <a:rPr lang="en-US" sz="2400" dirty="0">
                <a:solidFill>
                  <a:srgbClr val="307871"/>
                </a:solidFill>
                <a:latin typeface="Times New Roman" panose="02020603050405020304" pitchFamily="18" charset="0"/>
                <a:cs typeface="Times New Roman" panose="02020603050405020304" pitchFamily="18" charset="0"/>
              </a:rPr>
              <a:t>Argentine peso became stronger as well.</a:t>
            </a:r>
          </a:p>
          <a:p>
            <a:pPr lvl="1" algn="just"/>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a:blip r:embed="rId3"/>
          <a:stretch>
            <a:fillRect/>
          </a:stretch>
        </p:blipFill>
        <p:spPr>
          <a:xfrm>
            <a:off x="7395012" y="2930430"/>
            <a:ext cx="4176877" cy="2975754"/>
          </a:xfrm>
          <a:prstGeom prst="rect">
            <a:avLst/>
          </a:prstGeom>
        </p:spPr>
      </p:pic>
    </p:spTree>
    <p:extLst>
      <p:ext uri="{BB962C8B-B14F-4D97-AF65-F5344CB8AC3E}">
        <p14:creationId xmlns:p14="http://schemas.microsoft.com/office/powerpoint/2010/main" val="2711399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FINANCIAL CRISIS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 Argentinean Peso </a:t>
            </a:r>
            <a:r>
              <a:rPr lang="en-US" sz="2400" dirty="0" smtClean="0">
                <a:solidFill>
                  <a:srgbClr val="FF0000"/>
                </a:solidFill>
                <a:latin typeface="Times New Roman" panose="02020603050405020304" pitchFamily="18" charset="0"/>
                <a:cs typeface="Times New Roman" panose="02020603050405020304" pitchFamily="18" charset="0"/>
              </a:rPr>
              <a:t>Crisis</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The strong peso hurt exports from Argentina and caused a protracted economic downturn that led to the abandonment of peso–dollar parity in January 2002.</a:t>
            </a:r>
          </a:p>
          <a:p>
            <a:pPr lvl="1" algn="just"/>
            <a:r>
              <a:rPr lang="en-US" sz="2000" dirty="0">
                <a:solidFill>
                  <a:srgbClr val="307871"/>
                </a:solidFill>
                <a:latin typeface="Times New Roman" panose="02020603050405020304" pitchFamily="18" charset="0"/>
                <a:cs typeface="Times New Roman" panose="02020603050405020304" pitchFamily="18" charset="0"/>
              </a:rPr>
              <a:t>The unemployment rate rose above 20 percent</a:t>
            </a:r>
          </a:p>
          <a:p>
            <a:pPr lvl="1" algn="just"/>
            <a:r>
              <a:rPr lang="en-US" sz="2000" dirty="0">
                <a:solidFill>
                  <a:srgbClr val="307871"/>
                </a:solidFill>
                <a:latin typeface="Times New Roman" panose="02020603050405020304" pitchFamily="18" charset="0"/>
                <a:cs typeface="Times New Roman" panose="02020603050405020304" pitchFamily="18" charset="0"/>
              </a:rPr>
              <a:t>The inflation rate reached a monthly rate of 20 percent</a:t>
            </a:r>
          </a:p>
          <a:p>
            <a:pPr lvl="1" algn="just"/>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8464262" y="3078995"/>
            <a:ext cx="2381250" cy="2600325"/>
          </a:xfrm>
          <a:prstGeom prst="rect">
            <a:avLst/>
          </a:prstGeom>
        </p:spPr>
      </p:pic>
      <p:pic>
        <p:nvPicPr>
          <p:cNvPr id="2" name="Obrázek 1"/>
          <p:cNvPicPr>
            <a:picLocks noChangeAspect="1"/>
          </p:cNvPicPr>
          <p:nvPr/>
        </p:nvPicPr>
        <p:blipFill>
          <a:blip r:embed="rId4"/>
          <a:stretch>
            <a:fillRect/>
          </a:stretch>
        </p:blipFill>
        <p:spPr>
          <a:xfrm>
            <a:off x="2076450" y="3468413"/>
            <a:ext cx="3844291" cy="2510685"/>
          </a:xfrm>
          <a:prstGeom prst="rect">
            <a:avLst/>
          </a:prstGeom>
        </p:spPr>
      </p:pic>
    </p:spTree>
    <p:extLst>
      <p:ext uri="{BB962C8B-B14F-4D97-AF65-F5344CB8AC3E}">
        <p14:creationId xmlns:p14="http://schemas.microsoft.com/office/powerpoint/2010/main" val="3580375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FINANCIAL CRISIS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 Argentinean Peso </a:t>
            </a:r>
            <a:r>
              <a:rPr lang="en-US" sz="2400" dirty="0" smtClean="0">
                <a:solidFill>
                  <a:srgbClr val="FF0000"/>
                </a:solidFill>
                <a:latin typeface="Times New Roman" panose="02020603050405020304" pitchFamily="18" charset="0"/>
                <a:cs typeface="Times New Roman" panose="02020603050405020304" pitchFamily="18" charset="0"/>
              </a:rPr>
              <a:t>Crisis</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There are at least three factors that are related to the collapse of the currency board arrangement and the ensuing economic crisis:</a:t>
            </a:r>
          </a:p>
          <a:p>
            <a:pPr lvl="1" algn="just"/>
            <a:r>
              <a:rPr lang="en-US" sz="2000" dirty="0">
                <a:solidFill>
                  <a:srgbClr val="307871"/>
                </a:solidFill>
                <a:latin typeface="Times New Roman" panose="02020603050405020304" pitchFamily="18" charset="0"/>
                <a:cs typeface="Times New Roman" panose="02020603050405020304" pitchFamily="18" charset="0"/>
              </a:rPr>
              <a:t>Lack of fiscal discipline </a:t>
            </a:r>
          </a:p>
          <a:p>
            <a:pPr lvl="1" algn="just"/>
            <a:r>
              <a:rPr lang="en-US" sz="2000" dirty="0">
                <a:solidFill>
                  <a:srgbClr val="307871"/>
                </a:solidFill>
                <a:latin typeface="Times New Roman" panose="02020603050405020304" pitchFamily="18" charset="0"/>
                <a:cs typeface="Times New Roman" panose="02020603050405020304" pitchFamily="18" charset="0"/>
              </a:rPr>
              <a:t>Labor market inflexibility</a:t>
            </a:r>
          </a:p>
          <a:p>
            <a:pPr lvl="1" algn="just"/>
            <a:r>
              <a:rPr lang="en-US" sz="2000" dirty="0">
                <a:solidFill>
                  <a:srgbClr val="307871"/>
                </a:solidFill>
                <a:latin typeface="Times New Roman" panose="02020603050405020304" pitchFamily="18" charset="0"/>
                <a:cs typeface="Times New Roman" panose="02020603050405020304" pitchFamily="18" charset="0"/>
              </a:rPr>
              <a:t>Contagion from the financial crises in Brazil and Russia</a:t>
            </a:r>
            <a:endParaRPr lang="en-US" sz="16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1691977" y="3578771"/>
            <a:ext cx="2505553" cy="2583311"/>
          </a:xfrm>
          <a:prstGeom prst="rect">
            <a:avLst/>
          </a:prstGeom>
        </p:spPr>
      </p:pic>
      <p:pic>
        <p:nvPicPr>
          <p:cNvPr id="7" name="Obrázek 6"/>
          <p:cNvPicPr>
            <a:picLocks noChangeAspect="1"/>
          </p:cNvPicPr>
          <p:nvPr/>
        </p:nvPicPr>
        <p:blipFill>
          <a:blip r:embed="rId4"/>
          <a:stretch>
            <a:fillRect/>
          </a:stretch>
        </p:blipFill>
        <p:spPr>
          <a:xfrm>
            <a:off x="5893215" y="3683726"/>
            <a:ext cx="3150771" cy="2089098"/>
          </a:xfrm>
          <a:prstGeom prst="rect">
            <a:avLst/>
          </a:prstGeom>
        </p:spPr>
      </p:pic>
    </p:spTree>
    <p:extLst>
      <p:ext uri="{BB962C8B-B14F-4D97-AF65-F5344CB8AC3E}">
        <p14:creationId xmlns:p14="http://schemas.microsoft.com/office/powerpoint/2010/main" val="970738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smtClean="0">
                <a:ln>
                  <a:noFill/>
                </a:ln>
                <a:solidFill>
                  <a:srgbClr val="307871"/>
                </a:solidFill>
                <a:effectLst/>
                <a:uLnTx/>
                <a:uFillTx/>
                <a:latin typeface="Times New Roman"/>
                <a:ea typeface="+mj-ea"/>
                <a:cs typeface="+mj-cs"/>
              </a:rPr>
              <a:t>Outline of the lecture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395536" y="1642189"/>
            <a:ext cx="8280920" cy="2733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957942" y="1850002"/>
            <a:ext cx="6096000" cy="5078313"/>
          </a:xfrm>
          <a:prstGeom prst="rect">
            <a:avLst/>
          </a:prstGeom>
        </p:spPr>
        <p:txBody>
          <a:bodyPr>
            <a:spAutoFit/>
          </a:bodyPr>
          <a:lstStyle/>
          <a:p>
            <a:pPr marL="342900" indent="-342900">
              <a:buFont typeface="+mj-lt"/>
              <a:buAutoNum type="arabicPeriod"/>
            </a:pPr>
            <a:r>
              <a:rPr lang="cs-CZ" dirty="0" err="1" smtClean="0"/>
              <a:t>Evolution</a:t>
            </a:r>
            <a:r>
              <a:rPr lang="cs-CZ" dirty="0" smtClean="0"/>
              <a:t> </a:t>
            </a:r>
            <a:r>
              <a:rPr lang="cs-CZ" dirty="0" err="1" smtClean="0"/>
              <a:t>of</a:t>
            </a:r>
            <a:r>
              <a:rPr lang="cs-CZ" dirty="0" smtClean="0"/>
              <a:t> </a:t>
            </a:r>
            <a:r>
              <a:rPr lang="cs-CZ" dirty="0" err="1" smtClean="0"/>
              <a:t>the</a:t>
            </a:r>
            <a:r>
              <a:rPr lang="cs-CZ" dirty="0" smtClean="0"/>
              <a:t> International </a:t>
            </a:r>
            <a:r>
              <a:rPr lang="cs-CZ" dirty="0" err="1" smtClean="0"/>
              <a:t>Monetary</a:t>
            </a:r>
            <a:r>
              <a:rPr lang="cs-CZ" dirty="0" smtClean="0"/>
              <a:t> </a:t>
            </a:r>
            <a:r>
              <a:rPr lang="cs-CZ" dirty="0" err="1" smtClean="0"/>
              <a:t>System</a:t>
            </a:r>
            <a:endParaRPr lang="en-US" dirty="0"/>
          </a:p>
          <a:p>
            <a:pPr marL="342900" indent="-342900">
              <a:buFont typeface="+mj-lt"/>
              <a:buAutoNum type="arabicPeriod"/>
            </a:pPr>
            <a:endParaRPr lang="en-US" dirty="0"/>
          </a:p>
          <a:p>
            <a:pPr marL="342900" indent="-342900">
              <a:buFont typeface="+mj-lt"/>
              <a:buAutoNum type="arabicPeriod"/>
            </a:pPr>
            <a:r>
              <a:rPr lang="cs-CZ" dirty="0" err="1" smtClean="0"/>
              <a:t>Bretton</a:t>
            </a:r>
            <a:r>
              <a:rPr lang="cs-CZ" dirty="0" smtClean="0"/>
              <a:t> </a:t>
            </a:r>
            <a:r>
              <a:rPr lang="cs-CZ" dirty="0" err="1" smtClean="0"/>
              <a:t>Wood</a:t>
            </a:r>
            <a:r>
              <a:rPr lang="cs-CZ" dirty="0" smtClean="0"/>
              <a:t> </a:t>
            </a:r>
            <a:r>
              <a:rPr lang="cs-CZ" dirty="0" err="1" smtClean="0"/>
              <a:t>System</a:t>
            </a:r>
            <a:endParaRPr lang="cs-CZ" dirty="0" smtClean="0"/>
          </a:p>
          <a:p>
            <a:pPr marL="342900" indent="-342900">
              <a:buFont typeface="+mj-lt"/>
              <a:buAutoNum type="arabicPeriod"/>
            </a:pPr>
            <a:endParaRPr lang="cs-CZ" dirty="0"/>
          </a:p>
          <a:p>
            <a:pPr marL="342900" indent="-342900">
              <a:buFont typeface="+mj-lt"/>
              <a:buAutoNum type="arabicPeriod"/>
            </a:pPr>
            <a:r>
              <a:rPr lang="cs-CZ" dirty="0" err="1" smtClean="0"/>
              <a:t>Flexible</a:t>
            </a:r>
            <a:r>
              <a:rPr lang="cs-CZ" dirty="0" smtClean="0"/>
              <a:t> Exchange </a:t>
            </a:r>
            <a:r>
              <a:rPr lang="cs-CZ" dirty="0" err="1" smtClean="0"/>
              <a:t>Rate</a:t>
            </a:r>
            <a:r>
              <a:rPr lang="cs-CZ" dirty="0" smtClean="0"/>
              <a:t> </a:t>
            </a:r>
            <a:r>
              <a:rPr lang="cs-CZ" dirty="0" err="1" smtClean="0"/>
              <a:t>Regime</a:t>
            </a:r>
            <a:endParaRPr lang="cs-CZ" dirty="0" smtClean="0"/>
          </a:p>
          <a:p>
            <a:pPr marL="342900" indent="-342900">
              <a:buFont typeface="+mj-lt"/>
              <a:buAutoNum type="arabicPeriod"/>
            </a:pPr>
            <a:endParaRPr lang="cs-CZ" dirty="0"/>
          </a:p>
          <a:p>
            <a:pPr marL="342900" indent="-342900">
              <a:buFont typeface="+mj-lt"/>
              <a:buAutoNum type="arabicPeriod"/>
            </a:pPr>
            <a:r>
              <a:rPr lang="cs-CZ" dirty="0" err="1" smtClean="0"/>
              <a:t>Financial</a:t>
            </a:r>
            <a:r>
              <a:rPr lang="cs-CZ" dirty="0" smtClean="0"/>
              <a:t> </a:t>
            </a:r>
            <a:r>
              <a:rPr lang="cs-CZ" dirty="0" err="1" smtClean="0"/>
              <a:t>Crisis</a:t>
            </a:r>
            <a:endParaRPr lang="cs-CZ" dirty="0" smtClean="0"/>
          </a:p>
          <a:p>
            <a:pPr marL="342900" indent="-342900">
              <a:buFont typeface="+mj-lt"/>
              <a:buAutoNum type="arabicPeriod"/>
            </a:pPr>
            <a:endParaRPr lang="cs-CZ" dirty="0"/>
          </a:p>
          <a:p>
            <a:pPr marL="342900" indent="-342900">
              <a:buFont typeface="+mj-lt"/>
              <a:buAutoNum type="arabicPeriod"/>
            </a:pPr>
            <a:r>
              <a:rPr lang="cs-CZ" dirty="0" smtClean="0"/>
              <a:t>International </a:t>
            </a:r>
            <a:r>
              <a:rPr lang="cs-CZ" dirty="0" err="1" smtClean="0"/>
              <a:t>Monetary</a:t>
            </a:r>
            <a:r>
              <a:rPr lang="cs-CZ" dirty="0" smtClean="0"/>
              <a:t> Relations (IMF, WB)</a:t>
            </a:r>
          </a:p>
          <a:p>
            <a:pPr marL="342900" indent="-342900">
              <a:buFont typeface="+mj-lt"/>
              <a:buAutoNum type="arabicPeriod"/>
            </a:pPr>
            <a:endParaRPr lang="cs-CZ" dirty="0"/>
          </a:p>
          <a:p>
            <a:pPr marL="342900" indent="-342900">
              <a:buFont typeface="+mj-lt"/>
              <a:buAutoNum type="arabicPeriod"/>
            </a:pPr>
            <a:endParaRPr lang="en-US" dirty="0"/>
          </a:p>
          <a:p>
            <a:pPr marL="342900" indent="-342900">
              <a:buFont typeface="+mj-lt"/>
              <a:buAutoNum type="arabicPeriod"/>
            </a:pPr>
            <a:endParaRPr lang="en-US" dirty="0"/>
          </a:p>
          <a:p>
            <a:endParaRPr lang="cs-CZ" dirty="0"/>
          </a:p>
          <a:p>
            <a:endParaRPr lang="cs-CZ" dirty="0" smtClean="0"/>
          </a:p>
          <a:p>
            <a:pPr marL="342900" indent="-342900">
              <a:buFont typeface="+mj-lt"/>
              <a:buAutoNum type="arabicPeriod"/>
            </a:pPr>
            <a:endParaRPr lang="cs-CZ" dirty="0"/>
          </a:p>
          <a:p>
            <a:r>
              <a:rPr lang="cs-CZ" dirty="0" smtClean="0"/>
              <a:t> </a:t>
            </a: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148737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FINANCIAL CRISIS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307871"/>
                </a:solidFill>
                <a:latin typeface="Times New Roman" panose="02020603050405020304" pitchFamily="18" charset="0"/>
                <a:cs typeface="Times New Roman" panose="02020603050405020304" pitchFamily="18" charset="0"/>
              </a:rPr>
              <a:t>The Argentinean Peso </a:t>
            </a:r>
            <a:r>
              <a:rPr lang="en-US" sz="2400" dirty="0" smtClean="0">
                <a:solidFill>
                  <a:srgbClr val="307871"/>
                </a:solidFill>
                <a:latin typeface="Times New Roman" panose="02020603050405020304" pitchFamily="18" charset="0"/>
                <a:cs typeface="Times New Roman" panose="02020603050405020304" pitchFamily="18" charset="0"/>
              </a:rPr>
              <a:t>Crisis</a:t>
            </a:r>
            <a:r>
              <a:rPr lang="cs-CZ" sz="2400" dirty="0" smtClean="0">
                <a:solidFill>
                  <a:srgbClr val="307871"/>
                </a:solidFill>
                <a:latin typeface="Times New Roman" panose="02020603050405020304" pitchFamily="18" charset="0"/>
                <a:cs typeface="Times New Roman" panose="02020603050405020304" pitchFamily="18" charset="0"/>
              </a:rPr>
              <a:t> – to </a:t>
            </a:r>
            <a:r>
              <a:rPr lang="cs-CZ" sz="2400" dirty="0" err="1" smtClean="0">
                <a:solidFill>
                  <a:srgbClr val="307871"/>
                </a:solidFill>
                <a:latin typeface="Times New Roman" panose="02020603050405020304" pitchFamily="18" charset="0"/>
                <a:cs typeface="Times New Roman" panose="02020603050405020304" pitchFamily="18" charset="0"/>
              </a:rPr>
              <a:t>be</a:t>
            </a:r>
            <a:r>
              <a:rPr lang="cs-CZ" sz="2400" dirty="0" smtClean="0">
                <a:solidFill>
                  <a:srgbClr val="307871"/>
                </a:solidFill>
                <a:latin typeface="Times New Roman" panose="02020603050405020304" pitchFamily="18" charset="0"/>
                <a:cs typeface="Times New Roman" panose="02020603050405020304" pitchFamily="18" charset="0"/>
              </a:rPr>
              <a:t> </a:t>
            </a:r>
            <a:r>
              <a:rPr lang="cs-CZ" sz="2400" dirty="0" err="1" smtClean="0">
                <a:solidFill>
                  <a:srgbClr val="307871"/>
                </a:solidFill>
                <a:latin typeface="Times New Roman" panose="02020603050405020304" pitchFamily="18" charset="0"/>
                <a:cs typeface="Times New Roman" panose="02020603050405020304" pitchFamily="18" charset="0"/>
              </a:rPr>
              <a:t>continued</a:t>
            </a:r>
            <a:r>
              <a:rPr lang="cs-CZ" sz="2400" dirty="0" smtClean="0">
                <a:solidFill>
                  <a:srgbClr val="307871"/>
                </a:solidFill>
                <a:latin typeface="Times New Roman" panose="02020603050405020304" pitchFamily="18" charset="0"/>
                <a:cs typeface="Times New Roman" panose="02020603050405020304" pitchFamily="18" charset="0"/>
              </a:rPr>
              <a:t>?</a:t>
            </a:r>
          </a:p>
          <a:p>
            <a:pPr algn="just"/>
            <a:endParaRPr lang="en-US" sz="16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3520961" y="1994998"/>
            <a:ext cx="5410466" cy="3743951"/>
          </a:xfrm>
          <a:prstGeom prst="rect">
            <a:avLst/>
          </a:prstGeom>
        </p:spPr>
      </p:pic>
    </p:spTree>
    <p:extLst>
      <p:ext uri="{BB962C8B-B14F-4D97-AF65-F5344CB8AC3E}">
        <p14:creationId xmlns:p14="http://schemas.microsoft.com/office/powerpoint/2010/main" val="1003885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INTERNATIONAL MONETARY RELATIONS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smtClean="0">
                <a:solidFill>
                  <a:srgbClr val="FF0000"/>
                </a:solidFill>
                <a:latin typeface="Times New Roman" panose="02020603050405020304" pitchFamily="18" charset="0"/>
                <a:cs typeface="Times New Roman" panose="02020603050405020304" pitchFamily="18" charset="0"/>
              </a:rPr>
              <a:t>International </a:t>
            </a:r>
            <a:r>
              <a:rPr lang="cs-CZ" sz="2400" dirty="0" err="1" smtClean="0">
                <a:solidFill>
                  <a:srgbClr val="FF0000"/>
                </a:solidFill>
                <a:latin typeface="Times New Roman" panose="02020603050405020304" pitchFamily="18" charset="0"/>
                <a:cs typeface="Times New Roman" panose="02020603050405020304" pitchFamily="18" charset="0"/>
              </a:rPr>
              <a:t>Monetary</a:t>
            </a:r>
            <a:r>
              <a:rPr lang="cs-CZ" sz="2400" dirty="0" smtClean="0">
                <a:solidFill>
                  <a:srgbClr val="FF0000"/>
                </a:solidFill>
                <a:latin typeface="Times New Roman" panose="02020603050405020304" pitchFamily="18" charset="0"/>
                <a:cs typeface="Times New Roman" panose="02020603050405020304" pitchFamily="18" charset="0"/>
              </a:rPr>
              <a:t> </a:t>
            </a:r>
            <a:r>
              <a:rPr lang="cs-CZ" sz="2400" dirty="0" err="1" smtClean="0">
                <a:solidFill>
                  <a:srgbClr val="FF0000"/>
                </a:solidFill>
                <a:latin typeface="Times New Roman" panose="02020603050405020304" pitchFamily="18" charset="0"/>
                <a:cs typeface="Times New Roman" panose="02020603050405020304" pitchFamily="18" charset="0"/>
              </a:rPr>
              <a:t>Fund</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The IMF was conceived in July 1944 at the United Nations Bretton Woods Conference in New Hampshire, United States. </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smtClean="0">
                <a:solidFill>
                  <a:srgbClr val="307871"/>
                </a:solidFill>
                <a:latin typeface="Times New Roman" panose="02020603050405020304" pitchFamily="18" charset="0"/>
                <a:cs typeface="Times New Roman" panose="02020603050405020304" pitchFamily="18" charset="0"/>
              </a:rPr>
              <a:t>The </a:t>
            </a:r>
            <a:r>
              <a:rPr lang="en-US" sz="2400" dirty="0">
                <a:solidFill>
                  <a:srgbClr val="307871"/>
                </a:solidFill>
                <a:latin typeface="Times New Roman" panose="02020603050405020304" pitchFamily="18" charset="0"/>
                <a:cs typeface="Times New Roman" panose="02020603050405020304" pitchFamily="18" charset="0"/>
              </a:rPr>
              <a:t>44 countries in attendance sought to build a framework for international economic cooperation and avoid repeating the competitive currency devaluations that contributed to the Great Depression of the 1930s</a:t>
            </a:r>
            <a:r>
              <a:rPr lang="en-US" sz="2400" dirty="0" smtClean="0">
                <a:solidFill>
                  <a:srgbClr val="307871"/>
                </a:solidFill>
                <a:latin typeface="Times New Roman" panose="02020603050405020304" pitchFamily="18" charset="0"/>
                <a:cs typeface="Times New Roman" panose="02020603050405020304" pitchFamily="18" charset="0"/>
              </a:rPr>
              <a:t>.</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smtClean="0">
                <a:solidFill>
                  <a:srgbClr val="307871"/>
                </a:solidFill>
                <a:latin typeface="Times New Roman" panose="02020603050405020304" pitchFamily="18" charset="0"/>
                <a:cs typeface="Times New Roman" panose="02020603050405020304" pitchFamily="18" charset="0"/>
              </a:rPr>
              <a:t>The </a:t>
            </a:r>
            <a:r>
              <a:rPr lang="en-US" sz="2400" dirty="0">
                <a:solidFill>
                  <a:srgbClr val="307871"/>
                </a:solidFill>
                <a:latin typeface="Times New Roman" panose="02020603050405020304" pitchFamily="18" charset="0"/>
                <a:cs typeface="Times New Roman" panose="02020603050405020304" pitchFamily="18" charset="0"/>
              </a:rPr>
              <a:t>IMF's primary mission is to ensure the stability of the international monetary system—the system of exchange rates and international payments that enables countries and their citizens to transact with each other</a:t>
            </a:r>
            <a:r>
              <a:rPr lang="en-US" sz="2400" dirty="0" smtClean="0">
                <a:solidFill>
                  <a:srgbClr val="307871"/>
                </a:solidFill>
                <a:latin typeface="Times New Roman" panose="02020603050405020304" pitchFamily="18" charset="0"/>
                <a:cs typeface="Times New Roman" panose="02020603050405020304" pitchFamily="18" charset="0"/>
              </a:rPr>
              <a:t>.</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endParaRPr lang="cs-CZ" sz="24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273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INTERNATIONAL MONETARY RELATIONS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smtClean="0">
                <a:solidFill>
                  <a:srgbClr val="FF0000"/>
                </a:solidFill>
                <a:latin typeface="Times New Roman" panose="02020603050405020304" pitchFamily="18" charset="0"/>
                <a:cs typeface="Times New Roman" panose="02020603050405020304" pitchFamily="18" charset="0"/>
              </a:rPr>
              <a:t>International </a:t>
            </a:r>
            <a:r>
              <a:rPr lang="cs-CZ" sz="2400" dirty="0" err="1" smtClean="0">
                <a:solidFill>
                  <a:srgbClr val="FF0000"/>
                </a:solidFill>
                <a:latin typeface="Times New Roman" panose="02020603050405020304" pitchFamily="18" charset="0"/>
                <a:cs typeface="Times New Roman" panose="02020603050405020304" pitchFamily="18" charset="0"/>
              </a:rPr>
              <a:t>Monetary</a:t>
            </a:r>
            <a:r>
              <a:rPr lang="cs-CZ" sz="2400" dirty="0" smtClean="0">
                <a:solidFill>
                  <a:srgbClr val="FF0000"/>
                </a:solidFill>
                <a:latin typeface="Times New Roman" panose="02020603050405020304" pitchFamily="18" charset="0"/>
                <a:cs typeface="Times New Roman" panose="02020603050405020304" pitchFamily="18" charset="0"/>
              </a:rPr>
              <a:t> </a:t>
            </a:r>
            <a:r>
              <a:rPr lang="cs-CZ" sz="2400" dirty="0" err="1" smtClean="0">
                <a:solidFill>
                  <a:srgbClr val="FF0000"/>
                </a:solidFill>
                <a:latin typeface="Times New Roman" panose="02020603050405020304" pitchFamily="18" charset="0"/>
                <a:cs typeface="Times New Roman" panose="02020603050405020304" pitchFamily="18" charset="0"/>
              </a:rPr>
              <a:t>Fund</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endParaRPr lang="cs-CZ" sz="2400" dirty="0" smtClean="0">
              <a:solidFill>
                <a:srgbClr val="FF0000"/>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rotWithShape="1">
          <a:blip r:embed="rId3"/>
          <a:srcRect l="40817" t="14701" r="18425" b="27566"/>
          <a:stretch/>
        </p:blipFill>
        <p:spPr>
          <a:xfrm>
            <a:off x="3845860" y="1900997"/>
            <a:ext cx="5367809" cy="4266721"/>
          </a:xfrm>
          <a:prstGeom prst="rect">
            <a:avLst/>
          </a:prstGeom>
        </p:spPr>
      </p:pic>
    </p:spTree>
    <p:extLst>
      <p:ext uri="{BB962C8B-B14F-4D97-AF65-F5344CB8AC3E}">
        <p14:creationId xmlns:p14="http://schemas.microsoft.com/office/powerpoint/2010/main" val="415406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INTERNATIONAL MONETARY RELATIONS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81756" y="1452236"/>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smtClean="0">
                <a:solidFill>
                  <a:srgbClr val="FF0000"/>
                </a:solidFill>
                <a:latin typeface="Times New Roman" panose="02020603050405020304" pitchFamily="18" charset="0"/>
                <a:cs typeface="Times New Roman" panose="02020603050405020304" pitchFamily="18" charset="0"/>
              </a:rPr>
              <a:t>International </a:t>
            </a:r>
            <a:r>
              <a:rPr lang="cs-CZ" sz="2400" dirty="0" err="1" smtClean="0">
                <a:solidFill>
                  <a:srgbClr val="FF0000"/>
                </a:solidFill>
                <a:latin typeface="Times New Roman" panose="02020603050405020304" pitchFamily="18" charset="0"/>
                <a:cs typeface="Times New Roman" panose="02020603050405020304" pitchFamily="18" charset="0"/>
              </a:rPr>
              <a:t>Monetary</a:t>
            </a:r>
            <a:r>
              <a:rPr lang="cs-CZ" sz="2400" dirty="0" smtClean="0">
                <a:solidFill>
                  <a:srgbClr val="FF0000"/>
                </a:solidFill>
                <a:latin typeface="Times New Roman" panose="02020603050405020304" pitchFamily="18" charset="0"/>
                <a:cs typeface="Times New Roman" panose="02020603050405020304" pitchFamily="18" charset="0"/>
              </a:rPr>
              <a:t> </a:t>
            </a:r>
            <a:r>
              <a:rPr lang="cs-CZ" sz="2400" dirty="0" err="1" smtClean="0">
                <a:solidFill>
                  <a:srgbClr val="FF0000"/>
                </a:solidFill>
                <a:latin typeface="Times New Roman" panose="02020603050405020304" pitchFamily="18" charset="0"/>
                <a:cs typeface="Times New Roman" panose="02020603050405020304" pitchFamily="18" charset="0"/>
              </a:rPr>
              <a:t>Fund</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cs-CZ" sz="2400" b="1" dirty="0" err="1" smtClean="0">
                <a:solidFill>
                  <a:srgbClr val="307871"/>
                </a:solidFill>
                <a:latin typeface="Times New Roman" panose="02020603050405020304" pitchFamily="18" charset="0"/>
                <a:cs typeface="Times New Roman" panose="02020603050405020304" pitchFamily="18" charset="0"/>
              </a:rPr>
              <a:t>Surveillance</a:t>
            </a:r>
            <a:r>
              <a:rPr lang="cs-CZ" sz="2400" b="1" dirty="0" smtClean="0">
                <a:solidFill>
                  <a:srgbClr val="307871"/>
                </a:solidFill>
                <a:latin typeface="Times New Roman" panose="02020603050405020304" pitchFamily="18" charset="0"/>
                <a:cs typeface="Times New Roman" panose="02020603050405020304" pitchFamily="18" charset="0"/>
              </a:rPr>
              <a:t> - </a:t>
            </a:r>
            <a:r>
              <a:rPr lang="en-US" sz="2400" dirty="0">
                <a:solidFill>
                  <a:srgbClr val="307871"/>
                </a:solidFill>
                <a:latin typeface="Times New Roman" panose="02020603050405020304" pitchFamily="18" charset="0"/>
                <a:cs typeface="Times New Roman" panose="02020603050405020304" pitchFamily="18" charset="0"/>
              </a:rPr>
              <a:t>the IMF monitors member country policies as well as national, regional, and global economic and financial developments through a formal </a:t>
            </a:r>
            <a:r>
              <a:rPr lang="en-US" sz="2400" dirty="0" err="1" smtClean="0">
                <a:solidFill>
                  <a:srgbClr val="307871"/>
                </a:solidFill>
                <a:latin typeface="Times New Roman" panose="02020603050405020304" pitchFamily="18" charset="0"/>
                <a:cs typeface="Times New Roman" panose="02020603050405020304" pitchFamily="18" charset="0"/>
              </a:rPr>
              <a:t>syst</a:t>
            </a:r>
            <a:r>
              <a:rPr lang="cs-CZ" sz="2400" dirty="0" smtClean="0">
                <a:solidFill>
                  <a:srgbClr val="307871"/>
                </a:solidFill>
                <a:latin typeface="Times New Roman" panose="02020603050405020304" pitchFamily="18" charset="0"/>
                <a:cs typeface="Times New Roman" panose="02020603050405020304" pitchFamily="18" charset="0"/>
              </a:rPr>
              <a:t>e</a:t>
            </a:r>
            <a:r>
              <a:rPr lang="en-US" sz="2400" dirty="0" smtClean="0">
                <a:solidFill>
                  <a:srgbClr val="307871"/>
                </a:solidFill>
                <a:latin typeface="Times New Roman" panose="02020603050405020304" pitchFamily="18" charset="0"/>
                <a:cs typeface="Times New Roman" panose="02020603050405020304" pitchFamily="18" charset="0"/>
              </a:rPr>
              <a:t>m</a:t>
            </a:r>
            <a:r>
              <a:rPr lang="cs-CZ" sz="2400" dirty="0" smtClean="0">
                <a:solidFill>
                  <a:srgbClr val="307871"/>
                </a:solidFill>
                <a:latin typeface="Times New Roman" panose="02020603050405020304" pitchFamily="18" charset="0"/>
                <a:cs typeface="Times New Roman" panose="02020603050405020304" pitchFamily="18" charset="0"/>
              </a:rPr>
              <a:t>.</a:t>
            </a:r>
          </a:p>
          <a:p>
            <a:pPr algn="just"/>
            <a:r>
              <a:rPr lang="en-US" sz="2400" b="1" dirty="0" smtClean="0">
                <a:solidFill>
                  <a:srgbClr val="307871"/>
                </a:solidFill>
                <a:latin typeface="Times New Roman" panose="02020603050405020304" pitchFamily="18" charset="0"/>
                <a:cs typeface="Times New Roman" panose="02020603050405020304" pitchFamily="18" charset="0"/>
              </a:rPr>
              <a:t>Financial assistance</a:t>
            </a:r>
            <a:r>
              <a:rPr lang="cs-CZ" sz="2400" b="1" dirty="0" smtClean="0">
                <a:solidFill>
                  <a:srgbClr val="307871"/>
                </a:solidFill>
                <a:latin typeface="Times New Roman" panose="02020603050405020304" pitchFamily="18" charset="0"/>
                <a:cs typeface="Times New Roman" panose="02020603050405020304" pitchFamily="18" charset="0"/>
              </a:rPr>
              <a:t> - </a:t>
            </a:r>
            <a:r>
              <a:rPr lang="en-US" sz="2400" dirty="0">
                <a:solidFill>
                  <a:srgbClr val="307871"/>
                </a:solidFill>
                <a:latin typeface="Times New Roman" panose="02020603050405020304" pitchFamily="18" charset="0"/>
                <a:cs typeface="Times New Roman" panose="02020603050405020304" pitchFamily="18" charset="0"/>
              </a:rPr>
              <a:t>Providing loans to member countries that are experiencing actual or potential balance-of-payments problems is a core responsibility of the IMF.</a:t>
            </a:r>
          </a:p>
          <a:p>
            <a:pPr algn="just"/>
            <a:r>
              <a:rPr lang="cs-CZ" sz="2400" b="1" dirty="0" err="1">
                <a:solidFill>
                  <a:srgbClr val="307871"/>
                </a:solidFill>
                <a:latin typeface="Times New Roman" panose="02020603050405020304" pitchFamily="18" charset="0"/>
                <a:cs typeface="Times New Roman" panose="02020603050405020304" pitchFamily="18" charset="0"/>
              </a:rPr>
              <a:t>Capacity</a:t>
            </a:r>
            <a:r>
              <a:rPr lang="cs-CZ" sz="2400" b="1" dirty="0">
                <a:solidFill>
                  <a:srgbClr val="307871"/>
                </a:solidFill>
                <a:latin typeface="Times New Roman" panose="02020603050405020304" pitchFamily="18" charset="0"/>
                <a:cs typeface="Times New Roman" panose="02020603050405020304" pitchFamily="18" charset="0"/>
              </a:rPr>
              <a:t> </a:t>
            </a:r>
            <a:r>
              <a:rPr lang="cs-CZ" sz="2400" b="1" dirty="0" err="1" smtClean="0">
                <a:solidFill>
                  <a:srgbClr val="307871"/>
                </a:solidFill>
                <a:latin typeface="Times New Roman" panose="02020603050405020304" pitchFamily="18" charset="0"/>
                <a:cs typeface="Times New Roman" panose="02020603050405020304" pitchFamily="18" charset="0"/>
              </a:rPr>
              <a:t>development</a:t>
            </a:r>
            <a:r>
              <a:rPr lang="cs-CZ" sz="2400" b="1" dirty="0" smtClean="0">
                <a:solidFill>
                  <a:srgbClr val="307871"/>
                </a:solidFill>
                <a:latin typeface="Times New Roman" panose="02020603050405020304" pitchFamily="18" charset="0"/>
                <a:cs typeface="Times New Roman" panose="02020603050405020304" pitchFamily="18" charset="0"/>
              </a:rPr>
              <a:t> - </a:t>
            </a:r>
            <a:r>
              <a:rPr lang="en-US" sz="2400" dirty="0">
                <a:solidFill>
                  <a:srgbClr val="307871"/>
                </a:solidFill>
                <a:latin typeface="Times New Roman" panose="02020603050405020304" pitchFamily="18" charset="0"/>
                <a:cs typeface="Times New Roman" panose="02020603050405020304" pitchFamily="18" charset="0"/>
              </a:rPr>
              <a:t>The IMF provides technical assistance and training to help member countries build better economic institutions and strengthen related human capacities. </a:t>
            </a:r>
            <a:endParaRPr lang="cs-CZ" sz="2400" dirty="0">
              <a:solidFill>
                <a:srgbClr val="307871"/>
              </a:solidFill>
              <a:latin typeface="Times New Roman" panose="02020603050405020304" pitchFamily="18" charset="0"/>
              <a:cs typeface="Times New Roman" panose="02020603050405020304" pitchFamily="18" charset="0"/>
            </a:endParaRPr>
          </a:p>
          <a:p>
            <a:pPr algn="just"/>
            <a:endParaRPr lang="cs-CZ" sz="24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213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INTERNATIONAL MONETARY RELATIONS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smtClean="0">
                <a:solidFill>
                  <a:srgbClr val="FF0000"/>
                </a:solidFill>
                <a:latin typeface="Times New Roman" panose="02020603050405020304" pitchFamily="18" charset="0"/>
                <a:cs typeface="Times New Roman" panose="02020603050405020304" pitchFamily="18" charset="0"/>
              </a:rPr>
              <a:t>International </a:t>
            </a:r>
            <a:r>
              <a:rPr lang="cs-CZ" sz="2400" dirty="0" err="1" smtClean="0">
                <a:solidFill>
                  <a:srgbClr val="FF0000"/>
                </a:solidFill>
                <a:latin typeface="Times New Roman" panose="02020603050405020304" pitchFamily="18" charset="0"/>
                <a:cs typeface="Times New Roman" panose="02020603050405020304" pitchFamily="18" charset="0"/>
              </a:rPr>
              <a:t>Monetary</a:t>
            </a:r>
            <a:r>
              <a:rPr lang="cs-CZ" sz="2400" dirty="0" smtClean="0">
                <a:solidFill>
                  <a:srgbClr val="FF0000"/>
                </a:solidFill>
                <a:latin typeface="Times New Roman" panose="02020603050405020304" pitchFamily="18" charset="0"/>
                <a:cs typeface="Times New Roman" panose="02020603050405020304" pitchFamily="18" charset="0"/>
              </a:rPr>
              <a:t> </a:t>
            </a:r>
            <a:r>
              <a:rPr lang="cs-CZ" sz="2400" dirty="0" err="1" smtClean="0">
                <a:solidFill>
                  <a:srgbClr val="FF0000"/>
                </a:solidFill>
                <a:latin typeface="Times New Roman" panose="02020603050405020304" pitchFamily="18" charset="0"/>
                <a:cs typeface="Times New Roman" panose="02020603050405020304" pitchFamily="18" charset="0"/>
              </a:rPr>
              <a:t>Fund</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cs-CZ" sz="2400" b="1" dirty="0" err="1" smtClean="0">
                <a:solidFill>
                  <a:srgbClr val="307871"/>
                </a:solidFill>
                <a:latin typeface="Times New Roman" panose="02020603050405020304" pitchFamily="18" charset="0"/>
                <a:cs typeface="Times New Roman" panose="02020603050405020304" pitchFamily="18" charset="0"/>
              </a:rPr>
              <a:t>SDRs</a:t>
            </a:r>
            <a:r>
              <a:rPr lang="cs-CZ" sz="2400" b="1" dirty="0" smtClean="0">
                <a:solidFill>
                  <a:srgbClr val="307871"/>
                </a:solidFill>
                <a:latin typeface="Times New Roman" panose="02020603050405020304" pitchFamily="18" charset="0"/>
                <a:cs typeface="Times New Roman" panose="02020603050405020304" pitchFamily="18" charset="0"/>
              </a:rPr>
              <a:t> - </a:t>
            </a:r>
            <a:r>
              <a:rPr lang="en-US" sz="2400" dirty="0">
                <a:solidFill>
                  <a:srgbClr val="307871"/>
                </a:solidFill>
                <a:latin typeface="Times New Roman" panose="02020603050405020304" pitchFamily="18" charset="0"/>
                <a:cs typeface="Times New Roman" panose="02020603050405020304" pitchFamily="18" charset="0"/>
              </a:rPr>
              <a:t>The IMF issues an international reserve asset known as </a:t>
            </a:r>
            <a:r>
              <a:rPr lang="en-US" sz="2400" dirty="0">
                <a:solidFill>
                  <a:srgbClr val="FF0000"/>
                </a:solidFill>
                <a:latin typeface="Times New Roman" panose="02020603050405020304" pitchFamily="18" charset="0"/>
                <a:cs typeface="Times New Roman" panose="02020603050405020304" pitchFamily="18" charset="0"/>
              </a:rPr>
              <a:t>Special Drawing </a:t>
            </a:r>
            <a:r>
              <a:rPr lang="en-US" sz="2400" dirty="0" smtClean="0">
                <a:solidFill>
                  <a:srgbClr val="FF0000"/>
                </a:solidFill>
                <a:latin typeface="Times New Roman" panose="02020603050405020304" pitchFamily="18" charset="0"/>
                <a:cs typeface="Times New Roman" panose="02020603050405020304" pitchFamily="18" charset="0"/>
              </a:rPr>
              <a:t>Rights,</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or SDRs, that can supplement the official reserves of member countries. Total global allocations are currently about SDR 204 </a:t>
            </a:r>
            <a:r>
              <a:rPr lang="en-US" sz="2400" dirty="0" smtClean="0">
                <a:solidFill>
                  <a:srgbClr val="307871"/>
                </a:solidFill>
                <a:latin typeface="Times New Roman" panose="02020603050405020304" pitchFamily="18" charset="0"/>
                <a:cs typeface="Times New Roman" panose="02020603050405020304" pitchFamily="18" charset="0"/>
              </a:rPr>
              <a:t>billion</a:t>
            </a:r>
            <a:r>
              <a:rPr lang="cs-CZ" sz="2400" dirty="0" smtClean="0">
                <a:solidFill>
                  <a:srgbClr val="307871"/>
                </a:solidFill>
                <a:latin typeface="Times New Roman" panose="02020603050405020304" pitchFamily="18" charset="0"/>
                <a:cs typeface="Times New Roman" panose="02020603050405020304" pitchFamily="18" charset="0"/>
              </a:rPr>
              <a:t> </a:t>
            </a:r>
            <a:r>
              <a:rPr lang="en-US" sz="2400" dirty="0" smtClean="0">
                <a:solidFill>
                  <a:srgbClr val="307871"/>
                </a:solidFill>
                <a:latin typeface="Times New Roman" panose="02020603050405020304" pitchFamily="18" charset="0"/>
                <a:cs typeface="Times New Roman" panose="02020603050405020304" pitchFamily="18" charset="0"/>
              </a:rPr>
              <a:t>(</a:t>
            </a:r>
            <a:r>
              <a:rPr lang="en-US" sz="2400" dirty="0">
                <a:solidFill>
                  <a:srgbClr val="307871"/>
                </a:solidFill>
                <a:latin typeface="Times New Roman" panose="02020603050405020304" pitchFamily="18" charset="0"/>
                <a:cs typeface="Times New Roman" panose="02020603050405020304" pitchFamily="18" charset="0"/>
              </a:rPr>
              <a:t>some $283 billion</a:t>
            </a:r>
            <a:r>
              <a:rPr lang="en-US" sz="2400" dirty="0" smtClean="0">
                <a:solidFill>
                  <a:srgbClr val="307871"/>
                </a:solidFill>
                <a:latin typeface="Times New Roman" panose="02020603050405020304" pitchFamily="18" charset="0"/>
                <a:cs typeface="Times New Roman" panose="02020603050405020304" pitchFamily="18" charset="0"/>
              </a:rPr>
              <a:t>)</a:t>
            </a:r>
            <a:r>
              <a:rPr lang="cs-CZ" sz="2400" dirty="0" smtClean="0">
                <a:solidFill>
                  <a:srgbClr val="307871"/>
                </a:solidFill>
                <a:latin typeface="Times New Roman" panose="02020603050405020304" pitchFamily="18" charset="0"/>
                <a:cs typeface="Times New Roman" panose="02020603050405020304" pitchFamily="18" charset="0"/>
              </a:rPr>
              <a:t>.</a:t>
            </a:r>
          </a:p>
          <a:p>
            <a:pPr algn="just"/>
            <a:r>
              <a:rPr lang="en-US" sz="2400" b="1" dirty="0">
                <a:solidFill>
                  <a:srgbClr val="307871"/>
                </a:solidFill>
                <a:latin typeface="Times New Roman" panose="02020603050405020304" pitchFamily="18" charset="0"/>
                <a:cs typeface="Times New Roman" panose="02020603050405020304" pitchFamily="18" charset="0"/>
              </a:rPr>
              <a:t>Resources</a:t>
            </a:r>
            <a:r>
              <a:rPr lang="cs-CZ" sz="2400" b="1" dirty="0" smtClean="0">
                <a:solidFill>
                  <a:srgbClr val="307871"/>
                </a:solidFill>
                <a:latin typeface="Times New Roman" panose="02020603050405020304" pitchFamily="18" charset="0"/>
                <a:cs typeface="Times New Roman" panose="02020603050405020304" pitchFamily="18" charset="0"/>
              </a:rPr>
              <a:t> - </a:t>
            </a:r>
            <a:r>
              <a:rPr lang="en-US" sz="2400" dirty="0">
                <a:solidFill>
                  <a:srgbClr val="307871"/>
                </a:solidFill>
                <a:latin typeface="Times New Roman" panose="02020603050405020304" pitchFamily="18" charset="0"/>
                <a:cs typeface="Times New Roman" panose="02020603050405020304" pitchFamily="18" charset="0"/>
              </a:rPr>
              <a:t>Member quotas are the primary source of IMF financial resources. A member’s quota broadly reflects its size and position in the world economy</a:t>
            </a:r>
            <a:r>
              <a:rPr lang="en-US" sz="2400" dirty="0" smtClean="0">
                <a:solidFill>
                  <a:srgbClr val="307871"/>
                </a:solidFill>
                <a:latin typeface="Times New Roman" panose="02020603050405020304" pitchFamily="18" charset="0"/>
                <a:cs typeface="Times New Roman" panose="02020603050405020304" pitchFamily="18" charset="0"/>
              </a:rPr>
              <a:t>.</a:t>
            </a:r>
            <a:endParaRPr lang="en-US" sz="2400" dirty="0">
              <a:solidFill>
                <a:srgbClr val="307871"/>
              </a:solidFill>
              <a:latin typeface="Times New Roman" panose="02020603050405020304" pitchFamily="18" charset="0"/>
              <a:cs typeface="Times New Roman" panose="02020603050405020304" pitchFamily="18" charset="0"/>
            </a:endParaRPr>
          </a:p>
          <a:p>
            <a:pPr algn="just"/>
            <a:r>
              <a:rPr lang="cs-CZ" sz="2400" b="1" dirty="0" err="1" smtClean="0">
                <a:solidFill>
                  <a:srgbClr val="307871"/>
                </a:solidFill>
                <a:latin typeface="Times New Roman" panose="02020603050405020304" pitchFamily="18" charset="0"/>
                <a:cs typeface="Times New Roman" panose="02020603050405020304" pitchFamily="18" charset="0"/>
              </a:rPr>
              <a:t>Governance</a:t>
            </a:r>
            <a:r>
              <a:rPr lang="cs-CZ" sz="2400" b="1" dirty="0" smtClean="0">
                <a:solidFill>
                  <a:srgbClr val="307871"/>
                </a:solidFill>
                <a:latin typeface="Times New Roman" panose="02020603050405020304" pitchFamily="18" charset="0"/>
                <a:cs typeface="Times New Roman" panose="02020603050405020304" pitchFamily="18" charset="0"/>
              </a:rPr>
              <a:t> </a:t>
            </a:r>
            <a:r>
              <a:rPr lang="cs-CZ" sz="2400" b="1" dirty="0">
                <a:solidFill>
                  <a:srgbClr val="307871"/>
                </a:solidFill>
                <a:latin typeface="Times New Roman" panose="02020603050405020304" pitchFamily="18" charset="0"/>
                <a:cs typeface="Times New Roman" panose="02020603050405020304" pitchFamily="18" charset="0"/>
              </a:rPr>
              <a:t>and </a:t>
            </a:r>
            <a:r>
              <a:rPr lang="cs-CZ" sz="2400" b="1" dirty="0" err="1">
                <a:solidFill>
                  <a:srgbClr val="307871"/>
                </a:solidFill>
                <a:latin typeface="Times New Roman" panose="02020603050405020304" pitchFamily="18" charset="0"/>
                <a:cs typeface="Times New Roman" panose="02020603050405020304" pitchFamily="18" charset="0"/>
              </a:rPr>
              <a:t>organization</a:t>
            </a:r>
            <a:r>
              <a:rPr lang="cs-CZ" sz="2400" b="1" dirty="0">
                <a:solidFill>
                  <a:srgbClr val="307871"/>
                </a:solidFill>
                <a:latin typeface="Times New Roman" panose="02020603050405020304" pitchFamily="18" charset="0"/>
                <a:cs typeface="Times New Roman" panose="02020603050405020304" pitchFamily="18" charset="0"/>
              </a:rPr>
              <a:t> </a:t>
            </a:r>
            <a:r>
              <a:rPr lang="cs-CZ" sz="2400" b="1" dirty="0" smtClean="0">
                <a:solidFill>
                  <a:srgbClr val="307871"/>
                </a:solidFill>
                <a:latin typeface="Times New Roman" panose="02020603050405020304" pitchFamily="18" charset="0"/>
                <a:cs typeface="Times New Roman" panose="02020603050405020304" pitchFamily="18" charset="0"/>
              </a:rPr>
              <a:t>- </a:t>
            </a:r>
            <a:r>
              <a:rPr lang="cs-CZ" sz="2400" dirty="0" smtClean="0">
                <a:solidFill>
                  <a:srgbClr val="307871"/>
                </a:solidFill>
                <a:latin typeface="Times New Roman" panose="02020603050405020304" pitchFamily="18" charset="0"/>
                <a:cs typeface="Times New Roman" panose="02020603050405020304" pitchFamily="18" charset="0"/>
              </a:rPr>
              <a:t>a</a:t>
            </a:r>
            <a:r>
              <a:rPr lang="en-US" sz="2400" dirty="0" smtClean="0">
                <a:solidFill>
                  <a:srgbClr val="307871"/>
                </a:solidFill>
                <a:latin typeface="Times New Roman" panose="02020603050405020304" pitchFamily="18" charset="0"/>
                <a:cs typeface="Times New Roman" panose="02020603050405020304" pitchFamily="18" charset="0"/>
              </a:rPr>
              <a:t>t </a:t>
            </a:r>
            <a:r>
              <a:rPr lang="en-US" sz="2400" dirty="0">
                <a:solidFill>
                  <a:srgbClr val="307871"/>
                </a:solidFill>
                <a:latin typeface="Times New Roman" panose="02020603050405020304" pitchFamily="18" charset="0"/>
                <a:cs typeface="Times New Roman" panose="02020603050405020304" pitchFamily="18" charset="0"/>
              </a:rPr>
              <a:t>the top of its organizational structure is the Board of </a:t>
            </a:r>
            <a:r>
              <a:rPr lang="en-US" sz="2400" dirty="0" smtClean="0">
                <a:solidFill>
                  <a:srgbClr val="307871"/>
                </a:solidFill>
                <a:latin typeface="Times New Roman" panose="02020603050405020304" pitchFamily="18" charset="0"/>
                <a:cs typeface="Times New Roman" panose="02020603050405020304" pitchFamily="18" charset="0"/>
              </a:rPr>
              <a:t>Governors, </a:t>
            </a:r>
            <a:r>
              <a:rPr lang="en-US" sz="2400" dirty="0">
                <a:solidFill>
                  <a:srgbClr val="307871"/>
                </a:solidFill>
                <a:latin typeface="Times New Roman" panose="02020603050405020304" pitchFamily="18" charset="0"/>
                <a:cs typeface="Times New Roman" panose="02020603050405020304" pitchFamily="18" charset="0"/>
              </a:rPr>
              <a:t>consisting of one governor and one alternate governor from each member country, usually the top officials from the central bank or finance ministry. The Board of Governors meets once a year at the IMF–World Bank Annual </a:t>
            </a:r>
            <a:r>
              <a:rPr lang="en-US" sz="2400" dirty="0" smtClean="0">
                <a:solidFill>
                  <a:srgbClr val="307871"/>
                </a:solidFill>
                <a:latin typeface="Times New Roman" panose="02020603050405020304" pitchFamily="18" charset="0"/>
                <a:cs typeface="Times New Roman" panose="02020603050405020304" pitchFamily="18" charset="0"/>
              </a:rPr>
              <a:t>Meetings. </a:t>
            </a:r>
            <a:r>
              <a:rPr lang="en-US" sz="2400" dirty="0">
                <a:solidFill>
                  <a:srgbClr val="307871"/>
                </a:solidFill>
                <a:latin typeface="Times New Roman" panose="02020603050405020304" pitchFamily="18" charset="0"/>
                <a:cs typeface="Times New Roman" panose="02020603050405020304" pitchFamily="18" charset="0"/>
              </a:rPr>
              <a:t>Twenty-four of the governors serve on the International Monetary and Financial Committee, or IMFC, which advises the IMF's Executive Board on the supervision and management of the international monetary and financial system. </a:t>
            </a:r>
            <a:r>
              <a:rPr lang="en-US" sz="2400" dirty="0" smtClean="0">
                <a:solidFill>
                  <a:srgbClr val="307871"/>
                </a:solidFill>
                <a:latin typeface="Times New Roman" panose="02020603050405020304" pitchFamily="18" charset="0"/>
                <a:cs typeface="Times New Roman" panose="02020603050405020304" pitchFamily="18" charset="0"/>
              </a:rPr>
              <a:t> </a:t>
            </a:r>
            <a:endParaRPr lang="cs-CZ" sz="2400" dirty="0">
              <a:solidFill>
                <a:srgbClr val="307871"/>
              </a:solidFill>
              <a:latin typeface="Times New Roman" panose="02020603050405020304" pitchFamily="18" charset="0"/>
              <a:cs typeface="Times New Roman" panose="02020603050405020304" pitchFamily="18" charset="0"/>
            </a:endParaRPr>
          </a:p>
          <a:p>
            <a:pPr algn="just"/>
            <a:endParaRPr lang="cs-CZ" sz="24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610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INTERNATIONAL MONETARY RELATIONS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smtClean="0">
                <a:solidFill>
                  <a:srgbClr val="FF0000"/>
                </a:solidFill>
                <a:latin typeface="Times New Roman" panose="02020603050405020304" pitchFamily="18" charset="0"/>
                <a:cs typeface="Times New Roman" panose="02020603050405020304" pitchFamily="18" charset="0"/>
              </a:rPr>
              <a:t>International </a:t>
            </a:r>
            <a:r>
              <a:rPr lang="cs-CZ" sz="2400" dirty="0" err="1" smtClean="0">
                <a:solidFill>
                  <a:srgbClr val="FF0000"/>
                </a:solidFill>
                <a:latin typeface="Times New Roman" panose="02020603050405020304" pitchFamily="18" charset="0"/>
                <a:cs typeface="Times New Roman" panose="02020603050405020304" pitchFamily="18" charset="0"/>
              </a:rPr>
              <a:t>Monetary</a:t>
            </a:r>
            <a:r>
              <a:rPr lang="cs-CZ" sz="2400" dirty="0" smtClean="0">
                <a:solidFill>
                  <a:srgbClr val="FF0000"/>
                </a:solidFill>
                <a:latin typeface="Times New Roman" panose="02020603050405020304" pitchFamily="18" charset="0"/>
                <a:cs typeface="Times New Roman" panose="02020603050405020304" pitchFamily="18" charset="0"/>
              </a:rPr>
              <a:t> </a:t>
            </a:r>
            <a:r>
              <a:rPr lang="cs-CZ" sz="2400" dirty="0" err="1" smtClean="0">
                <a:solidFill>
                  <a:srgbClr val="FF0000"/>
                </a:solidFill>
                <a:latin typeface="Times New Roman" panose="02020603050405020304" pitchFamily="18" charset="0"/>
                <a:cs typeface="Times New Roman" panose="02020603050405020304" pitchFamily="18" charset="0"/>
              </a:rPr>
              <a:t>Fund</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endParaRPr lang="cs-CZ" sz="2400" dirty="0" smtClean="0">
              <a:solidFill>
                <a:srgbClr val="FF0000"/>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rotWithShape="1">
          <a:blip r:embed="rId3"/>
          <a:srcRect l="40440" t="15534" r="18139" b="15640"/>
          <a:stretch/>
        </p:blipFill>
        <p:spPr>
          <a:xfrm>
            <a:off x="3579223" y="1620210"/>
            <a:ext cx="4920343" cy="4598754"/>
          </a:xfrm>
          <a:prstGeom prst="rect">
            <a:avLst/>
          </a:prstGeom>
        </p:spPr>
      </p:pic>
    </p:spTree>
    <p:extLst>
      <p:ext uri="{BB962C8B-B14F-4D97-AF65-F5344CB8AC3E}">
        <p14:creationId xmlns:p14="http://schemas.microsoft.com/office/powerpoint/2010/main" val="2712302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INTERNATIONAL MONETARY RELATIONS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90465" y="14696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err="1" smtClean="0">
                <a:solidFill>
                  <a:srgbClr val="FF0000"/>
                </a:solidFill>
                <a:latin typeface="Times New Roman" panose="02020603050405020304" pitchFamily="18" charset="0"/>
                <a:cs typeface="Times New Roman" panose="02020603050405020304" pitchFamily="18" charset="0"/>
              </a:rPr>
              <a:t>World</a:t>
            </a:r>
            <a:r>
              <a:rPr lang="cs-CZ" sz="2400" dirty="0" smtClean="0">
                <a:solidFill>
                  <a:srgbClr val="FF0000"/>
                </a:solidFill>
                <a:latin typeface="Times New Roman" panose="02020603050405020304" pitchFamily="18" charset="0"/>
                <a:cs typeface="Times New Roman" panose="02020603050405020304" pitchFamily="18" charset="0"/>
              </a:rPr>
              <a:t> Bank</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The World Bank is like a cooperative, made up of 189 </a:t>
            </a:r>
            <a:r>
              <a:rPr lang="en-US" sz="2400" dirty="0">
                <a:solidFill>
                  <a:srgbClr val="307871"/>
                </a:solidFill>
                <a:latin typeface="Times New Roman" panose="02020603050405020304" pitchFamily="18" charset="0"/>
                <a:cs typeface="Times New Roman" panose="02020603050405020304" pitchFamily="18" charset="0"/>
                <a:hlinkClick r:id="rId3"/>
              </a:rPr>
              <a:t>member countries</a:t>
            </a:r>
            <a:r>
              <a:rPr lang="en-US" sz="2400" dirty="0">
                <a:solidFill>
                  <a:srgbClr val="307871"/>
                </a:solidFill>
                <a:latin typeface="Times New Roman" panose="02020603050405020304" pitchFamily="18" charset="0"/>
                <a:cs typeface="Times New Roman" panose="02020603050405020304" pitchFamily="18" charset="0"/>
              </a:rPr>
              <a:t>. These member countries, or shareholders, are represented by a </a:t>
            </a:r>
            <a:r>
              <a:rPr lang="en-US" sz="2400" dirty="0">
                <a:solidFill>
                  <a:srgbClr val="307871"/>
                </a:solidFill>
                <a:latin typeface="Times New Roman" panose="02020603050405020304" pitchFamily="18" charset="0"/>
                <a:cs typeface="Times New Roman" panose="02020603050405020304" pitchFamily="18" charset="0"/>
                <a:hlinkClick r:id="rId4"/>
              </a:rPr>
              <a:t>Board of Governors</a:t>
            </a:r>
            <a:r>
              <a:rPr lang="en-US" sz="2400" dirty="0">
                <a:solidFill>
                  <a:srgbClr val="307871"/>
                </a:solidFill>
                <a:latin typeface="Times New Roman" panose="02020603050405020304" pitchFamily="18" charset="0"/>
                <a:cs typeface="Times New Roman" panose="02020603050405020304" pitchFamily="18" charset="0"/>
              </a:rPr>
              <a:t>, who are the ultimate policymakers at the World Bank. Generally, the governors are member countries' ministers of finance or ministers of development. They meet once a year at the </a:t>
            </a:r>
            <a:r>
              <a:rPr lang="en-US" sz="2400" dirty="0">
                <a:solidFill>
                  <a:srgbClr val="307871"/>
                </a:solidFill>
                <a:latin typeface="Times New Roman" panose="02020603050405020304" pitchFamily="18" charset="0"/>
                <a:cs typeface="Times New Roman" panose="02020603050405020304" pitchFamily="18" charset="0"/>
                <a:hlinkClick r:id="rId5"/>
              </a:rPr>
              <a:t>Annual Meetings</a:t>
            </a:r>
            <a:r>
              <a:rPr lang="en-US" sz="2400" dirty="0">
                <a:solidFill>
                  <a:srgbClr val="307871"/>
                </a:solidFill>
                <a:latin typeface="Times New Roman" panose="02020603050405020304" pitchFamily="18" charset="0"/>
                <a:cs typeface="Times New Roman" panose="02020603050405020304" pitchFamily="18" charset="0"/>
              </a:rPr>
              <a:t> of the Boards of Governors of the World Bank Group and the </a:t>
            </a:r>
            <a:r>
              <a:rPr lang="en-US" sz="2400" dirty="0">
                <a:solidFill>
                  <a:srgbClr val="307871"/>
                </a:solidFill>
                <a:latin typeface="Times New Roman" panose="02020603050405020304" pitchFamily="18" charset="0"/>
                <a:cs typeface="Times New Roman" panose="02020603050405020304" pitchFamily="18" charset="0"/>
                <a:hlinkClick r:id="rId6"/>
              </a:rPr>
              <a:t>International Monetary Fund</a:t>
            </a:r>
            <a:r>
              <a:rPr lang="en-US" sz="2400" dirty="0">
                <a:solidFill>
                  <a:srgbClr val="307871"/>
                </a:solidFill>
                <a:latin typeface="Times New Roman" panose="02020603050405020304" pitchFamily="18" charset="0"/>
                <a:cs typeface="Times New Roman" panose="02020603050405020304" pitchFamily="18" charset="0"/>
              </a:rPr>
              <a:t>.</a:t>
            </a:r>
          </a:p>
          <a:p>
            <a:pPr algn="just"/>
            <a:r>
              <a:rPr lang="en-US" sz="2400" dirty="0">
                <a:solidFill>
                  <a:srgbClr val="307871"/>
                </a:solidFill>
                <a:latin typeface="Times New Roman" panose="02020603050405020304" pitchFamily="18" charset="0"/>
                <a:cs typeface="Times New Roman" panose="02020603050405020304" pitchFamily="18" charset="0"/>
              </a:rPr>
              <a:t>The governors delegate specific duties to 25 </a:t>
            </a:r>
            <a:r>
              <a:rPr lang="en-US" sz="2400" dirty="0">
                <a:solidFill>
                  <a:srgbClr val="307871"/>
                </a:solidFill>
                <a:latin typeface="Times New Roman" panose="02020603050405020304" pitchFamily="18" charset="0"/>
                <a:cs typeface="Times New Roman" panose="02020603050405020304" pitchFamily="18" charset="0"/>
                <a:hlinkClick r:id="rId7"/>
              </a:rPr>
              <a:t>Executive Directors</a:t>
            </a:r>
            <a:r>
              <a:rPr lang="en-US" sz="2400" dirty="0">
                <a:solidFill>
                  <a:srgbClr val="307871"/>
                </a:solidFill>
                <a:latin typeface="Times New Roman" panose="02020603050405020304" pitchFamily="18" charset="0"/>
                <a:cs typeface="Times New Roman" panose="02020603050405020304" pitchFamily="18" charset="0"/>
              </a:rPr>
              <a:t>, who work on-site at the Bank. The five largest shareholders appoint an executive director, while other member countries are represented by elected executive directors.</a:t>
            </a:r>
          </a:p>
          <a:p>
            <a:pPr algn="just"/>
            <a:endParaRPr lang="cs-CZ" sz="24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939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INTERNATIONAL MONETARY RELATIONS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err="1" smtClean="0">
                <a:solidFill>
                  <a:srgbClr val="FF0000"/>
                </a:solidFill>
                <a:latin typeface="Times New Roman" panose="02020603050405020304" pitchFamily="18" charset="0"/>
                <a:cs typeface="Times New Roman" panose="02020603050405020304" pitchFamily="18" charset="0"/>
              </a:rPr>
              <a:t>World</a:t>
            </a:r>
            <a:r>
              <a:rPr lang="cs-CZ" sz="2400" dirty="0" smtClean="0">
                <a:solidFill>
                  <a:srgbClr val="FF0000"/>
                </a:solidFill>
                <a:latin typeface="Times New Roman" panose="02020603050405020304" pitchFamily="18" charset="0"/>
                <a:cs typeface="Times New Roman" panose="02020603050405020304" pitchFamily="18" charset="0"/>
              </a:rPr>
              <a:t> Bank</a:t>
            </a:r>
            <a:endParaRPr lang="cs-CZ" sz="2400" dirty="0">
              <a:solidFill>
                <a:srgbClr val="FF0000"/>
              </a:solidFill>
              <a:latin typeface="Times New Roman" panose="02020603050405020304" pitchFamily="18" charset="0"/>
              <a:cs typeface="Times New Roman" panose="02020603050405020304" pitchFamily="18" charset="0"/>
            </a:endParaRPr>
          </a:p>
          <a:p>
            <a:pPr algn="just"/>
            <a:endParaRPr lang="cs-CZ" sz="2400" dirty="0" smtClean="0">
              <a:solidFill>
                <a:srgbClr val="FF0000"/>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rotWithShape="1">
          <a:blip r:embed="rId3"/>
          <a:srcRect l="10638" t="8736" r="12941" b="43811"/>
          <a:stretch/>
        </p:blipFill>
        <p:spPr>
          <a:xfrm>
            <a:off x="1102916" y="2061464"/>
            <a:ext cx="9556376" cy="3337850"/>
          </a:xfrm>
          <a:prstGeom prst="rect">
            <a:avLst/>
          </a:prstGeom>
        </p:spPr>
      </p:pic>
    </p:spTree>
    <p:extLst>
      <p:ext uri="{BB962C8B-B14F-4D97-AF65-F5344CB8AC3E}">
        <p14:creationId xmlns:p14="http://schemas.microsoft.com/office/powerpoint/2010/main" val="700191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INTERNATIONAL MONETARY RELATIONS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err="1" smtClean="0">
                <a:solidFill>
                  <a:srgbClr val="FF0000"/>
                </a:solidFill>
                <a:latin typeface="Times New Roman" panose="02020603050405020304" pitchFamily="18" charset="0"/>
                <a:cs typeface="Times New Roman" panose="02020603050405020304" pitchFamily="18" charset="0"/>
              </a:rPr>
              <a:t>World</a:t>
            </a:r>
            <a:r>
              <a:rPr lang="cs-CZ" sz="2400" dirty="0" smtClean="0">
                <a:solidFill>
                  <a:srgbClr val="FF0000"/>
                </a:solidFill>
                <a:latin typeface="Times New Roman" panose="02020603050405020304" pitchFamily="18" charset="0"/>
                <a:cs typeface="Times New Roman" panose="02020603050405020304" pitchFamily="18" charset="0"/>
              </a:rPr>
              <a:t> Bank - IBRD</a:t>
            </a:r>
            <a:endParaRPr lang="cs-CZ" sz="2400" dirty="0">
              <a:solidFill>
                <a:srgbClr val="FF0000"/>
              </a:solidFill>
              <a:latin typeface="Times New Roman" panose="02020603050405020304" pitchFamily="18" charset="0"/>
              <a:cs typeface="Times New Roman" panose="02020603050405020304" pitchFamily="18" charset="0"/>
            </a:endParaRPr>
          </a:p>
          <a:p>
            <a:pPr algn="just"/>
            <a:endParaRPr lang="cs-CZ" sz="1400" dirty="0" smtClean="0">
              <a:solidFill>
                <a:srgbClr val="307871"/>
              </a:solidFill>
              <a:latin typeface="Times New Roman" panose="02020603050405020304" pitchFamily="18" charset="0"/>
              <a:cs typeface="Times New Roman" panose="02020603050405020304" pitchFamily="18" charset="0"/>
            </a:endParaRPr>
          </a:p>
          <a:p>
            <a:pPr algn="just"/>
            <a:r>
              <a:rPr lang="en-US" sz="2400" b="1" dirty="0" smtClean="0">
                <a:solidFill>
                  <a:srgbClr val="307871"/>
                </a:solidFill>
                <a:latin typeface="Times New Roman" panose="02020603050405020304" pitchFamily="18" charset="0"/>
                <a:cs typeface="Times New Roman" panose="02020603050405020304" pitchFamily="18" charset="0"/>
              </a:rPr>
              <a:t>The </a:t>
            </a:r>
            <a:r>
              <a:rPr lang="en-US" sz="2400" b="1" dirty="0">
                <a:solidFill>
                  <a:srgbClr val="307871"/>
                </a:solidFill>
                <a:latin typeface="Times New Roman" panose="02020603050405020304" pitchFamily="18" charset="0"/>
                <a:cs typeface="Times New Roman" panose="02020603050405020304" pitchFamily="18" charset="0"/>
              </a:rPr>
              <a:t>International Bank for Reconstruction and Development (IBRD) </a:t>
            </a:r>
            <a:r>
              <a:rPr lang="en-US" sz="2400" dirty="0">
                <a:solidFill>
                  <a:srgbClr val="307871"/>
                </a:solidFill>
                <a:latin typeface="Times New Roman" panose="02020603050405020304" pitchFamily="18" charset="0"/>
                <a:cs typeface="Times New Roman" panose="02020603050405020304" pitchFamily="18" charset="0"/>
              </a:rPr>
              <a:t>is a global development cooperative owned by 189 member countries. As the largest development bank in the world, it supports the World Bank Group’s mission by providing loans, guarantees, risk management products, and advisory services to middle-income and creditworthy low-income countries, as well as by coordinating responses to regional and global challenges. </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endParaRPr lang="cs-CZ" sz="1400" dirty="0">
              <a:solidFill>
                <a:srgbClr val="307871"/>
              </a:solidFill>
              <a:latin typeface="Times New Roman" panose="02020603050405020304" pitchFamily="18" charset="0"/>
              <a:cs typeface="Times New Roman" panose="02020603050405020304" pitchFamily="18" charset="0"/>
            </a:endParaRPr>
          </a:p>
          <a:p>
            <a:pPr algn="just"/>
            <a:r>
              <a:rPr lang="cs-CZ" sz="2400" b="1" dirty="0" smtClean="0">
                <a:solidFill>
                  <a:srgbClr val="307871"/>
                </a:solidFill>
                <a:latin typeface="Times New Roman" panose="02020603050405020304" pitchFamily="18" charset="0"/>
                <a:cs typeface="Times New Roman" panose="02020603050405020304" pitchFamily="18" charset="0"/>
              </a:rPr>
              <a:t>International </a:t>
            </a:r>
            <a:r>
              <a:rPr lang="cs-CZ" sz="2400" b="1" dirty="0" err="1" smtClean="0">
                <a:solidFill>
                  <a:srgbClr val="307871"/>
                </a:solidFill>
                <a:latin typeface="Times New Roman" panose="02020603050405020304" pitchFamily="18" charset="0"/>
                <a:cs typeface="Times New Roman" panose="02020603050405020304" pitchFamily="18" charset="0"/>
              </a:rPr>
              <a:t>Development</a:t>
            </a:r>
            <a:r>
              <a:rPr lang="cs-CZ" sz="2400" b="1" dirty="0" smtClean="0">
                <a:solidFill>
                  <a:srgbClr val="307871"/>
                </a:solidFill>
                <a:latin typeface="Times New Roman" panose="02020603050405020304" pitchFamily="18" charset="0"/>
                <a:cs typeface="Times New Roman" panose="02020603050405020304" pitchFamily="18" charset="0"/>
              </a:rPr>
              <a:t> </a:t>
            </a:r>
            <a:r>
              <a:rPr lang="cs-CZ" sz="2400" b="1" dirty="0" err="1" smtClean="0">
                <a:solidFill>
                  <a:srgbClr val="307871"/>
                </a:solidFill>
                <a:latin typeface="Times New Roman" panose="02020603050405020304" pitchFamily="18" charset="0"/>
                <a:cs typeface="Times New Roman" panose="02020603050405020304" pitchFamily="18" charset="0"/>
              </a:rPr>
              <a:t>Association</a:t>
            </a:r>
            <a:r>
              <a:rPr lang="cs-CZ" sz="2400" b="1" dirty="0" smtClean="0">
                <a:solidFill>
                  <a:srgbClr val="307871"/>
                </a:solidFill>
                <a:latin typeface="Times New Roman" panose="02020603050405020304" pitchFamily="18" charset="0"/>
                <a:cs typeface="Times New Roman" panose="02020603050405020304" pitchFamily="18" charset="0"/>
              </a:rPr>
              <a:t> (IDA) </a:t>
            </a:r>
            <a:r>
              <a:rPr lang="en-US" sz="2400" dirty="0">
                <a:solidFill>
                  <a:srgbClr val="307871"/>
                </a:solidFill>
                <a:latin typeface="Times New Roman" panose="02020603050405020304" pitchFamily="18" charset="0"/>
                <a:cs typeface="Times New Roman" panose="02020603050405020304" pitchFamily="18" charset="0"/>
              </a:rPr>
              <a:t>helps countries create strong institutions that facilitate private sector growth, reduce poverty, deliver valuable services and earn the confidence of their citizens.</a:t>
            </a:r>
            <a:endParaRPr lang="cs-CZ"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021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INTERNATIONAL MONETARY RELATIONS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73048" y="140869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err="1" smtClean="0">
                <a:solidFill>
                  <a:srgbClr val="FF0000"/>
                </a:solidFill>
                <a:latin typeface="Times New Roman" panose="02020603050405020304" pitchFamily="18" charset="0"/>
                <a:cs typeface="Times New Roman" panose="02020603050405020304" pitchFamily="18" charset="0"/>
              </a:rPr>
              <a:t>World</a:t>
            </a:r>
            <a:r>
              <a:rPr lang="cs-CZ" sz="2400" dirty="0" smtClean="0">
                <a:solidFill>
                  <a:srgbClr val="FF0000"/>
                </a:solidFill>
                <a:latin typeface="Times New Roman" panose="02020603050405020304" pitchFamily="18" charset="0"/>
                <a:cs typeface="Times New Roman" panose="02020603050405020304" pitchFamily="18" charset="0"/>
              </a:rPr>
              <a:t> Bank - IBRD</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b="1" dirty="0" smtClean="0">
                <a:solidFill>
                  <a:srgbClr val="307871"/>
                </a:solidFill>
                <a:latin typeface="Times New Roman" panose="02020603050405020304" pitchFamily="18" charset="0"/>
                <a:cs typeface="Times New Roman" panose="02020603050405020304" pitchFamily="18" charset="0"/>
              </a:rPr>
              <a:t>The </a:t>
            </a:r>
            <a:r>
              <a:rPr lang="en-US" sz="2400" b="1" dirty="0">
                <a:solidFill>
                  <a:srgbClr val="307871"/>
                </a:solidFill>
                <a:latin typeface="Times New Roman" panose="02020603050405020304" pitchFamily="18" charset="0"/>
                <a:cs typeface="Times New Roman" panose="02020603050405020304" pitchFamily="18" charset="0"/>
              </a:rPr>
              <a:t>International </a:t>
            </a:r>
            <a:r>
              <a:rPr lang="cs-CZ" sz="2400" b="1" dirty="0" smtClean="0">
                <a:solidFill>
                  <a:srgbClr val="307871"/>
                </a:solidFill>
                <a:latin typeface="Times New Roman" panose="02020603050405020304" pitchFamily="18" charset="0"/>
                <a:cs typeface="Times New Roman" panose="02020603050405020304" pitchFamily="18" charset="0"/>
              </a:rPr>
              <a:t>Finance </a:t>
            </a:r>
            <a:r>
              <a:rPr lang="cs-CZ" sz="2400" b="1" dirty="0" err="1" smtClean="0">
                <a:solidFill>
                  <a:srgbClr val="307871"/>
                </a:solidFill>
                <a:latin typeface="Times New Roman" panose="02020603050405020304" pitchFamily="18" charset="0"/>
                <a:cs typeface="Times New Roman" panose="02020603050405020304" pitchFamily="18" charset="0"/>
              </a:rPr>
              <a:t>Corporation</a:t>
            </a:r>
            <a:r>
              <a:rPr lang="cs-CZ" sz="2400" b="1" dirty="0" smtClean="0">
                <a:solidFill>
                  <a:srgbClr val="307871"/>
                </a:solidFill>
                <a:latin typeface="Times New Roman" panose="02020603050405020304" pitchFamily="18" charset="0"/>
                <a:cs typeface="Times New Roman" panose="02020603050405020304" pitchFamily="18" charset="0"/>
              </a:rPr>
              <a:t> </a:t>
            </a:r>
            <a:r>
              <a:rPr lang="en-US" sz="2400" b="1" dirty="0" smtClean="0">
                <a:solidFill>
                  <a:srgbClr val="307871"/>
                </a:solidFill>
                <a:latin typeface="Times New Roman" panose="02020603050405020304" pitchFamily="18" charset="0"/>
                <a:cs typeface="Times New Roman" panose="02020603050405020304" pitchFamily="18" charset="0"/>
              </a:rPr>
              <a:t>(I</a:t>
            </a:r>
            <a:r>
              <a:rPr lang="cs-CZ" sz="2400" b="1" dirty="0" smtClean="0">
                <a:solidFill>
                  <a:srgbClr val="307871"/>
                </a:solidFill>
                <a:latin typeface="Times New Roman" panose="02020603050405020304" pitchFamily="18" charset="0"/>
                <a:cs typeface="Times New Roman" panose="02020603050405020304" pitchFamily="18" charset="0"/>
              </a:rPr>
              <a:t>FC</a:t>
            </a:r>
            <a:r>
              <a:rPr lang="en-US" sz="2400" b="1"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is the largest global development institution focused on the private sector in developing countries. The Bank Group has set two goals for the world to achieve by 2030: end extreme poverty and promote shared prosperity in every country</a:t>
            </a:r>
            <a:r>
              <a:rPr lang="en-US" sz="2400" dirty="0" smtClean="0">
                <a:solidFill>
                  <a:srgbClr val="307871"/>
                </a:solidFill>
                <a:latin typeface="Times New Roman" panose="02020603050405020304" pitchFamily="18" charset="0"/>
                <a:cs typeface="Times New Roman" panose="02020603050405020304" pitchFamily="18" charset="0"/>
              </a:rPr>
              <a:t>. </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cs-CZ" sz="2400" b="1" dirty="0" err="1" smtClean="0">
                <a:solidFill>
                  <a:srgbClr val="307871"/>
                </a:solidFill>
                <a:latin typeface="Times New Roman" panose="02020603050405020304" pitchFamily="18" charset="0"/>
                <a:cs typeface="Times New Roman" panose="02020603050405020304" pitchFamily="18" charset="0"/>
              </a:rPr>
              <a:t>The</a:t>
            </a:r>
            <a:r>
              <a:rPr lang="cs-CZ" sz="2400" b="1" dirty="0" smtClean="0">
                <a:solidFill>
                  <a:srgbClr val="307871"/>
                </a:solidFill>
                <a:latin typeface="Times New Roman" panose="02020603050405020304" pitchFamily="18" charset="0"/>
                <a:cs typeface="Times New Roman" panose="02020603050405020304" pitchFamily="18" charset="0"/>
              </a:rPr>
              <a:t> </a:t>
            </a:r>
            <a:r>
              <a:rPr lang="cs-CZ" sz="2400" b="1" dirty="0" err="1" smtClean="0">
                <a:solidFill>
                  <a:srgbClr val="307871"/>
                </a:solidFill>
                <a:latin typeface="Times New Roman" panose="02020603050405020304" pitchFamily="18" charset="0"/>
                <a:cs typeface="Times New Roman" panose="02020603050405020304" pitchFamily="18" charset="0"/>
              </a:rPr>
              <a:t>Multilateral</a:t>
            </a:r>
            <a:r>
              <a:rPr lang="cs-CZ" sz="2400" b="1" dirty="0" smtClean="0">
                <a:solidFill>
                  <a:srgbClr val="307871"/>
                </a:solidFill>
                <a:latin typeface="Times New Roman" panose="02020603050405020304" pitchFamily="18" charset="0"/>
                <a:cs typeface="Times New Roman" panose="02020603050405020304" pitchFamily="18" charset="0"/>
              </a:rPr>
              <a:t> </a:t>
            </a:r>
            <a:r>
              <a:rPr lang="cs-CZ" sz="2400" b="1" dirty="0" err="1" smtClean="0">
                <a:solidFill>
                  <a:srgbClr val="307871"/>
                </a:solidFill>
                <a:latin typeface="Times New Roman" panose="02020603050405020304" pitchFamily="18" charset="0"/>
                <a:cs typeface="Times New Roman" panose="02020603050405020304" pitchFamily="18" charset="0"/>
              </a:rPr>
              <a:t>Investment</a:t>
            </a:r>
            <a:r>
              <a:rPr lang="cs-CZ" sz="2400" b="1" dirty="0" smtClean="0">
                <a:solidFill>
                  <a:srgbClr val="307871"/>
                </a:solidFill>
                <a:latin typeface="Times New Roman" panose="02020603050405020304" pitchFamily="18" charset="0"/>
                <a:cs typeface="Times New Roman" panose="02020603050405020304" pitchFamily="18" charset="0"/>
              </a:rPr>
              <a:t> </a:t>
            </a:r>
            <a:r>
              <a:rPr lang="cs-CZ" sz="2400" b="1" dirty="0" err="1" smtClean="0">
                <a:solidFill>
                  <a:srgbClr val="307871"/>
                </a:solidFill>
                <a:latin typeface="Times New Roman" panose="02020603050405020304" pitchFamily="18" charset="0"/>
                <a:cs typeface="Times New Roman" panose="02020603050405020304" pitchFamily="18" charset="0"/>
              </a:rPr>
              <a:t>Guarantee</a:t>
            </a:r>
            <a:r>
              <a:rPr lang="cs-CZ" sz="2400" b="1" dirty="0" smtClean="0">
                <a:solidFill>
                  <a:srgbClr val="307871"/>
                </a:solidFill>
                <a:latin typeface="Times New Roman" panose="02020603050405020304" pitchFamily="18" charset="0"/>
                <a:cs typeface="Times New Roman" panose="02020603050405020304" pitchFamily="18" charset="0"/>
              </a:rPr>
              <a:t> </a:t>
            </a:r>
            <a:r>
              <a:rPr lang="cs-CZ" sz="2400" b="1" dirty="0" err="1" smtClean="0">
                <a:solidFill>
                  <a:srgbClr val="307871"/>
                </a:solidFill>
                <a:latin typeface="Times New Roman" panose="02020603050405020304" pitchFamily="18" charset="0"/>
                <a:cs typeface="Times New Roman" panose="02020603050405020304" pitchFamily="18" charset="0"/>
              </a:rPr>
              <a:t>Agency</a:t>
            </a:r>
            <a:r>
              <a:rPr lang="cs-CZ" sz="2400" b="1" dirty="0" smtClean="0">
                <a:solidFill>
                  <a:srgbClr val="307871"/>
                </a:solidFill>
                <a:latin typeface="Times New Roman" panose="02020603050405020304" pitchFamily="18" charset="0"/>
                <a:cs typeface="Times New Roman" panose="02020603050405020304" pitchFamily="18" charset="0"/>
              </a:rPr>
              <a:t> (MIGA) - </a:t>
            </a:r>
            <a:r>
              <a:rPr lang="cs-CZ" sz="2400" dirty="0" err="1" smtClean="0">
                <a:solidFill>
                  <a:srgbClr val="307871"/>
                </a:solidFill>
                <a:latin typeface="Times New Roman" panose="02020603050405020304" pitchFamily="18" charset="0"/>
                <a:cs typeface="Times New Roman" panose="02020603050405020304" pitchFamily="18" charset="0"/>
              </a:rPr>
              <a:t>it</a:t>
            </a:r>
            <a:r>
              <a:rPr lang="en-US" sz="2400" dirty="0" smtClean="0">
                <a:solidFill>
                  <a:srgbClr val="307871"/>
                </a:solidFill>
                <a:latin typeface="Times New Roman" panose="02020603050405020304" pitchFamily="18" charset="0"/>
                <a:cs typeface="Times New Roman" panose="02020603050405020304" pitchFamily="18" charset="0"/>
              </a:rPr>
              <a:t>s </a:t>
            </a:r>
            <a:r>
              <a:rPr lang="en-US" sz="2400" dirty="0">
                <a:solidFill>
                  <a:srgbClr val="307871"/>
                </a:solidFill>
                <a:latin typeface="Times New Roman" panose="02020603050405020304" pitchFamily="18" charset="0"/>
                <a:cs typeface="Times New Roman" panose="02020603050405020304" pitchFamily="18" charset="0"/>
              </a:rPr>
              <a:t>goal is to promote foreign direct investment into developing countries to support economic growth and more</a:t>
            </a:r>
            <a:r>
              <a:rPr lang="en-US" sz="2400" dirty="0" smtClean="0">
                <a:solidFill>
                  <a:srgbClr val="307871"/>
                </a:solidFill>
                <a:latin typeface="Times New Roman" panose="02020603050405020304" pitchFamily="18" charset="0"/>
                <a:cs typeface="Times New Roman" panose="02020603050405020304" pitchFamily="18" charset="0"/>
              </a:rPr>
              <a:t>.</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cs-CZ" sz="2400" b="1" dirty="0" err="1" smtClean="0">
                <a:solidFill>
                  <a:srgbClr val="307871"/>
                </a:solidFill>
                <a:latin typeface="Times New Roman" panose="02020603050405020304" pitchFamily="18" charset="0"/>
                <a:cs typeface="Times New Roman" panose="02020603050405020304" pitchFamily="18" charset="0"/>
              </a:rPr>
              <a:t>The</a:t>
            </a:r>
            <a:r>
              <a:rPr lang="cs-CZ" sz="2400" b="1" dirty="0" smtClean="0">
                <a:solidFill>
                  <a:srgbClr val="307871"/>
                </a:solidFill>
                <a:latin typeface="Times New Roman" panose="02020603050405020304" pitchFamily="18" charset="0"/>
                <a:cs typeface="Times New Roman" panose="02020603050405020304" pitchFamily="18" charset="0"/>
              </a:rPr>
              <a:t> International Centre </a:t>
            </a:r>
            <a:r>
              <a:rPr lang="cs-CZ" sz="2400" b="1" dirty="0" err="1" smtClean="0">
                <a:solidFill>
                  <a:srgbClr val="307871"/>
                </a:solidFill>
                <a:latin typeface="Times New Roman" panose="02020603050405020304" pitchFamily="18" charset="0"/>
                <a:cs typeface="Times New Roman" panose="02020603050405020304" pitchFamily="18" charset="0"/>
              </a:rPr>
              <a:t>for</a:t>
            </a:r>
            <a:r>
              <a:rPr lang="cs-CZ" sz="2400" b="1" dirty="0" smtClean="0">
                <a:solidFill>
                  <a:srgbClr val="307871"/>
                </a:solidFill>
                <a:latin typeface="Times New Roman" panose="02020603050405020304" pitchFamily="18" charset="0"/>
                <a:cs typeface="Times New Roman" panose="02020603050405020304" pitchFamily="18" charset="0"/>
              </a:rPr>
              <a:t> Settlement </a:t>
            </a:r>
            <a:r>
              <a:rPr lang="cs-CZ" sz="2400" b="1" dirty="0" err="1" smtClean="0">
                <a:solidFill>
                  <a:srgbClr val="307871"/>
                </a:solidFill>
                <a:latin typeface="Times New Roman" panose="02020603050405020304" pitchFamily="18" charset="0"/>
                <a:cs typeface="Times New Roman" panose="02020603050405020304" pitchFamily="18" charset="0"/>
              </a:rPr>
              <a:t>of</a:t>
            </a:r>
            <a:r>
              <a:rPr lang="cs-CZ" sz="2400" b="1" dirty="0" smtClean="0">
                <a:solidFill>
                  <a:srgbClr val="307871"/>
                </a:solidFill>
                <a:latin typeface="Times New Roman" panose="02020603050405020304" pitchFamily="18" charset="0"/>
                <a:cs typeface="Times New Roman" panose="02020603050405020304" pitchFamily="18" charset="0"/>
              </a:rPr>
              <a:t> </a:t>
            </a:r>
            <a:r>
              <a:rPr lang="cs-CZ" sz="2400" b="1" dirty="0" err="1" smtClean="0">
                <a:solidFill>
                  <a:srgbClr val="307871"/>
                </a:solidFill>
                <a:latin typeface="Times New Roman" panose="02020603050405020304" pitchFamily="18" charset="0"/>
                <a:cs typeface="Times New Roman" panose="02020603050405020304" pitchFamily="18" charset="0"/>
              </a:rPr>
              <a:t>Investment</a:t>
            </a:r>
            <a:r>
              <a:rPr lang="cs-CZ" sz="2400" b="1" dirty="0" smtClean="0">
                <a:solidFill>
                  <a:srgbClr val="307871"/>
                </a:solidFill>
                <a:latin typeface="Times New Roman" panose="02020603050405020304" pitchFamily="18" charset="0"/>
                <a:cs typeface="Times New Roman" panose="02020603050405020304" pitchFamily="18" charset="0"/>
              </a:rPr>
              <a:t> </a:t>
            </a:r>
            <a:r>
              <a:rPr lang="cs-CZ" sz="2400" b="1" dirty="0" err="1" smtClean="0">
                <a:solidFill>
                  <a:srgbClr val="307871"/>
                </a:solidFill>
                <a:latin typeface="Times New Roman" panose="02020603050405020304" pitchFamily="18" charset="0"/>
                <a:cs typeface="Times New Roman" panose="02020603050405020304" pitchFamily="18" charset="0"/>
              </a:rPr>
              <a:t>Disputes</a:t>
            </a:r>
            <a:r>
              <a:rPr lang="cs-CZ" sz="2400" b="1" dirty="0" smtClean="0">
                <a:solidFill>
                  <a:srgbClr val="307871"/>
                </a:solidFill>
                <a:latin typeface="Times New Roman" panose="02020603050405020304" pitchFamily="18" charset="0"/>
                <a:cs typeface="Times New Roman" panose="02020603050405020304" pitchFamily="18" charset="0"/>
              </a:rPr>
              <a:t> (ISCID) </a:t>
            </a:r>
            <a:r>
              <a:rPr lang="cs-CZ" sz="2400" dirty="0" err="1">
                <a:solidFill>
                  <a:srgbClr val="307871"/>
                </a:solidFill>
                <a:latin typeface="Times New Roman" panose="02020603050405020304" pitchFamily="18" charset="0"/>
                <a:cs typeface="Times New Roman" panose="02020603050405020304" pitchFamily="18" charset="0"/>
              </a:rPr>
              <a:t>was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established</a:t>
            </a:r>
            <a:r>
              <a:rPr lang="cs-CZ" sz="2400" dirty="0">
                <a:solidFill>
                  <a:srgbClr val="307871"/>
                </a:solidFill>
                <a:latin typeface="Times New Roman" panose="02020603050405020304" pitchFamily="18" charset="0"/>
                <a:cs typeface="Times New Roman" panose="02020603050405020304" pitchFamily="18" charset="0"/>
              </a:rPr>
              <a:t> in </a:t>
            </a:r>
            <a:r>
              <a:rPr lang="cs-CZ" sz="2400" dirty="0" smtClean="0">
                <a:solidFill>
                  <a:srgbClr val="307871"/>
                </a:solidFill>
                <a:latin typeface="Times New Roman" panose="02020603050405020304" pitchFamily="18" charset="0"/>
                <a:cs typeface="Times New Roman" panose="02020603050405020304" pitchFamily="18" charset="0"/>
              </a:rPr>
              <a:t>1966 and </a:t>
            </a:r>
            <a:r>
              <a:rPr lang="en-US" sz="2400" dirty="0" smtClean="0">
                <a:solidFill>
                  <a:srgbClr val="307871"/>
                </a:solidFill>
                <a:latin typeface="Times New Roman" panose="02020603050405020304" pitchFamily="18" charset="0"/>
                <a:cs typeface="Times New Roman" panose="02020603050405020304" pitchFamily="18" charset="0"/>
              </a:rPr>
              <a:t>is </a:t>
            </a:r>
            <a:r>
              <a:rPr lang="en-US" sz="2400" dirty="0">
                <a:solidFill>
                  <a:srgbClr val="307871"/>
                </a:solidFill>
                <a:latin typeface="Times New Roman" panose="02020603050405020304" pitchFamily="18" charset="0"/>
                <a:cs typeface="Times New Roman" panose="02020603050405020304" pitchFamily="18" charset="0"/>
              </a:rPr>
              <a:t>the world’s leading institution devoted to international investment dispute settlement. It has extensive experience in this field, having administered the majority of all international investment cases. </a:t>
            </a:r>
            <a:r>
              <a:rPr lang="cs-CZ" sz="2400" dirty="0" smtClean="0">
                <a:solidFill>
                  <a:srgbClr val="307871"/>
                </a:solidFill>
                <a:latin typeface="Times New Roman" panose="02020603050405020304" pitchFamily="18" charset="0"/>
                <a:cs typeface="Times New Roman" panose="02020603050405020304" pitchFamily="18" charset="0"/>
              </a:rPr>
              <a:t> </a:t>
            </a:r>
            <a:endParaRPr lang="cs-CZ"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1820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EVOLUTION OF THE INTERNATIONAL MONETARY SYSTEM </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307871"/>
                </a:solidFill>
                <a:latin typeface="Times New Roman" panose="02020603050405020304" pitchFamily="18" charset="0"/>
                <a:cs typeface="Times New Roman" panose="02020603050405020304" pitchFamily="18" charset="0"/>
              </a:rPr>
              <a:t>Bimetallism: Before 1875</a:t>
            </a:r>
          </a:p>
          <a:p>
            <a:pPr algn="just"/>
            <a:r>
              <a:rPr lang="en-US" sz="2400" dirty="0">
                <a:solidFill>
                  <a:srgbClr val="307871"/>
                </a:solidFill>
                <a:latin typeface="Times New Roman" panose="02020603050405020304" pitchFamily="18" charset="0"/>
                <a:cs typeface="Times New Roman" panose="02020603050405020304" pitchFamily="18" charset="0"/>
              </a:rPr>
              <a:t>Classical Gold Standard: 1875-1914</a:t>
            </a:r>
          </a:p>
          <a:p>
            <a:pPr algn="just"/>
            <a:r>
              <a:rPr lang="en-US" sz="2400" dirty="0">
                <a:solidFill>
                  <a:srgbClr val="307871"/>
                </a:solidFill>
                <a:latin typeface="Times New Roman" panose="02020603050405020304" pitchFamily="18" charset="0"/>
                <a:cs typeface="Times New Roman" panose="02020603050405020304" pitchFamily="18" charset="0"/>
              </a:rPr>
              <a:t>Interwar Period: 1915-1944</a:t>
            </a:r>
          </a:p>
          <a:p>
            <a:pPr algn="just"/>
            <a:r>
              <a:rPr lang="en-US" sz="2400" dirty="0">
                <a:solidFill>
                  <a:srgbClr val="307871"/>
                </a:solidFill>
                <a:latin typeface="Times New Roman" panose="02020603050405020304" pitchFamily="18" charset="0"/>
                <a:cs typeface="Times New Roman" panose="02020603050405020304" pitchFamily="18" charset="0"/>
              </a:rPr>
              <a:t>Bretton Woods System: 1945-1972</a:t>
            </a:r>
          </a:p>
          <a:p>
            <a:pPr algn="just"/>
            <a:r>
              <a:rPr lang="en-US" sz="2400" dirty="0">
                <a:solidFill>
                  <a:srgbClr val="307871"/>
                </a:solidFill>
                <a:latin typeface="Times New Roman" panose="02020603050405020304" pitchFamily="18" charset="0"/>
                <a:cs typeface="Times New Roman" panose="02020603050405020304" pitchFamily="18" charset="0"/>
              </a:rPr>
              <a:t>The Flexible Exchange Rate Regime: 1973-Present</a:t>
            </a: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a:blip r:embed="rId3"/>
          <a:stretch>
            <a:fillRect/>
          </a:stretch>
        </p:blipFill>
        <p:spPr>
          <a:xfrm>
            <a:off x="8186326" y="2141357"/>
            <a:ext cx="2237945" cy="1091172"/>
          </a:xfrm>
          <a:prstGeom prst="rect">
            <a:avLst/>
          </a:prstGeom>
        </p:spPr>
      </p:pic>
      <p:pic>
        <p:nvPicPr>
          <p:cNvPr id="3" name="Obrázek 2"/>
          <p:cNvPicPr>
            <a:picLocks noChangeAspect="1"/>
          </p:cNvPicPr>
          <p:nvPr/>
        </p:nvPicPr>
        <p:blipFill>
          <a:blip r:embed="rId4"/>
          <a:stretch>
            <a:fillRect/>
          </a:stretch>
        </p:blipFill>
        <p:spPr>
          <a:xfrm>
            <a:off x="7548155" y="4198563"/>
            <a:ext cx="2354580" cy="1569720"/>
          </a:xfrm>
          <a:prstGeom prst="rect">
            <a:avLst/>
          </a:prstGeom>
        </p:spPr>
      </p:pic>
      <p:pic>
        <p:nvPicPr>
          <p:cNvPr id="7" name="Obrázek 6"/>
          <p:cNvPicPr>
            <a:picLocks noChangeAspect="1"/>
          </p:cNvPicPr>
          <p:nvPr/>
        </p:nvPicPr>
        <p:blipFill>
          <a:blip r:embed="rId5"/>
          <a:stretch>
            <a:fillRect/>
          </a:stretch>
        </p:blipFill>
        <p:spPr>
          <a:xfrm>
            <a:off x="3711441" y="3991763"/>
            <a:ext cx="2153166" cy="2153166"/>
          </a:xfrm>
          <a:prstGeom prst="rect">
            <a:avLst/>
          </a:prstGeom>
        </p:spPr>
      </p:pic>
    </p:spTree>
    <p:extLst>
      <p:ext uri="{BB962C8B-B14F-4D97-AF65-F5344CB8AC3E}">
        <p14:creationId xmlns:p14="http://schemas.microsoft.com/office/powerpoint/2010/main" val="1725419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482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smtClean="0">
                <a:ln>
                  <a:noFill/>
                </a:ln>
                <a:solidFill>
                  <a:srgbClr val="307871"/>
                </a:solidFill>
                <a:effectLst/>
                <a:uLnTx/>
                <a:uFillTx/>
                <a:latin typeface="Times New Roman"/>
                <a:ea typeface="+mj-ea"/>
                <a:cs typeface="+mj-cs"/>
              </a:rPr>
              <a:t>WORLD</a:t>
            </a:r>
            <a:r>
              <a:rPr kumimoji="0" lang="cs-CZ" sz="2400" b="0" i="0" u="none" strike="noStrike" kern="0" cap="none" spc="0" normalizeH="0" dirty="0" smtClean="0">
                <a:ln>
                  <a:noFill/>
                </a:ln>
                <a:solidFill>
                  <a:srgbClr val="307871"/>
                </a:solidFill>
                <a:effectLst/>
                <a:uLnTx/>
                <a:uFillTx/>
                <a:latin typeface="Times New Roman"/>
                <a:ea typeface="+mj-ea"/>
                <a:cs typeface="+mj-cs"/>
              </a:rPr>
              <a:t>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2" name="Obdélník 1"/>
          <p:cNvSpPr/>
          <p:nvPr/>
        </p:nvSpPr>
        <p:spPr>
          <a:xfrm>
            <a:off x="4072566" y="3208475"/>
            <a:ext cx="4504246" cy="523220"/>
          </a:xfrm>
          <a:prstGeom prst="rect">
            <a:avLst/>
          </a:prstGeom>
        </p:spPr>
        <p:txBody>
          <a:bodyPr wrap="none">
            <a:spAutoFit/>
          </a:bodyPr>
          <a:lstStyle/>
          <a:p>
            <a:r>
              <a:rPr lang="en-GB" sz="2800" dirty="0" smtClean="0"/>
              <a:t>T</a:t>
            </a:r>
            <a:r>
              <a:rPr lang="cs-CZ" sz="2800" dirty="0" err="1" smtClean="0"/>
              <a:t>hank</a:t>
            </a:r>
            <a:r>
              <a:rPr lang="en-GB" sz="2800" dirty="0" smtClean="0"/>
              <a:t> </a:t>
            </a:r>
            <a:r>
              <a:rPr lang="cs-CZ" sz="2800" dirty="0" err="1" smtClean="0"/>
              <a:t>you</a:t>
            </a:r>
            <a:r>
              <a:rPr lang="en-GB" sz="2800" dirty="0" smtClean="0"/>
              <a:t> </a:t>
            </a:r>
            <a:r>
              <a:rPr lang="cs-CZ" sz="2800" dirty="0" err="1" smtClean="0"/>
              <a:t>for</a:t>
            </a:r>
            <a:r>
              <a:rPr lang="cs-CZ" sz="2800" dirty="0" smtClean="0"/>
              <a:t> </a:t>
            </a:r>
            <a:r>
              <a:rPr lang="cs-CZ" sz="2800" dirty="0" err="1" smtClean="0"/>
              <a:t>your</a:t>
            </a:r>
            <a:r>
              <a:rPr lang="cs-CZ" sz="2800" dirty="0" smtClean="0"/>
              <a:t> </a:t>
            </a:r>
            <a:r>
              <a:rPr lang="cs-CZ" sz="2800" dirty="0" err="1" smtClean="0"/>
              <a:t>Attention</a:t>
            </a:r>
            <a:r>
              <a:rPr lang="cs-CZ" sz="2800" dirty="0" smtClean="0"/>
              <a:t>!</a:t>
            </a:r>
            <a:endParaRPr lang="en-GB" sz="2800" dirty="0"/>
          </a:p>
        </p:txBody>
      </p:sp>
    </p:spTree>
    <p:extLst>
      <p:ext uri="{BB962C8B-B14F-4D97-AF65-F5344CB8AC3E}">
        <p14:creationId xmlns:p14="http://schemas.microsoft.com/office/powerpoint/2010/main" val="45914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EVOLUTION OF THE INTERNATIONAL MONETARY SYSTEM </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92569" y="1302272"/>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Bimetallism</a:t>
            </a:r>
            <a:r>
              <a:rPr lang="en-US" sz="2400" dirty="0">
                <a:solidFill>
                  <a:srgbClr val="FF0000"/>
                </a:solidFill>
                <a:latin typeface="Times New Roman" panose="02020603050405020304" pitchFamily="18" charset="0"/>
                <a:cs typeface="Times New Roman" panose="02020603050405020304" pitchFamily="18" charset="0"/>
              </a:rPr>
              <a:t>: Before 1875</a:t>
            </a:r>
          </a:p>
          <a:p>
            <a:pPr algn="just"/>
            <a:r>
              <a:rPr lang="en-US" sz="2400" dirty="0">
                <a:solidFill>
                  <a:srgbClr val="307871"/>
                </a:solidFill>
                <a:latin typeface="Times New Roman" panose="02020603050405020304" pitchFamily="18" charset="0"/>
                <a:cs typeface="Times New Roman" panose="02020603050405020304" pitchFamily="18" charset="0"/>
              </a:rPr>
              <a:t>A “double standard” in the sense that both gold and silver were used as money</a:t>
            </a:r>
            <a:r>
              <a:rPr lang="en-US" sz="2400" dirty="0" smtClean="0">
                <a:solidFill>
                  <a:srgbClr val="307871"/>
                </a:solidFill>
                <a:latin typeface="Times New Roman" panose="02020603050405020304" pitchFamily="18" charset="0"/>
                <a:cs typeface="Times New Roman" panose="02020603050405020304" pitchFamily="18" charset="0"/>
              </a:rPr>
              <a:t>.</a:t>
            </a:r>
            <a:endParaRPr lang="en-US" sz="1200" dirty="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Both gold and silver were used as international means of payment and the exchange rates among currencies were determined by either their gold or silver contents. </a:t>
            </a:r>
          </a:p>
          <a:p>
            <a:pPr algn="just"/>
            <a:r>
              <a:rPr lang="en-US" sz="2400" dirty="0">
                <a:solidFill>
                  <a:srgbClr val="307871"/>
                </a:solidFill>
                <a:latin typeface="Times New Roman" panose="02020603050405020304" pitchFamily="18" charset="0"/>
                <a:cs typeface="Times New Roman" panose="02020603050405020304" pitchFamily="18" charset="0"/>
              </a:rPr>
              <a:t>A major problem in the international use of bimetallism was that, with each nation independently setting its own rate of exchange between the two metals, the resulting rates often differed widely from country to country</a:t>
            </a:r>
            <a:r>
              <a:rPr lang="en-US" sz="2400" dirty="0" smtClean="0">
                <a:solidFill>
                  <a:srgbClr val="307871"/>
                </a:solidFill>
                <a:latin typeface="Times New Roman" panose="02020603050405020304" pitchFamily="18" charset="0"/>
                <a:cs typeface="Times New Roman" panose="02020603050405020304" pitchFamily="18" charset="0"/>
              </a:rPr>
              <a:t>.</a:t>
            </a:r>
            <a:endParaRPr lang="cs-CZ" sz="2400"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a:solidFill>
                  <a:srgbClr val="307871"/>
                </a:solidFill>
                <a:latin typeface="Times New Roman" panose="02020603050405020304" pitchFamily="18" charset="0"/>
                <a:cs typeface="Times New Roman" panose="02020603050405020304" pitchFamily="18" charset="0"/>
              </a:rPr>
              <a:t>during the period from 1792 to 1834 the United States maintained an exchange ratio between silver and gold of 15:1, while ratios in Europe ranged from 15.5:1 to 16.06:1. This made it profitable for owners of gold to sell their gold in the European market and take their silver to the United States mint. The effect was that gold was withdrawn from domestic American circulation; the “inferior” money had driven it out.</a:t>
            </a:r>
          </a:p>
          <a:p>
            <a:pPr marL="457200" lvl="1" indent="0">
              <a:buNone/>
            </a:pPr>
            <a:endParaRPr lang="en-US"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939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EVOLUTION OF THE INTERNATIONAL MONETARY SYSTEM </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Classical </a:t>
            </a:r>
            <a:r>
              <a:rPr lang="en-US" sz="2400" dirty="0">
                <a:solidFill>
                  <a:srgbClr val="FF0000"/>
                </a:solidFill>
                <a:latin typeface="Times New Roman" panose="02020603050405020304" pitchFamily="18" charset="0"/>
                <a:cs typeface="Times New Roman" panose="02020603050405020304" pitchFamily="18" charset="0"/>
              </a:rPr>
              <a:t>Gold Standard: 1875-1914</a:t>
            </a:r>
          </a:p>
          <a:p>
            <a:pPr algn="just"/>
            <a:r>
              <a:rPr lang="en-US" sz="2400" dirty="0">
                <a:solidFill>
                  <a:srgbClr val="307871"/>
                </a:solidFill>
                <a:latin typeface="Times New Roman" panose="02020603050405020304" pitchFamily="18" charset="0"/>
                <a:cs typeface="Times New Roman" panose="02020603050405020304" pitchFamily="18" charset="0"/>
              </a:rPr>
              <a:t>During this period in most major countries:</a:t>
            </a:r>
          </a:p>
          <a:p>
            <a:pPr lvl="1" algn="just"/>
            <a:r>
              <a:rPr lang="en-US" sz="2000" dirty="0">
                <a:solidFill>
                  <a:srgbClr val="307871"/>
                </a:solidFill>
                <a:latin typeface="Times New Roman" panose="02020603050405020304" pitchFamily="18" charset="0"/>
                <a:cs typeface="Times New Roman" panose="02020603050405020304" pitchFamily="18" charset="0"/>
              </a:rPr>
              <a:t>Gold alone was assured of unrestricted coinage</a:t>
            </a:r>
          </a:p>
          <a:p>
            <a:pPr lvl="1" algn="just"/>
            <a:r>
              <a:rPr lang="en-US" sz="2000" dirty="0">
                <a:solidFill>
                  <a:srgbClr val="307871"/>
                </a:solidFill>
                <a:latin typeface="Times New Roman" panose="02020603050405020304" pitchFamily="18" charset="0"/>
                <a:cs typeface="Times New Roman" panose="02020603050405020304" pitchFamily="18" charset="0"/>
              </a:rPr>
              <a:t>There was two-way convertibility between gold and national currencies at a stable ratio.</a:t>
            </a:r>
          </a:p>
          <a:p>
            <a:pPr lvl="1" algn="just"/>
            <a:r>
              <a:rPr lang="en-US" sz="2000" dirty="0">
                <a:solidFill>
                  <a:srgbClr val="307871"/>
                </a:solidFill>
                <a:latin typeface="Times New Roman" panose="02020603050405020304" pitchFamily="18" charset="0"/>
                <a:cs typeface="Times New Roman" panose="02020603050405020304" pitchFamily="18" charset="0"/>
              </a:rPr>
              <a:t>Gold could be freely exported or imported.</a:t>
            </a:r>
          </a:p>
          <a:p>
            <a:pPr algn="just"/>
            <a:r>
              <a:rPr lang="en-US" sz="2400" dirty="0">
                <a:solidFill>
                  <a:srgbClr val="307871"/>
                </a:solidFill>
                <a:latin typeface="Times New Roman" panose="02020603050405020304" pitchFamily="18" charset="0"/>
                <a:cs typeface="Times New Roman" panose="02020603050405020304" pitchFamily="18" charset="0"/>
              </a:rPr>
              <a:t>The exchange rate between two country’s currencies would be determined by their relative gold contents.</a:t>
            </a:r>
          </a:p>
        </p:txBody>
      </p:sp>
      <p:pic>
        <p:nvPicPr>
          <p:cNvPr id="2" name="Obrázek 1"/>
          <p:cNvPicPr>
            <a:picLocks noChangeAspect="1"/>
          </p:cNvPicPr>
          <p:nvPr/>
        </p:nvPicPr>
        <p:blipFill>
          <a:blip r:embed="rId3"/>
          <a:stretch>
            <a:fillRect/>
          </a:stretch>
        </p:blipFill>
        <p:spPr>
          <a:xfrm>
            <a:off x="7175454" y="4171814"/>
            <a:ext cx="2752725" cy="1666875"/>
          </a:xfrm>
          <a:prstGeom prst="rect">
            <a:avLst/>
          </a:prstGeom>
        </p:spPr>
      </p:pic>
    </p:spTree>
    <p:extLst>
      <p:ext uri="{BB962C8B-B14F-4D97-AF65-F5344CB8AC3E}">
        <p14:creationId xmlns:p14="http://schemas.microsoft.com/office/powerpoint/2010/main" val="1210316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EVOLUTION OF THE INTERNATIONAL MONETARY SYSTEM </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36112" y="129356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Classical </a:t>
            </a:r>
            <a:r>
              <a:rPr lang="en-US" sz="2400" dirty="0">
                <a:solidFill>
                  <a:srgbClr val="FF0000"/>
                </a:solidFill>
                <a:latin typeface="Times New Roman" panose="02020603050405020304" pitchFamily="18" charset="0"/>
                <a:cs typeface="Times New Roman" panose="02020603050405020304" pitchFamily="18" charset="0"/>
              </a:rPr>
              <a:t>Gold Standard: 1875-1914</a:t>
            </a:r>
          </a:p>
          <a:p>
            <a:pPr algn="just"/>
            <a:r>
              <a:rPr lang="en-US" sz="2400" dirty="0">
                <a:solidFill>
                  <a:srgbClr val="307871"/>
                </a:solidFill>
                <a:latin typeface="Times New Roman" panose="02020603050405020304" pitchFamily="18" charset="0"/>
                <a:cs typeface="Times New Roman" panose="02020603050405020304" pitchFamily="18" charset="0"/>
              </a:rPr>
              <a:t>Highly stable exchange rates under the classical gold standard provided an environment that was favorable to international trade and investment.</a:t>
            </a:r>
          </a:p>
          <a:p>
            <a:pPr algn="just"/>
            <a:r>
              <a:rPr lang="en-US" sz="2400" dirty="0">
                <a:solidFill>
                  <a:srgbClr val="307871"/>
                </a:solidFill>
                <a:latin typeface="Times New Roman" panose="02020603050405020304" pitchFamily="18" charset="0"/>
                <a:cs typeface="Times New Roman" panose="02020603050405020304" pitchFamily="18" charset="0"/>
              </a:rPr>
              <a:t>Misalignment of exchange rates and international imbalances of payment were automatically corrected by the </a:t>
            </a:r>
            <a:r>
              <a:rPr lang="en-US" sz="2400" dirty="0">
                <a:solidFill>
                  <a:srgbClr val="FF0000"/>
                </a:solidFill>
                <a:latin typeface="Times New Roman" panose="02020603050405020304" pitchFamily="18" charset="0"/>
                <a:cs typeface="Times New Roman" panose="02020603050405020304" pitchFamily="18" charset="0"/>
              </a:rPr>
              <a:t>price-specie-flow mechanism</a:t>
            </a:r>
            <a:r>
              <a:rPr lang="en-US" sz="2400" dirty="0" smtClean="0">
                <a:solidFill>
                  <a:srgbClr val="307871"/>
                </a:solidFill>
                <a:latin typeface="Times New Roman" panose="02020603050405020304" pitchFamily="18" charset="0"/>
                <a:cs typeface="Times New Roman" panose="02020603050405020304" pitchFamily="18" charset="0"/>
              </a:rPr>
              <a:t>.</a:t>
            </a:r>
            <a:endParaRPr lang="cs-CZ" sz="2400" dirty="0" smtClean="0">
              <a:solidFill>
                <a:srgbClr val="307871"/>
              </a:solidFill>
              <a:latin typeface="Times New Roman" panose="02020603050405020304" pitchFamily="18" charset="0"/>
              <a:cs typeface="Times New Roman" panose="02020603050405020304" pitchFamily="18" charset="0"/>
            </a:endParaRPr>
          </a:p>
          <a:p>
            <a:pPr lvl="1" algn="just"/>
            <a:r>
              <a:rPr lang="en-US" sz="2000" dirty="0">
                <a:solidFill>
                  <a:srgbClr val="307871"/>
                </a:solidFill>
                <a:latin typeface="Times New Roman" panose="02020603050405020304" pitchFamily="18" charset="0"/>
                <a:cs typeface="Times New Roman" panose="02020603050405020304" pitchFamily="18" charset="0"/>
              </a:rPr>
              <a:t>Suppose Great Britain exported more to France than France imported from Great Britain.</a:t>
            </a:r>
          </a:p>
          <a:p>
            <a:pPr lvl="1" algn="just"/>
            <a:r>
              <a:rPr lang="en-US" sz="2000" dirty="0">
                <a:solidFill>
                  <a:srgbClr val="307871"/>
                </a:solidFill>
                <a:latin typeface="Times New Roman" panose="02020603050405020304" pitchFamily="18" charset="0"/>
                <a:cs typeface="Times New Roman" panose="02020603050405020304" pitchFamily="18" charset="0"/>
              </a:rPr>
              <a:t>This cannot persist under a gold standard.</a:t>
            </a:r>
          </a:p>
          <a:p>
            <a:pPr lvl="1" algn="just"/>
            <a:r>
              <a:rPr lang="en-US" sz="2000" dirty="0">
                <a:solidFill>
                  <a:srgbClr val="307871"/>
                </a:solidFill>
                <a:latin typeface="Times New Roman" panose="02020603050405020304" pitchFamily="18" charset="0"/>
                <a:cs typeface="Times New Roman" panose="02020603050405020304" pitchFamily="18" charset="0"/>
              </a:rPr>
              <a:t>Net export of goods from Great Britain to France will be accompanied by a net flow of gold from France to Great Britain.</a:t>
            </a:r>
          </a:p>
          <a:p>
            <a:pPr lvl="1" algn="just"/>
            <a:r>
              <a:rPr lang="en-US" sz="2000" dirty="0">
                <a:solidFill>
                  <a:srgbClr val="307871"/>
                </a:solidFill>
                <a:latin typeface="Times New Roman" panose="02020603050405020304" pitchFamily="18" charset="0"/>
                <a:cs typeface="Times New Roman" panose="02020603050405020304" pitchFamily="18" charset="0"/>
              </a:rPr>
              <a:t>This flow of gold will lead to a lower price level in France and, at the same time, a higher price level in Britain.</a:t>
            </a:r>
          </a:p>
          <a:p>
            <a:pPr lvl="1" algn="just"/>
            <a:r>
              <a:rPr lang="en-US" sz="2000" dirty="0">
                <a:solidFill>
                  <a:srgbClr val="307871"/>
                </a:solidFill>
                <a:latin typeface="Times New Roman" panose="02020603050405020304" pitchFamily="18" charset="0"/>
                <a:cs typeface="Times New Roman" panose="02020603050405020304" pitchFamily="18" charset="0"/>
              </a:rPr>
              <a:t>The resultant change in relative price levels will slow exports from Great Britain and encourage exports from France.</a:t>
            </a:r>
          </a:p>
          <a:p>
            <a:pPr lvl="1" algn="just"/>
            <a:endParaRPr lang="en-US"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53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EVOLUTION OF THE INTERNATIONAL MONETARY SYSTEM </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Classical </a:t>
            </a:r>
            <a:r>
              <a:rPr lang="en-US" sz="2400" dirty="0">
                <a:solidFill>
                  <a:srgbClr val="FF0000"/>
                </a:solidFill>
                <a:latin typeface="Times New Roman" panose="02020603050405020304" pitchFamily="18" charset="0"/>
                <a:cs typeface="Times New Roman" panose="02020603050405020304" pitchFamily="18" charset="0"/>
              </a:rPr>
              <a:t>Gold Standard: 1875-1914</a:t>
            </a:r>
          </a:p>
          <a:p>
            <a:pPr algn="just"/>
            <a:r>
              <a:rPr lang="en-US" sz="2400" dirty="0">
                <a:solidFill>
                  <a:srgbClr val="307871"/>
                </a:solidFill>
                <a:latin typeface="Times New Roman" panose="02020603050405020304" pitchFamily="18" charset="0"/>
                <a:cs typeface="Times New Roman" panose="02020603050405020304" pitchFamily="18" charset="0"/>
              </a:rPr>
              <a:t>There are shortcomings:</a:t>
            </a:r>
          </a:p>
          <a:p>
            <a:pPr algn="just"/>
            <a:r>
              <a:rPr lang="en-US" sz="2400" dirty="0">
                <a:solidFill>
                  <a:srgbClr val="307871"/>
                </a:solidFill>
                <a:latin typeface="Times New Roman" panose="02020603050405020304" pitchFamily="18" charset="0"/>
                <a:cs typeface="Times New Roman" panose="02020603050405020304" pitchFamily="18" charset="0"/>
              </a:rPr>
              <a:t>The supply of newly minted gold is so restricted that the growth of world trade and investment can be hampered for the lack of sufficient monetary reserves.</a:t>
            </a:r>
          </a:p>
          <a:p>
            <a:pPr algn="just"/>
            <a:r>
              <a:rPr lang="en-US" sz="2400" dirty="0">
                <a:solidFill>
                  <a:srgbClr val="307871"/>
                </a:solidFill>
                <a:latin typeface="Times New Roman" panose="02020603050405020304" pitchFamily="18" charset="0"/>
                <a:cs typeface="Times New Roman" panose="02020603050405020304" pitchFamily="18" charset="0"/>
              </a:rPr>
              <a:t>Even if the world returned to a gold standard, any national government could abandon the standard.</a:t>
            </a:r>
          </a:p>
          <a:p>
            <a:pPr lvl="1" algn="just"/>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164286" y="3893763"/>
            <a:ext cx="2133600" cy="2143125"/>
          </a:xfrm>
          <a:prstGeom prst="rect">
            <a:avLst/>
          </a:prstGeom>
        </p:spPr>
      </p:pic>
    </p:spTree>
    <p:extLst>
      <p:ext uri="{BB962C8B-B14F-4D97-AF65-F5344CB8AC3E}">
        <p14:creationId xmlns:p14="http://schemas.microsoft.com/office/powerpoint/2010/main" val="1863888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EVOLUTION OF THE INTERNATIONAL MONETARY SYSTEM </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Interwar </a:t>
            </a:r>
            <a:r>
              <a:rPr lang="en-US" sz="2400" dirty="0">
                <a:solidFill>
                  <a:srgbClr val="FF0000"/>
                </a:solidFill>
                <a:latin typeface="Times New Roman" panose="02020603050405020304" pitchFamily="18" charset="0"/>
                <a:cs typeface="Times New Roman" panose="02020603050405020304" pitchFamily="18" charset="0"/>
              </a:rPr>
              <a:t>Period: 1915-1944</a:t>
            </a:r>
          </a:p>
          <a:p>
            <a:pPr algn="just"/>
            <a:r>
              <a:rPr lang="en-US" sz="2400" dirty="0">
                <a:solidFill>
                  <a:srgbClr val="307871"/>
                </a:solidFill>
                <a:latin typeface="Times New Roman" panose="02020603050405020304" pitchFamily="18" charset="0"/>
                <a:cs typeface="Times New Roman" panose="02020603050405020304" pitchFamily="18" charset="0"/>
              </a:rPr>
              <a:t>Exchange rates fluctuated as countries widely used “predatory” depreciations of their currencies as a means of gaining advantage in the world export market.</a:t>
            </a:r>
          </a:p>
          <a:p>
            <a:pPr algn="just"/>
            <a:r>
              <a:rPr lang="en-US" sz="2400" dirty="0">
                <a:solidFill>
                  <a:srgbClr val="307871"/>
                </a:solidFill>
                <a:latin typeface="Times New Roman" panose="02020603050405020304" pitchFamily="18" charset="0"/>
                <a:cs typeface="Times New Roman" panose="02020603050405020304" pitchFamily="18" charset="0"/>
              </a:rPr>
              <a:t>Attempts were made to restore the gold standard, but participants lacked the political will to “follow the rules of the game”.</a:t>
            </a:r>
          </a:p>
          <a:p>
            <a:pPr algn="just"/>
            <a:r>
              <a:rPr lang="en-US" sz="2400" dirty="0">
                <a:solidFill>
                  <a:srgbClr val="307871"/>
                </a:solidFill>
                <a:latin typeface="Times New Roman" panose="02020603050405020304" pitchFamily="18" charset="0"/>
                <a:cs typeface="Times New Roman" panose="02020603050405020304" pitchFamily="18" charset="0"/>
              </a:rPr>
              <a:t>The result for international trade and investment was profoundly detrimental.</a:t>
            </a:r>
          </a:p>
        </p:txBody>
      </p:sp>
      <p:pic>
        <p:nvPicPr>
          <p:cNvPr id="2" name="Obrázek 1"/>
          <p:cNvPicPr>
            <a:picLocks noChangeAspect="1"/>
          </p:cNvPicPr>
          <p:nvPr/>
        </p:nvPicPr>
        <p:blipFill>
          <a:blip r:embed="rId3"/>
          <a:stretch>
            <a:fillRect/>
          </a:stretch>
        </p:blipFill>
        <p:spPr>
          <a:xfrm>
            <a:off x="5029473" y="4450760"/>
            <a:ext cx="3143250" cy="1457325"/>
          </a:xfrm>
          <a:prstGeom prst="rect">
            <a:avLst/>
          </a:prstGeom>
        </p:spPr>
      </p:pic>
    </p:spTree>
    <p:extLst>
      <p:ext uri="{BB962C8B-B14F-4D97-AF65-F5344CB8AC3E}">
        <p14:creationId xmlns:p14="http://schemas.microsoft.com/office/powerpoint/2010/main" val="4250574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EVOLUTION OF THE INTERNATIONAL MONETARY SYSTEM </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501277" y="1319689"/>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Bretton </a:t>
            </a:r>
            <a:r>
              <a:rPr lang="en-US" sz="2400" dirty="0">
                <a:solidFill>
                  <a:srgbClr val="FF0000"/>
                </a:solidFill>
                <a:latin typeface="Times New Roman" panose="02020603050405020304" pitchFamily="18" charset="0"/>
                <a:cs typeface="Times New Roman" panose="02020603050405020304" pitchFamily="18" charset="0"/>
              </a:rPr>
              <a:t>Woods System: 1945-1972</a:t>
            </a:r>
          </a:p>
          <a:p>
            <a:pPr algn="just"/>
            <a:r>
              <a:rPr lang="en-US" sz="2400" dirty="0">
                <a:solidFill>
                  <a:srgbClr val="307871"/>
                </a:solidFill>
                <a:latin typeface="Times New Roman" panose="02020603050405020304" pitchFamily="18" charset="0"/>
                <a:cs typeface="Times New Roman" panose="02020603050405020304" pitchFamily="18" charset="0"/>
              </a:rPr>
              <a:t>Named for a 1944 meeting of 44 nations at Bretton Woods, New Hampshire.</a:t>
            </a:r>
          </a:p>
          <a:p>
            <a:pPr algn="just"/>
            <a:r>
              <a:rPr lang="en-US" sz="2400" dirty="0">
                <a:solidFill>
                  <a:srgbClr val="307871"/>
                </a:solidFill>
                <a:latin typeface="Times New Roman" panose="02020603050405020304" pitchFamily="18" charset="0"/>
                <a:cs typeface="Times New Roman" panose="02020603050405020304" pitchFamily="18" charset="0"/>
              </a:rPr>
              <a:t>The purpose was to design a postwar international monetary system.</a:t>
            </a:r>
          </a:p>
          <a:p>
            <a:pPr algn="just"/>
            <a:r>
              <a:rPr lang="en-US" sz="2400" dirty="0">
                <a:solidFill>
                  <a:srgbClr val="307871"/>
                </a:solidFill>
                <a:latin typeface="Times New Roman" panose="02020603050405020304" pitchFamily="18" charset="0"/>
                <a:cs typeface="Times New Roman" panose="02020603050405020304" pitchFamily="18" charset="0"/>
              </a:rPr>
              <a:t>The goal was exchange rate stability without the gold standard.</a:t>
            </a:r>
          </a:p>
          <a:p>
            <a:pPr algn="just"/>
            <a:r>
              <a:rPr lang="en-US" sz="2400" dirty="0">
                <a:solidFill>
                  <a:srgbClr val="307871"/>
                </a:solidFill>
                <a:latin typeface="Times New Roman" panose="02020603050405020304" pitchFamily="18" charset="0"/>
                <a:cs typeface="Times New Roman" panose="02020603050405020304" pitchFamily="18" charset="0"/>
              </a:rPr>
              <a:t>The result was the creation of the IMF and the World Bank</a:t>
            </a:r>
            <a:r>
              <a:rPr lang="en-US" sz="2400" dirty="0" smtClean="0">
                <a:solidFill>
                  <a:srgbClr val="307871"/>
                </a:solidFill>
                <a:latin typeface="Times New Roman" panose="02020603050405020304" pitchFamily="18" charset="0"/>
                <a:cs typeface="Times New Roman" panose="02020603050405020304" pitchFamily="18" charset="0"/>
              </a:rPr>
              <a:t>.</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Under the Bretton Woods system, the U.S. dollar was pegged to gold at $35 per ounce and other currencies were pegged to the U.S. dollar.</a:t>
            </a:r>
          </a:p>
          <a:p>
            <a:pPr algn="just"/>
            <a:r>
              <a:rPr lang="en-US" sz="2400" dirty="0">
                <a:solidFill>
                  <a:srgbClr val="307871"/>
                </a:solidFill>
                <a:latin typeface="Times New Roman" panose="02020603050405020304" pitchFamily="18" charset="0"/>
                <a:cs typeface="Times New Roman" panose="02020603050405020304" pitchFamily="18" charset="0"/>
              </a:rPr>
              <a:t>Each country was responsible for maintaining its exchange rate within ±1% of the adopted par value by buying or selling foreign reserves as necessary.</a:t>
            </a:r>
          </a:p>
          <a:p>
            <a:pPr algn="just"/>
            <a:r>
              <a:rPr lang="en-US" sz="2400" dirty="0">
                <a:solidFill>
                  <a:srgbClr val="307871"/>
                </a:solidFill>
                <a:latin typeface="Times New Roman" panose="02020603050405020304" pitchFamily="18" charset="0"/>
                <a:cs typeface="Times New Roman" panose="02020603050405020304" pitchFamily="18" charset="0"/>
              </a:rPr>
              <a:t>The Bretton Woods system was a dollar-based gold exchange standard.</a:t>
            </a:r>
          </a:p>
          <a:p>
            <a:pPr algn="just"/>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393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TotalTime>
  <Words>1982</Words>
  <Application>Microsoft Office PowerPoint</Application>
  <PresentationFormat>Širokoúhlá obrazovka</PresentationFormat>
  <Paragraphs>167</Paragraphs>
  <Slides>30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Calibri</vt:lpstr>
      <vt:lpstr>Calibri Light</vt:lpstr>
      <vt:lpstr>Times New Roman</vt:lpstr>
      <vt:lpstr>Motiv Office</vt:lpstr>
      <vt:lpstr>INTERNATIONAL MONETARY SYSTEM AND RELATIONS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Ingrid Majerová</cp:lastModifiedBy>
  <cp:revision>170</cp:revision>
  <dcterms:created xsi:type="dcterms:W3CDTF">2016-11-25T20:36:16Z</dcterms:created>
  <dcterms:modified xsi:type="dcterms:W3CDTF">2020-01-21T20:27:23Z</dcterms:modified>
</cp:coreProperties>
</file>