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85" r:id="rId7"/>
    <p:sldId id="369" r:id="rId8"/>
    <p:sldId id="386" r:id="rId9"/>
    <p:sldId id="364" r:id="rId10"/>
    <p:sldId id="370" r:id="rId11"/>
    <p:sldId id="371" r:id="rId12"/>
    <p:sldId id="372" r:id="rId13"/>
    <p:sldId id="374" r:id="rId14"/>
    <p:sldId id="363" r:id="rId15"/>
    <p:sldId id="375" r:id="rId16"/>
    <p:sldId id="382" r:id="rId17"/>
    <p:sldId id="383" r:id="rId18"/>
    <p:sldId id="377" r:id="rId19"/>
    <p:sldId id="376" r:id="rId20"/>
    <p:sldId id="384" r:id="rId21"/>
    <p:sldId id="378" r:id="rId22"/>
    <p:sldId id="379" r:id="rId23"/>
    <p:sldId id="380" r:id="rId24"/>
    <p:sldId id="381" r:id="rId25"/>
    <p:sldId id="262"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a:solidFill>
                  <a:schemeClr val="bg1"/>
                </a:solidFill>
                <a:latin typeface="Times New Roman" panose="02020603050405020304" pitchFamily="18" charset="0"/>
                <a:cs typeface="Times New Roman" panose="02020603050405020304" pitchFamily="18" charset="0"/>
              </a:rPr>
              <a:t>MOVEMENT OF </a:t>
            </a:r>
            <a:r>
              <a:rPr lang="cs-CZ" sz="5333" b="1" dirty="0" smtClean="0">
                <a:solidFill>
                  <a:schemeClr val="bg1"/>
                </a:solidFill>
                <a:latin typeface="Times New Roman" panose="02020603050405020304" pitchFamily="18" charset="0"/>
                <a:cs typeface="Times New Roman" panose="02020603050405020304" pitchFamily="18" charset="0"/>
              </a:rPr>
              <a:t>PRODUCTION (INTERNATIONAL) FACTORS</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VIII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Opening </a:t>
            </a:r>
            <a:r>
              <a:rPr lang="en-US" sz="2400" dirty="0">
                <a:solidFill>
                  <a:srgbClr val="FF0000"/>
                </a:solidFill>
                <a:latin typeface="Times New Roman" panose="02020603050405020304" pitchFamily="18" charset="0"/>
                <a:cs typeface="Times New Roman" panose="02020603050405020304" pitchFamily="18" charset="0"/>
              </a:rPr>
              <a:t>markets to foreign direct investment</a:t>
            </a:r>
          </a:p>
          <a:p>
            <a:pPr algn="just"/>
            <a:r>
              <a:rPr lang="en-US" sz="2400" dirty="0">
                <a:solidFill>
                  <a:srgbClr val="307871"/>
                </a:solidFill>
                <a:latin typeface="Times New Roman" panose="02020603050405020304" pitchFamily="18" charset="0"/>
                <a:cs typeface="Times New Roman" panose="02020603050405020304" pitchFamily="18" charset="0"/>
              </a:rPr>
              <a:t>Higher rates of private investment</a:t>
            </a:r>
          </a:p>
          <a:p>
            <a:pPr lvl="1" algn="just"/>
            <a:r>
              <a:rPr lang="en-US" sz="2000" dirty="0">
                <a:solidFill>
                  <a:srgbClr val="307871"/>
                </a:solidFill>
                <a:latin typeface="Times New Roman" panose="02020603050405020304" pitchFamily="18" charset="0"/>
                <a:cs typeface="Times New Roman" panose="02020603050405020304" pitchFamily="18" charset="0"/>
              </a:rPr>
              <a:t>Economic growth and job creation</a:t>
            </a:r>
          </a:p>
          <a:p>
            <a:pPr algn="just"/>
            <a:r>
              <a:rPr lang="en-US" sz="2400" dirty="0">
                <a:solidFill>
                  <a:srgbClr val="307871"/>
                </a:solidFill>
                <a:latin typeface="Times New Roman" panose="02020603050405020304" pitchFamily="18" charset="0"/>
                <a:cs typeface="Times New Roman" panose="02020603050405020304" pitchFamily="18" charset="0"/>
              </a:rPr>
              <a:t>Generates spillovers</a:t>
            </a:r>
          </a:p>
          <a:p>
            <a:pPr lvl="1" algn="just"/>
            <a:r>
              <a:rPr lang="en-US" sz="2000" dirty="0">
                <a:solidFill>
                  <a:srgbClr val="307871"/>
                </a:solidFill>
                <a:latin typeface="Times New Roman" panose="02020603050405020304" pitchFamily="18" charset="0"/>
                <a:cs typeface="Times New Roman" panose="02020603050405020304" pitchFamily="18" charset="0"/>
              </a:rPr>
              <a:t>Improved management and better technology</a:t>
            </a:r>
          </a:p>
          <a:p>
            <a:pPr algn="just"/>
            <a:r>
              <a:rPr lang="en-US" sz="2400" dirty="0">
                <a:solidFill>
                  <a:srgbClr val="307871"/>
                </a:solidFill>
                <a:latin typeface="Times New Roman" panose="02020603050405020304" pitchFamily="18" charset="0"/>
                <a:cs typeface="Times New Roman" panose="02020603050405020304" pitchFamily="18" charset="0"/>
              </a:rPr>
              <a:t>Higher average labor productivity</a:t>
            </a:r>
          </a:p>
          <a:p>
            <a:pPr algn="just"/>
            <a:r>
              <a:rPr lang="en-US" sz="2400" dirty="0">
                <a:solidFill>
                  <a:srgbClr val="307871"/>
                </a:solidFill>
                <a:latin typeface="Times New Roman" panose="02020603050405020304" pitchFamily="18" charset="0"/>
                <a:cs typeface="Times New Roman" panose="02020603050405020304" pitchFamily="18" charset="0"/>
              </a:rPr>
              <a:t>Higher wages</a:t>
            </a:r>
          </a:p>
          <a:p>
            <a:pPr algn="just"/>
            <a:r>
              <a:rPr lang="en-US" sz="2400" dirty="0">
                <a:solidFill>
                  <a:srgbClr val="307871"/>
                </a:solidFill>
                <a:latin typeface="Times New Roman" panose="02020603050405020304" pitchFamily="18" charset="0"/>
                <a:cs typeface="Times New Roman" panose="02020603050405020304" pitchFamily="18" charset="0"/>
              </a:rPr>
              <a:t>Stimulates exports of machinery and other capital goods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886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Foreign direct investment </a:t>
            </a:r>
          </a:p>
          <a:p>
            <a:pPr algn="just"/>
            <a:r>
              <a:rPr lang="en-US" sz="2400" dirty="0">
                <a:solidFill>
                  <a:srgbClr val="307871"/>
                </a:solidFill>
                <a:latin typeface="Times New Roman" panose="02020603050405020304" pitchFamily="18" charset="0"/>
                <a:cs typeface="Times New Roman" panose="02020603050405020304" pitchFamily="18" charset="0"/>
              </a:rPr>
              <a:t>Conducted in anticipation of future profits</a:t>
            </a:r>
          </a:p>
          <a:p>
            <a:pPr algn="just"/>
            <a:r>
              <a:rPr lang="en-US" sz="2400" dirty="0">
                <a:solidFill>
                  <a:srgbClr val="307871"/>
                </a:solidFill>
                <a:latin typeface="Times New Roman" panose="02020603050405020304" pitchFamily="18" charset="0"/>
                <a:cs typeface="Times New Roman" panose="02020603050405020304" pitchFamily="18" charset="0"/>
              </a:rPr>
              <a:t>Investment flows from regions of low anticipated profit to those of high anticipated profit</a:t>
            </a:r>
          </a:p>
          <a:p>
            <a:pPr algn="just"/>
            <a:r>
              <a:rPr lang="en-US" sz="2400" dirty="0">
                <a:solidFill>
                  <a:srgbClr val="307871"/>
                </a:solidFill>
                <a:latin typeface="Times New Roman" panose="02020603050405020304" pitchFamily="18" charset="0"/>
                <a:cs typeface="Times New Roman" panose="02020603050405020304" pitchFamily="18" charset="0"/>
              </a:rPr>
              <a:t>Other factors</a:t>
            </a:r>
          </a:p>
          <a:p>
            <a:pPr lvl="1" algn="just"/>
            <a:r>
              <a:rPr lang="en-US" sz="2000" dirty="0">
                <a:solidFill>
                  <a:srgbClr val="307871"/>
                </a:solidFill>
                <a:latin typeface="Times New Roman" panose="02020603050405020304" pitchFamily="18" charset="0"/>
                <a:cs typeface="Times New Roman" panose="02020603050405020304" pitchFamily="18" charset="0"/>
              </a:rPr>
              <a:t>Market-demand conditions, trade restrictions, </a:t>
            </a:r>
          </a:p>
          <a:p>
            <a:pPr lvl="1" algn="just"/>
            <a:r>
              <a:rPr lang="en-US" sz="2000" dirty="0">
                <a:solidFill>
                  <a:srgbClr val="307871"/>
                </a:solidFill>
                <a:latin typeface="Times New Roman" panose="02020603050405020304" pitchFamily="18" charset="0"/>
                <a:cs typeface="Times New Roman" panose="02020603050405020304" pitchFamily="18" charset="0"/>
              </a:rPr>
              <a:t>Investment regulations, </a:t>
            </a:r>
          </a:p>
          <a:p>
            <a:pPr lvl="1" algn="just"/>
            <a:r>
              <a:rPr lang="en-US" sz="2000" dirty="0">
                <a:solidFill>
                  <a:srgbClr val="307871"/>
                </a:solidFill>
                <a:latin typeface="Times New Roman" panose="02020603050405020304" pitchFamily="18" charset="0"/>
                <a:cs typeface="Times New Roman" panose="02020603050405020304" pitchFamily="18" charset="0"/>
              </a:rPr>
              <a:t>Labor costs, and transportation costs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69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0430" y="128485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Motives</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for</a:t>
            </a:r>
            <a:r>
              <a:rPr lang="cs-CZ"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Foreign </a:t>
            </a:r>
            <a:r>
              <a:rPr lang="en-US" sz="2400" dirty="0">
                <a:solidFill>
                  <a:srgbClr val="FF0000"/>
                </a:solidFill>
                <a:latin typeface="Times New Roman" panose="02020603050405020304" pitchFamily="18" charset="0"/>
                <a:cs typeface="Times New Roman" panose="02020603050405020304" pitchFamily="18" charset="0"/>
              </a:rPr>
              <a:t>direct investment </a:t>
            </a:r>
          </a:p>
          <a:p>
            <a:pPr algn="just"/>
            <a:r>
              <a:rPr lang="en-US" sz="2400" b="1" dirty="0">
                <a:solidFill>
                  <a:srgbClr val="307871"/>
                </a:solidFill>
                <a:latin typeface="Times New Roman" panose="02020603050405020304" pitchFamily="18" charset="0"/>
                <a:cs typeface="Times New Roman" panose="02020603050405020304" pitchFamily="18" charset="0"/>
              </a:rPr>
              <a:t>Demand factors</a:t>
            </a:r>
          </a:p>
          <a:p>
            <a:pPr lvl="1" algn="just"/>
            <a:r>
              <a:rPr lang="en-US" sz="2000" dirty="0">
                <a:solidFill>
                  <a:srgbClr val="307871"/>
                </a:solidFill>
                <a:latin typeface="Times New Roman" panose="02020603050405020304" pitchFamily="18" charset="0"/>
                <a:cs typeface="Times New Roman" panose="02020603050405020304" pitchFamily="18" charset="0"/>
              </a:rPr>
              <a:t>New markets and sources of demand</a:t>
            </a:r>
          </a:p>
          <a:p>
            <a:pPr lvl="1" algn="just"/>
            <a:r>
              <a:rPr lang="en-US" sz="2000" dirty="0">
                <a:solidFill>
                  <a:srgbClr val="307871"/>
                </a:solidFill>
                <a:latin typeface="Times New Roman" panose="02020603050405020304" pitchFamily="18" charset="0"/>
                <a:cs typeface="Times New Roman" panose="02020603050405020304" pitchFamily="18" charset="0"/>
              </a:rPr>
              <a:t>Tap foreign markets that cannot be maintained adequately by export products</a:t>
            </a:r>
          </a:p>
          <a:p>
            <a:pPr lvl="1" algn="just"/>
            <a:r>
              <a:rPr lang="en-US" sz="2000" dirty="0">
                <a:solidFill>
                  <a:srgbClr val="307871"/>
                </a:solidFill>
                <a:latin typeface="Times New Roman" panose="02020603050405020304" pitchFamily="18" charset="0"/>
                <a:cs typeface="Times New Roman" panose="02020603050405020304" pitchFamily="18" charset="0"/>
              </a:rPr>
              <a:t>Parent company - productive capacity already sufficient to meet domestic demands</a:t>
            </a:r>
          </a:p>
          <a:p>
            <a:pPr lvl="1" algn="just"/>
            <a:r>
              <a:rPr lang="en-US" sz="2000" dirty="0">
                <a:solidFill>
                  <a:srgbClr val="307871"/>
                </a:solidFill>
                <a:latin typeface="Times New Roman" panose="02020603050405020304" pitchFamily="18" charset="0"/>
                <a:cs typeface="Times New Roman" panose="02020603050405020304" pitchFamily="18" charset="0"/>
              </a:rPr>
              <a:t>Market </a:t>
            </a:r>
            <a:r>
              <a:rPr lang="en-US" sz="2000" dirty="0" smtClean="0">
                <a:solidFill>
                  <a:srgbClr val="307871"/>
                </a:solidFill>
                <a:latin typeface="Times New Roman" panose="02020603050405020304" pitchFamily="18" charset="0"/>
                <a:cs typeface="Times New Roman" panose="02020603050405020304" pitchFamily="18" charset="0"/>
              </a:rPr>
              <a:t>competition</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Cost</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factors</a:t>
            </a:r>
            <a:endParaRPr lang="cs-CZ" sz="2400" b="1"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Reductions in production costs</a:t>
            </a:r>
          </a:p>
          <a:p>
            <a:pPr lvl="1" algn="just"/>
            <a:r>
              <a:rPr lang="en-US" sz="2000" dirty="0">
                <a:solidFill>
                  <a:srgbClr val="307871"/>
                </a:solidFill>
                <a:latin typeface="Times New Roman" panose="02020603050405020304" pitchFamily="18" charset="0"/>
                <a:cs typeface="Times New Roman" panose="02020603050405020304" pitchFamily="18" charset="0"/>
              </a:rPr>
              <a:t>Essential raw materials</a:t>
            </a:r>
          </a:p>
          <a:p>
            <a:pPr lvl="1" algn="just"/>
            <a:r>
              <a:rPr lang="en-US" sz="2000" dirty="0">
                <a:solidFill>
                  <a:srgbClr val="307871"/>
                </a:solidFill>
                <a:latin typeface="Times New Roman" panose="02020603050405020304" pitchFamily="18" charset="0"/>
                <a:cs typeface="Times New Roman" panose="02020603050405020304" pitchFamily="18" charset="0"/>
              </a:rPr>
              <a:t>Labor costs</a:t>
            </a:r>
          </a:p>
          <a:p>
            <a:pPr lvl="1" algn="just"/>
            <a:r>
              <a:rPr lang="en-US" sz="2000" dirty="0">
                <a:solidFill>
                  <a:srgbClr val="307871"/>
                </a:solidFill>
                <a:latin typeface="Times New Roman" panose="02020603050405020304" pitchFamily="18" charset="0"/>
                <a:cs typeface="Times New Roman" panose="02020603050405020304" pitchFamily="18" charset="0"/>
              </a:rPr>
              <a:t>Transportation costs</a:t>
            </a:r>
          </a:p>
          <a:p>
            <a:pPr lvl="1" algn="just"/>
            <a:r>
              <a:rPr lang="en-US" sz="2000" dirty="0">
                <a:solidFill>
                  <a:srgbClr val="307871"/>
                </a:solidFill>
                <a:latin typeface="Times New Roman" panose="02020603050405020304" pitchFamily="18" charset="0"/>
                <a:cs typeface="Times New Roman" panose="02020603050405020304" pitchFamily="18" charset="0"/>
              </a:rPr>
              <a:t>Government policies</a:t>
            </a: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124428" y="3557294"/>
            <a:ext cx="3238772" cy="2431618"/>
          </a:xfrm>
          <a:prstGeom prst="rect">
            <a:avLst/>
          </a:prstGeom>
        </p:spPr>
      </p:pic>
    </p:spTree>
    <p:extLst>
      <p:ext uri="{BB962C8B-B14F-4D97-AF65-F5344CB8AC3E}">
        <p14:creationId xmlns:p14="http://schemas.microsoft.com/office/powerpoint/2010/main" val="62633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13701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Country Risk </a:t>
            </a:r>
            <a:r>
              <a:rPr lang="cs-CZ" sz="2400" dirty="0" err="1" smtClean="0">
                <a:solidFill>
                  <a:srgbClr val="FF0000"/>
                </a:solidFill>
                <a:latin typeface="Times New Roman" panose="02020603050405020304" pitchFamily="18" charset="0"/>
                <a:cs typeface="Times New Roman" panose="02020603050405020304" pitchFamily="18" charset="0"/>
              </a:rPr>
              <a:t>Analysis</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307871"/>
                </a:solidFill>
                <a:latin typeface="Times New Roman" panose="02020603050405020304" pitchFamily="18" charset="0"/>
                <a:cs typeface="Times New Roman" panose="02020603050405020304" pitchFamily="18" charset="0"/>
              </a:rPr>
              <a:t>Political risk analysis</a:t>
            </a:r>
          </a:p>
          <a:p>
            <a:pPr algn="just"/>
            <a:r>
              <a:rPr lang="en-US" sz="2400" dirty="0">
                <a:solidFill>
                  <a:srgbClr val="307871"/>
                </a:solidFill>
                <a:latin typeface="Times New Roman" panose="02020603050405020304" pitchFamily="18" charset="0"/>
                <a:cs typeface="Times New Roman" panose="02020603050405020304" pitchFamily="18" charset="0"/>
              </a:rPr>
              <a:t>To assess the political stability of a country</a:t>
            </a:r>
          </a:p>
          <a:p>
            <a:pPr lvl="1" algn="just"/>
            <a:r>
              <a:rPr lang="en-US" sz="2000" dirty="0">
                <a:solidFill>
                  <a:srgbClr val="307871"/>
                </a:solidFill>
                <a:latin typeface="Times New Roman" panose="02020603050405020304" pitchFamily="18" charset="0"/>
                <a:cs typeface="Times New Roman" panose="02020603050405020304" pitchFamily="18" charset="0"/>
              </a:rPr>
              <a:t>Government stability, corruption, domestic conflict, religious tensions, and ethnic tensions</a:t>
            </a:r>
          </a:p>
          <a:p>
            <a:pPr algn="just"/>
            <a:r>
              <a:rPr lang="en-US" sz="2400" b="1" dirty="0">
                <a:solidFill>
                  <a:srgbClr val="307871"/>
                </a:solidFill>
                <a:latin typeface="Times New Roman" panose="02020603050405020304" pitchFamily="18" charset="0"/>
                <a:cs typeface="Times New Roman" panose="02020603050405020304" pitchFamily="18" charset="0"/>
              </a:rPr>
              <a:t>Financial risk analysis </a:t>
            </a:r>
          </a:p>
          <a:p>
            <a:pPr algn="just"/>
            <a:r>
              <a:rPr lang="en-US" sz="2400" dirty="0">
                <a:solidFill>
                  <a:srgbClr val="307871"/>
                </a:solidFill>
                <a:latin typeface="Times New Roman" panose="02020603050405020304" pitchFamily="18" charset="0"/>
                <a:cs typeface="Times New Roman" panose="02020603050405020304" pitchFamily="18" charset="0"/>
              </a:rPr>
              <a:t>Investigates a country’s ability to finance its debt obligations</a:t>
            </a:r>
          </a:p>
          <a:p>
            <a:pPr lvl="1" algn="just"/>
            <a:r>
              <a:rPr lang="en-US" sz="2000" dirty="0">
                <a:solidFill>
                  <a:srgbClr val="307871"/>
                </a:solidFill>
                <a:latin typeface="Times New Roman" panose="02020603050405020304" pitchFamily="18" charset="0"/>
                <a:cs typeface="Times New Roman" panose="02020603050405020304" pitchFamily="18" charset="0"/>
              </a:rPr>
              <a:t>Foreign debt as a percentage of GDP, loan default, and exchange rate stability</a:t>
            </a:r>
          </a:p>
          <a:p>
            <a:pPr algn="just"/>
            <a:r>
              <a:rPr lang="en-US" sz="2400" b="1" dirty="0">
                <a:solidFill>
                  <a:srgbClr val="307871"/>
                </a:solidFill>
                <a:latin typeface="Times New Roman" panose="02020603050405020304" pitchFamily="18" charset="0"/>
                <a:cs typeface="Times New Roman" panose="02020603050405020304" pitchFamily="18" charset="0"/>
              </a:rPr>
              <a:t>Economic risk analysis </a:t>
            </a:r>
          </a:p>
          <a:p>
            <a:pPr algn="just"/>
            <a:r>
              <a:rPr lang="en-US" sz="2400" dirty="0">
                <a:solidFill>
                  <a:srgbClr val="307871"/>
                </a:solidFill>
                <a:latin typeface="Times New Roman" panose="02020603050405020304" pitchFamily="18" charset="0"/>
                <a:cs typeface="Times New Roman" panose="02020603050405020304" pitchFamily="18" charset="0"/>
              </a:rPr>
              <a:t>Determines a country’s current economic strengths and weaknesses </a:t>
            </a:r>
          </a:p>
          <a:p>
            <a:pPr lvl="1" algn="just"/>
            <a:r>
              <a:rPr lang="en-US" sz="2000" dirty="0">
                <a:solidFill>
                  <a:srgbClr val="307871"/>
                </a:solidFill>
                <a:latin typeface="Times New Roman" panose="02020603050405020304" pitchFamily="18" charset="0"/>
                <a:cs typeface="Times New Roman" panose="02020603050405020304" pitchFamily="18" charset="0"/>
              </a:rPr>
              <a:t>Rate of growth in GDP, per capita GDP, inflation rate</a:t>
            </a:r>
          </a:p>
          <a:p>
            <a:pPr algn="just"/>
            <a:r>
              <a:rPr lang="en-US" sz="2400" b="1" dirty="0">
                <a:solidFill>
                  <a:srgbClr val="307871"/>
                </a:solidFill>
                <a:latin typeface="Times New Roman" panose="02020603050405020304" pitchFamily="18" charset="0"/>
                <a:cs typeface="Times New Roman" panose="02020603050405020304" pitchFamily="18" charset="0"/>
              </a:rPr>
              <a:t>Composite country risk rating</a:t>
            </a:r>
          </a:p>
          <a:p>
            <a:pPr algn="just"/>
            <a:r>
              <a:rPr lang="en-US" sz="2400" dirty="0">
                <a:solidFill>
                  <a:srgbClr val="307871"/>
                </a:solidFill>
                <a:latin typeface="Times New Roman" panose="02020603050405020304" pitchFamily="18" charset="0"/>
                <a:cs typeface="Times New Roman" panose="02020603050405020304" pitchFamily="18" charset="0"/>
              </a:rPr>
              <a:t>Overall assessment of the risk of doing business in some country</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36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51622" cy="461665"/>
          </a:xfrm>
          <a:prstGeom prst="rect">
            <a:avLst/>
          </a:prstGeom>
        </p:spPr>
        <p:txBody>
          <a:bodyPr wrap="none">
            <a:spAutoFit/>
          </a:bodyPr>
          <a:lstStyle/>
          <a:p>
            <a:pPr lvl="0">
              <a:defRPr/>
            </a:pPr>
            <a:r>
              <a:rPr lang="cs-CZ" sz="2400" kern="0" dirty="0">
                <a:solidFill>
                  <a:srgbClr val="307871"/>
                </a:solidFill>
                <a:latin typeface="Times New Roman"/>
              </a:rPr>
              <a:t>FOREIGN DIRECT INVESTMENT</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5786588" y="1875128"/>
            <a:ext cx="5642248" cy="4378045"/>
          </a:xfrm>
          <a:prstGeom prst="rect">
            <a:avLst/>
          </a:prstGeom>
          <a:noFill/>
          <a:ln w="9525">
            <a:noFill/>
            <a:miter lim="800000"/>
            <a:headEnd/>
            <a:tailEnd/>
          </a:ln>
        </p:spPr>
      </p:pic>
      <p:sp>
        <p:nvSpPr>
          <p:cNvPr id="3" name="Obdélník 2"/>
          <p:cNvSpPr/>
          <p:nvPr/>
        </p:nvSpPr>
        <p:spPr>
          <a:xfrm>
            <a:off x="509986" y="1959429"/>
            <a:ext cx="4755697" cy="1754326"/>
          </a:xfrm>
          <a:prstGeom prst="rect">
            <a:avLst/>
          </a:prstGeom>
        </p:spPr>
        <p:txBody>
          <a:bodyPr wrap="square">
            <a:spAutoFit/>
          </a:bodyPr>
          <a:lstStyle/>
          <a:p>
            <a:r>
              <a:rPr lang="en-US" dirty="0">
                <a:solidFill>
                  <a:srgbClr val="FF0000"/>
                </a:solidFill>
              </a:rPr>
              <a:t>International Country Risk Guide</a:t>
            </a:r>
          </a:p>
          <a:p>
            <a:r>
              <a:rPr lang="en-US" dirty="0"/>
              <a:t>Political risk factors - weighting of 50%</a:t>
            </a:r>
          </a:p>
          <a:p>
            <a:r>
              <a:rPr lang="en-US" dirty="0"/>
              <a:t>Financial and economic risk factors – 25% each</a:t>
            </a:r>
          </a:p>
          <a:p>
            <a:pPr marL="285750" indent="-285750">
              <a:buFont typeface="Arial" panose="020B0604020202020204" pitchFamily="34" charset="0"/>
              <a:buChar char="•"/>
            </a:pPr>
            <a:r>
              <a:rPr lang="en-US" dirty="0"/>
              <a:t>Low risk, 80–100 points</a:t>
            </a:r>
          </a:p>
          <a:p>
            <a:pPr marL="285750" indent="-285750">
              <a:buFont typeface="Arial" panose="020B0604020202020204" pitchFamily="34" charset="0"/>
              <a:buChar char="•"/>
            </a:pPr>
            <a:r>
              <a:rPr lang="en-US" dirty="0"/>
              <a:t>Moderate risk, 50–79 points</a:t>
            </a:r>
          </a:p>
          <a:p>
            <a:pPr marL="285750" indent="-285750">
              <a:buFont typeface="Arial" panose="020B0604020202020204" pitchFamily="34" charset="0"/>
              <a:buChar char="•"/>
            </a:pPr>
            <a:r>
              <a:rPr lang="en-US" dirty="0"/>
              <a:t>High risk, 0–49 points</a:t>
            </a:r>
          </a:p>
        </p:txBody>
      </p:sp>
    </p:spTree>
    <p:extLst>
      <p:ext uri="{BB962C8B-B14F-4D97-AF65-F5344CB8AC3E}">
        <p14:creationId xmlns:p14="http://schemas.microsoft.com/office/powerpoint/2010/main" val="6853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9405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TECHNOLOGY TRANSFER</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30430" y="127635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Technology transfer</a:t>
            </a:r>
          </a:p>
          <a:p>
            <a:pPr algn="just"/>
            <a:r>
              <a:rPr lang="en-US" sz="2400" dirty="0">
                <a:solidFill>
                  <a:srgbClr val="307871"/>
                </a:solidFill>
                <a:latin typeface="Times New Roman" panose="02020603050405020304" pitchFamily="18" charset="0"/>
                <a:cs typeface="Times New Roman" panose="02020603050405020304" pitchFamily="18" charset="0"/>
              </a:rPr>
              <a:t>Demonstration effect</a:t>
            </a:r>
          </a:p>
          <a:p>
            <a:pPr algn="just"/>
            <a:r>
              <a:rPr lang="en-US" sz="2400" dirty="0">
                <a:solidFill>
                  <a:srgbClr val="307871"/>
                </a:solidFill>
                <a:latin typeface="Times New Roman" panose="02020603050405020304" pitchFamily="18" charset="0"/>
                <a:cs typeface="Times New Roman" panose="02020603050405020304" pitchFamily="18" charset="0"/>
              </a:rPr>
              <a:t>Competition effect</a:t>
            </a:r>
          </a:p>
          <a:p>
            <a:pPr algn="just"/>
            <a:r>
              <a:rPr lang="en-US" sz="2400" dirty="0">
                <a:solidFill>
                  <a:srgbClr val="307871"/>
                </a:solidFill>
                <a:latin typeface="Times New Roman" panose="02020603050405020304" pitchFamily="18" charset="0"/>
                <a:cs typeface="Times New Roman" panose="02020603050405020304" pitchFamily="18" charset="0"/>
              </a:rPr>
              <a:t>Increase the productivity and competitiveness of recipient nations</a:t>
            </a:r>
          </a:p>
          <a:p>
            <a:pPr algn="just"/>
            <a:r>
              <a:rPr lang="en-US" sz="2400" dirty="0">
                <a:solidFill>
                  <a:srgbClr val="307871"/>
                </a:solidFill>
                <a:latin typeface="Times New Roman" panose="02020603050405020304" pitchFamily="18" charset="0"/>
                <a:cs typeface="Times New Roman" panose="02020603050405020304" pitchFamily="18" charset="0"/>
              </a:rPr>
              <a:t>Donor nations may react against it because it is detrimental their economic base</a:t>
            </a:r>
          </a:p>
          <a:p>
            <a:pPr algn="just"/>
            <a:r>
              <a:rPr lang="en-US" sz="2400" dirty="0">
                <a:solidFill>
                  <a:srgbClr val="307871"/>
                </a:solidFill>
                <a:latin typeface="Times New Roman" panose="02020603050405020304" pitchFamily="18" charset="0"/>
                <a:cs typeface="Times New Roman" panose="02020603050405020304" pitchFamily="18" charset="0"/>
              </a:rPr>
              <a:t>General Electric: trade-off for entry into the Chinese market</a:t>
            </a:r>
          </a:p>
          <a:p>
            <a:pPr lvl="1" algn="just"/>
            <a:r>
              <a:rPr lang="en-US" sz="2000" dirty="0">
                <a:solidFill>
                  <a:srgbClr val="307871"/>
                </a:solidFill>
                <a:latin typeface="Times New Roman" panose="02020603050405020304" pitchFamily="18" charset="0"/>
                <a:cs typeface="Times New Roman" panose="02020603050405020304" pitchFamily="18" charset="0"/>
              </a:rPr>
              <a:t>Short-term sales for long-term competition</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751025" y="3834628"/>
            <a:ext cx="2057400" cy="2219325"/>
          </a:xfrm>
          <a:prstGeom prst="rect">
            <a:avLst/>
          </a:prstGeom>
        </p:spPr>
      </p:pic>
    </p:spTree>
    <p:extLst>
      <p:ext uri="{BB962C8B-B14F-4D97-AF65-F5344CB8AC3E}">
        <p14:creationId xmlns:p14="http://schemas.microsoft.com/office/powerpoint/2010/main" val="168341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9405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TECHNOLOGY TRANSFER</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Technology transfer</a:t>
            </a:r>
          </a:p>
          <a:p>
            <a:pPr algn="just"/>
            <a:r>
              <a:rPr lang="en-US" sz="2400" dirty="0">
                <a:solidFill>
                  <a:srgbClr val="307871"/>
                </a:solidFill>
                <a:latin typeface="Times New Roman" panose="02020603050405020304" pitchFamily="18" charset="0"/>
                <a:cs typeface="Times New Roman" panose="02020603050405020304" pitchFamily="18" charset="0"/>
              </a:rPr>
              <a:t>First, there is </a:t>
            </a:r>
            <a:r>
              <a:rPr lang="en-US" sz="2400" b="1" dirty="0">
                <a:solidFill>
                  <a:srgbClr val="307871"/>
                </a:solidFill>
                <a:latin typeface="Times New Roman" panose="02020603050405020304" pitchFamily="18" charset="0"/>
                <a:cs typeface="Times New Roman" panose="02020603050405020304" pitchFamily="18" charset="0"/>
              </a:rPr>
              <a:t>foreign direct investment </a:t>
            </a:r>
            <a:r>
              <a:rPr lang="en-US" sz="2400" dirty="0">
                <a:solidFill>
                  <a:srgbClr val="307871"/>
                </a:solidFill>
                <a:latin typeface="Times New Roman" panose="02020603050405020304" pitchFamily="18" charset="0"/>
                <a:cs typeface="Times New Roman" panose="02020603050405020304" pitchFamily="18" charset="0"/>
              </a:rPr>
              <a:t>(FDI), which makes it possible to reach new technologies and use the existing models of their implementation or application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Second</a:t>
            </a:r>
            <a:r>
              <a:rPr lang="en-US" sz="2400" dirty="0">
                <a:solidFill>
                  <a:srgbClr val="307871"/>
                </a:solidFill>
                <a:latin typeface="Times New Roman" panose="02020603050405020304" pitchFamily="18" charset="0"/>
                <a:cs typeface="Times New Roman" panose="02020603050405020304" pitchFamily="18" charset="0"/>
              </a:rPr>
              <a:t>, through </a:t>
            </a:r>
            <a:r>
              <a:rPr lang="en-US" sz="2400" b="1" dirty="0">
                <a:solidFill>
                  <a:srgbClr val="307871"/>
                </a:solidFill>
                <a:latin typeface="Times New Roman" panose="02020603050405020304" pitchFamily="18" charset="0"/>
                <a:cs typeface="Times New Roman" panose="02020603050405020304" pitchFamily="18" charset="0"/>
              </a:rPr>
              <a:t>international cooperation</a:t>
            </a:r>
            <a:r>
              <a:rPr lang="en-US" sz="2400" dirty="0">
                <a:solidFill>
                  <a:srgbClr val="307871"/>
                </a:solidFill>
                <a:latin typeface="Times New Roman" panose="02020603050405020304" pitchFamily="18" charset="0"/>
                <a:cs typeface="Times New Roman" panose="02020603050405020304" pitchFamily="18" charset="0"/>
              </a:rPr>
              <a:t>, companies increase their R&amp;D expenditure, thus boosting the technological intensity and technical advancement of their production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Third</a:t>
            </a:r>
            <a:r>
              <a:rPr lang="en-US" sz="2400" dirty="0">
                <a:solidFill>
                  <a:srgbClr val="307871"/>
                </a:solidFill>
                <a:latin typeface="Times New Roman" panose="02020603050405020304" pitchFamily="18" charset="0"/>
                <a:cs typeface="Times New Roman" panose="02020603050405020304" pitchFamily="18" charset="0"/>
              </a:rPr>
              <a:t>, international links allow enterprises to broaden the scope of </a:t>
            </a:r>
            <a:r>
              <a:rPr lang="en-US" sz="2400" b="1" dirty="0">
                <a:solidFill>
                  <a:srgbClr val="307871"/>
                </a:solidFill>
                <a:latin typeface="Times New Roman" panose="02020603050405020304" pitchFamily="18" charset="0"/>
                <a:cs typeface="Times New Roman" panose="02020603050405020304" pitchFamily="18" charset="0"/>
              </a:rPr>
              <a:t>application of new technologies</a:t>
            </a:r>
            <a:r>
              <a:rPr lang="en-US" sz="2400" dirty="0">
                <a:solidFill>
                  <a:srgbClr val="307871"/>
                </a:solidFill>
                <a:latin typeface="Times New Roman" panose="02020603050405020304" pitchFamily="18" charset="0"/>
                <a:cs typeface="Times New Roman" panose="02020603050405020304" pitchFamily="18" charset="0"/>
              </a:rPr>
              <a:t> onto a higher number of branches or sectors. In the long term, accumulation of resources and possibilities in less technologically developed branches prompts companies to search for new, more innovative forms or scopes of activities from processing to R&amp;D </a:t>
            </a: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420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9405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TECHNOLOGY TRANSFER</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730704" y="1373051"/>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Technology transfer</a:t>
            </a:r>
          </a:p>
          <a:p>
            <a:pPr algn="just"/>
            <a:r>
              <a:rPr lang="en-US" sz="2400" dirty="0">
                <a:solidFill>
                  <a:srgbClr val="307871"/>
                </a:solidFill>
                <a:latin typeface="Times New Roman" panose="02020603050405020304" pitchFamily="18" charset="0"/>
                <a:cs typeface="Times New Roman" panose="02020603050405020304" pitchFamily="18" charset="0"/>
              </a:rPr>
              <a:t>This type of processes must go closely together with the development of human resources (knowledge, experience, skills, cooperation), because of their inevitable complementarity and the tendency towards greater share of R&amp;D in entrepreneurial </a:t>
            </a:r>
            <a:r>
              <a:rPr lang="en-US" sz="2400" dirty="0" smtClean="0">
                <a:solidFill>
                  <a:srgbClr val="307871"/>
                </a:solidFill>
                <a:latin typeface="Times New Roman" panose="02020603050405020304" pitchFamily="18" charset="0"/>
                <a:cs typeface="Times New Roman" panose="02020603050405020304" pitchFamily="18" charset="0"/>
              </a:rPr>
              <a:t>activity</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Further </a:t>
            </a:r>
            <a:r>
              <a:rPr lang="en-US" sz="2400" dirty="0">
                <a:solidFill>
                  <a:srgbClr val="307871"/>
                </a:solidFill>
                <a:latin typeface="Times New Roman" panose="02020603050405020304" pitchFamily="18" charset="0"/>
                <a:cs typeface="Times New Roman" panose="02020603050405020304" pitchFamily="18" charset="0"/>
              </a:rPr>
              <a:t>steps towards higher levels of technological development require better efficiency at adopting new solutions.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 the long term, technology transfer is the main component of technical progress as it leads to increased productivity and helps to narrow the gap between less and more developed countries. </a:t>
            </a: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32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936850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Division of EU countries into typological groups according to international technology transfer in 2008</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rotWithShape="1">
          <a:blip r:embed="rId3"/>
          <a:srcRect l="12337" t="12745" r="41667" b="6183"/>
          <a:stretch/>
        </p:blipFill>
        <p:spPr>
          <a:xfrm>
            <a:off x="6007224" y="2061883"/>
            <a:ext cx="4194611" cy="4158681"/>
          </a:xfrm>
          <a:prstGeom prst="rect">
            <a:avLst/>
          </a:prstGeom>
        </p:spPr>
      </p:pic>
    </p:spTree>
    <p:extLst>
      <p:ext uri="{BB962C8B-B14F-4D97-AF65-F5344CB8AC3E}">
        <p14:creationId xmlns:p14="http://schemas.microsoft.com/office/powerpoint/2010/main" val="2393683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International </a:t>
            </a:r>
            <a:r>
              <a:rPr lang="en-US" sz="2400" dirty="0" err="1" smtClean="0">
                <a:solidFill>
                  <a:srgbClr val="FF0000"/>
                </a:solidFill>
                <a:latin typeface="Times New Roman" panose="02020603050405020304" pitchFamily="18" charset="0"/>
                <a:cs typeface="Times New Roman" panose="02020603050405020304" pitchFamily="18" charset="0"/>
              </a:rPr>
              <a:t>labo</a:t>
            </a:r>
            <a:r>
              <a:rPr lang="cs-CZ" sz="2400" dirty="0">
                <a:solidFill>
                  <a:srgbClr val="FF0000"/>
                </a:solidFill>
                <a:latin typeface="Times New Roman" panose="02020603050405020304" pitchFamily="18" charset="0"/>
                <a:cs typeface="Times New Roman" panose="02020603050405020304" pitchFamily="18" charset="0"/>
              </a:rPr>
              <a:t>u</a:t>
            </a:r>
            <a:r>
              <a:rPr lang="en-US" sz="2400" dirty="0" smtClean="0">
                <a:solidFill>
                  <a:srgbClr val="FF0000"/>
                </a:solidFill>
                <a:latin typeface="Times New Roman" panose="02020603050405020304" pitchFamily="18" charset="0"/>
                <a:cs typeface="Times New Roman" panose="02020603050405020304" pitchFamily="18" charset="0"/>
              </a:rPr>
              <a:t>r </a:t>
            </a:r>
            <a:r>
              <a:rPr lang="en-US" sz="2400" dirty="0">
                <a:solidFill>
                  <a:srgbClr val="FF0000"/>
                </a:solidFill>
                <a:latin typeface="Times New Roman" panose="02020603050405020304" pitchFamily="18" charset="0"/>
                <a:cs typeface="Times New Roman" panose="02020603050405020304" pitchFamily="18" charset="0"/>
              </a:rPr>
              <a:t>movements</a:t>
            </a:r>
          </a:p>
          <a:p>
            <a:pPr algn="just"/>
            <a:r>
              <a:rPr lang="en-US" sz="2400" dirty="0">
                <a:solidFill>
                  <a:srgbClr val="307871"/>
                </a:solidFill>
                <a:latin typeface="Times New Roman" panose="02020603050405020304" pitchFamily="18" charset="0"/>
                <a:cs typeface="Times New Roman" panose="02020603050405020304" pitchFamily="18" charset="0"/>
              </a:rPr>
              <a:t>Enhance the world economy’s efficiency</a:t>
            </a:r>
          </a:p>
          <a:p>
            <a:pPr algn="just"/>
            <a:r>
              <a:rPr lang="en-US" sz="2400" dirty="0">
                <a:solidFill>
                  <a:srgbClr val="307871"/>
                </a:solidFill>
                <a:latin typeface="Times New Roman" panose="02020603050405020304" pitchFamily="18" charset="0"/>
                <a:cs typeface="Times New Roman" panose="02020603050405020304" pitchFamily="18" charset="0"/>
              </a:rPr>
              <a:t>Restricted by government controls</a:t>
            </a:r>
          </a:p>
          <a:p>
            <a:pPr algn="just"/>
            <a:r>
              <a:rPr lang="en-US" sz="2400" dirty="0">
                <a:solidFill>
                  <a:srgbClr val="FF0000"/>
                </a:solidFill>
                <a:latin typeface="Times New Roman" panose="02020603050405020304" pitchFamily="18" charset="0"/>
                <a:cs typeface="Times New Roman" panose="02020603050405020304" pitchFamily="18" charset="0"/>
              </a:rPr>
              <a:t>Immigration Act of 1924</a:t>
            </a:r>
          </a:p>
          <a:p>
            <a:pPr algn="just"/>
            <a:r>
              <a:rPr lang="en-US" sz="2400" dirty="0">
                <a:solidFill>
                  <a:srgbClr val="307871"/>
                </a:solidFill>
                <a:latin typeface="Times New Roman" panose="02020603050405020304" pitchFamily="18" charset="0"/>
                <a:cs typeface="Times New Roman" panose="02020603050405020304" pitchFamily="18" charset="0"/>
              </a:rPr>
              <a:t>Restricting the overall flow of immigrants</a:t>
            </a:r>
          </a:p>
          <a:p>
            <a:pPr algn="just"/>
            <a:r>
              <a:rPr lang="en-US" sz="2400" dirty="0">
                <a:solidFill>
                  <a:srgbClr val="307871"/>
                </a:solidFill>
                <a:latin typeface="Times New Roman" panose="02020603050405020304" pitchFamily="18" charset="0"/>
                <a:cs typeface="Times New Roman" panose="02020603050405020304" pitchFamily="18" charset="0"/>
              </a:rPr>
              <a:t>Quota - limited the number of immigrants from each foreign </a:t>
            </a:r>
            <a:r>
              <a:rPr lang="en-US" sz="2400" dirty="0" smtClean="0">
                <a:solidFill>
                  <a:srgbClr val="307871"/>
                </a:solidFill>
                <a:latin typeface="Times New Roman" panose="02020603050405020304" pitchFamily="18" charset="0"/>
                <a:cs typeface="Times New Roman" panose="02020603050405020304" pitchFamily="18" charset="0"/>
              </a:rPr>
              <a:t>country</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Migrants</a:t>
            </a:r>
            <a:r>
              <a:rPr lang="en-US" sz="2400" dirty="0">
                <a:solidFill>
                  <a:srgbClr val="307871"/>
                </a:solidFill>
                <a:latin typeface="Times New Roman" panose="02020603050405020304" pitchFamily="18" charset="0"/>
                <a:cs typeface="Times New Roman" panose="02020603050405020304" pitchFamily="18" charset="0"/>
              </a:rPr>
              <a:t> - motivated by </a:t>
            </a:r>
          </a:p>
          <a:p>
            <a:pPr algn="just"/>
            <a:r>
              <a:rPr lang="en-US" sz="2400" dirty="0">
                <a:solidFill>
                  <a:srgbClr val="307871"/>
                </a:solidFill>
                <a:latin typeface="Times New Roman" panose="02020603050405020304" pitchFamily="18" charset="0"/>
                <a:cs typeface="Times New Roman" panose="02020603050405020304" pitchFamily="18" charset="0"/>
              </a:rPr>
              <a:t>Better economic opportunities</a:t>
            </a:r>
          </a:p>
          <a:p>
            <a:pPr algn="just"/>
            <a:r>
              <a:rPr lang="en-US" sz="2400" dirty="0">
                <a:solidFill>
                  <a:srgbClr val="307871"/>
                </a:solidFill>
                <a:latin typeface="Times New Roman" panose="02020603050405020304" pitchFamily="18" charset="0"/>
                <a:cs typeface="Times New Roman" panose="02020603050405020304" pitchFamily="18" charset="0"/>
              </a:rPr>
              <a:t>Noneconomic factors: politics, war, and religion</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27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4801314"/>
          </a:xfrm>
          <a:prstGeom prst="rect">
            <a:avLst/>
          </a:prstGeom>
        </p:spPr>
        <p:txBody>
          <a:bodyPr>
            <a:spAutoFit/>
          </a:bodyPr>
          <a:lstStyle/>
          <a:p>
            <a:pPr marL="342900" indent="-342900">
              <a:buFont typeface="+mj-lt"/>
              <a:buAutoNum type="arabicPeriod"/>
            </a:pPr>
            <a:r>
              <a:rPr lang="cs-CZ" dirty="0" err="1" smtClean="0"/>
              <a:t>The</a:t>
            </a:r>
            <a:r>
              <a:rPr lang="cs-CZ" dirty="0" smtClean="0"/>
              <a:t> </a:t>
            </a:r>
            <a:r>
              <a:rPr lang="cs-CZ" dirty="0" err="1" smtClean="0"/>
              <a:t>sources</a:t>
            </a:r>
            <a:r>
              <a:rPr lang="cs-CZ" dirty="0" smtClean="0"/>
              <a:t> </a:t>
            </a:r>
            <a:r>
              <a:rPr lang="cs-CZ" dirty="0" err="1" smtClean="0"/>
              <a:t>of</a:t>
            </a:r>
            <a:r>
              <a:rPr lang="cs-CZ" dirty="0" smtClean="0"/>
              <a:t> </a:t>
            </a:r>
            <a:r>
              <a:rPr lang="cs-CZ" dirty="0" err="1" smtClean="0"/>
              <a:t>movement</a:t>
            </a:r>
            <a:r>
              <a:rPr lang="cs-CZ" dirty="0" smtClean="0"/>
              <a:t> </a:t>
            </a:r>
            <a:r>
              <a:rPr lang="cs-CZ" dirty="0" err="1" smtClean="0"/>
              <a:t>of</a:t>
            </a:r>
            <a:r>
              <a:rPr lang="cs-CZ" dirty="0" smtClean="0"/>
              <a:t> </a:t>
            </a:r>
            <a:r>
              <a:rPr lang="cs-CZ" dirty="0" err="1" smtClean="0"/>
              <a:t>factors</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Foreign</a:t>
            </a:r>
            <a:r>
              <a:rPr lang="cs-CZ" dirty="0" smtClean="0"/>
              <a:t> Direct </a:t>
            </a:r>
            <a:r>
              <a:rPr lang="cs-CZ" dirty="0" err="1" smtClean="0"/>
              <a:t>Investment</a:t>
            </a:r>
            <a:endParaRPr lang="cs-CZ" dirty="0" smtClean="0"/>
          </a:p>
          <a:p>
            <a:pPr marL="342900" indent="-342900">
              <a:buFont typeface="+mj-lt"/>
              <a:buAutoNum type="arabicPeriod"/>
            </a:pPr>
            <a:endParaRPr lang="cs-CZ" dirty="0"/>
          </a:p>
          <a:p>
            <a:pPr marL="342900" indent="-342900">
              <a:buFont typeface="+mj-lt"/>
              <a:buAutoNum type="arabicPeriod"/>
            </a:pPr>
            <a:r>
              <a:rPr lang="cs-CZ" dirty="0" smtClean="0"/>
              <a:t>Technology </a:t>
            </a:r>
            <a:r>
              <a:rPr lang="cs-CZ" dirty="0" err="1" smtClean="0"/>
              <a:t>Movement</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Labour</a:t>
            </a:r>
            <a:r>
              <a:rPr lang="cs-CZ" dirty="0" smtClean="0"/>
              <a:t> </a:t>
            </a:r>
            <a:r>
              <a:rPr lang="cs-CZ" dirty="0" err="1" smtClean="0"/>
              <a:t>Migration</a:t>
            </a:r>
            <a:endParaRPr lang="cs-CZ" dirty="0"/>
          </a:p>
          <a:p>
            <a:pPr marL="342900" indent="-342900">
              <a:buFont typeface="+mj-lt"/>
              <a:buAutoNum type="arabicPeriod"/>
            </a:pPr>
            <a:endParaRPr lang="cs-CZ" dirty="0" smtClean="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307871"/>
                </a:solidFill>
                <a:latin typeface="Times New Roman" panose="02020603050405020304" pitchFamily="18" charset="0"/>
                <a:cs typeface="Times New Roman" panose="02020603050405020304" pitchFamily="18" charset="0"/>
              </a:rPr>
              <a:t>US </a:t>
            </a:r>
            <a:r>
              <a:rPr lang="cs-CZ" sz="2400" dirty="0" err="1" smtClean="0">
                <a:solidFill>
                  <a:srgbClr val="307871"/>
                </a:solidFill>
                <a:latin typeface="Times New Roman" panose="02020603050405020304" pitchFamily="18" charset="0"/>
                <a:cs typeface="Times New Roman" panose="02020603050405020304" pitchFamily="18" charset="0"/>
              </a:rPr>
              <a:t>Immigration</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between</a:t>
            </a:r>
            <a:r>
              <a:rPr lang="cs-CZ" sz="2400" dirty="0" smtClean="0">
                <a:solidFill>
                  <a:srgbClr val="307871"/>
                </a:solidFill>
                <a:latin typeface="Times New Roman" panose="02020603050405020304" pitchFamily="18" charset="0"/>
                <a:cs typeface="Times New Roman" panose="02020603050405020304" pitchFamily="18" charset="0"/>
              </a:rPr>
              <a:t> 1820 and 2008</a:t>
            </a: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640396" y="1846697"/>
            <a:ext cx="6038850" cy="4295775"/>
          </a:xfrm>
          <a:prstGeom prst="rect">
            <a:avLst/>
          </a:prstGeom>
          <a:noFill/>
          <a:ln w="9525">
            <a:noFill/>
            <a:miter lim="800000"/>
            <a:headEnd/>
            <a:tailEnd/>
          </a:ln>
        </p:spPr>
      </p:pic>
    </p:spTree>
    <p:extLst>
      <p:ext uri="{BB962C8B-B14F-4D97-AF65-F5344CB8AC3E}">
        <p14:creationId xmlns:p14="http://schemas.microsoft.com/office/powerpoint/2010/main" val="200612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Mexican workers immigrate to the U.S.  </a:t>
            </a:r>
          </a:p>
          <a:p>
            <a:pPr algn="just"/>
            <a:r>
              <a:rPr lang="en-US" sz="2400" dirty="0">
                <a:solidFill>
                  <a:srgbClr val="307871"/>
                </a:solidFill>
                <a:latin typeface="Times New Roman" panose="02020603050405020304" pitchFamily="18" charset="0"/>
                <a:cs typeface="Times New Roman" panose="02020603050405020304" pitchFamily="18" charset="0"/>
              </a:rPr>
              <a:t>Workers migrate from uses of lower productivity to higher productivity</a:t>
            </a:r>
          </a:p>
          <a:p>
            <a:pPr lvl="1" algn="just"/>
            <a:r>
              <a:rPr lang="en-US" sz="2000" dirty="0">
                <a:solidFill>
                  <a:srgbClr val="307871"/>
                </a:solidFill>
                <a:latin typeface="Times New Roman" panose="02020603050405020304" pitchFamily="18" charset="0"/>
                <a:cs typeface="Times New Roman" panose="02020603050405020304" pitchFamily="18" charset="0"/>
              </a:rPr>
              <a:t>World output expands</a:t>
            </a:r>
          </a:p>
          <a:p>
            <a:pPr algn="just"/>
            <a:r>
              <a:rPr lang="en-US" sz="2400" dirty="0">
                <a:solidFill>
                  <a:srgbClr val="307871"/>
                </a:solidFill>
                <a:latin typeface="Times New Roman" panose="02020603050405020304" pitchFamily="18" charset="0"/>
                <a:cs typeface="Times New Roman" panose="02020603050405020304" pitchFamily="18" charset="0"/>
              </a:rPr>
              <a:t>Mexican labor supply decreases</a:t>
            </a:r>
          </a:p>
          <a:p>
            <a:pPr lvl="1" algn="just"/>
            <a:r>
              <a:rPr lang="en-US" sz="2000" dirty="0">
                <a:solidFill>
                  <a:srgbClr val="307871"/>
                </a:solidFill>
                <a:latin typeface="Times New Roman" panose="02020603050405020304" pitchFamily="18" charset="0"/>
                <a:cs typeface="Times New Roman" panose="02020603050405020304" pitchFamily="18" charset="0"/>
              </a:rPr>
              <a:t>Wages increase</a:t>
            </a:r>
          </a:p>
          <a:p>
            <a:pPr algn="just"/>
            <a:r>
              <a:rPr lang="en-US" sz="2400" dirty="0">
                <a:solidFill>
                  <a:srgbClr val="307871"/>
                </a:solidFill>
                <a:latin typeface="Times New Roman" panose="02020603050405020304" pitchFamily="18" charset="0"/>
                <a:cs typeface="Times New Roman" panose="02020603050405020304" pitchFamily="18" charset="0"/>
              </a:rPr>
              <a:t>U.S. labor supply increases - Wages decrease</a:t>
            </a:r>
          </a:p>
          <a:p>
            <a:pPr algn="just"/>
            <a:r>
              <a:rPr lang="en-US" sz="2400" dirty="0">
                <a:solidFill>
                  <a:srgbClr val="307871"/>
                </a:solidFill>
                <a:latin typeface="Times New Roman" panose="02020603050405020304" pitchFamily="18" charset="0"/>
                <a:cs typeface="Times New Roman" panose="02020603050405020304" pitchFamily="18" charset="0"/>
              </a:rPr>
              <a:t>Hurts native U.S. </a:t>
            </a:r>
            <a:r>
              <a:rPr lang="en-US" sz="2400" dirty="0" smtClean="0">
                <a:solidFill>
                  <a:srgbClr val="307871"/>
                </a:solidFill>
                <a:latin typeface="Times New Roman" panose="02020603050405020304" pitchFamily="18" charset="0"/>
                <a:cs typeface="Times New Roman" panose="02020603050405020304" pitchFamily="18" charset="0"/>
              </a:rPr>
              <a:t>workers</a:t>
            </a:r>
            <a:r>
              <a:rPr lang="cs-CZ" sz="2400" dirty="0" smtClean="0">
                <a:solidFill>
                  <a:srgbClr val="307871"/>
                </a:solidFill>
                <a:latin typeface="Times New Roman" panose="02020603050405020304" pitchFamily="18" charset="0"/>
                <a:cs typeface="Times New Roman" panose="02020603050405020304" pitchFamily="18" charset="0"/>
              </a:rPr>
              <a:t> x h</a:t>
            </a:r>
            <a:r>
              <a:rPr lang="en-US" sz="2400" dirty="0" err="1" smtClean="0">
                <a:solidFill>
                  <a:srgbClr val="307871"/>
                </a:solidFill>
                <a:latin typeface="Times New Roman" panose="02020603050405020304" pitchFamily="18" charset="0"/>
                <a:cs typeface="Times New Roman" panose="02020603050405020304" pitchFamily="18" charset="0"/>
              </a:rPr>
              <a:t>elps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Mexican </a:t>
            </a:r>
            <a:r>
              <a:rPr lang="en-US" sz="2400" dirty="0" smtClean="0">
                <a:solidFill>
                  <a:srgbClr val="307871"/>
                </a:solidFill>
                <a:latin typeface="Times New Roman" panose="02020603050405020304" pitchFamily="18" charset="0"/>
                <a:cs typeface="Times New Roman" panose="02020603050405020304" pitchFamily="18" charset="0"/>
              </a:rPr>
              <a:t>workers</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Helps U.S. owners of </a:t>
            </a:r>
            <a:r>
              <a:rPr lang="en-US" sz="2400" dirty="0" smtClean="0">
                <a:solidFill>
                  <a:srgbClr val="307871"/>
                </a:solidFill>
                <a:latin typeface="Times New Roman" panose="02020603050405020304" pitchFamily="18" charset="0"/>
                <a:cs typeface="Times New Roman" panose="02020603050405020304" pitchFamily="18" charset="0"/>
              </a:rPr>
              <a:t>capital</a:t>
            </a:r>
            <a:r>
              <a:rPr lang="cs-CZ" sz="2400" dirty="0" smtClean="0">
                <a:solidFill>
                  <a:srgbClr val="307871"/>
                </a:solidFill>
                <a:latin typeface="Times New Roman" panose="02020603050405020304" pitchFamily="18" charset="0"/>
                <a:cs typeface="Times New Roman" panose="02020603050405020304" pitchFamily="18" charset="0"/>
              </a:rPr>
              <a:t> x h</a:t>
            </a:r>
            <a:r>
              <a:rPr lang="en-US" sz="2400" dirty="0" err="1" smtClean="0">
                <a:solidFill>
                  <a:srgbClr val="307871"/>
                </a:solidFill>
                <a:latin typeface="Times New Roman" panose="02020603050405020304" pitchFamily="18" charset="0"/>
                <a:cs typeface="Times New Roman" panose="02020603050405020304" pitchFamily="18" charset="0"/>
              </a:rPr>
              <a:t>urts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Mexican owners of capital</a:t>
            </a:r>
          </a:p>
          <a:p>
            <a:pPr algn="just"/>
            <a:r>
              <a:rPr lang="en-US" sz="2400" dirty="0">
                <a:solidFill>
                  <a:srgbClr val="307871"/>
                </a:solidFill>
                <a:latin typeface="Times New Roman" panose="02020603050405020304" pitchFamily="18" charset="0"/>
                <a:cs typeface="Times New Roman" panose="02020603050405020304" pitchFamily="18" charset="0"/>
              </a:rPr>
              <a:t>Increase overall world income</a:t>
            </a:r>
          </a:p>
          <a:p>
            <a:pPr algn="just"/>
            <a:r>
              <a:rPr lang="en-US" sz="2400" dirty="0">
                <a:solidFill>
                  <a:srgbClr val="307871"/>
                </a:solidFill>
                <a:latin typeface="Times New Roman" panose="02020603050405020304" pitchFamily="18" charset="0"/>
                <a:cs typeface="Times New Roman" panose="02020603050405020304" pitchFamily="18" charset="0"/>
              </a:rPr>
              <a:t>Redistribute income from labor to capital in the United </a:t>
            </a:r>
            <a:r>
              <a:rPr lang="en-US" sz="2400" dirty="0" smtClean="0">
                <a:solidFill>
                  <a:srgbClr val="307871"/>
                </a:solidFill>
                <a:latin typeface="Times New Roman" panose="02020603050405020304" pitchFamily="18" charset="0"/>
                <a:cs typeface="Times New Roman" panose="02020603050405020304" pitchFamily="18" charset="0"/>
              </a:rPr>
              <a:t>States</a:t>
            </a:r>
            <a:r>
              <a:rPr lang="cs-CZ" sz="2400" dirty="0" smtClean="0">
                <a:solidFill>
                  <a:srgbClr val="307871"/>
                </a:solidFill>
                <a:latin typeface="Times New Roman" panose="02020603050405020304" pitchFamily="18" charset="0"/>
                <a:cs typeface="Times New Roman" panose="02020603050405020304" pitchFamily="18" charset="0"/>
              </a:rPr>
              <a:t> and r</a:t>
            </a:r>
            <a:r>
              <a:rPr lang="en-US" sz="2400" dirty="0" err="1" smtClean="0">
                <a:solidFill>
                  <a:srgbClr val="307871"/>
                </a:solidFill>
                <a:latin typeface="Times New Roman" panose="02020603050405020304" pitchFamily="18" charset="0"/>
                <a:cs typeface="Times New Roman" panose="02020603050405020304" pitchFamily="18" charset="0"/>
              </a:rPr>
              <a:t>edistribute</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income from capital to labor in Mexico</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492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66441" y="113701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Immigration as an </a:t>
            </a:r>
            <a:r>
              <a:rPr lang="en-US" sz="2400" dirty="0" smtClean="0">
                <a:solidFill>
                  <a:srgbClr val="FF0000"/>
                </a:solidFill>
                <a:latin typeface="Times New Roman" panose="02020603050405020304" pitchFamily="18" charset="0"/>
                <a:cs typeface="Times New Roman" panose="02020603050405020304" pitchFamily="18" charset="0"/>
              </a:rPr>
              <a:t>issue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Domestic labor groups prefer restrictions on immigration</a:t>
            </a:r>
          </a:p>
          <a:p>
            <a:pPr algn="just"/>
            <a:r>
              <a:rPr lang="en-US" sz="2400" dirty="0">
                <a:solidFill>
                  <a:srgbClr val="307871"/>
                </a:solidFill>
                <a:latin typeface="Times New Roman" panose="02020603050405020304" pitchFamily="18" charset="0"/>
                <a:cs typeface="Times New Roman" panose="02020603050405020304" pitchFamily="18" charset="0"/>
              </a:rPr>
              <a:t>Domestic manufacturers favor unrestricted immigration as a source of cheap labor</a:t>
            </a:r>
          </a:p>
          <a:p>
            <a:pPr algn="just"/>
            <a:r>
              <a:rPr lang="en-US" sz="2400" dirty="0">
                <a:solidFill>
                  <a:srgbClr val="307871"/>
                </a:solidFill>
                <a:latin typeface="Times New Roman" panose="02020603050405020304" pitchFamily="18" charset="0"/>
                <a:cs typeface="Times New Roman" panose="02020603050405020304" pitchFamily="18" charset="0"/>
              </a:rPr>
              <a:t>Drain on government resources</a:t>
            </a:r>
          </a:p>
          <a:p>
            <a:pPr lvl="1" algn="just"/>
            <a:r>
              <a:rPr lang="en-US" sz="2000" dirty="0">
                <a:solidFill>
                  <a:srgbClr val="307871"/>
                </a:solidFill>
                <a:latin typeface="Times New Roman" panose="02020603050405020304" pitchFamily="18" charset="0"/>
                <a:cs typeface="Times New Roman" panose="02020603050405020304" pitchFamily="18" charset="0"/>
              </a:rPr>
              <a:t>Long-term calculations: immigrants make a net positive contribution to public </a:t>
            </a:r>
            <a:r>
              <a:rPr lang="en-US" sz="2000" dirty="0" smtClean="0">
                <a:solidFill>
                  <a:srgbClr val="307871"/>
                </a:solidFill>
                <a:latin typeface="Times New Roman" panose="02020603050405020304" pitchFamily="18" charset="0"/>
                <a:cs typeface="Times New Roman" panose="02020603050405020304" pitchFamily="18" charset="0"/>
              </a:rPr>
              <a:t>coffers</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Developing nations fear the brain drain</a:t>
            </a:r>
          </a:p>
          <a:p>
            <a:pPr lvl="1" algn="just"/>
            <a:r>
              <a:rPr lang="en-US" sz="2000" dirty="0">
                <a:solidFill>
                  <a:srgbClr val="307871"/>
                </a:solidFill>
                <a:latin typeface="Times New Roman" panose="02020603050405020304" pitchFamily="18" charset="0"/>
                <a:cs typeface="Times New Roman" panose="02020603050405020304" pitchFamily="18" charset="0"/>
              </a:rPr>
              <a:t>Emigration of highly educated and skilled people from developing nations to industrial nations</a:t>
            </a:r>
          </a:p>
          <a:p>
            <a:pPr lvl="1" algn="just"/>
            <a:r>
              <a:rPr lang="en-US" sz="2000" dirty="0">
                <a:solidFill>
                  <a:srgbClr val="307871"/>
                </a:solidFill>
                <a:latin typeface="Times New Roman" panose="02020603050405020304" pitchFamily="18" charset="0"/>
                <a:cs typeface="Times New Roman" panose="02020603050405020304" pitchFamily="18" charset="0"/>
              </a:rPr>
              <a:t>Limiting the growth potential of the developing nations</a:t>
            </a:r>
          </a:p>
          <a:p>
            <a:pPr algn="just"/>
            <a:r>
              <a:rPr lang="en-US" sz="2400" dirty="0">
                <a:solidFill>
                  <a:srgbClr val="307871"/>
                </a:solidFill>
                <a:latin typeface="Times New Roman" panose="02020603050405020304" pitchFamily="18" charset="0"/>
                <a:cs typeface="Times New Roman" panose="02020603050405020304" pitchFamily="18" charset="0"/>
              </a:rPr>
              <a:t>Guest workers</a:t>
            </a:r>
          </a:p>
          <a:p>
            <a:pPr lvl="1" algn="just"/>
            <a:r>
              <a:rPr lang="en-US" sz="2000" dirty="0">
                <a:solidFill>
                  <a:srgbClr val="307871"/>
                </a:solidFill>
                <a:latin typeface="Times New Roman" panose="02020603050405020304" pitchFamily="18" charset="0"/>
                <a:cs typeface="Times New Roman" panose="02020603050405020304" pitchFamily="18" charset="0"/>
              </a:rPr>
              <a:t>Temporary migration</a:t>
            </a:r>
          </a:p>
          <a:p>
            <a:pPr algn="just"/>
            <a:r>
              <a:rPr lang="en-US" sz="2400" dirty="0">
                <a:solidFill>
                  <a:srgbClr val="307871"/>
                </a:solidFill>
                <a:latin typeface="Times New Roman" panose="02020603050405020304" pitchFamily="18" charset="0"/>
                <a:cs typeface="Times New Roman" panose="02020603050405020304" pitchFamily="18" charset="0"/>
              </a:rPr>
              <a:t>Illegal migration</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323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Immigration as an </a:t>
            </a:r>
            <a:r>
              <a:rPr lang="en-US" sz="2400" dirty="0" smtClean="0">
                <a:solidFill>
                  <a:srgbClr val="FF0000"/>
                </a:solidFill>
                <a:latin typeface="Times New Roman" panose="02020603050405020304" pitchFamily="18" charset="0"/>
                <a:cs typeface="Times New Roman" panose="02020603050405020304" pitchFamily="18" charset="0"/>
              </a:rPr>
              <a:t>issue  </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307871"/>
                </a:solidFill>
                <a:latin typeface="Times New Roman" panose="02020603050405020304" pitchFamily="18" charset="0"/>
                <a:cs typeface="Times New Roman" panose="02020603050405020304" pitchFamily="18" charset="0"/>
              </a:rPr>
              <a:t>Immigrants</a:t>
            </a:r>
          </a:p>
          <a:p>
            <a:pPr algn="just"/>
            <a:r>
              <a:rPr lang="en-US" sz="2400" dirty="0">
                <a:solidFill>
                  <a:srgbClr val="307871"/>
                </a:solidFill>
                <a:latin typeface="Times New Roman" panose="02020603050405020304" pitchFamily="18" charset="0"/>
                <a:cs typeface="Times New Roman" panose="02020603050405020304" pitchFamily="18" charset="0"/>
              </a:rPr>
              <a:t>Diversify an economy</a:t>
            </a:r>
          </a:p>
          <a:p>
            <a:pPr algn="just"/>
            <a:r>
              <a:rPr lang="en-US" sz="2400" dirty="0">
                <a:solidFill>
                  <a:srgbClr val="307871"/>
                </a:solidFill>
                <a:latin typeface="Times New Roman" panose="02020603050405020304" pitchFamily="18" charset="0"/>
                <a:cs typeface="Times New Roman" panose="02020603050405020304" pitchFamily="18" charset="0"/>
              </a:rPr>
              <a:t>Contribute to economic growth</a:t>
            </a:r>
          </a:p>
          <a:p>
            <a:pPr algn="just"/>
            <a:r>
              <a:rPr lang="en-US" sz="2400" dirty="0">
                <a:solidFill>
                  <a:srgbClr val="307871"/>
                </a:solidFill>
                <a:latin typeface="Times New Roman" panose="02020603050405020304" pitchFamily="18" charset="0"/>
                <a:cs typeface="Times New Roman" panose="02020603050405020304" pitchFamily="18" charset="0"/>
              </a:rPr>
              <a:t>Lower prices for consumers</a:t>
            </a:r>
          </a:p>
          <a:p>
            <a:pPr algn="just"/>
            <a:r>
              <a:rPr lang="en-US" sz="2400" dirty="0">
                <a:solidFill>
                  <a:srgbClr val="307871"/>
                </a:solidFill>
                <a:latin typeface="Times New Roman" panose="02020603050405020304" pitchFamily="18" charset="0"/>
                <a:cs typeface="Times New Roman" panose="02020603050405020304" pitchFamily="18" charset="0"/>
              </a:rPr>
              <a:t>Domestically produce a wider variety of goods</a:t>
            </a:r>
          </a:p>
          <a:p>
            <a:pPr algn="just"/>
            <a:r>
              <a:rPr lang="en-US" sz="2400" dirty="0">
                <a:solidFill>
                  <a:srgbClr val="307871"/>
                </a:solidFill>
                <a:latin typeface="Times New Roman" panose="02020603050405020304" pitchFamily="18" charset="0"/>
                <a:cs typeface="Times New Roman" panose="02020603050405020304" pitchFamily="18" charset="0"/>
              </a:rPr>
              <a:t>Increase the supply of labor in the economy</a:t>
            </a:r>
          </a:p>
          <a:p>
            <a:pPr lvl="1" algn="just"/>
            <a:r>
              <a:rPr lang="en-US" sz="2000" dirty="0">
                <a:solidFill>
                  <a:srgbClr val="307871"/>
                </a:solidFill>
                <a:latin typeface="Times New Roman" panose="02020603050405020304" pitchFamily="18" charset="0"/>
                <a:cs typeface="Times New Roman" panose="02020603050405020304" pitchFamily="18" charset="0"/>
              </a:rPr>
              <a:t>Similar skills – lower wage</a:t>
            </a:r>
          </a:p>
          <a:p>
            <a:pPr lvl="1" algn="just"/>
            <a:r>
              <a:rPr lang="en-US" sz="2000" dirty="0">
                <a:solidFill>
                  <a:srgbClr val="307871"/>
                </a:solidFill>
                <a:latin typeface="Times New Roman" panose="02020603050405020304" pitchFamily="18" charset="0"/>
                <a:cs typeface="Times New Roman" panose="02020603050405020304" pitchFamily="18" charset="0"/>
              </a:rPr>
              <a:t>Complementing skills – higher wage</a:t>
            </a:r>
          </a:p>
          <a:p>
            <a:pPr algn="just"/>
            <a:r>
              <a:rPr lang="en-US" sz="2400" dirty="0">
                <a:solidFill>
                  <a:srgbClr val="307871"/>
                </a:solidFill>
                <a:latin typeface="Times New Roman" panose="02020603050405020304" pitchFamily="18" charset="0"/>
                <a:cs typeface="Times New Roman" panose="02020603050405020304" pitchFamily="18" charset="0"/>
              </a:rPr>
              <a:t>Human capital formation costs – native country</a:t>
            </a:r>
          </a:p>
          <a:p>
            <a:pPr algn="just"/>
            <a:r>
              <a:rPr lang="en-US" sz="2400" dirty="0">
                <a:solidFill>
                  <a:srgbClr val="307871"/>
                </a:solidFill>
                <a:latin typeface="Times New Roman" panose="02020603050405020304" pitchFamily="18" charset="0"/>
                <a:cs typeface="Times New Roman" panose="02020603050405020304" pitchFamily="18" charset="0"/>
              </a:rPr>
              <a:t>Contribution to social security</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540660" y="2610394"/>
            <a:ext cx="2495550" cy="1828800"/>
          </a:xfrm>
          <a:prstGeom prst="rect">
            <a:avLst/>
          </a:prstGeom>
        </p:spPr>
      </p:pic>
    </p:spTree>
    <p:extLst>
      <p:ext uri="{BB962C8B-B14F-4D97-AF65-F5344CB8AC3E}">
        <p14:creationId xmlns:p14="http://schemas.microsoft.com/office/powerpoint/2010/main" val="2820859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303320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LABOUR MOBILITY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36110" y="121539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307871"/>
                </a:solidFill>
                <a:latin typeface="Times New Roman" panose="02020603050405020304" pitchFamily="18" charset="0"/>
                <a:cs typeface="Times New Roman" panose="02020603050405020304" pitchFamily="18" charset="0"/>
              </a:rPr>
              <a:t>Labour</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markets</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change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due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immimgration</a:t>
            </a:r>
            <a:r>
              <a:rPr lang="cs-CZ" sz="2400" dirty="0" smtClean="0">
                <a:solidFill>
                  <a:srgbClr val="307871"/>
                </a:solidFill>
                <a:latin typeface="Times New Roman" panose="02020603050405020304" pitchFamily="18" charset="0"/>
                <a:cs typeface="Times New Roman" panose="02020603050405020304" pitchFamily="18" charset="0"/>
              </a:rPr>
              <a:t> in 1980 and 2000 (%)</a:t>
            </a: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pPr lvl="1" algn="just"/>
            <a:endParaRPr lang="en-US" sz="2000" b="1"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740385" y="2045541"/>
            <a:ext cx="6742760" cy="3359187"/>
          </a:xfrm>
          <a:prstGeom prst="rect">
            <a:avLst/>
          </a:prstGeom>
        </p:spPr>
      </p:pic>
    </p:spTree>
    <p:extLst>
      <p:ext uri="{BB962C8B-B14F-4D97-AF65-F5344CB8AC3E}">
        <p14:creationId xmlns:p14="http://schemas.microsoft.com/office/powerpoint/2010/main" val="1827024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085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SOURCES OF MOVEMENT OF FACTORS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Factors</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err="1" smtClean="0">
                <a:solidFill>
                  <a:srgbClr val="307871"/>
                </a:solidFill>
                <a:latin typeface="Times New Roman" panose="02020603050405020304" pitchFamily="18" charset="0"/>
                <a:cs typeface="Times New Roman" panose="02020603050405020304" pitchFamily="18" charset="0"/>
              </a:rPr>
              <a:t>Capital</a:t>
            </a:r>
            <a:r>
              <a:rPr lang="cs-CZ" sz="2400" dirty="0" smtClean="0">
                <a:solidFill>
                  <a:srgbClr val="307871"/>
                </a:solidFill>
                <a:latin typeface="Times New Roman" panose="02020603050405020304" pitchFamily="18" charset="0"/>
                <a:cs typeface="Times New Roman" panose="02020603050405020304" pitchFamily="18" charset="0"/>
              </a:rPr>
              <a:t> – </a:t>
            </a:r>
            <a:r>
              <a:rPr lang="cs-CZ" sz="2400" dirty="0" err="1" smtClean="0">
                <a:solidFill>
                  <a:srgbClr val="307871"/>
                </a:solidFill>
                <a:latin typeface="Times New Roman" panose="02020603050405020304" pitchFamily="18" charset="0"/>
                <a:cs typeface="Times New Roman" panose="02020603050405020304" pitchFamily="18" charset="0"/>
              </a:rPr>
              <a:t>mostly</a:t>
            </a:r>
            <a:r>
              <a:rPr lang="cs-CZ" sz="2400" dirty="0" smtClean="0">
                <a:solidFill>
                  <a:srgbClr val="307871"/>
                </a:solidFill>
                <a:latin typeface="Times New Roman" panose="02020603050405020304" pitchFamily="18" charset="0"/>
                <a:cs typeface="Times New Roman" panose="02020603050405020304" pitchFamily="18" charset="0"/>
              </a:rPr>
              <a:t> in </a:t>
            </a:r>
            <a:r>
              <a:rPr lang="cs-CZ" sz="2400" dirty="0" err="1" smtClean="0">
                <a:solidFill>
                  <a:srgbClr val="307871"/>
                </a:solidFill>
                <a:latin typeface="Times New Roman" panose="02020603050405020304" pitchFamily="18" charset="0"/>
                <a:cs typeface="Times New Roman" panose="02020603050405020304" pitchFamily="18" charset="0"/>
              </a:rPr>
              <a:t>the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form</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of</a:t>
            </a:r>
            <a:r>
              <a:rPr lang="cs-CZ" sz="2400" dirty="0" smtClean="0">
                <a:solidFill>
                  <a:srgbClr val="307871"/>
                </a:solidFill>
                <a:latin typeface="Times New Roman" panose="02020603050405020304" pitchFamily="18" charset="0"/>
                <a:cs typeface="Times New Roman" panose="02020603050405020304" pitchFamily="18" charset="0"/>
              </a:rPr>
              <a:t> FDI</a:t>
            </a:r>
          </a:p>
          <a:p>
            <a:pPr algn="just"/>
            <a:r>
              <a:rPr lang="cs-CZ" sz="2400" dirty="0" smtClean="0">
                <a:solidFill>
                  <a:srgbClr val="307871"/>
                </a:solidFill>
                <a:latin typeface="Times New Roman" panose="02020603050405020304" pitchFamily="18" charset="0"/>
                <a:cs typeface="Times New Roman" panose="02020603050405020304" pitchFamily="18" charset="0"/>
              </a:rPr>
              <a:t>Technology</a:t>
            </a:r>
          </a:p>
          <a:p>
            <a:pPr algn="just"/>
            <a:r>
              <a:rPr lang="cs-CZ" sz="2400" dirty="0" err="1" smtClean="0">
                <a:solidFill>
                  <a:srgbClr val="307871"/>
                </a:solidFill>
                <a:latin typeface="Times New Roman" panose="02020603050405020304" pitchFamily="18" charset="0"/>
                <a:cs typeface="Times New Roman" panose="02020603050405020304" pitchFamily="18" charset="0"/>
              </a:rPr>
              <a:t>Labour</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err="1" smtClean="0">
                <a:solidFill>
                  <a:srgbClr val="307871"/>
                </a:solidFill>
                <a:latin typeface="Times New Roman" panose="02020603050405020304" pitchFamily="18" charset="0"/>
                <a:cs typeface="Times New Roman" panose="02020603050405020304" pitchFamily="18" charset="0"/>
              </a:rPr>
              <a:t>The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sources</a:t>
            </a:r>
            <a:r>
              <a:rPr lang="cs-CZ" sz="2400" dirty="0" smtClean="0">
                <a:solidFill>
                  <a:srgbClr val="307871"/>
                </a:solidFill>
                <a:latin typeface="Times New Roman" panose="02020603050405020304" pitchFamily="18" charset="0"/>
                <a:cs typeface="Times New Roman" panose="02020603050405020304" pitchFamily="18" charset="0"/>
              </a:rPr>
              <a:t> – MULTINATIONAL ENTERPRISES</a:t>
            </a: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977460" y="2430304"/>
            <a:ext cx="2995340" cy="2244701"/>
          </a:xfrm>
          <a:prstGeom prst="rect">
            <a:avLst/>
          </a:prstGeom>
        </p:spPr>
      </p:pic>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085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SOURCES OF MOVEMENT OF FACTORS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36111"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Multinational </a:t>
            </a:r>
            <a:r>
              <a:rPr lang="en-US" sz="2400" dirty="0">
                <a:solidFill>
                  <a:srgbClr val="FF0000"/>
                </a:solidFill>
                <a:latin typeface="Times New Roman" panose="02020603050405020304" pitchFamily="18" charset="0"/>
                <a:cs typeface="Times New Roman" panose="02020603050405020304" pitchFamily="18" charset="0"/>
              </a:rPr>
              <a:t>enterprise (MNE)</a:t>
            </a:r>
          </a:p>
          <a:p>
            <a:pPr algn="just"/>
            <a:r>
              <a:rPr lang="en-US" sz="2400" dirty="0">
                <a:solidFill>
                  <a:srgbClr val="307871"/>
                </a:solidFill>
                <a:latin typeface="Times New Roman" panose="02020603050405020304" pitchFamily="18" charset="0"/>
                <a:cs typeface="Times New Roman" panose="02020603050405020304" pitchFamily="18" charset="0"/>
              </a:rPr>
              <a:t>Operating in many host countries</a:t>
            </a:r>
          </a:p>
          <a:p>
            <a:pPr algn="just"/>
            <a:r>
              <a:rPr lang="en-US" sz="2400" dirty="0">
                <a:solidFill>
                  <a:srgbClr val="307871"/>
                </a:solidFill>
                <a:latin typeface="Times New Roman" panose="02020603050405020304" pitchFamily="18" charset="0"/>
                <a:cs typeface="Times New Roman" panose="02020603050405020304" pitchFamily="18" charset="0"/>
              </a:rPr>
              <a:t>Research and development (R&amp;D) activities, and</a:t>
            </a:r>
          </a:p>
          <a:p>
            <a:pPr lvl="1" algn="just"/>
            <a:r>
              <a:rPr lang="en-US" sz="2000" dirty="0">
                <a:solidFill>
                  <a:srgbClr val="307871"/>
                </a:solidFill>
                <a:latin typeface="Times New Roman" panose="02020603050405020304" pitchFamily="18" charset="0"/>
                <a:cs typeface="Times New Roman" panose="02020603050405020304" pitchFamily="18" charset="0"/>
              </a:rPr>
              <a:t>Manufacturing, mining, extraction, and business-service operations</a:t>
            </a:r>
          </a:p>
          <a:p>
            <a:pPr algn="just"/>
            <a:r>
              <a:rPr lang="en-US" sz="2400" dirty="0">
                <a:solidFill>
                  <a:srgbClr val="307871"/>
                </a:solidFill>
                <a:latin typeface="Times New Roman" panose="02020603050405020304" pitchFamily="18" charset="0"/>
                <a:cs typeface="Times New Roman" panose="02020603050405020304" pitchFamily="18" charset="0"/>
              </a:rPr>
              <a:t>Cross national borders</a:t>
            </a:r>
          </a:p>
          <a:p>
            <a:pPr algn="just"/>
            <a:r>
              <a:rPr lang="en-US" sz="2400" dirty="0">
                <a:solidFill>
                  <a:srgbClr val="307871"/>
                </a:solidFill>
                <a:latin typeface="Times New Roman" panose="02020603050405020304" pitchFamily="18" charset="0"/>
                <a:cs typeface="Times New Roman" panose="02020603050405020304" pitchFamily="18" charset="0"/>
              </a:rPr>
              <a:t>Directed from a company planning center </a:t>
            </a:r>
          </a:p>
          <a:p>
            <a:pPr lvl="1" algn="just"/>
            <a:r>
              <a:rPr lang="en-US" sz="2000" dirty="0">
                <a:solidFill>
                  <a:srgbClr val="307871"/>
                </a:solidFill>
                <a:latin typeface="Times New Roman" panose="02020603050405020304" pitchFamily="18" charset="0"/>
                <a:cs typeface="Times New Roman" panose="02020603050405020304" pitchFamily="18" charset="0"/>
              </a:rPr>
              <a:t>Distant from the host </a:t>
            </a:r>
            <a:r>
              <a:rPr lang="en-US" sz="2000" dirty="0" smtClean="0">
                <a:solidFill>
                  <a:srgbClr val="307871"/>
                </a:solidFill>
                <a:latin typeface="Times New Roman" panose="02020603050405020304" pitchFamily="18" charset="0"/>
                <a:cs typeface="Times New Roman" panose="02020603050405020304" pitchFamily="18" charset="0"/>
              </a:rPr>
              <a:t>country</a:t>
            </a:r>
            <a:endParaRPr lang="cs-CZ" sz="2000" dirty="0" smtClean="0">
              <a:solidFill>
                <a:srgbClr val="307871"/>
              </a:solidFill>
              <a:latin typeface="Times New Roman" panose="02020603050405020304" pitchFamily="18" charset="0"/>
              <a:cs typeface="Times New Roman" panose="02020603050405020304" pitchFamily="18" charset="0"/>
            </a:endParaRPr>
          </a:p>
          <a:p>
            <a:r>
              <a:rPr lang="en-US" sz="2400" dirty="0">
                <a:solidFill>
                  <a:srgbClr val="307871"/>
                </a:solidFill>
                <a:latin typeface="Times New Roman" panose="02020603050405020304" pitchFamily="18" charset="0"/>
                <a:cs typeface="Times New Roman" panose="02020603050405020304" pitchFamily="18" charset="0"/>
              </a:rPr>
              <a:t>Multinational stock ownership</a:t>
            </a:r>
          </a:p>
          <a:p>
            <a:r>
              <a:rPr lang="en-US" sz="2400" dirty="0">
                <a:solidFill>
                  <a:srgbClr val="307871"/>
                </a:solidFill>
                <a:latin typeface="Times New Roman" panose="02020603050405020304" pitchFamily="18" charset="0"/>
                <a:cs typeface="Times New Roman" panose="02020603050405020304" pitchFamily="18" charset="0"/>
              </a:rPr>
              <a:t>Multinational company management </a:t>
            </a:r>
          </a:p>
          <a:p>
            <a:r>
              <a:rPr lang="en-US" sz="2400" dirty="0">
                <a:solidFill>
                  <a:srgbClr val="307871"/>
                </a:solidFill>
                <a:latin typeface="Times New Roman" panose="02020603050405020304" pitchFamily="18" charset="0"/>
                <a:cs typeface="Times New Roman" panose="02020603050405020304" pitchFamily="18" charset="0"/>
              </a:rPr>
              <a:t>High ratio of foreign sales to total sales</a:t>
            </a:r>
          </a:p>
        </p:txBody>
      </p:sp>
    </p:spTree>
    <p:extLst>
      <p:ext uri="{BB962C8B-B14F-4D97-AF65-F5344CB8AC3E}">
        <p14:creationId xmlns:p14="http://schemas.microsoft.com/office/powerpoint/2010/main" val="76845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085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THE SOURCES OF MOVEMENT OF FACTORS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49386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Vertical </a:t>
            </a:r>
            <a:r>
              <a:rPr lang="en-US" sz="2400" dirty="0">
                <a:solidFill>
                  <a:srgbClr val="FF0000"/>
                </a:solidFill>
                <a:latin typeface="Times New Roman" panose="02020603050405020304" pitchFamily="18" charset="0"/>
                <a:cs typeface="Times New Roman" panose="02020603050405020304" pitchFamily="18" charset="0"/>
              </a:rPr>
              <a:t>diversification</a:t>
            </a:r>
          </a:p>
          <a:p>
            <a:pPr algn="just"/>
            <a:r>
              <a:rPr lang="en-US" sz="2400" dirty="0">
                <a:solidFill>
                  <a:srgbClr val="307871"/>
                </a:solidFill>
                <a:latin typeface="Times New Roman" panose="02020603050405020304" pitchFamily="18" charset="0"/>
                <a:cs typeface="Times New Roman" panose="02020603050405020304" pitchFamily="18" charset="0"/>
              </a:rPr>
              <a:t>Parent MNE - establish foreign subsidiaries</a:t>
            </a:r>
          </a:p>
          <a:p>
            <a:pPr algn="just"/>
            <a:r>
              <a:rPr lang="en-US" sz="2400" dirty="0">
                <a:solidFill>
                  <a:srgbClr val="307871"/>
                </a:solidFill>
                <a:latin typeface="Times New Roman" panose="02020603050405020304" pitchFamily="18" charset="0"/>
                <a:cs typeface="Times New Roman" panose="02020603050405020304" pitchFamily="18" charset="0"/>
              </a:rPr>
              <a:t>To produce intermediate goods or inputs that go into the production of a finished </a:t>
            </a:r>
            <a:r>
              <a:rPr lang="en-US" sz="2400" dirty="0" smtClean="0">
                <a:solidFill>
                  <a:srgbClr val="307871"/>
                </a:solidFill>
                <a:latin typeface="Times New Roman" panose="02020603050405020304" pitchFamily="18" charset="0"/>
                <a:cs typeface="Times New Roman" panose="02020603050405020304" pitchFamily="18" charset="0"/>
              </a:rPr>
              <a:t>good</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Horizontal diversification</a:t>
            </a:r>
          </a:p>
          <a:p>
            <a:pPr algn="just"/>
            <a:r>
              <a:rPr lang="en-US" sz="2400" dirty="0">
                <a:solidFill>
                  <a:srgbClr val="307871"/>
                </a:solidFill>
                <a:latin typeface="Times New Roman" panose="02020603050405020304" pitchFamily="18" charset="0"/>
                <a:cs typeface="Times New Roman" panose="02020603050405020304" pitchFamily="18" charset="0"/>
              </a:rPr>
              <a:t>Parent company producing a commodity in the source country </a:t>
            </a:r>
          </a:p>
          <a:p>
            <a:pPr algn="just"/>
            <a:r>
              <a:rPr lang="en-US" sz="2400" dirty="0">
                <a:solidFill>
                  <a:srgbClr val="307871"/>
                </a:solidFill>
                <a:latin typeface="Times New Roman" panose="02020603050405020304" pitchFamily="18" charset="0"/>
                <a:cs typeface="Times New Roman" panose="02020603050405020304" pitchFamily="18" charset="0"/>
              </a:rPr>
              <a:t>Sets up a subsidiary to produce an identical product in the host country</a:t>
            </a:r>
          </a:p>
          <a:p>
            <a:pPr algn="just"/>
            <a:r>
              <a:rPr lang="en-US" sz="2400" dirty="0">
                <a:solidFill>
                  <a:srgbClr val="FF0000"/>
                </a:solidFill>
                <a:latin typeface="Times New Roman" panose="02020603050405020304" pitchFamily="18" charset="0"/>
                <a:cs typeface="Times New Roman" panose="02020603050405020304" pitchFamily="18" charset="0"/>
              </a:rPr>
              <a:t>Conglomerate diversification</a:t>
            </a:r>
          </a:p>
          <a:p>
            <a:pPr algn="just"/>
            <a:r>
              <a:rPr lang="en-US" sz="2400" dirty="0">
                <a:solidFill>
                  <a:srgbClr val="307871"/>
                </a:solidFill>
                <a:latin typeface="Times New Roman" panose="02020603050405020304" pitchFamily="18" charset="0"/>
                <a:cs typeface="Times New Roman" panose="02020603050405020304" pitchFamily="18" charset="0"/>
              </a:rPr>
              <a:t>Diversify into nonrelated markets</a:t>
            </a: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457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508513" cy="461665"/>
          </a:xfrm>
          <a:prstGeom prst="rect">
            <a:avLst/>
          </a:prstGeom>
        </p:spPr>
        <p:txBody>
          <a:bodyPr wrap="none">
            <a:spAutoFit/>
          </a:bodyPr>
          <a:lstStyle/>
          <a:p>
            <a:pPr lvl="0">
              <a:defRPr/>
            </a:pPr>
            <a:r>
              <a:rPr lang="cs-CZ" sz="2400" kern="0" dirty="0">
                <a:solidFill>
                  <a:srgbClr val="307871"/>
                </a:solidFill>
                <a:latin typeface="Times New Roman"/>
              </a:rPr>
              <a:t>THE SOURCES OF MOVEMENT OF FACTORS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sp>
        <p:nvSpPr>
          <p:cNvPr id="3" name="AutoShape 2" descr="Výsledek obrázku pro foreign direct investment us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descr="Výsledek obrázku pro multinational enterpri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7532" y="1026047"/>
            <a:ext cx="3901439" cy="529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Foreign direct investment </a:t>
            </a:r>
          </a:p>
          <a:p>
            <a:pPr algn="just"/>
            <a:r>
              <a:rPr lang="en-US" sz="2400" dirty="0">
                <a:solidFill>
                  <a:srgbClr val="307871"/>
                </a:solidFill>
                <a:latin typeface="Times New Roman" panose="02020603050405020304" pitchFamily="18" charset="0"/>
                <a:cs typeface="Times New Roman" panose="02020603050405020304" pitchFamily="18" charset="0"/>
              </a:rPr>
              <a:t>Parent company obtains sufficient common stock in a foreign company to assume voting control</a:t>
            </a:r>
          </a:p>
          <a:p>
            <a:pPr algn="just"/>
            <a:r>
              <a:rPr lang="en-US" sz="2400" dirty="0">
                <a:solidFill>
                  <a:srgbClr val="307871"/>
                </a:solidFill>
                <a:latin typeface="Times New Roman" panose="02020603050405020304" pitchFamily="18" charset="0"/>
                <a:cs typeface="Times New Roman" panose="02020603050405020304" pitchFamily="18" charset="0"/>
              </a:rPr>
              <a:t>Parent company acquires or constructs new plants and equipment overseas</a:t>
            </a:r>
          </a:p>
          <a:p>
            <a:pPr algn="just"/>
            <a:r>
              <a:rPr lang="en-US" sz="2400" dirty="0">
                <a:solidFill>
                  <a:srgbClr val="307871"/>
                </a:solidFill>
                <a:latin typeface="Times New Roman" panose="02020603050405020304" pitchFamily="18" charset="0"/>
                <a:cs typeface="Times New Roman" panose="02020603050405020304" pitchFamily="18" charset="0"/>
              </a:rPr>
              <a:t>Parent company shifts funds abroad to finance an expansion of its foreign subsidiary</a:t>
            </a:r>
          </a:p>
          <a:p>
            <a:pPr algn="just"/>
            <a:r>
              <a:rPr lang="en-US" sz="2400" dirty="0">
                <a:solidFill>
                  <a:srgbClr val="307871"/>
                </a:solidFill>
                <a:latin typeface="Times New Roman" panose="02020603050405020304" pitchFamily="18" charset="0"/>
                <a:cs typeface="Times New Roman" panose="02020603050405020304" pitchFamily="18" charset="0"/>
              </a:rPr>
              <a:t>Earnings of the parent company’s foreign subsidiary are reinvested in plant expansion</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88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30430" y="553436"/>
            <a:ext cx="47516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FOREIGN DIRECT INVESTMENT</a:t>
            </a:r>
            <a:endParaRPr kumimoji="0" lang="en-GB" sz="1800" b="0" i="0" u="none" strike="noStrike" kern="0" cap="none" spc="0" normalizeH="0" baseline="0" dirty="0" smtClean="0">
              <a:ln>
                <a:noFill/>
              </a:ln>
              <a:solidFill>
                <a:sysClr val="windowText" lastClr="000000"/>
              </a:solidFill>
              <a:effectLst/>
              <a:uLnTx/>
              <a:uFillTx/>
            </a:endParaRPr>
          </a:p>
        </p:txBody>
      </p:sp>
      <p:pic>
        <p:nvPicPr>
          <p:cNvPr id="3074" name="Picture 2" descr="Výsledek obrázku pro F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210" y="1211062"/>
            <a:ext cx="7361025" cy="490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9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786888" cy="461665"/>
          </a:xfrm>
          <a:prstGeom prst="rect">
            <a:avLst/>
          </a:prstGeom>
        </p:spPr>
        <p:txBody>
          <a:bodyPr wrap="none">
            <a:spAutoFit/>
          </a:bodyPr>
          <a:lstStyle/>
          <a:p>
            <a:pPr lvl="0">
              <a:defRPr/>
            </a:pPr>
            <a:r>
              <a:rPr lang="cs-CZ" sz="2400" kern="0" dirty="0">
                <a:solidFill>
                  <a:srgbClr val="307871"/>
                </a:solidFill>
                <a:latin typeface="Times New Roman"/>
              </a:rPr>
              <a:t>FOREIGN DIRECT INVESTMENT</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sp>
        <p:nvSpPr>
          <p:cNvPr id="3" name="AutoShape 2" descr="Výsledek obrázku pro foreign direct investment us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3"/>
          <a:stretch>
            <a:fillRect/>
          </a:stretch>
        </p:blipFill>
        <p:spPr>
          <a:xfrm>
            <a:off x="3752850" y="1562100"/>
            <a:ext cx="4686300" cy="3733800"/>
          </a:xfrm>
          <a:prstGeom prst="rect">
            <a:avLst/>
          </a:prstGeom>
        </p:spPr>
      </p:pic>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1074</Words>
  <Application>Microsoft Office PowerPoint</Application>
  <PresentationFormat>Širokoúhlá obrazovka</PresentationFormat>
  <Paragraphs>194</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Times New Roman</vt:lpstr>
      <vt:lpstr>Motiv Office</vt:lpstr>
      <vt:lpstr>MOVEMENT OF PRODUCTION (INTERNATIONAL) FACTORS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160</cp:revision>
  <dcterms:created xsi:type="dcterms:W3CDTF">2016-11-25T20:36:16Z</dcterms:created>
  <dcterms:modified xsi:type="dcterms:W3CDTF">2020-01-21T20:31:43Z</dcterms:modified>
</cp:coreProperties>
</file>