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304" r:id="rId4"/>
    <p:sldId id="305" r:id="rId5"/>
    <p:sldId id="306" r:id="rId6"/>
    <p:sldId id="259" r:id="rId7"/>
    <p:sldId id="307" r:id="rId8"/>
    <p:sldId id="263" r:id="rId9"/>
    <p:sldId id="267" r:id="rId10"/>
    <p:sldId id="269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BPREP/BKREp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podmínky studia, organizace  výuky a možnosti komunikace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8704"/>
          </a:xfrm>
        </p:spPr>
        <p:txBody>
          <a:bodyPr/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</a:t>
            </a:r>
            <a:r>
              <a:rPr lang="en-US" sz="2800" b="1" dirty="0" err="1"/>
              <a:t>Ing</a:t>
            </a:r>
            <a:r>
              <a:rPr lang="en-US" sz="2800" b="1" dirty="0"/>
              <a:t>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cs-CZ" sz="2800" dirty="0" err="1"/>
              <a:t>Teams</a:t>
            </a:r>
            <a:r>
              <a:rPr lang="cs-CZ" sz="2800" dirty="0"/>
              <a:t>: 				konzultace dle dohody on-line; kód </a:t>
            </a: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</a:rPr>
              <a:t>oca8om0</a:t>
            </a:r>
          </a:p>
          <a:p>
            <a:r>
              <a:rPr lang="cs-CZ" sz="2800" dirty="0"/>
              <a:t>Konzultace: 		viz aktuální informace v daném AR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545" y="2180496"/>
            <a:ext cx="10723419" cy="4118704"/>
          </a:xfrm>
        </p:spPr>
        <p:txBody>
          <a:bodyPr>
            <a:normAutofit/>
          </a:bodyPr>
          <a:lstStyle/>
          <a:p>
            <a:r>
              <a:rPr lang="cs-CZ" sz="3200" dirty="0"/>
              <a:t>Aktuální informace pro daný akademický rok ve smyslu konzultačních hodin, harmonogramu výuky, tématu eseje/úvahy, termínů testů apod. budou uvedeny v úvodní informativní prezentaci pro daný AR (soubor: BPREP_BKREP_0_uvodni informace.pptx) a oznámeny na první přednášce/</a:t>
            </a:r>
            <a:r>
              <a:rPr lang="cs-CZ" sz="3200"/>
              <a:t>výukovém bloku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5DBABF-73B7-4D52-8A4C-9783E825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5" y="824322"/>
            <a:ext cx="11139753" cy="828987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informace k aktuálnímu Akademickému roku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1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prezenční forma studia; BPREP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24872" y="2140565"/>
            <a:ext cx="11342256" cy="4216278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(</a:t>
            </a:r>
            <a:r>
              <a:rPr lang="cs-CZ" sz="3100" i="1" dirty="0"/>
              <a:t>dle aktuálního nastavení</a:t>
            </a:r>
            <a:r>
              <a:rPr lang="cs-CZ" sz="3100" dirty="0"/>
              <a:t>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prezentace na semináři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volitelný průběžný test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581192" y="5710512"/>
            <a:ext cx="56711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25 testovacích otázek (výběr správné varianty (variant), doplnění, ano/ne), jedna otázka 2 body.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E3025-2AB3-4F36-8F37-9ED940B0219D}"/>
              </a:ext>
            </a:extLst>
          </p:cNvPr>
          <p:cNvSpPr txBox="1"/>
          <p:nvPr/>
        </p:nvSpPr>
        <p:spPr>
          <a:xfrm>
            <a:off x="9301018" y="3603570"/>
            <a:ext cx="27623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Průběžný test má formu 20 testovacích otázek (ano/ne), jedna otázka 1 bod. </a:t>
            </a:r>
          </a:p>
        </p:txBody>
      </p:sp>
    </p:spTree>
    <p:extLst>
      <p:ext uri="{BB962C8B-B14F-4D97-AF65-F5344CB8AC3E}">
        <p14:creationId xmlns:p14="http://schemas.microsoft.com/office/powerpoint/2010/main" val="9133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kombinovaná forma studia; BKREP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9527" y="2327563"/>
            <a:ext cx="11194473" cy="4029279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Volitelné zpracování eseje/úvahy dle stanoveného tématu a vloženého do „</a:t>
            </a:r>
            <a:r>
              <a:rPr lang="cs-CZ" sz="3100" dirty="0" err="1"/>
              <a:t>Odevzdávárny</a:t>
            </a:r>
            <a:r>
              <a:rPr lang="cs-CZ" sz="3100" dirty="0"/>
              <a:t>“ do stanoveného termínu        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dirty="0"/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1310866" y="4759167"/>
            <a:ext cx="56711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35 testovacích otázek (výběr správné varianty (variant), doplnění, ano/ne), jedna otázka 2 body. </a:t>
            </a:r>
          </a:p>
        </p:txBody>
      </p:sp>
    </p:spTree>
    <p:extLst>
      <p:ext uri="{BB962C8B-B14F-4D97-AF65-F5344CB8AC3E}">
        <p14:creationId xmlns:p14="http://schemas.microsoft.com/office/powerpoint/2010/main" val="95811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F = 59 a méně bodů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Obecný 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3105827"/>
              </p:ext>
            </p:extLst>
          </p:nvPr>
        </p:nvGraphicFramePr>
        <p:xfrm>
          <a:off x="258618" y="2518542"/>
          <a:ext cx="5708073" cy="40716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Regionalistika, region, regionální problémy.</a:t>
                      </a:r>
                      <a:endParaRPr lang="cs-CZ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Regionální politika,  její cíle, regionální strategie.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/>
                        <a:t>Nástroje regionální politiky. 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/>
                        <a:t>Regionální politika ČR.</a:t>
                      </a:r>
                      <a:endParaRPr lang="cs-CZ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solidFill>
                            <a:srgbClr val="FF0000"/>
                          </a:solidFill>
                        </a:rPr>
                        <a:t>Volitelný průběžný test. (po Nástroje RP, včetně)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Regionální rozdíly, regionální konkurenceschopnost.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Ekonomická struktura a úroveň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Sektorová struktura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Ekonomika regionů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rgbClr val="C00000"/>
                          </a:solidFill>
                        </a:rPr>
                        <a:t>Předtermín.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68482"/>
              </p:ext>
            </p:extLst>
          </p:nvPr>
        </p:nvGraphicFramePr>
        <p:xfrm>
          <a:off x="6225311" y="2518543"/>
          <a:ext cx="5708071" cy="39892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6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BLOK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34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Úvodní přednáška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Regionalistika, region, regionální problémy.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Regionální struktura v ČR. Regionální rozvoj.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Regionální politika</a:t>
                      </a:r>
                      <a:r>
                        <a:rPr lang="cs-CZ" sz="1600" baseline="0" dirty="0"/>
                        <a:t>,  její cíle, regionální strategie. </a:t>
                      </a:r>
                      <a:endParaRPr lang="cs-CZ" sz="16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/>
                        <a:t>Nástroje regionální politiky. </a:t>
                      </a:r>
                      <a:r>
                        <a:rPr lang="cs-CZ" sz="1600" kern="1200" dirty="0"/>
                        <a:t>Regionální politika ČR.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Regionální rozdíly, regionální konkurenceschopnost.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Ekonomická struktura a úroveň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Sektorová struktura regionů.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algn="l"/>
                      <a:r>
                        <a:rPr lang="cs-CZ" sz="1600" i="1" dirty="0"/>
                        <a:t>+ diskuse k semestrální práci</a:t>
                      </a:r>
                      <a:endParaRPr lang="cs-CZ" sz="16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479">
                <a:tc>
                  <a:txBody>
                    <a:bodyPr/>
                    <a:lstStyle/>
                    <a:p>
                      <a:r>
                        <a:rPr lang="cs-CZ" sz="1400" dirty="0"/>
                        <a:t>samostudium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i="1" dirty="0"/>
                        <a:t>Ekonomika regionů ČR (viz opora předmětu)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279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29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1979564" cy="50569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1. </a:t>
            </a:r>
            <a:r>
              <a:rPr lang="cs-CZ" b="1" dirty="0" err="1"/>
              <a:t>Regionalistika</a:t>
            </a:r>
            <a:r>
              <a:rPr lang="cs-CZ" b="1" dirty="0"/>
              <a:t> a regionální rozvoj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Geografie, </a:t>
            </a:r>
            <a:r>
              <a:rPr lang="cs-CZ" dirty="0" err="1"/>
              <a:t>regionalistika</a:t>
            </a:r>
            <a:r>
              <a:rPr lang="cs-CZ" dirty="0"/>
              <a:t>, regionalizace. Pojetí regionu. Vymezení regionální ekonomie a regionální ekonomiky. Typologie, klasifikace a členění regionů, regionální problémy. Regionální struktura a územní členění regionů v České republice. Regionální rozvoj. Teorie regionálního rozvoje. Faktory rozvojového potenciálu regionů.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2. Regionální politika a její cíle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politika a předpoklady její realizace. Cíle a typy regionální politiky. Nositelé regionální politiky, Ministerstvo pro místní rozvoj. Principy, přístupy a teoretické základy regionální politiky.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3. Nástroje regionální politiky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Nástroje regionální politiky a jejich členění. Možnosti podpory regionů a opodstatnění existence regionální politiky.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4. Regionální politika v České republice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Historický vývoj regionální politiky na českém území, legislativní rámec regionální politiky a klíčové dokumenty v oblasti regionální politiky a regionální rozvoje v České republice. Aktéři a institucionální zabezpečení regionální politiky a regionálního rozvoje na území České republiky.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5. Regionální rozdíly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rozdíly a jejich příčiny, ukazatele regionálních rozdílů. Eliminace nežádoucích regionální rozdílů.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6. Ekonomická úroveň regionů a konkurenceschopnost regionů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Ekonomický region. Ekonomická úroveň regionů a indikátory ekonomické úrovně. Hodnocení ekonomické úrovně regionů. Konkurenceschopnost regionů a faktory, které ji ovlivňují. Pyramidový model regionální konkurenceschopnosti, pilířová struktura a kapacita regionální konkurenceschopnosti.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7. Odvětvová struktura regionů České republiky a meziregionální srovnání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Odvětvová struktura regionů České republiky, její vývoj a tendence. Specifikace primárního, sekundárního, terciálního a kvartálního sektoru v regionech České republiky Meziregionální srovnání odvětvové struktury v jejich výkonu, zaměstnanosti a v dalších vybraných makroekonomických i mikroekonomických ukazatelích.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8. Ekonomika regionů České republiky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Specifikace hospodářské, společenské a environmentální oblasti jednotlivých krajů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460</TotalTime>
  <Words>1169</Words>
  <Application>Microsoft Office PowerPoint</Application>
  <PresentationFormat>Širokoúhlá obrazovka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informace k aktuálnímu Akademickému roku</vt:lpstr>
      <vt:lpstr>Podmínky absolvování  prezenční forma studia; BPREP</vt:lpstr>
      <vt:lpstr>Podmínky absolvování  kombinovaná forma studia; BKREP</vt:lpstr>
      <vt:lpstr>Celkové hodnocení předmětu</vt:lpstr>
      <vt:lpstr>Obecný Harmonogram přednášek</vt:lpstr>
      <vt:lpstr>Obsah předmětu</vt:lpstr>
      <vt:lpstr>Základní a doporučené zdroje</vt:lpstr>
      <vt:lpstr>Další doporučené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113</cp:revision>
  <cp:lastPrinted>2018-02-12T08:12:35Z</cp:lastPrinted>
  <dcterms:created xsi:type="dcterms:W3CDTF">2017-12-11T08:34:25Z</dcterms:created>
  <dcterms:modified xsi:type="dcterms:W3CDTF">2021-03-25T19:59:42Z</dcterms:modified>
</cp:coreProperties>
</file>