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304" r:id="rId4"/>
    <p:sldId id="305" r:id="rId5"/>
    <p:sldId id="306" r:id="rId6"/>
    <p:sldId id="259" r:id="rId7"/>
    <p:sldId id="307" r:id="rId8"/>
    <p:sldId id="263" r:id="rId9"/>
    <p:sldId id="267" r:id="rId10"/>
    <p:sldId id="269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FBBA2-7A20-4748-AF3A-A3D98AB4B267}" type="datetimeFigureOut">
              <a:rPr lang="cs-CZ" smtClean="0"/>
              <a:t>25.03.2021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BF6EC-E84A-411E-8838-367FE3D6C4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128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kf.vsb.cz/oblasti/katedry/katedry/katedra-regionalni-a-environmentalni-ekonomiky/veda_a_vyzkum/Klubregionalistu" TargetMode="External"/><Relationship Id="rId3" Type="http://schemas.openxmlformats.org/officeDocument/2006/relationships/hyperlink" Target="http://www.strukturalni-fondy.cz/" TargetMode="External"/><Relationship Id="rId7" Type="http://schemas.openxmlformats.org/officeDocument/2006/relationships/hyperlink" Target="http://www.ersa.org/" TargetMode="External"/><Relationship Id="rId2" Type="http://schemas.openxmlformats.org/officeDocument/2006/relationships/hyperlink" Target="http://www.mmr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gional-studies-assoc.ac.uk/" TargetMode="External"/><Relationship Id="rId5" Type="http://schemas.openxmlformats.org/officeDocument/2006/relationships/hyperlink" Target="http://www.rr-moravskoslezsko.cz/" TargetMode="External"/><Relationship Id="rId4" Type="http://schemas.openxmlformats.org/officeDocument/2006/relationships/hyperlink" Target="http://www.euroskop.cz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/>
              <a:t>Regionální ekonomika a politika</a:t>
            </a:r>
            <a:endParaRPr lang="en-US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Ing. Kamila Turečková, Ph.D.</a:t>
            </a:r>
            <a:endParaRPr lang="en-US" sz="2800" dirty="0"/>
          </a:p>
        </p:txBody>
      </p:sp>
      <p:pic>
        <p:nvPicPr>
          <p:cNvPr id="4" name="Picture 2" descr="Slezská univerzita v Opav&amp;ecaron;, Obchodn&amp;ecaron; podnikatelská fakulta v Karvin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6367" y="636971"/>
            <a:ext cx="3024336" cy="93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979055" y="3666836"/>
            <a:ext cx="10595682" cy="26236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BPREP/BKREp</a:t>
            </a:r>
          </a:p>
          <a:p>
            <a:pPr algn="r"/>
            <a:r>
              <a:rPr lang="cs-CZ" sz="4400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podmínky studia, organizace  výuky a možnosti komunikace</a:t>
            </a:r>
            <a:endParaRPr lang="en-US" sz="44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534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Další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555155"/>
          </a:xfrm>
        </p:spPr>
        <p:txBody>
          <a:bodyPr>
            <a:normAutofit/>
          </a:bodyPr>
          <a:lstStyle/>
          <a:p>
            <a:r>
              <a:rPr lang="cs-CZ" sz="2400" dirty="0"/>
              <a:t>Ministerstvo pro místní rozvoj (</a:t>
            </a:r>
            <a:r>
              <a:rPr lang="cs-CZ" sz="2400" dirty="0">
                <a:hlinkClick r:id="rId2"/>
              </a:rPr>
              <a:t>www.mmr.cz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Fondy Evropské unie (</a:t>
            </a:r>
            <a:r>
              <a:rPr lang="cs-CZ" sz="2400" dirty="0">
                <a:hlinkClick r:id="rId3"/>
              </a:rPr>
              <a:t>www.strukturalni-fondy.cz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Portál Evropské unie (http://europa.eu/</a:t>
            </a:r>
            <a:r>
              <a:rPr lang="cs-CZ" sz="2400" dirty="0" err="1"/>
              <a:t>pol</a:t>
            </a:r>
            <a:r>
              <a:rPr lang="cs-CZ" sz="2400" dirty="0"/>
              <a:t>/</a:t>
            </a:r>
            <a:r>
              <a:rPr lang="cs-CZ" sz="2400" dirty="0" err="1"/>
              <a:t>reg</a:t>
            </a:r>
            <a:r>
              <a:rPr lang="cs-CZ" sz="2400" dirty="0"/>
              <a:t>/index_cs.htm) </a:t>
            </a:r>
            <a:endParaRPr lang="en-US" sz="2400" dirty="0"/>
          </a:p>
          <a:p>
            <a:r>
              <a:rPr lang="cs-CZ" sz="2400" dirty="0"/>
              <a:t>EUROSKOP (</a:t>
            </a:r>
            <a:r>
              <a:rPr lang="cs-CZ" sz="2400" dirty="0">
                <a:hlinkClick r:id="rId4"/>
              </a:rPr>
              <a:t>www.euroskop.cz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Regionální rada NUTS2 </a:t>
            </a:r>
            <a:r>
              <a:rPr lang="cs-CZ" sz="2400" dirty="0" err="1"/>
              <a:t>Moravskoslezsko</a:t>
            </a:r>
            <a:r>
              <a:rPr lang="cs-CZ" sz="2400" dirty="0"/>
              <a:t> (</a:t>
            </a:r>
            <a:r>
              <a:rPr lang="cs-CZ" sz="2400" dirty="0">
                <a:hlinkClick r:id="rId5"/>
              </a:rPr>
              <a:t>www.rr-moravskoslezsko.cz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 err="1"/>
              <a:t>Regional</a:t>
            </a:r>
            <a:r>
              <a:rPr lang="cs-CZ" sz="2400" dirty="0"/>
              <a:t> </a:t>
            </a:r>
            <a:r>
              <a:rPr lang="cs-CZ" sz="2400" dirty="0" err="1"/>
              <a:t>Studies</a:t>
            </a:r>
            <a:r>
              <a:rPr lang="cs-CZ" sz="2400" dirty="0"/>
              <a:t> </a:t>
            </a:r>
            <a:r>
              <a:rPr lang="cs-CZ" sz="2400" dirty="0" err="1"/>
              <a:t>Association</a:t>
            </a:r>
            <a:r>
              <a:rPr lang="cs-CZ" sz="2400" dirty="0"/>
              <a:t> (</a:t>
            </a:r>
            <a:r>
              <a:rPr lang="cs-CZ" sz="2400" dirty="0">
                <a:hlinkClick r:id="rId6"/>
              </a:rPr>
              <a:t>www.regional-studies-assoc.ac.uk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 err="1"/>
              <a:t>European</a:t>
            </a:r>
            <a:r>
              <a:rPr lang="cs-CZ" sz="2400" dirty="0"/>
              <a:t> </a:t>
            </a:r>
            <a:r>
              <a:rPr lang="cs-CZ" sz="2400" dirty="0" err="1"/>
              <a:t>Regional</a:t>
            </a:r>
            <a:r>
              <a:rPr lang="cs-CZ" sz="2400" dirty="0"/>
              <a:t> Science </a:t>
            </a:r>
            <a:r>
              <a:rPr lang="cs-CZ" sz="2400" dirty="0" err="1"/>
              <a:t>Association</a:t>
            </a:r>
            <a:r>
              <a:rPr lang="cs-CZ" sz="2400" dirty="0"/>
              <a:t> (</a:t>
            </a:r>
            <a:r>
              <a:rPr lang="cs-CZ" sz="2400" dirty="0">
                <a:hlinkClick r:id="rId7"/>
              </a:rPr>
              <a:t>www.ersa.org</a:t>
            </a:r>
            <a:r>
              <a:rPr lang="cs-CZ" sz="2400" dirty="0"/>
              <a:t>)</a:t>
            </a:r>
            <a:endParaRPr lang="en-US" sz="2400" dirty="0"/>
          </a:p>
          <a:p>
            <a:r>
              <a:rPr lang="cs-CZ" sz="2400" dirty="0"/>
              <a:t>Klub regionalistů (</a:t>
            </a:r>
            <a:r>
              <a:rPr lang="cs-CZ" sz="2400" dirty="0">
                <a:hlinkClick r:id="rId8"/>
              </a:rPr>
              <a:t>http://www.ekf.vsb.cz/oblasti/katedry/katedry/katedra-</a:t>
            </a:r>
            <a:r>
              <a:rPr lang="cs-CZ" sz="2400" dirty="0" err="1">
                <a:hlinkClick r:id="rId8"/>
              </a:rPr>
              <a:t>regionalni</a:t>
            </a:r>
            <a:r>
              <a:rPr lang="cs-CZ" sz="2400" dirty="0">
                <a:hlinkClick r:id="rId8"/>
              </a:rPr>
              <a:t>-a-</a:t>
            </a:r>
            <a:r>
              <a:rPr lang="cs-CZ" sz="2400" dirty="0" err="1">
                <a:hlinkClick r:id="rId8"/>
              </a:rPr>
              <a:t>environmentalni</a:t>
            </a:r>
            <a:r>
              <a:rPr lang="cs-CZ" sz="2400" dirty="0">
                <a:hlinkClick r:id="rId8"/>
              </a:rPr>
              <a:t>-ekonomiky/</a:t>
            </a:r>
            <a:r>
              <a:rPr lang="cs-CZ" sz="2400" dirty="0" err="1">
                <a:hlinkClick r:id="rId8"/>
              </a:rPr>
              <a:t>veda_a_vyzkum</a:t>
            </a:r>
            <a:r>
              <a:rPr lang="cs-CZ" sz="2400" dirty="0">
                <a:hlinkClick r:id="rId8"/>
              </a:rPr>
              <a:t>/</a:t>
            </a:r>
            <a:r>
              <a:rPr lang="cs-CZ" sz="2400" dirty="0" err="1">
                <a:hlinkClick r:id="rId8"/>
              </a:rPr>
              <a:t>Klubregionalistu</a:t>
            </a:r>
            <a:r>
              <a:rPr lang="cs-CZ" sz="2400" dirty="0"/>
              <a:t>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15355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118704"/>
          </a:xfrm>
        </p:spPr>
        <p:txBody>
          <a:bodyPr/>
          <a:lstStyle/>
          <a:p>
            <a:r>
              <a:rPr lang="en-US" sz="2800" dirty="0" err="1"/>
              <a:t>Vyučující</a:t>
            </a:r>
            <a:r>
              <a:rPr lang="en-US" sz="2800" dirty="0"/>
              <a:t>:</a:t>
            </a:r>
            <a:r>
              <a:rPr lang="en-US" sz="2800" b="1" dirty="0"/>
              <a:t>		</a:t>
            </a:r>
            <a:r>
              <a:rPr lang="cs-CZ" sz="2800" b="1" dirty="0"/>
              <a:t>	</a:t>
            </a:r>
            <a:r>
              <a:rPr lang="en-US" sz="2800" b="1" dirty="0" err="1"/>
              <a:t>Ing</a:t>
            </a:r>
            <a:r>
              <a:rPr lang="en-US" sz="2800" b="1" dirty="0"/>
              <a:t>. </a:t>
            </a:r>
            <a:r>
              <a:rPr lang="cs-CZ" sz="2800" b="1" dirty="0"/>
              <a:t>Kamila Turečková, Ph.D.</a:t>
            </a:r>
            <a:endParaRPr lang="en-US" sz="2800" b="1" dirty="0"/>
          </a:p>
          <a:p>
            <a:r>
              <a:rPr lang="en-US" sz="2800" dirty="0"/>
              <a:t>Email: 		</a:t>
            </a:r>
            <a:r>
              <a:rPr lang="cs-CZ" sz="2800" dirty="0"/>
              <a:t>		</a:t>
            </a:r>
            <a:r>
              <a:rPr lang="cs-CZ" sz="2800" b="1" dirty="0" err="1">
                <a:solidFill>
                  <a:schemeClr val="accent2">
                    <a:lumMod val="75000"/>
                  </a:schemeClr>
                </a:solidFill>
              </a:rPr>
              <a:t>tureckova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@opf.slu.cz</a:t>
            </a:r>
          </a:p>
          <a:p>
            <a:r>
              <a:rPr lang="en-US" sz="2800" dirty="0" err="1"/>
              <a:t>Kancelář</a:t>
            </a:r>
            <a:r>
              <a:rPr lang="cs-CZ" sz="2800" dirty="0"/>
              <a:t>:</a:t>
            </a:r>
            <a:r>
              <a:rPr lang="en-US" sz="2800" dirty="0"/>
              <a:t> 		</a:t>
            </a:r>
            <a:r>
              <a:rPr lang="cs-CZ" sz="2800" dirty="0"/>
              <a:t>	</a:t>
            </a:r>
            <a:r>
              <a:rPr lang="en-US" sz="2800" dirty="0"/>
              <a:t>A-A2</a:t>
            </a:r>
            <a:r>
              <a:rPr lang="cs-CZ" sz="2800" dirty="0"/>
              <a:t>08</a:t>
            </a:r>
          </a:p>
          <a:p>
            <a:r>
              <a:rPr lang="cs-CZ" sz="2800" dirty="0"/>
              <a:t>Telefon: 			+420 596398 301</a:t>
            </a:r>
            <a:endParaRPr lang="en-US" sz="2800" dirty="0"/>
          </a:p>
          <a:p>
            <a:r>
              <a:rPr lang="cs-CZ" sz="2800" dirty="0" err="1"/>
              <a:t>Teams</a:t>
            </a:r>
            <a:r>
              <a:rPr lang="cs-CZ" sz="2800" dirty="0"/>
              <a:t>: 				konzultace dle dohody on-line; kód </a:t>
            </a:r>
            <a:r>
              <a:rPr lang="cs-CZ" sz="2800" b="1" dirty="0">
                <a:solidFill>
                  <a:schemeClr val="accent6">
                    <a:lumMod val="50000"/>
                  </a:schemeClr>
                </a:solidFill>
              </a:rPr>
              <a:t>oca8om0</a:t>
            </a:r>
          </a:p>
          <a:p>
            <a:r>
              <a:rPr lang="cs-CZ" sz="2800" dirty="0"/>
              <a:t>Konzultace: 		viz aktuální informace v daném AR</a:t>
            </a:r>
          </a:p>
        </p:txBody>
      </p:sp>
    </p:spTree>
    <p:extLst>
      <p:ext uri="{BB962C8B-B14F-4D97-AF65-F5344CB8AC3E}">
        <p14:creationId xmlns:p14="http://schemas.microsoft.com/office/powerpoint/2010/main" val="1485619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6545" y="2180496"/>
            <a:ext cx="10723419" cy="4118704"/>
          </a:xfrm>
        </p:spPr>
        <p:txBody>
          <a:bodyPr>
            <a:normAutofit/>
          </a:bodyPr>
          <a:lstStyle/>
          <a:p>
            <a:r>
              <a:rPr lang="cs-CZ" sz="3200" dirty="0"/>
              <a:t>Aktuální informace pro daný akademický rok ve smyslu konzultačních hodin, harmonogramu výuky, tématu eseje/úvahy, termínů testů apod. budou uvedeny v úvodní informativní prezentaci pro daný AR (soubor: BPREP_BKREP_0_uvodni informace.pptx) a oznámeny na první přednášce/</a:t>
            </a:r>
            <a:r>
              <a:rPr lang="cs-CZ" sz="3200"/>
              <a:t>výukovém bloku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45DBABF-73B7-4D52-8A4C-9783E825F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055" y="824322"/>
            <a:ext cx="11139753" cy="828987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informace k aktuálnímu Akademickému roku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711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2" y="824322"/>
            <a:ext cx="11029616" cy="988332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 </a:t>
            </a:r>
            <a:b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prezenční forma studia; BPREP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24872" y="2140565"/>
            <a:ext cx="11342256" cy="4216278"/>
          </a:xfrm>
        </p:spPr>
        <p:txBody>
          <a:bodyPr>
            <a:normAutofit fontScale="92500" lnSpcReduction="20000"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účast na seminářích (</a:t>
            </a:r>
            <a:r>
              <a:rPr lang="cs-CZ" sz="3100" i="1" dirty="0"/>
              <a:t>dle aktuálního nastavení</a:t>
            </a:r>
            <a:r>
              <a:rPr lang="cs-CZ" sz="3100" dirty="0"/>
              <a:t>)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min. 60 % z uskutečněných seminářů</a:t>
            </a:r>
          </a:p>
          <a:p>
            <a:pPr lvl="2" indent="-360000">
              <a:buFont typeface="Wingdings" panose="05000000000000000000" pitchFamily="2" charset="2"/>
              <a:buChar char="§"/>
            </a:pPr>
            <a:r>
              <a:rPr lang="cs-CZ" sz="3100" dirty="0"/>
              <a:t>omluvy na základě lékařského potvrzení (omluva a dodání potvrzení do 5-ti pracovních dnů ode dne nepřítomnosti)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Povinná prezentace na semináři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volitelný průběžný test na zvolené téma (max. </a:t>
            </a:r>
            <a:r>
              <a:rPr lang="cs-CZ" sz="3100" b="1" dirty="0">
                <a:solidFill>
                  <a:schemeClr val="accent2"/>
                </a:solidFill>
              </a:rPr>
              <a:t>20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  <a:endParaRPr lang="cs-CZ" sz="3100" dirty="0"/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(max. </a:t>
            </a:r>
            <a:r>
              <a:rPr lang="cs-CZ" sz="3100" b="1" dirty="0">
                <a:solidFill>
                  <a:schemeClr val="accent2"/>
                </a:solidFill>
              </a:rPr>
              <a:t>50 bodů</a:t>
            </a:r>
            <a:r>
              <a:rPr lang="cs-CZ" sz="3100" dirty="0"/>
              <a:t>)</a:t>
            </a:r>
            <a:r>
              <a:rPr lang="cs-CZ" sz="2800" dirty="0"/>
              <a:t>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AE504F-8390-4C28-B77D-44A7D0C17ADF}"/>
              </a:ext>
            </a:extLst>
          </p:cNvPr>
          <p:cNvSpPr txBox="1"/>
          <p:nvPr/>
        </p:nvSpPr>
        <p:spPr>
          <a:xfrm>
            <a:off x="581192" y="5710512"/>
            <a:ext cx="567112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Zkouška má formu 25 testovacích otázek (výběr správné varianty (variant), doplnění, ano/ne), jedna otázka 2 body.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59FE3025-2AB3-4F36-8F37-9ED940B0219D}"/>
              </a:ext>
            </a:extLst>
          </p:cNvPr>
          <p:cNvSpPr txBox="1"/>
          <p:nvPr/>
        </p:nvSpPr>
        <p:spPr>
          <a:xfrm>
            <a:off x="9301018" y="3603570"/>
            <a:ext cx="2762372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Průběžný test má formu 20 testovacích otázek (ano/ne), jedna otázka 1 bod. </a:t>
            </a:r>
          </a:p>
        </p:txBody>
      </p:sp>
    </p:spTree>
    <p:extLst>
      <p:ext uri="{BB962C8B-B14F-4D97-AF65-F5344CB8AC3E}">
        <p14:creationId xmlns:p14="http://schemas.microsoft.com/office/powerpoint/2010/main" val="91339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81192" y="824322"/>
            <a:ext cx="11029616" cy="988332"/>
          </a:xfrm>
        </p:spPr>
        <p:txBody>
          <a:bodyPr>
            <a:normAutofit fontScale="90000"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Podmínky absolvování </a:t>
            </a:r>
            <a:b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kombinovaná forma studia; BKREP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89527" y="2327563"/>
            <a:ext cx="11194473" cy="4029279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Volitelné zpracování eseje/úvahy dle stanoveného tématu a vloženého do „</a:t>
            </a:r>
            <a:r>
              <a:rPr lang="cs-CZ" sz="3100" dirty="0" err="1"/>
              <a:t>Odevzdávárny</a:t>
            </a:r>
            <a:r>
              <a:rPr lang="cs-CZ" sz="3100" dirty="0"/>
              <a:t>“ do stanoveného termínu         (max. </a:t>
            </a:r>
            <a:r>
              <a:rPr lang="cs-CZ" sz="3100" b="1" dirty="0">
                <a:solidFill>
                  <a:schemeClr val="accent2"/>
                </a:solidFill>
              </a:rPr>
              <a:t>30 bodů</a:t>
            </a:r>
            <a:r>
              <a:rPr lang="cs-CZ" sz="3100" dirty="0"/>
              <a:t>)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100" dirty="0"/>
              <a:t>On-line zkouška prostřednictvím IS (max. </a:t>
            </a:r>
            <a:r>
              <a:rPr lang="cs-CZ" sz="3100" b="1" dirty="0">
                <a:solidFill>
                  <a:schemeClr val="accent2"/>
                </a:solidFill>
              </a:rPr>
              <a:t>70 bodů</a:t>
            </a:r>
            <a:r>
              <a:rPr lang="cs-CZ" sz="3100" dirty="0"/>
              <a:t>) </a:t>
            </a:r>
          </a:p>
          <a:p>
            <a:pPr marL="0" indent="0" algn="r">
              <a:lnSpc>
                <a:spcPct val="100000"/>
              </a:lnSpc>
              <a:buNone/>
            </a:pPr>
            <a:endParaRPr lang="cs-CZ" sz="2400" dirty="0"/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dirty="0"/>
              <a:t> </a:t>
            </a:r>
          </a:p>
          <a:p>
            <a:pPr marL="0" indent="0" algn="r">
              <a:lnSpc>
                <a:spcPct val="100000"/>
              </a:lnSpc>
              <a:buNone/>
            </a:pPr>
            <a:r>
              <a:rPr lang="cs-CZ" sz="2400" b="1" dirty="0">
                <a:solidFill>
                  <a:schemeClr val="accent5">
                    <a:lumMod val="50000"/>
                  </a:schemeClr>
                </a:solidFill>
              </a:rPr>
              <a:t>celkem max. 100 bodů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AE504F-8390-4C28-B77D-44A7D0C17ADF}"/>
              </a:ext>
            </a:extLst>
          </p:cNvPr>
          <p:cNvSpPr txBox="1"/>
          <p:nvPr/>
        </p:nvSpPr>
        <p:spPr>
          <a:xfrm>
            <a:off x="1310866" y="4759167"/>
            <a:ext cx="567112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Zkouška má formu 35 testovacích otázek (výběr správné varianty (variant), doplnění, ano/ne), jedna otázka 2 body. </a:t>
            </a:r>
          </a:p>
        </p:txBody>
      </p:sp>
    </p:spTree>
    <p:extLst>
      <p:ext uri="{BB962C8B-B14F-4D97-AF65-F5344CB8AC3E}">
        <p14:creationId xmlns:p14="http://schemas.microsoft.com/office/powerpoint/2010/main" val="958115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Celkové hodnocení předmětu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400608"/>
          </a:xfrm>
        </p:spPr>
        <p:txBody>
          <a:bodyPr>
            <a:normAutofit/>
          </a:bodyPr>
          <a:lstStyle/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A = 100 – 95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B = 94 - 90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C= 89 – 80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D = 79 - 70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E = 69 – 60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sz="3200" dirty="0"/>
              <a:t>F = 59 a méně bodů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809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Obecný Harmonogram přednášek</a:t>
            </a:r>
            <a:endParaRPr lang="en-US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559415" y="1940341"/>
            <a:ext cx="5087075" cy="536005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BPREP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03105827"/>
              </p:ext>
            </p:extLst>
          </p:nvPr>
        </p:nvGraphicFramePr>
        <p:xfrm>
          <a:off x="258618" y="2518542"/>
          <a:ext cx="5708073" cy="407161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92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5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9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Úvodní přednáška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Regionalistika, region, regionální problémy.</a:t>
                      </a:r>
                      <a:endParaRPr lang="cs-CZ" sz="12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Regionální struktura v ČR.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Regionální rozvoj.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Regionální politika,  její cíle, regionální strategie.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03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aseline="0" dirty="0"/>
                        <a:t>Nástroje regionální politiky. </a:t>
                      </a:r>
                      <a:endParaRPr kumimoji="0" lang="cs-CZ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kern="1200" dirty="0"/>
                        <a:t>Regionální politika ČR.</a:t>
                      </a:r>
                      <a:endParaRPr lang="cs-CZ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>
                          <a:solidFill>
                            <a:srgbClr val="FF0000"/>
                          </a:solidFill>
                        </a:rPr>
                        <a:t>Volitelný průběžný test. (po Nástroje RP, včetně)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Regionální rozdíly, regionální konkurenceschopnost.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9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Ekonomická struktura a úroveň regionů.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Sektorová struktura regionů.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/>
                        <a:t>Ekonomika regionů ČR.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4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6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cs-CZ" sz="1200" b="1" dirty="0">
                          <a:solidFill>
                            <a:srgbClr val="C00000"/>
                          </a:solidFill>
                        </a:rPr>
                        <a:t>Předtermín.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6471976" y="1948968"/>
            <a:ext cx="5087073" cy="553373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BKREP</a:t>
            </a:r>
            <a:endParaRPr lang="en-US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9" name="Zástupný symbol pro obsah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5568482"/>
              </p:ext>
            </p:extLst>
          </p:nvPr>
        </p:nvGraphicFramePr>
        <p:xfrm>
          <a:off x="6225311" y="2518543"/>
          <a:ext cx="5708071" cy="398926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63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46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602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BLOK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734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Úvodní přednáška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Regionalistika, region, regionální problémy.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Regionální struktura v ČR. Regionální rozvoj.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Regionální politika</a:t>
                      </a:r>
                      <a:r>
                        <a:rPr lang="cs-CZ" sz="1600" baseline="0" dirty="0"/>
                        <a:t>,  její cíle, regionální strategie. </a:t>
                      </a:r>
                      <a:endParaRPr lang="cs-CZ" sz="1600" dirty="0"/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aseline="0" dirty="0"/>
                        <a:t>Nástroje regionální politiky. </a:t>
                      </a:r>
                      <a:r>
                        <a:rPr lang="cs-CZ" sz="1600" kern="1200" dirty="0"/>
                        <a:t>Regionální politika ČR.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7600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Regionální rozdíly, regionální konkurenceschopnost.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Ekonomická struktura a úroveň regionů.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/>
                        <a:t>Sektorová struktura regionů.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/>
                    </a:p>
                    <a:p>
                      <a:pPr algn="l"/>
                      <a:r>
                        <a:rPr lang="cs-CZ" sz="1600" i="1" dirty="0"/>
                        <a:t>+ diskuse k semestrální práci</a:t>
                      </a:r>
                      <a:endParaRPr lang="cs-CZ" sz="1600" b="1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4479">
                <a:tc>
                  <a:txBody>
                    <a:bodyPr/>
                    <a:lstStyle/>
                    <a:p>
                      <a:r>
                        <a:rPr lang="cs-CZ" sz="1400" dirty="0"/>
                        <a:t>samostudium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600" b="1" i="1" dirty="0"/>
                        <a:t>Ekonomika regionů ČR (viz opora předmětu)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42798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3298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Obsah předmětu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0" y="1801091"/>
            <a:ext cx="11979564" cy="5056909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1. </a:t>
            </a:r>
            <a:r>
              <a:rPr lang="cs-CZ" b="1" dirty="0" err="1"/>
              <a:t>Regionalistika</a:t>
            </a:r>
            <a:r>
              <a:rPr lang="cs-CZ" b="1" dirty="0"/>
              <a:t> a regionální rozvoj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Geografie, </a:t>
            </a:r>
            <a:r>
              <a:rPr lang="cs-CZ" dirty="0" err="1"/>
              <a:t>regionalistika</a:t>
            </a:r>
            <a:r>
              <a:rPr lang="cs-CZ" dirty="0"/>
              <a:t>, regionalizace. Pojetí regionu. Vymezení regionální ekonomie a regionální ekonomiky. Typologie, klasifikace a členění regionů, regionální problémy. Regionální struktura a územní členění regionů v České republice. Regionální rozvoj. Teorie regionálního rozvoje. Faktory rozvojového potenciálu regionů.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2. Regionální politika a její cíle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Regionální politika a předpoklady její realizace. Cíle a typy regionální politiky. Nositelé regionální politiky, Ministerstvo pro místní rozvoj. Principy, přístupy a teoretické základy regionální politiky.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3. Nástroje regionální politiky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Nástroje regionální politiky a jejich členění. Možnosti podpory regionů a opodstatnění existence regionální politiky.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4. Regionální politika v České republice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Historický vývoj regionální politiky na českém území, legislativní rámec regionální politiky a klíčové dokumenty v oblasti regionální politiky a regionální rozvoje v České republice. Aktéři a institucionální zabezpečení regionální politiky a regionálního rozvoje na území České republiky.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5. Regionální rozdíly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Regionální rozdíly a jejich příčiny, ukazatele regionálních rozdílů. Eliminace nežádoucích regionální rozdílů.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6. Ekonomická úroveň regionů a konkurenceschopnost regionů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Ekonomický region. Ekonomická úroveň regionů a indikátory ekonomické úrovně. Hodnocení ekonomické úrovně regionů. Konkurenceschopnost regionů a faktory, které ji ovlivňují. Pyramidový model regionální konkurenceschopnosti, pilířová struktura a kapacita regionální konkurenceschopnosti.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7. Odvětvová struktura regionů České republiky a meziregionální srovnání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Odvětvová struktura regionů České republiky, její vývoj a tendence. Specifikace primárního, sekundárního, terciálního a kvartálního sektoru v regionech České republiky Meziregionální srovnání odvětvové struktury v jejich výkonu, zaměstnanosti a v dalších vybraných makroekonomických i mikroekonomických ukazatelích.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8. Ekonomika regionů České republiky</a:t>
            </a:r>
            <a:endParaRPr lang="cs-CZ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Specifikace hospodářské, společenské a environmentální oblasti jednotlivých krajů České republiky.</a:t>
            </a:r>
          </a:p>
        </p:txBody>
      </p:sp>
    </p:spTree>
    <p:extLst>
      <p:ext uri="{BB962C8B-B14F-4D97-AF65-F5344CB8AC3E}">
        <p14:creationId xmlns:p14="http://schemas.microsoft.com/office/powerpoint/2010/main" val="1127929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Základní a doporučené zdroje</a:t>
            </a:r>
            <a:endParaRPr lang="en-US" sz="44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240146" y="1921164"/>
            <a:ext cx="11637818" cy="4814487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sz="2400" b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Turečková, K. 2019. </a:t>
            </a:r>
            <a:r>
              <a:rPr lang="cs-CZ" altLang="cs-CZ" sz="2400" b="1" i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Regionální ekonomika a politika pro bakalářské studium.</a:t>
            </a:r>
            <a:r>
              <a:rPr lang="cs-CZ" altLang="cs-CZ" sz="2400" b="1" dirty="0">
                <a:solidFill>
                  <a:srgbClr val="981E3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Distanční studijní text. Karviná: OPF SU.</a:t>
            </a:r>
            <a:endParaRPr lang="cs-CZ" sz="2400" dirty="0"/>
          </a:p>
          <a:p>
            <a:r>
              <a:rPr lang="cs-CZ" sz="2000" dirty="0"/>
              <a:t>STEJSKAL, J., 2009. </a:t>
            </a:r>
            <a:r>
              <a:rPr lang="cs-CZ" sz="2000" i="1" dirty="0"/>
              <a:t>Regionální politika a její nástroje.</a:t>
            </a:r>
            <a:r>
              <a:rPr lang="cs-CZ" sz="2000" dirty="0"/>
              <a:t> Praha: Portál, ISBN 978-80-7367-588-2.</a:t>
            </a:r>
          </a:p>
          <a:p>
            <a:r>
              <a:rPr lang="cs-CZ" sz="2000" dirty="0"/>
              <a:t>PIKE, A., RODRIGUEZ POSE, A. and J. TOMANEY, 2017. </a:t>
            </a:r>
            <a:r>
              <a:rPr lang="cs-CZ" sz="2000" i="1" dirty="0" err="1"/>
              <a:t>Local</a:t>
            </a:r>
            <a:r>
              <a:rPr lang="cs-CZ" sz="2000" i="1" dirty="0"/>
              <a:t> and </a:t>
            </a:r>
            <a:r>
              <a:rPr lang="cs-CZ" sz="2000" i="1" dirty="0" err="1"/>
              <a:t>Regional</a:t>
            </a:r>
            <a:r>
              <a:rPr lang="cs-CZ" sz="2000" i="1" dirty="0"/>
              <a:t> </a:t>
            </a:r>
            <a:r>
              <a:rPr lang="cs-CZ" sz="2000" i="1" dirty="0" err="1"/>
              <a:t>Development</a:t>
            </a:r>
            <a:r>
              <a:rPr lang="cs-CZ" sz="2000" dirty="0"/>
              <a:t>. 2rd </a:t>
            </a:r>
            <a:r>
              <a:rPr lang="cs-CZ" sz="2000" dirty="0" err="1"/>
              <a:t>edn</a:t>
            </a:r>
            <a:r>
              <a:rPr lang="cs-CZ" sz="2000" dirty="0"/>
              <a:t>. London and</a:t>
            </a:r>
          </a:p>
          <a:p>
            <a:r>
              <a:rPr lang="cs-CZ" sz="2000" dirty="0"/>
              <a:t>New York: </a:t>
            </a:r>
            <a:r>
              <a:rPr lang="cs-CZ" sz="2000" dirty="0" err="1"/>
              <a:t>Routledge</a:t>
            </a:r>
            <a:r>
              <a:rPr lang="cs-CZ" sz="2000" dirty="0"/>
              <a:t>, ISBN 978-1-138-78572-4.</a:t>
            </a:r>
          </a:p>
          <a:p>
            <a:r>
              <a:rPr lang="cs-CZ" sz="2000" dirty="0"/>
              <a:t>WOKOUN, R., 2008. </a:t>
            </a:r>
            <a:r>
              <a:rPr lang="cs-CZ" sz="2000" i="1" dirty="0"/>
              <a:t>Regionální rozvoj: Východiska regionálního rozvoje, regionální politika, teorie, strategie a programování</a:t>
            </a:r>
            <a:r>
              <a:rPr lang="cs-CZ" sz="2000" dirty="0"/>
              <a:t>. Praha: Linde, ISBN 978-80-7201-699-0.</a:t>
            </a:r>
          </a:p>
          <a:p>
            <a:endParaRPr lang="cs-CZ" sz="2000" dirty="0"/>
          </a:p>
          <a:p>
            <a:r>
              <a:rPr lang="cs-CZ" dirty="0"/>
              <a:t>BUČEK, M., ŘEHÁK, Š. a J. TVRDOŇ, 2010. </a:t>
            </a:r>
            <a:r>
              <a:rPr lang="cs-CZ" i="1" dirty="0" err="1"/>
              <a:t>Regionálna</a:t>
            </a:r>
            <a:r>
              <a:rPr lang="cs-CZ" i="1" dirty="0"/>
              <a:t> </a:t>
            </a:r>
            <a:r>
              <a:rPr lang="cs-CZ" i="1" dirty="0" err="1"/>
              <a:t>ekonómia</a:t>
            </a:r>
            <a:r>
              <a:rPr lang="cs-CZ" i="1" dirty="0"/>
              <a:t> a politika</a:t>
            </a:r>
            <a:r>
              <a:rPr lang="cs-CZ" dirty="0"/>
              <a:t>. Bratislava, ISBN 978-80-8078-362-4.</a:t>
            </a:r>
          </a:p>
          <a:p>
            <a:r>
              <a:rPr lang="cs-CZ" dirty="0"/>
              <a:t>ARMSTRONG, M. and J. TAYLOR, 2000. </a:t>
            </a:r>
            <a:r>
              <a:rPr lang="cs-CZ" i="1" dirty="0" err="1"/>
              <a:t>Regional</a:t>
            </a:r>
            <a:r>
              <a:rPr lang="cs-CZ" i="1" dirty="0"/>
              <a:t> </a:t>
            </a:r>
            <a:r>
              <a:rPr lang="cs-CZ" i="1" dirty="0" err="1"/>
              <a:t>Economics</a:t>
            </a:r>
            <a:r>
              <a:rPr lang="cs-CZ" i="1" dirty="0"/>
              <a:t> and </a:t>
            </a:r>
            <a:r>
              <a:rPr lang="cs-CZ" i="1" dirty="0" err="1"/>
              <a:t>Policy</a:t>
            </a:r>
            <a:r>
              <a:rPr lang="cs-CZ" dirty="0"/>
              <a:t>. 3rd </a:t>
            </a:r>
            <a:r>
              <a:rPr lang="cs-CZ" dirty="0" err="1"/>
              <a:t>edn</a:t>
            </a:r>
            <a:r>
              <a:rPr lang="cs-CZ" dirty="0"/>
              <a:t>. Oxford: </a:t>
            </a:r>
            <a:r>
              <a:rPr lang="cs-CZ" dirty="0" err="1"/>
              <a:t>Wiley-Blackwell</a:t>
            </a:r>
            <a:r>
              <a:rPr lang="cs-CZ" dirty="0"/>
              <a:t>, ISBN 978-0631217138.</a:t>
            </a:r>
          </a:p>
          <a:p>
            <a:r>
              <a:rPr lang="cs-CZ" dirty="0"/>
              <a:t>WOKOUN, R., TOTH, P. a J. MACHÁČEK, 2011. </a:t>
            </a:r>
            <a:r>
              <a:rPr lang="cs-CZ" i="1" dirty="0"/>
              <a:t>Regionální a municipální ekonomie</a:t>
            </a:r>
            <a:r>
              <a:rPr lang="cs-CZ" dirty="0"/>
              <a:t>. Praha: </a:t>
            </a:r>
            <a:r>
              <a:rPr lang="cs-CZ" dirty="0" err="1"/>
              <a:t>Oeconomica</a:t>
            </a:r>
            <a:r>
              <a:rPr lang="cs-CZ" dirty="0"/>
              <a:t>, ISBN 978-80-245-1836-7.</a:t>
            </a:r>
          </a:p>
          <a:p>
            <a:r>
              <a:rPr lang="cs-CZ" dirty="0"/>
              <a:t>VITURKA, M. a kol., 2010. </a:t>
            </a:r>
            <a:r>
              <a:rPr lang="cs-CZ" i="1" dirty="0"/>
              <a:t>Kvalita podnikatelského prostředí, regionální konkurenceschopnost a strategie regionálního rozvoje České Republiky</a:t>
            </a:r>
            <a:r>
              <a:rPr lang="cs-CZ" dirty="0"/>
              <a:t>. Praha: GRADA, ISBN 978-80-247-3638-9.</a:t>
            </a:r>
          </a:p>
        </p:txBody>
      </p:sp>
    </p:spTree>
    <p:extLst>
      <p:ext uri="{BB962C8B-B14F-4D97-AF65-F5344CB8AC3E}">
        <p14:creationId xmlns:p14="http://schemas.microsoft.com/office/powerpoint/2010/main" val="213871643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TM03457464[[fn=Dividendy]]</Template>
  <TotalTime>460</TotalTime>
  <Words>1169</Words>
  <Application>Microsoft Office PowerPoint</Application>
  <PresentationFormat>Širokoúhlá obrazovka</PresentationFormat>
  <Paragraphs>121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Gill Sans MT</vt:lpstr>
      <vt:lpstr>Times New Roman</vt:lpstr>
      <vt:lpstr>Wingdings</vt:lpstr>
      <vt:lpstr>Wingdings 2</vt:lpstr>
      <vt:lpstr>Dividenda</vt:lpstr>
      <vt:lpstr>Regionální ekonomika a politika</vt:lpstr>
      <vt:lpstr>Prezentace aplikace PowerPoint</vt:lpstr>
      <vt:lpstr>informace k aktuálnímu Akademickému roku</vt:lpstr>
      <vt:lpstr>Podmínky absolvování  prezenční forma studia; BPREP</vt:lpstr>
      <vt:lpstr>Podmínky absolvování  kombinovaná forma studia; BKREP</vt:lpstr>
      <vt:lpstr>Celkové hodnocení předmětu</vt:lpstr>
      <vt:lpstr>Obecný Harmonogram přednášek</vt:lpstr>
      <vt:lpstr>Obsah předmětu</vt:lpstr>
      <vt:lpstr>Základní a doporučené zdroje</vt:lpstr>
      <vt:lpstr>Další doporučené 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Tureckova</dc:creator>
  <cp:lastModifiedBy>Kamila Turečková</cp:lastModifiedBy>
  <cp:revision>113</cp:revision>
  <cp:lastPrinted>2018-02-12T08:12:35Z</cp:lastPrinted>
  <dcterms:created xsi:type="dcterms:W3CDTF">2017-12-11T08:34:25Z</dcterms:created>
  <dcterms:modified xsi:type="dcterms:W3CDTF">2021-03-25T19:59:42Z</dcterms:modified>
</cp:coreProperties>
</file>