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handoutMasterIdLst>
    <p:handoutMasterId r:id="rId22"/>
  </p:handoutMasterIdLst>
  <p:sldIdLst>
    <p:sldId id="256" r:id="rId2"/>
    <p:sldId id="257" r:id="rId3"/>
    <p:sldId id="277" r:id="rId4"/>
    <p:sldId id="286" r:id="rId5"/>
    <p:sldId id="287" r:id="rId6"/>
    <p:sldId id="283" r:id="rId7"/>
    <p:sldId id="288" r:id="rId8"/>
    <p:sldId id="289" r:id="rId9"/>
    <p:sldId id="290" r:id="rId10"/>
    <p:sldId id="291" r:id="rId11"/>
    <p:sldId id="292" r:id="rId12"/>
    <p:sldId id="293" r:id="rId13"/>
    <p:sldId id="285" r:id="rId14"/>
    <p:sldId id="294" r:id="rId15"/>
    <p:sldId id="295" r:id="rId16"/>
    <p:sldId id="296" r:id="rId17"/>
    <p:sldId id="297" r:id="rId18"/>
    <p:sldId id="298" r:id="rId19"/>
    <p:sldId id="276" r:id="rId2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Střední styl 3 – zvýraznění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Světlý styl 3 – zvýraznění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Světlý styl 3 – zvýraznění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7" d="100"/>
          <a:sy n="107" d="100"/>
        </p:scale>
        <p:origin x="138"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73FBBA2-7A20-4748-AF3A-A3D98AB4B267}" type="datetimeFigureOut">
              <a:rPr lang="cs-CZ" smtClean="0"/>
              <a:t>17.02.2020</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B7BF6EC-E84A-411E-8838-367FE3D6C4D5}" type="slidenum">
              <a:rPr lang="cs-CZ" smtClean="0"/>
              <a:t>‹#›</a:t>
            </a:fld>
            <a:endParaRPr lang="cs-CZ"/>
          </a:p>
        </p:txBody>
      </p:sp>
    </p:spTree>
    <p:extLst>
      <p:ext uri="{BB962C8B-B14F-4D97-AF65-F5344CB8AC3E}">
        <p14:creationId xmlns:p14="http://schemas.microsoft.com/office/powerpoint/2010/main" val="4283128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13EDEAC-34D8-456D-A4F4-1CDA921860E5}" type="datetimeFigureOut">
              <a:rPr lang="cs-CZ" smtClean="0"/>
              <a:t>17.02.2020</a:t>
            </a:fld>
            <a:endParaRPr lang="cs-CZ"/>
          </a:p>
        </p:txBody>
      </p:sp>
      <p:sp>
        <p:nvSpPr>
          <p:cNvPr id="4" name="Zástupný symbol pro obrázek snímk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67087826-4CB8-4E1E-BC4C-C269C1CC57C7}" type="slidenum">
              <a:rPr lang="cs-CZ" smtClean="0"/>
              <a:t>‹#›</a:t>
            </a:fld>
            <a:endParaRPr lang="cs-CZ"/>
          </a:p>
        </p:txBody>
      </p:sp>
    </p:spTree>
    <p:extLst>
      <p:ext uri="{BB962C8B-B14F-4D97-AF65-F5344CB8AC3E}">
        <p14:creationId xmlns:p14="http://schemas.microsoft.com/office/powerpoint/2010/main" val="49441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E47221B-3450-4466-A490-E0EC82BBA5EB}" type="datetime1">
              <a:rPr lang="en-US" smtClean="0"/>
              <a:t>2/17/2020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7ECE4377-41EB-4267-BF49-9DB0F1D83DFE}" type="datetime1">
              <a:rPr lang="en-US" smtClean="0"/>
              <a:t>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8FF524A7-38CD-4D49-91CB-B0844414D8F7}" type="datetime1">
              <a:rPr lang="en-US" smtClean="0"/>
              <a:t>2/17/2020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cs-CZ"/>
              <a:t>Kliknutím lze upravit styl.</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05E6B4A-86B3-4DA3-9C9C-71D49B7F04AD}" type="datetime1">
              <a:rPr lang="en-US" smtClean="0"/>
              <a:t>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cs-CZ"/>
              <a:t>Kliknutím lze upravit styl.</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7EB643B-0454-4492-B9F7-BEFAFA1F51F7}" type="datetime1">
              <a:rPr lang="en-US" smtClean="0"/>
              <a:t>2/17/2020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cs-CZ"/>
              <a:t>Kliknutím lze upravit styl.</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0CCE0993-7390-4AE7-B6CA-C7AEAB9DA5EB}" type="datetime1">
              <a:rPr lang="en-US" smtClean="0"/>
              <a:t>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cs-CZ"/>
              <a:t>Kliknutím lze upravit styl.</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89DE9E71-072F-4868-8C44-601CACDE2AA7}" type="datetime1">
              <a:rPr lang="en-US" smtClean="0"/>
              <a:t>2/17/2020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160B5F17-7208-4B0B-B933-C1C2DDA429D1}" type="datetime1">
              <a:rPr lang="en-US" smtClean="0"/>
              <a:t>2/17/2020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765755-A11E-4DD3-8D04-6E321D95181A}" type="datetime1">
              <a:rPr lang="en-US" smtClean="0"/>
              <a:t>2/17/2020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cs-CZ"/>
              <a:t>Kliknutím lze upravit styl.</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39AF7116-B6F3-45F3-AD26-FEE9DBB79F5E}" type="datetime1">
              <a:rPr lang="en-US" smtClean="0"/>
              <a:t>2/17/2020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3BB10B51-9898-4F5C-89CC-67E924DFB987}" type="datetime1">
              <a:rPr lang="en-US" smtClean="0"/>
              <a:t>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3468A518-ADFF-4A02-9C02-448EC94B65A2}" type="datetime1">
              <a:rPr lang="en-US" smtClean="0"/>
              <a:t>2/17/2020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4400" dirty="0"/>
              <a:t>Regionální ekonomika a politika</a:t>
            </a:r>
            <a:endParaRPr lang="en-US" sz="4400" dirty="0"/>
          </a:p>
        </p:txBody>
      </p:sp>
      <p:sp>
        <p:nvSpPr>
          <p:cNvPr id="3" name="Podnadpis 2"/>
          <p:cNvSpPr>
            <a:spLocks noGrp="1"/>
          </p:cNvSpPr>
          <p:nvPr>
            <p:ph type="subTitle" idx="1"/>
          </p:nvPr>
        </p:nvSpPr>
        <p:spPr/>
        <p:txBody>
          <a:bodyPr>
            <a:normAutofit/>
          </a:bodyPr>
          <a:lstStyle/>
          <a:p>
            <a:r>
              <a:rPr lang="cs-CZ" sz="2800" dirty="0"/>
              <a:t>Ing. Kamila Turečková, Ph.D.</a:t>
            </a:r>
            <a:endParaRPr lang="en-US" sz="2800" dirty="0"/>
          </a:p>
        </p:txBody>
      </p:sp>
      <p:pic>
        <p:nvPicPr>
          <p:cNvPr id="4" name="Picture 2" descr="Slezská univerzita v Opav&amp;ecaron;, Obchodn&amp;ecaron; podnikatelská fakulta v Karvin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6367" y="636971"/>
            <a:ext cx="3024336" cy="936106"/>
          </a:xfrm>
          <a:prstGeom prst="rect">
            <a:avLst/>
          </a:prstGeom>
          <a:noFill/>
          <a:extLst>
            <a:ext uri="{909E8E84-426E-40DD-AFC4-6F175D3DCCD1}">
              <a14:hiddenFill xmlns:a14="http://schemas.microsoft.com/office/drawing/2010/main">
                <a:solidFill>
                  <a:srgbClr val="FFFFFF"/>
                </a:solidFill>
              </a14:hiddenFill>
            </a:ext>
          </a:extLst>
        </p:spPr>
      </p:pic>
      <p:sp>
        <p:nvSpPr>
          <p:cNvPr id="7" name="Podnadpis 2"/>
          <p:cNvSpPr txBox="1">
            <a:spLocks/>
          </p:cNvSpPr>
          <p:nvPr/>
        </p:nvSpPr>
        <p:spPr>
          <a:xfrm>
            <a:off x="581191" y="3940936"/>
            <a:ext cx="10993546" cy="2349524"/>
          </a:xfrm>
          <a:prstGeom prst="rect">
            <a:avLst/>
          </a:prstGeom>
        </p:spPr>
        <p:txBody>
          <a:bodyPr vert="horz" lIns="91440" tIns="45720" rIns="91440" bIns="45720" rtlCol="0" anchor="t">
            <a:normAutofit fontScale="85000" lnSpcReduction="20000"/>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algn="r"/>
            <a:r>
              <a:rPr lang="cs-CZ" sz="2800" dirty="0">
                <a:solidFill>
                  <a:schemeClr val="accent2">
                    <a:lumMod val="40000"/>
                    <a:lumOff val="60000"/>
                  </a:schemeClr>
                </a:solidFill>
              </a:rPr>
              <a:t> </a:t>
            </a:r>
            <a:r>
              <a:rPr lang="cs-CZ" sz="8500" dirty="0">
                <a:solidFill>
                  <a:schemeClr val="accent2">
                    <a:lumMod val="40000"/>
                    <a:lumOff val="60000"/>
                  </a:schemeClr>
                </a:solidFill>
              </a:rPr>
              <a:t>11</a:t>
            </a:r>
          </a:p>
          <a:p>
            <a:pPr algn="r"/>
            <a:endParaRPr lang="cs-CZ" sz="2800" dirty="0">
              <a:solidFill>
                <a:schemeClr val="accent2">
                  <a:lumMod val="40000"/>
                  <a:lumOff val="60000"/>
                </a:schemeClr>
              </a:solidFill>
            </a:endParaRPr>
          </a:p>
          <a:p>
            <a:pPr algn="r"/>
            <a:r>
              <a:rPr lang="cs-CZ" sz="5600" dirty="0">
                <a:solidFill>
                  <a:schemeClr val="accent2">
                    <a:lumMod val="20000"/>
                    <a:lumOff val="80000"/>
                  </a:schemeClr>
                </a:solidFill>
              </a:rPr>
              <a:t>Sektorová struktura regionů</a:t>
            </a:r>
            <a:endParaRPr lang="en-US" sz="5600" dirty="0">
              <a:solidFill>
                <a:schemeClr val="accent2">
                  <a:lumMod val="20000"/>
                  <a:lumOff val="80000"/>
                </a:schemeClr>
              </a:solidFill>
            </a:endParaRPr>
          </a:p>
        </p:txBody>
      </p:sp>
      <p:sp>
        <p:nvSpPr>
          <p:cNvPr id="5" name="Zástupný symbol pro číslo snímku 4"/>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2259534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2)</a:t>
            </a:r>
            <a:r>
              <a:rPr lang="cs-CZ" sz="3600" b="1" dirty="0"/>
              <a:t> Tradiční a rozšířené vymezení OSE</a:t>
            </a:r>
            <a:endParaRPr lang="cs-CZ" sz="3600" dirty="0"/>
          </a:p>
        </p:txBody>
      </p:sp>
      <p:sp>
        <p:nvSpPr>
          <p:cNvPr id="3" name="Zástupný symbol pro obsah 2"/>
          <p:cNvSpPr>
            <a:spLocks noGrp="1"/>
          </p:cNvSpPr>
          <p:nvPr>
            <p:ph idx="1"/>
          </p:nvPr>
        </p:nvSpPr>
        <p:spPr>
          <a:xfrm>
            <a:off x="476518" y="2099256"/>
            <a:ext cx="11230378" cy="4222006"/>
          </a:xfrm>
        </p:spPr>
        <p:txBody>
          <a:bodyPr>
            <a:normAutofit fontScale="92500"/>
          </a:bodyPr>
          <a:lstStyle/>
          <a:p>
            <a:r>
              <a:rPr lang="cs-CZ" sz="2800" dirty="0"/>
              <a:t>Vývoj ekonomiky a společnosti v posledních desetiletích vytvořil potřebu rozšířit tento tradičně předkládaný </a:t>
            </a:r>
            <a:r>
              <a:rPr lang="cs-CZ" sz="2800" dirty="0" err="1"/>
              <a:t>třisektorový</a:t>
            </a:r>
            <a:r>
              <a:rPr lang="cs-CZ" sz="2800" dirty="0"/>
              <a:t> model o sektor čtvrtý - kvartální, do kterého by se přesunula část služeb spojená s tvorbou a sdílením znalostí a informací. </a:t>
            </a:r>
          </a:p>
          <a:p>
            <a:r>
              <a:rPr lang="cs-CZ" sz="2800" dirty="0"/>
              <a:t>Tato nová struktura tak lépe reflektuje současné změny probíhající v ekonomice, ve které znalosti tvoří základ přidané hodnoty, a kde tvorba a využívání znalostí má podstatný podíl na tvorbě celkového blahobytu společnosti. </a:t>
            </a:r>
          </a:p>
          <a:p>
            <a:pPr lvl="1"/>
            <a:r>
              <a:rPr lang="cs-CZ" sz="2400" dirty="0"/>
              <a:t>Do něj se vyčlenila specifická skupiny služeb, dříve zařazena do univerzálně pojatého terciárního sektoru, která se svým charakterem týká všech oblastí intelektuálních aktivit a činností.</a:t>
            </a:r>
            <a:endParaRPr lang="cs-CZ" sz="3600"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3711476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t>2)</a:t>
            </a:r>
            <a:r>
              <a:rPr lang="cs-CZ" sz="3600" b="1" dirty="0"/>
              <a:t> Tradiční a rozšířené vymezení OSE</a:t>
            </a:r>
            <a:br>
              <a:rPr lang="cs-CZ" sz="3600" b="1" dirty="0"/>
            </a:br>
            <a:r>
              <a:rPr lang="cs-CZ" sz="3600" b="1" dirty="0"/>
              <a:t>kvartální sektor</a:t>
            </a:r>
            <a:endParaRPr lang="cs-CZ" sz="3600" dirty="0"/>
          </a:p>
        </p:txBody>
      </p:sp>
      <p:sp>
        <p:nvSpPr>
          <p:cNvPr id="3" name="Zástupný symbol pro obsah 2"/>
          <p:cNvSpPr>
            <a:spLocks noGrp="1"/>
          </p:cNvSpPr>
          <p:nvPr>
            <p:ph idx="1"/>
          </p:nvPr>
        </p:nvSpPr>
        <p:spPr>
          <a:xfrm>
            <a:off x="476518" y="2099256"/>
            <a:ext cx="11230378" cy="4222006"/>
          </a:xfrm>
        </p:spPr>
        <p:txBody>
          <a:bodyPr>
            <a:normAutofit fontScale="70000" lnSpcReduction="20000"/>
          </a:bodyPr>
          <a:lstStyle/>
          <a:p>
            <a:r>
              <a:rPr lang="cs-CZ" sz="2800" dirty="0"/>
              <a:t>Pro kvartální sektor jsou typické služby vztahující se ke generování a sdílení informací, vzdělávání a vědeckému výzkumu, patří zde celá oblast vývoje a využití technologií, ať už se jedná o technologie informační, komunikační, výrobní, výpočetní, environmentální či biotechnologie. Tuto hlavní skupinu doplňuje poradenství, finanční služby a činnosti týkající se zdravotní péče a lékařského výzkumu. </a:t>
            </a:r>
          </a:p>
          <a:p>
            <a:r>
              <a:rPr lang="cs-CZ" sz="2800" dirty="0"/>
              <a:t>Kvartální sektor a jeho podíl na celkové sektorové struktuře ekonomiky je podmíněn vysoce kvalifikovanou a vzdělanou pracovní silou a schopností daných ekonomik tento svůj lidský a intelektuální kapitál efektivně využít. Z toho důvodu je možné předpokládat jeho vyšší zastoupení ve vyspělých zemích a opačně, případně jeho rostoucí význam v průběhu času a do budoucna. Je neoddělitelnou vlastností výstupu kvartálního sektoru, že přímo či nepřímo, záměrně či nechtěně, bezprostředně či se zpožděním, ale zcela jistě, ovlivní dosavadní sektorovou strukturu a produktivitu ve všech sférách hospodářských činností. </a:t>
            </a:r>
          </a:p>
          <a:p>
            <a:r>
              <a:rPr lang="cs-CZ" sz="2800" dirty="0"/>
              <a:t>Kvartální sektor je motorem inovací, vytváří prostor pro vznik nových trhů a odvětví a odráží se v originálních pracovních a řídících postupech a metodách. Z toho důvodu je klíčový pro kvantitativní růst a kvalitativní rozvoj ekonomiky států a celé společnosti.</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3977445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t>2)</a:t>
            </a:r>
            <a:r>
              <a:rPr lang="cs-CZ" sz="3600" b="1" dirty="0"/>
              <a:t> Tradiční a rozšířené vymezení OSE</a:t>
            </a:r>
            <a:br>
              <a:rPr lang="cs-CZ" sz="3600" b="1" dirty="0"/>
            </a:br>
            <a:r>
              <a:rPr lang="cs-CZ" sz="3600" b="1" dirty="0"/>
              <a:t>rozšířená odvětvová struktura</a:t>
            </a:r>
            <a:endParaRPr lang="cs-CZ" sz="3600" dirty="0"/>
          </a:p>
        </p:txBody>
      </p:sp>
      <p:sp>
        <p:nvSpPr>
          <p:cNvPr id="3" name="Zástupný symbol pro obsah 2"/>
          <p:cNvSpPr>
            <a:spLocks noGrp="1"/>
          </p:cNvSpPr>
          <p:nvPr>
            <p:ph idx="1"/>
          </p:nvPr>
        </p:nvSpPr>
        <p:spPr>
          <a:xfrm>
            <a:off x="476518" y="2099256"/>
            <a:ext cx="11230378" cy="4222006"/>
          </a:xfrm>
        </p:spPr>
        <p:txBody>
          <a:bodyPr>
            <a:normAutofit/>
          </a:bodyPr>
          <a:lstStyle/>
          <a:p>
            <a:r>
              <a:rPr lang="cs-CZ" sz="2800" dirty="0"/>
              <a:t>Rozšířená odvětvová struktura rozlišuje čtyři ekonomické sektory, a to sektor primární, sektor sekundární, sektor terciární, zahrnující všeobecné nabízené služby a sektor kvartální, zahrnující specifické, intelektuální služby s vysokou přidanou hodnotou.</a:t>
            </a:r>
          </a:p>
          <a:p>
            <a:r>
              <a:rPr lang="cs-CZ" sz="2800" dirty="0"/>
              <a:t>Pro kvartální sektor jsou příznačné služby vztahující se ke generování a sdílení znalostí a informací, vzdělávání a vědeckému výzkumu a vývoji a aplikaci technologií. Tuto hlavní skupinu doplňují služby z oblasti poradenství, finančních služeb a činnosti týkající se zdravotní péče a výzkum.</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898459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t>3)</a:t>
            </a:r>
            <a:r>
              <a:rPr lang="cs-CZ" sz="3600" b="1" dirty="0"/>
              <a:t> Rozšířená sektorová struktura regionů České republiky</a:t>
            </a:r>
            <a:endParaRPr lang="cs-CZ" sz="3600" dirty="0"/>
          </a:p>
        </p:txBody>
      </p:sp>
      <p:sp>
        <p:nvSpPr>
          <p:cNvPr id="3" name="Zástupný symbol pro obsah 2"/>
          <p:cNvSpPr>
            <a:spLocks noGrp="1"/>
          </p:cNvSpPr>
          <p:nvPr>
            <p:ph idx="1"/>
          </p:nvPr>
        </p:nvSpPr>
        <p:spPr>
          <a:xfrm>
            <a:off x="476518" y="2099256"/>
            <a:ext cx="3674141" cy="4222006"/>
          </a:xfrm>
        </p:spPr>
        <p:txBody>
          <a:bodyPr>
            <a:normAutofit/>
          </a:bodyPr>
          <a:lstStyle/>
          <a:p>
            <a:r>
              <a:rPr lang="cs-CZ" sz="2400" dirty="0"/>
              <a:t>Zařazení ekonomických činností dle příslušných odvětví vychází z klasifikace NACE </a:t>
            </a:r>
            <a:r>
              <a:rPr lang="cs-CZ" sz="2400" dirty="0" err="1"/>
              <a:t>Rev</a:t>
            </a:r>
            <a:r>
              <a:rPr lang="cs-CZ" sz="2400" dirty="0"/>
              <a:t>. 2., která představuje standardní klasifikaci ekonomických činností, operací a aktivit užívanou v zemích EU.</a:t>
            </a:r>
            <a:endParaRPr lang="cs-CZ" sz="3600"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13</a:t>
            </a:fld>
            <a:endParaRPr lang="en-US" dirty="0"/>
          </a:p>
        </p:txBody>
      </p:sp>
      <p:pic>
        <p:nvPicPr>
          <p:cNvPr id="6" name="Obrázek 5">
            <a:extLst>
              <a:ext uri="{FF2B5EF4-FFF2-40B4-BE49-F238E27FC236}">
                <a16:creationId xmlns:a16="http://schemas.microsoft.com/office/drawing/2014/main" id="{338CC218-20CF-4705-B0A3-9510A429EE8E}"/>
              </a:ext>
            </a:extLst>
          </p:cNvPr>
          <p:cNvPicPr>
            <a:picLocks noChangeAspect="1"/>
          </p:cNvPicPr>
          <p:nvPr/>
        </p:nvPicPr>
        <p:blipFill>
          <a:blip r:embed="rId2"/>
          <a:stretch>
            <a:fillRect/>
          </a:stretch>
        </p:blipFill>
        <p:spPr>
          <a:xfrm>
            <a:off x="4534753" y="2099256"/>
            <a:ext cx="7180729" cy="5062372"/>
          </a:xfrm>
          <a:prstGeom prst="rect">
            <a:avLst/>
          </a:prstGeom>
        </p:spPr>
      </p:pic>
    </p:spTree>
    <p:extLst>
      <p:ext uri="{BB962C8B-B14F-4D97-AF65-F5344CB8AC3E}">
        <p14:creationId xmlns:p14="http://schemas.microsoft.com/office/powerpoint/2010/main" val="680318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76518" y="702156"/>
            <a:ext cx="11134290" cy="1013800"/>
          </a:xfrm>
        </p:spPr>
        <p:txBody>
          <a:bodyPr>
            <a:normAutofit fontScale="90000"/>
          </a:bodyPr>
          <a:lstStyle/>
          <a:p>
            <a:r>
              <a:rPr lang="cs-CZ" sz="2700" dirty="0"/>
              <a:t>3)</a:t>
            </a:r>
            <a:r>
              <a:rPr lang="cs-CZ" sz="2700" b="1" dirty="0"/>
              <a:t> Rozšířená sektorová struktura regionů České republiky</a:t>
            </a:r>
            <a:br>
              <a:rPr lang="cs-CZ" sz="2000" b="1" dirty="0"/>
            </a:br>
            <a:r>
              <a:rPr lang="cs-CZ" sz="2000" b="1" dirty="0"/>
              <a:t>VÝVOJ ROZŠÍŘENÉ SEKTOROVÉ STRUKTURY NAŠÍ EKONOMIKY V LETECH 1993 – 2017 (V %)</a:t>
            </a:r>
            <a:endParaRPr lang="cs-CZ" sz="3600"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14</a:t>
            </a:fld>
            <a:endParaRPr lang="en-US" dirty="0"/>
          </a:p>
        </p:txBody>
      </p:sp>
      <p:pic>
        <p:nvPicPr>
          <p:cNvPr id="8" name="Obrázek 7">
            <a:extLst>
              <a:ext uri="{FF2B5EF4-FFF2-40B4-BE49-F238E27FC236}">
                <a16:creationId xmlns:a16="http://schemas.microsoft.com/office/drawing/2014/main" id="{4445936A-CDB8-4B8A-8A92-5C3CEBB5C86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29027" y="2275205"/>
            <a:ext cx="8195994" cy="4411182"/>
          </a:xfrm>
          <a:prstGeom prst="rect">
            <a:avLst/>
          </a:prstGeom>
          <a:noFill/>
          <a:ln w="6350">
            <a:solidFill>
              <a:schemeClr val="tx1"/>
            </a:solidFill>
          </a:ln>
        </p:spPr>
      </p:pic>
    </p:spTree>
    <p:extLst>
      <p:ext uri="{BB962C8B-B14F-4D97-AF65-F5344CB8AC3E}">
        <p14:creationId xmlns:p14="http://schemas.microsoft.com/office/powerpoint/2010/main" val="2099690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76518" y="702156"/>
            <a:ext cx="11134290" cy="1013800"/>
          </a:xfrm>
        </p:spPr>
        <p:txBody>
          <a:bodyPr>
            <a:normAutofit fontScale="90000"/>
          </a:bodyPr>
          <a:lstStyle/>
          <a:p>
            <a:r>
              <a:rPr lang="cs-CZ" sz="2700" dirty="0"/>
              <a:t>3)</a:t>
            </a:r>
            <a:r>
              <a:rPr lang="cs-CZ" sz="2700" b="1" dirty="0"/>
              <a:t> Rozšířená sektorová struktura regionů České republiky</a:t>
            </a:r>
            <a:br>
              <a:rPr lang="cs-CZ" sz="2000" b="1" dirty="0"/>
            </a:br>
            <a:r>
              <a:rPr lang="cs-CZ" sz="2000" b="1" dirty="0"/>
              <a:t>HRUBÁ PŘIDANÁ HODNOTA PODLE ODVĚTVÍ (BĚŽNÉ CENY, V MIL. KČ)</a:t>
            </a:r>
            <a:endParaRPr lang="cs-CZ" sz="3600"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15</a:t>
            </a:fld>
            <a:endParaRPr lang="en-US" dirty="0"/>
          </a:p>
        </p:txBody>
      </p:sp>
      <p:pic>
        <p:nvPicPr>
          <p:cNvPr id="3" name="Obrázek 2">
            <a:extLst>
              <a:ext uri="{FF2B5EF4-FFF2-40B4-BE49-F238E27FC236}">
                <a16:creationId xmlns:a16="http://schemas.microsoft.com/office/drawing/2014/main" id="{0F9BB641-25AB-4D56-80EF-EB67ED99BAF3}"/>
              </a:ext>
            </a:extLst>
          </p:cNvPr>
          <p:cNvPicPr>
            <a:picLocks noChangeAspect="1"/>
          </p:cNvPicPr>
          <p:nvPr/>
        </p:nvPicPr>
        <p:blipFill>
          <a:blip r:embed="rId2"/>
          <a:stretch>
            <a:fillRect/>
          </a:stretch>
        </p:blipFill>
        <p:spPr>
          <a:xfrm>
            <a:off x="589375" y="2606589"/>
            <a:ext cx="10240177" cy="3059105"/>
          </a:xfrm>
          <a:prstGeom prst="rect">
            <a:avLst/>
          </a:prstGeom>
        </p:spPr>
      </p:pic>
    </p:spTree>
    <p:extLst>
      <p:ext uri="{BB962C8B-B14F-4D97-AF65-F5344CB8AC3E}">
        <p14:creationId xmlns:p14="http://schemas.microsoft.com/office/powerpoint/2010/main" val="1113533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76518" y="702156"/>
            <a:ext cx="11134290" cy="1013800"/>
          </a:xfrm>
        </p:spPr>
        <p:txBody>
          <a:bodyPr>
            <a:normAutofit fontScale="90000"/>
          </a:bodyPr>
          <a:lstStyle/>
          <a:p>
            <a:r>
              <a:rPr lang="cs-CZ" sz="2700" dirty="0"/>
              <a:t>3)</a:t>
            </a:r>
            <a:r>
              <a:rPr lang="cs-CZ" sz="2700" b="1" dirty="0"/>
              <a:t> Rozšířená sektorová struktura regionů České republiky</a:t>
            </a:r>
            <a:br>
              <a:rPr lang="cs-CZ" sz="2000" b="1" dirty="0"/>
            </a:br>
            <a:r>
              <a:rPr lang="cs-CZ" sz="2000" b="1" dirty="0"/>
              <a:t>ROZŠÍŘENÁ SEKTOROVÁ STRUKTURA KRAJŮ ČR (2017, V %)</a:t>
            </a:r>
            <a:endParaRPr lang="cs-CZ" sz="3600"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16</a:t>
            </a:fld>
            <a:endParaRPr lang="en-US" dirty="0"/>
          </a:p>
        </p:txBody>
      </p:sp>
      <p:pic>
        <p:nvPicPr>
          <p:cNvPr id="5" name="Obrázek 4">
            <a:extLst>
              <a:ext uri="{FF2B5EF4-FFF2-40B4-BE49-F238E27FC236}">
                <a16:creationId xmlns:a16="http://schemas.microsoft.com/office/drawing/2014/main" id="{6CB48B45-7C05-4E62-B3D6-CB117DC4E07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01906" y="2023053"/>
            <a:ext cx="7666149" cy="4834947"/>
          </a:xfrm>
          <a:prstGeom prst="rect">
            <a:avLst/>
          </a:prstGeom>
          <a:noFill/>
          <a:ln w="6350">
            <a:solidFill>
              <a:schemeClr val="tx1"/>
            </a:solidFill>
          </a:ln>
        </p:spPr>
      </p:pic>
    </p:spTree>
    <p:extLst>
      <p:ext uri="{BB962C8B-B14F-4D97-AF65-F5344CB8AC3E}">
        <p14:creationId xmlns:p14="http://schemas.microsoft.com/office/powerpoint/2010/main" val="3628107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76518" y="702156"/>
            <a:ext cx="11134290" cy="1013800"/>
          </a:xfrm>
        </p:spPr>
        <p:txBody>
          <a:bodyPr>
            <a:normAutofit fontScale="90000"/>
          </a:bodyPr>
          <a:lstStyle/>
          <a:p>
            <a:r>
              <a:rPr lang="cs-CZ" sz="2700" dirty="0"/>
              <a:t>3)</a:t>
            </a:r>
            <a:r>
              <a:rPr lang="cs-CZ" sz="2700" b="1" dirty="0"/>
              <a:t> Rozšířená sektorová struktura regionů České republiky</a:t>
            </a:r>
            <a:br>
              <a:rPr lang="cs-CZ" sz="2000" b="1" dirty="0"/>
            </a:br>
            <a:r>
              <a:rPr lang="cs-CZ" sz="2000" b="1" dirty="0"/>
              <a:t>PODÍL JEDNOTLIVÝCH SEKTORŮ V CELKOVÉ SEKTOROVÉ STRUKTUŘE KRAJŮ ČR V ROCE 1995 A 2017 (V %) A JEJICH ZMĚNA</a:t>
            </a:r>
            <a:endParaRPr lang="cs-CZ" sz="3600"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17</a:t>
            </a:fld>
            <a:endParaRPr lang="en-US" dirty="0"/>
          </a:p>
        </p:txBody>
      </p:sp>
      <p:pic>
        <p:nvPicPr>
          <p:cNvPr id="5" name="Obrázek 4">
            <a:extLst>
              <a:ext uri="{FF2B5EF4-FFF2-40B4-BE49-F238E27FC236}">
                <a16:creationId xmlns:a16="http://schemas.microsoft.com/office/drawing/2014/main" id="{8AE8E586-032F-44B2-A175-849317F3704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29026" y="2040334"/>
            <a:ext cx="8370937" cy="4280928"/>
          </a:xfrm>
          <a:prstGeom prst="rect">
            <a:avLst/>
          </a:prstGeom>
          <a:noFill/>
          <a:ln>
            <a:noFill/>
          </a:ln>
        </p:spPr>
      </p:pic>
    </p:spTree>
    <p:extLst>
      <p:ext uri="{BB962C8B-B14F-4D97-AF65-F5344CB8AC3E}">
        <p14:creationId xmlns:p14="http://schemas.microsoft.com/office/powerpoint/2010/main" val="1785237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76518" y="702156"/>
            <a:ext cx="11134290" cy="1013800"/>
          </a:xfrm>
        </p:spPr>
        <p:txBody>
          <a:bodyPr>
            <a:normAutofit fontScale="90000"/>
          </a:bodyPr>
          <a:lstStyle/>
          <a:p>
            <a:r>
              <a:rPr lang="cs-CZ" sz="2700" dirty="0"/>
              <a:t>3)</a:t>
            </a:r>
            <a:r>
              <a:rPr lang="cs-CZ" sz="2700" b="1" dirty="0"/>
              <a:t> Rozšířená sektorová struktura regionů České republiky</a:t>
            </a:r>
            <a:br>
              <a:rPr lang="cs-CZ" sz="2000" b="1" dirty="0"/>
            </a:br>
            <a:r>
              <a:rPr lang="cs-CZ" sz="2000" b="1" dirty="0"/>
              <a:t>HRUBÁ PŘIDANÁ HODNOTA V BĚŽNÝCH CENÁCH V ROCE 1995 A 2017 (V MIL. KČ) A JEJICH ZMĚNA (ROZDÍL)</a:t>
            </a:r>
            <a:endParaRPr lang="cs-CZ" sz="3600"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18</a:t>
            </a:fld>
            <a:endParaRPr lang="en-US" dirty="0"/>
          </a:p>
        </p:txBody>
      </p:sp>
      <p:pic>
        <p:nvPicPr>
          <p:cNvPr id="5" name="Obrázek 4">
            <a:extLst>
              <a:ext uri="{FF2B5EF4-FFF2-40B4-BE49-F238E27FC236}">
                <a16:creationId xmlns:a16="http://schemas.microsoft.com/office/drawing/2014/main" id="{E00868CB-BB4C-416F-BB9D-D9A8EEA3BE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29026" y="2178424"/>
            <a:ext cx="8676447" cy="4295237"/>
          </a:xfrm>
          <a:prstGeom prst="rect">
            <a:avLst/>
          </a:prstGeom>
          <a:noFill/>
          <a:ln>
            <a:noFill/>
          </a:ln>
        </p:spPr>
      </p:pic>
    </p:spTree>
    <p:extLst>
      <p:ext uri="{BB962C8B-B14F-4D97-AF65-F5344CB8AC3E}">
        <p14:creationId xmlns:p14="http://schemas.microsoft.com/office/powerpoint/2010/main" val="3466174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sz="3600" dirty="0"/>
              <a:t>Děkuji za pozornost.</a:t>
            </a:r>
            <a:endParaRPr lang="en-US" sz="3600" b="1" dirty="0">
              <a:solidFill>
                <a:schemeClr val="accent5">
                  <a:lumMod val="75000"/>
                </a:schemeClr>
              </a:solidFill>
            </a:endParaRPr>
          </a:p>
          <a:p>
            <a:endParaRPr lang="en-US" dirty="0"/>
          </a:p>
        </p:txBody>
      </p:sp>
      <p:sp>
        <p:nvSpPr>
          <p:cNvPr id="2" name="Zástupný symbol pro číslo snímku 1"/>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348654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06062" y="2034863"/>
            <a:ext cx="11771290" cy="4623514"/>
          </a:xfrm>
        </p:spPr>
        <p:txBody>
          <a:bodyPr>
            <a:normAutofit/>
          </a:bodyPr>
          <a:lstStyle/>
          <a:p>
            <a:pPr marL="403200" indent="-457200">
              <a:lnSpc>
                <a:spcPct val="100000"/>
              </a:lnSpc>
              <a:buFont typeface="+mj-lt"/>
              <a:buAutoNum type="arabicPeriod"/>
            </a:pPr>
            <a:r>
              <a:rPr lang="cs-CZ" sz="3200" b="1" dirty="0">
                <a:solidFill>
                  <a:schemeClr val="tx1"/>
                </a:solidFill>
              </a:rPr>
              <a:t>Sektorová struktura regionů</a:t>
            </a:r>
          </a:p>
          <a:p>
            <a:pPr marL="403200" indent="-457200">
              <a:lnSpc>
                <a:spcPct val="100000"/>
              </a:lnSpc>
              <a:buFont typeface="+mj-lt"/>
              <a:buAutoNum type="arabicPeriod"/>
            </a:pPr>
            <a:r>
              <a:rPr lang="cs-CZ" sz="3200" b="1" dirty="0">
                <a:solidFill>
                  <a:schemeClr val="tx1"/>
                </a:solidFill>
              </a:rPr>
              <a:t>Tradiční a rozšířené vymezení odvětvové struktury ekonomiky</a:t>
            </a:r>
          </a:p>
          <a:p>
            <a:pPr marL="403200" indent="-457200">
              <a:lnSpc>
                <a:spcPct val="100000"/>
              </a:lnSpc>
              <a:buFont typeface="+mj-lt"/>
              <a:buAutoNum type="arabicPeriod"/>
            </a:pPr>
            <a:r>
              <a:rPr lang="cs-CZ" sz="3200" b="1" dirty="0">
                <a:solidFill>
                  <a:schemeClr val="tx1"/>
                </a:solidFill>
              </a:rPr>
              <a:t>Rozšířená sektorová struktura regionů České republiky</a:t>
            </a:r>
          </a:p>
          <a:p>
            <a:pPr marL="0" indent="0">
              <a:lnSpc>
                <a:spcPct val="100000"/>
              </a:lnSpc>
              <a:buNone/>
            </a:pPr>
            <a:endParaRPr lang="cs-CZ" sz="2400" b="1" dirty="0">
              <a:solidFill>
                <a:schemeClr val="accent5">
                  <a:lumMod val="50000"/>
                </a:schemeClr>
              </a:solidFill>
            </a:endParaRPr>
          </a:p>
          <a:p>
            <a:pPr marL="0" indent="0">
              <a:lnSpc>
                <a:spcPct val="100000"/>
              </a:lnSpc>
              <a:buNone/>
            </a:pPr>
            <a:r>
              <a:rPr lang="cs-CZ" sz="3200" b="1" dirty="0">
                <a:solidFill>
                  <a:schemeClr val="accent5">
                    <a:lumMod val="50000"/>
                  </a:schemeClr>
                </a:solidFill>
              </a:rPr>
              <a:t>Klíčová slova: </a:t>
            </a:r>
            <a:r>
              <a:rPr lang="cs-CZ" sz="2400" b="1" dirty="0">
                <a:solidFill>
                  <a:schemeClr val="tx1"/>
                </a:solidFill>
              </a:rPr>
              <a:t>Kvartální sektor, odvětví, primární sektor, průmysl, sektorová struktura ekonomiky, sektorová struktura regionu, sekundární sektor, služby, terciární sektor, zemědělství.</a:t>
            </a:r>
          </a:p>
        </p:txBody>
      </p:sp>
      <p:sp>
        <p:nvSpPr>
          <p:cNvPr id="4" name="Nadpis 3"/>
          <p:cNvSpPr>
            <a:spLocks noGrp="1"/>
          </p:cNvSpPr>
          <p:nvPr>
            <p:ph type="title"/>
          </p:nvPr>
        </p:nvSpPr>
        <p:spPr>
          <a:xfrm>
            <a:off x="581193" y="729658"/>
            <a:ext cx="11029616" cy="988332"/>
          </a:xfrm>
        </p:spPr>
        <p:txBody>
          <a:bodyPr>
            <a:normAutofit/>
          </a:bodyPr>
          <a:lstStyle/>
          <a:p>
            <a:r>
              <a:rPr lang="cs-CZ" sz="4000" dirty="0">
                <a:solidFill>
                  <a:schemeClr val="accent2">
                    <a:lumMod val="40000"/>
                    <a:lumOff val="60000"/>
                  </a:schemeClr>
                </a:solidFill>
              </a:rPr>
              <a:t>Obsah</a:t>
            </a:r>
            <a:endParaRPr lang="en-US" sz="4000" dirty="0">
              <a:solidFill>
                <a:schemeClr val="accent6">
                  <a:lumMod val="60000"/>
                  <a:lumOff val="40000"/>
                </a:schemeClr>
              </a:solidFill>
            </a:endParaRPr>
          </a:p>
        </p:txBody>
      </p:sp>
      <p:sp>
        <p:nvSpPr>
          <p:cNvPr id="2" name="Zástupný symbol pro číslo snímku 1"/>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485619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1)</a:t>
            </a:r>
            <a:r>
              <a:rPr lang="cs-CZ" sz="3600" b="1" dirty="0"/>
              <a:t> Sektorová struktura regionů</a:t>
            </a:r>
            <a:r>
              <a:rPr lang="cs-CZ" sz="3600" dirty="0"/>
              <a:t> </a:t>
            </a:r>
          </a:p>
        </p:txBody>
      </p:sp>
      <p:sp>
        <p:nvSpPr>
          <p:cNvPr id="3" name="Zástupný symbol pro obsah 2"/>
          <p:cNvSpPr>
            <a:spLocks noGrp="1"/>
          </p:cNvSpPr>
          <p:nvPr>
            <p:ph idx="1"/>
          </p:nvPr>
        </p:nvSpPr>
        <p:spPr>
          <a:xfrm>
            <a:off x="476518" y="2099256"/>
            <a:ext cx="11230378" cy="4222006"/>
          </a:xfrm>
        </p:spPr>
        <p:txBody>
          <a:bodyPr>
            <a:normAutofit/>
          </a:bodyPr>
          <a:lstStyle/>
          <a:p>
            <a:r>
              <a:rPr lang="cs-CZ" sz="2400" dirty="0">
                <a:solidFill>
                  <a:schemeClr val="tx1"/>
                </a:solidFill>
              </a:rPr>
              <a:t>Sektorová (odvětvová) struktura ekonomiky představuje rozložení jednotlivých </a:t>
            </a:r>
            <a:r>
              <a:rPr lang="cs-CZ" sz="2400" dirty="0" err="1">
                <a:solidFill>
                  <a:schemeClr val="tx1"/>
                </a:solidFill>
              </a:rPr>
              <a:t>eko</a:t>
            </a:r>
            <a:r>
              <a:rPr lang="cs-CZ" sz="2400" dirty="0">
                <a:solidFill>
                  <a:schemeClr val="tx1"/>
                </a:solidFill>
              </a:rPr>
              <a:t>-nomických aktivit sloučených do logických skupin (odvětví, sektorů) a jejich vzájemné zastoupení v celku. Zkoumáme-li podíl odvětví či jejich skupin (ekonomických sektorů) na území regionu, pak se bavíme o sektorové struktuře regionů, resp. odvětvové struktuře regionů (ve smyslu zemědělství, průmysl a služby).</a:t>
            </a:r>
          </a:p>
          <a:p>
            <a:r>
              <a:rPr lang="cs-CZ" sz="2400" dirty="0">
                <a:solidFill>
                  <a:schemeClr val="tx1"/>
                </a:solidFill>
              </a:rPr>
              <a:t>Pro regionální ekonomiku tak má strukturální vývoj a jeho sektorová, resp. odvětvová skladba klíčový význam. </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100312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1)</a:t>
            </a:r>
            <a:r>
              <a:rPr lang="cs-CZ" sz="3600" b="1" dirty="0"/>
              <a:t> Sektorová struktura regionů</a:t>
            </a:r>
            <a:r>
              <a:rPr lang="cs-CZ" sz="3600" dirty="0"/>
              <a:t> </a:t>
            </a:r>
          </a:p>
        </p:txBody>
      </p:sp>
      <p:sp>
        <p:nvSpPr>
          <p:cNvPr id="3" name="Zástupný symbol pro obsah 2"/>
          <p:cNvSpPr>
            <a:spLocks noGrp="1"/>
          </p:cNvSpPr>
          <p:nvPr>
            <p:ph idx="1"/>
          </p:nvPr>
        </p:nvSpPr>
        <p:spPr>
          <a:xfrm>
            <a:off x="476518" y="2099256"/>
            <a:ext cx="11230378" cy="4222006"/>
          </a:xfrm>
        </p:spPr>
        <p:txBody>
          <a:bodyPr>
            <a:normAutofit fontScale="92500"/>
          </a:bodyPr>
          <a:lstStyle/>
          <a:p>
            <a:r>
              <a:rPr lang="cs-CZ" sz="2400" dirty="0">
                <a:solidFill>
                  <a:schemeClr val="tx1"/>
                </a:solidFill>
              </a:rPr>
              <a:t>Vývoj podílu jednotlivých sektorů na celkové zaměstnanosti a výstupu ekonomiky odráží přechod od „zemědělské“ - tradiční ekonomiky, přes „průmyslové“ - industriální hospodářství k moderní ekonomice, spojené s dominantním podílem služeb.</a:t>
            </a:r>
          </a:p>
          <a:p>
            <a:r>
              <a:rPr lang="cs-CZ" sz="2400" dirty="0">
                <a:solidFill>
                  <a:schemeClr val="tx1"/>
                </a:solidFill>
              </a:rPr>
              <a:t>Zemědělství, služby nebo výroba jsou tradičně definované sektory, které jsou všeobecně zakotvené v konvenčním ekonomickém myšlení. Formování znalostní ekonomiky, růst konkurenceschopnosti a debaty o ustanovení čtvrtého, „nově vyčleněného“, výrobního faktoru ve formě technologie, vytvořily prostor a potřebu definovat čtvrtý ekonomický sektor, který by reflektovat tyto podněty a dokázal by je určitým způsobem obsáhnout. V souvislosti s tím se začíná používat také termín znalostní ekonomika (</a:t>
            </a:r>
            <a:r>
              <a:rPr lang="cs-CZ" sz="2400" dirty="0" err="1">
                <a:solidFill>
                  <a:schemeClr val="tx1"/>
                </a:solidFill>
              </a:rPr>
              <a:t>knowledge</a:t>
            </a:r>
            <a:r>
              <a:rPr lang="cs-CZ" sz="2400" dirty="0">
                <a:solidFill>
                  <a:schemeClr val="tx1"/>
                </a:solidFill>
              </a:rPr>
              <a:t> </a:t>
            </a:r>
            <a:r>
              <a:rPr lang="cs-CZ" sz="2400" dirty="0" err="1">
                <a:solidFill>
                  <a:schemeClr val="tx1"/>
                </a:solidFill>
              </a:rPr>
              <a:t>economy</a:t>
            </a:r>
            <a:r>
              <a:rPr lang="cs-CZ" sz="2400" dirty="0">
                <a:solidFill>
                  <a:schemeClr val="tx1"/>
                </a:solidFill>
              </a:rPr>
              <a:t>). </a:t>
            </a:r>
          </a:p>
          <a:p>
            <a:pPr lvl="1"/>
            <a:r>
              <a:rPr lang="cs-CZ" sz="2200" dirty="0">
                <a:solidFill>
                  <a:schemeClr val="tx1"/>
                </a:solidFill>
              </a:rPr>
              <a:t>Znalostní ekonomika je založená na rozvíjení a využívání znalostí, dovedností a inovačního potenciálu, které úzce souvisí s aktivitami zahrnutými do kvartálního sektoru. </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161042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1)</a:t>
            </a:r>
            <a:r>
              <a:rPr lang="cs-CZ" sz="3600" b="1" dirty="0"/>
              <a:t> Sektorová struktura regionů</a:t>
            </a:r>
            <a:r>
              <a:rPr lang="cs-CZ" sz="3600" dirty="0"/>
              <a:t> </a:t>
            </a:r>
          </a:p>
        </p:txBody>
      </p:sp>
      <p:sp>
        <p:nvSpPr>
          <p:cNvPr id="3" name="Zástupný symbol pro obsah 2"/>
          <p:cNvSpPr>
            <a:spLocks noGrp="1"/>
          </p:cNvSpPr>
          <p:nvPr>
            <p:ph idx="1"/>
          </p:nvPr>
        </p:nvSpPr>
        <p:spPr>
          <a:xfrm>
            <a:off x="476518" y="2099256"/>
            <a:ext cx="11230378" cy="4222006"/>
          </a:xfrm>
        </p:spPr>
        <p:txBody>
          <a:bodyPr>
            <a:normAutofit/>
          </a:bodyPr>
          <a:lstStyle/>
          <a:p>
            <a:r>
              <a:rPr lang="cs-CZ" sz="2200" dirty="0">
                <a:solidFill>
                  <a:schemeClr val="tx1"/>
                </a:solidFill>
              </a:rPr>
              <a:t>Sektorová struktura přímo kopíruje vývoj úrovně společnosti během celého období její existence. </a:t>
            </a:r>
          </a:p>
          <a:p>
            <a:pPr lvl="1"/>
            <a:r>
              <a:rPr lang="cs-CZ" sz="2000" dirty="0">
                <a:solidFill>
                  <a:schemeClr val="tx1"/>
                </a:solidFill>
              </a:rPr>
              <a:t>od nejstarších dob (společnost lovců a sběračů, zemědělská revoluce), přes starověk až po středověk (agrární společnost) dominovalo v ekonomických vztazích naturální hospodářství a podíl primárního sektoru byl značný, třebaže pozvolna klesal úměrně růstu sektoru výroby a služeb (zřetelněji v období manufakturní výroby, 15. - 17. století).</a:t>
            </a:r>
          </a:p>
          <a:p>
            <a:pPr lvl="1"/>
            <a:r>
              <a:rPr lang="cs-CZ" sz="2000" dirty="0">
                <a:solidFill>
                  <a:schemeClr val="tx1"/>
                </a:solidFill>
              </a:rPr>
              <a:t>v průběhu 18. století se struktura ekonomiky mění v důsledku průmyslové revoluce a převažujícím se stává sektor sekundární, aby i tento byl o dvě století později překonán rychle se rozvíjejícími se službami. </a:t>
            </a:r>
          </a:p>
          <a:p>
            <a:r>
              <a:rPr lang="cs-CZ" sz="2200" dirty="0">
                <a:solidFill>
                  <a:schemeClr val="tx1"/>
                </a:solidFill>
              </a:rPr>
              <a:t>takto všeobecně popsané schéma vývoje sektorové struktury nemusí platit doslovně, protože je implicitně typické pouze pro hospodářsky vyspělé země (regiony), a to ještě ne pro všechny</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85094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t>2)</a:t>
            </a:r>
            <a:r>
              <a:rPr lang="cs-CZ" sz="3600" b="1" dirty="0"/>
              <a:t> Tradiční a rozšířené vymezení odvětvové struktury ekonomiky</a:t>
            </a:r>
            <a:endParaRPr lang="cs-CZ" sz="3600" dirty="0"/>
          </a:p>
        </p:txBody>
      </p:sp>
      <p:sp>
        <p:nvSpPr>
          <p:cNvPr id="3" name="Zástupný symbol pro obsah 2"/>
          <p:cNvSpPr>
            <a:spLocks noGrp="1"/>
          </p:cNvSpPr>
          <p:nvPr>
            <p:ph idx="1"/>
          </p:nvPr>
        </p:nvSpPr>
        <p:spPr>
          <a:xfrm>
            <a:off x="476518" y="2099256"/>
            <a:ext cx="11230378" cy="4222006"/>
          </a:xfrm>
        </p:spPr>
        <p:txBody>
          <a:bodyPr>
            <a:normAutofit/>
          </a:bodyPr>
          <a:lstStyle/>
          <a:p>
            <a:r>
              <a:rPr lang="cs-CZ" sz="2800" dirty="0"/>
              <a:t>Tradičně rozlišujeme tři základní sektory, a to sektor primární, zaměřený na zemědělství, sektor sekundární s činnostmi týkající se oblasti výroby a zpracování a sektor terciární, zahrnující všechny poskytované služby.</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2909576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t>2)</a:t>
            </a:r>
            <a:r>
              <a:rPr lang="cs-CZ" sz="3600" b="1" dirty="0"/>
              <a:t> Tradiční a rozšířené vymezení OSE primární sektor</a:t>
            </a:r>
            <a:endParaRPr lang="cs-CZ" sz="3600" dirty="0"/>
          </a:p>
        </p:txBody>
      </p:sp>
      <p:sp>
        <p:nvSpPr>
          <p:cNvPr id="3" name="Zástupný symbol pro obsah 2"/>
          <p:cNvSpPr>
            <a:spLocks noGrp="1"/>
          </p:cNvSpPr>
          <p:nvPr>
            <p:ph idx="1"/>
          </p:nvPr>
        </p:nvSpPr>
        <p:spPr>
          <a:xfrm>
            <a:off x="476518" y="2099256"/>
            <a:ext cx="11230378" cy="4222006"/>
          </a:xfrm>
        </p:spPr>
        <p:txBody>
          <a:bodyPr>
            <a:normAutofit fontScale="77500" lnSpcReduction="20000"/>
          </a:bodyPr>
          <a:lstStyle/>
          <a:p>
            <a:r>
              <a:rPr lang="cs-CZ" sz="2800" dirty="0"/>
              <a:t>O primárním sektoru (</a:t>
            </a:r>
            <a:r>
              <a:rPr lang="cs-CZ" sz="2800" dirty="0" err="1"/>
              <a:t>primary</a:t>
            </a:r>
            <a:r>
              <a:rPr lang="cs-CZ" sz="2800" dirty="0"/>
              <a:t> </a:t>
            </a:r>
            <a:r>
              <a:rPr lang="cs-CZ" sz="2800" dirty="0" err="1"/>
              <a:t>sector</a:t>
            </a:r>
            <a:r>
              <a:rPr lang="cs-CZ" sz="2800" dirty="0"/>
              <a:t>) můžeme zcela oprávněně říci, že zahrnuje ty ekonomické činnosti, které jsou svou povahou základní a prvotní a lidem vývojově nejbližší. Jedná se o nejstarší činnosti, které, v rámci evoluce člověka, byly na jednu stranu používány jako záměrný prostředek k získávání obživy a uspokojování běžných potřeb, a na druhou stranu se samy o sobě staly podnětem k dalšímu rozvoji lidských schopností a dovedností. Mezi takovéto činnosti řadíme zemědělství a chov dobytka, včelařství, sběr plodů, rybníkářství a rybolov, lov zvěře a lesní hospodářství, pastevectví, těžbu dřeva a těžbu nerostných surovin. </a:t>
            </a:r>
          </a:p>
          <a:p>
            <a:r>
              <a:rPr lang="cs-CZ" sz="2800" dirty="0"/>
              <a:t>Struktura a velikost primárního sektoru zcela závisí na geograficko-biologicko-geologické poloze (lokaci) té či oné konkrétní ekonomiky. Bohaté zdroje nerostných surovin, úrodná půda nebo kvalita lesních porostů jsou samy o sobě přirozeným předpokladem k rozvoji tohoto sektoru a současně dávají zemi nespornou konkurenční výhodou vůči jiným státům, které obdobnými zdroji nebo podmínkami nedisponují.</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4013628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t>2)</a:t>
            </a:r>
            <a:r>
              <a:rPr lang="cs-CZ" sz="3600" b="1" dirty="0"/>
              <a:t> Tradiční a rozšířené vymezení OSE sekundární sektor</a:t>
            </a:r>
            <a:endParaRPr lang="cs-CZ" sz="3600" dirty="0"/>
          </a:p>
        </p:txBody>
      </p:sp>
      <p:sp>
        <p:nvSpPr>
          <p:cNvPr id="3" name="Zástupný symbol pro obsah 2"/>
          <p:cNvSpPr>
            <a:spLocks noGrp="1"/>
          </p:cNvSpPr>
          <p:nvPr>
            <p:ph idx="1"/>
          </p:nvPr>
        </p:nvSpPr>
        <p:spPr>
          <a:xfrm>
            <a:off x="476518" y="2099256"/>
            <a:ext cx="11230378" cy="4222006"/>
          </a:xfrm>
        </p:spPr>
        <p:txBody>
          <a:bodyPr>
            <a:normAutofit fontScale="85000" lnSpcReduction="20000"/>
          </a:bodyPr>
          <a:lstStyle/>
          <a:p>
            <a:r>
              <a:rPr lang="cs-CZ" sz="2800" dirty="0"/>
              <a:t>Činnosti spadající do sekundárního sektoru (</a:t>
            </a:r>
            <a:r>
              <a:rPr lang="cs-CZ" sz="2800" dirty="0" err="1"/>
              <a:t>secondary</a:t>
            </a:r>
            <a:r>
              <a:rPr lang="cs-CZ" sz="2800" dirty="0"/>
              <a:t> </a:t>
            </a:r>
            <a:r>
              <a:rPr lang="cs-CZ" sz="2800" dirty="0" err="1"/>
              <a:t>sector</a:t>
            </a:r>
            <a:r>
              <a:rPr lang="cs-CZ" sz="2800" dirty="0"/>
              <a:t>) přímo souvisí s přeměnou surovin a polotovarů na hotové výrobky. </a:t>
            </a:r>
          </a:p>
          <a:p>
            <a:r>
              <a:rPr lang="cs-CZ" sz="2800" dirty="0"/>
              <a:t>Obecně se jedná o proces výroby, zpracování, montáže a výstavby. Konkrétně zde patří zpracování kovů a hutní průmysl, automobilový průmysl, výroba vlaků, letadel a lodí, textilní a chemický průmysl, strojírenství, potravinářský průmysl, stavebnictví, rozvody energetických sítí, farmaceutický průmysl a řada dalších. </a:t>
            </a:r>
          </a:p>
          <a:p>
            <a:r>
              <a:rPr lang="cs-CZ" sz="2800" dirty="0"/>
              <a:t>Činnosti sekundárního sektoru ekonomiky již nejsou, tak jak tomu bylo v případě primárního, vázány na oblast rozmístění významných zdrojů, a záleží tak pouze na samotném uvážení podnikatelských subjektů, zda se jim vyplatí přesunout výrobu dále (pryč) od zdrojů či nikoli. Do tohoto procesu rozhodování vstupují takové faktory, jako jsou náklady na dopravu, dostatečná kvalifikovaná pracovní síla, mzdové náklady, právní, bezpečnostní a daňová situace v oblasti, všeobecný přístup k ekologii a ochraně životního prostředí, případně blízkost obchodních partnerů či konečných zákazníků. </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366292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t>2)</a:t>
            </a:r>
            <a:r>
              <a:rPr lang="cs-CZ" sz="3600" b="1" dirty="0"/>
              <a:t> Tradiční a rozšířené vymezení OSE terciární sektor</a:t>
            </a:r>
            <a:endParaRPr lang="cs-CZ" sz="3600" dirty="0"/>
          </a:p>
        </p:txBody>
      </p:sp>
      <p:sp>
        <p:nvSpPr>
          <p:cNvPr id="3" name="Zástupný symbol pro obsah 2"/>
          <p:cNvSpPr>
            <a:spLocks noGrp="1"/>
          </p:cNvSpPr>
          <p:nvPr>
            <p:ph idx="1"/>
          </p:nvPr>
        </p:nvSpPr>
        <p:spPr>
          <a:xfrm>
            <a:off x="476518" y="2099256"/>
            <a:ext cx="11230378" cy="4222006"/>
          </a:xfrm>
        </p:spPr>
        <p:txBody>
          <a:bodyPr>
            <a:normAutofit fontScale="85000" lnSpcReduction="20000"/>
          </a:bodyPr>
          <a:lstStyle/>
          <a:p>
            <a:r>
              <a:rPr lang="cs-CZ" sz="2800" dirty="0"/>
              <a:t>Terciární sektor ekonomiky (</a:t>
            </a:r>
            <a:r>
              <a:rPr lang="cs-CZ" sz="2800" dirty="0" err="1"/>
              <a:t>tertiary</a:t>
            </a:r>
            <a:r>
              <a:rPr lang="cs-CZ" sz="2800" dirty="0"/>
              <a:t> </a:t>
            </a:r>
            <a:r>
              <a:rPr lang="cs-CZ" sz="2800" dirty="0" err="1"/>
              <a:t>sector</a:t>
            </a:r>
            <a:r>
              <a:rPr lang="cs-CZ" sz="2800" dirty="0"/>
              <a:t>) zahrnuje všechny hospodářské činnosti nehmotné podstaty, tedy služby určené pro domácnosti, firmy a stát sloužící k uspokojování potřeb jak individuálních, tak i kolektivních. </a:t>
            </a:r>
          </a:p>
          <a:p>
            <a:r>
              <a:rPr lang="cs-CZ" sz="2800" dirty="0"/>
              <a:t>Spočívá v poskytování služeb, mezi něž například řadíme maloobchod, velkoobchod, přepravu, distribuci, cestovní ruch a ubytování, stravování, bankovnictví a pojišťovnictví, administrativní, poradenské a právní služby, zdravotnictví, zábavní průmysl, média a telekomunikační služby, školství, vzdělávání, knihovnictví a jiné. </a:t>
            </a:r>
          </a:p>
          <a:p>
            <a:r>
              <a:rPr lang="cs-CZ" sz="2800" dirty="0"/>
              <a:t>Povaha charakteru jednotlivých služeb a jejich enormní variabilita nedovoluje stanovit společná doporučení pro jejich způsob poskytování. Zatímco někteří poskytovatelé služeb jsou místně vázáni na své zákazníky a osobní kontakt je pro ně velice důležitý (kadeřnictví, pohostinství, lékárenské služby), jiné služby mohou být dodávány globálně, napříč státy a kontinenty (počítačové služby, tiskařské služby, transport).</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030004725"/>
      </p:ext>
    </p:extLst>
  </p:cSld>
  <p:clrMapOvr>
    <a:masterClrMapping/>
  </p:clrMapOvr>
</p:sld>
</file>

<file path=ppt/theme/theme1.xml><?xml version="1.0" encoding="utf-8"?>
<a:theme xmlns:a="http://schemas.openxmlformats.org/drawingml/2006/main" name="Dividenda">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TM03457464[[fn=Dividendy]]</Template>
  <TotalTime>578</TotalTime>
  <Words>1592</Words>
  <Application>Microsoft Office PowerPoint</Application>
  <PresentationFormat>Širokoúhlá obrazovka</PresentationFormat>
  <Paragraphs>74</Paragraphs>
  <Slides>19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19</vt:i4>
      </vt:variant>
    </vt:vector>
  </HeadingPairs>
  <TitlesOfParts>
    <vt:vector size="23" baseType="lpstr">
      <vt:lpstr>Calibri</vt:lpstr>
      <vt:lpstr>Gill Sans MT</vt:lpstr>
      <vt:lpstr>Wingdings 2</vt:lpstr>
      <vt:lpstr>Dividenda</vt:lpstr>
      <vt:lpstr>Regionální ekonomika a politika</vt:lpstr>
      <vt:lpstr>Obsah</vt:lpstr>
      <vt:lpstr>1) Sektorová struktura regionů </vt:lpstr>
      <vt:lpstr>1) Sektorová struktura regionů </vt:lpstr>
      <vt:lpstr>1) Sektorová struktura regionů </vt:lpstr>
      <vt:lpstr>2) Tradiční a rozšířené vymezení odvětvové struktury ekonomiky</vt:lpstr>
      <vt:lpstr>2) Tradiční a rozšířené vymezení OSE primární sektor</vt:lpstr>
      <vt:lpstr>2) Tradiční a rozšířené vymezení OSE sekundární sektor</vt:lpstr>
      <vt:lpstr>2) Tradiční a rozšířené vymezení OSE terciární sektor</vt:lpstr>
      <vt:lpstr>2) Tradiční a rozšířené vymezení OSE</vt:lpstr>
      <vt:lpstr>2) Tradiční a rozšířené vymezení OSE kvartální sektor</vt:lpstr>
      <vt:lpstr>2) Tradiční a rozšířené vymezení OSE rozšířená odvětvová struktura</vt:lpstr>
      <vt:lpstr>3) Rozšířená sektorová struktura regionů České republiky</vt:lpstr>
      <vt:lpstr>3) Rozšířená sektorová struktura regionů České republiky VÝVOJ ROZŠÍŘENÉ SEKTOROVÉ STRUKTURY NAŠÍ EKONOMIKY V LETECH 1993 – 2017 (V %)</vt:lpstr>
      <vt:lpstr>3) Rozšířená sektorová struktura regionů České republiky HRUBÁ PŘIDANÁ HODNOTA PODLE ODVĚTVÍ (BĚŽNÉ CENY, V MIL. KČ)</vt:lpstr>
      <vt:lpstr>3) Rozšířená sektorová struktura regionů České republiky ROZŠÍŘENÁ SEKTOROVÁ STRUKTURA KRAJŮ ČR (2017, V %)</vt:lpstr>
      <vt:lpstr>3) Rozšířená sektorová struktura regionů České republiky PODÍL JEDNOTLIVÝCH SEKTORŮ V CELKOVÉ SEKTOROVÉ STRUKTUŘE KRAJŮ ČR V ROCE 1995 A 2017 (V %) A JEJICH ZMĚNA</vt:lpstr>
      <vt:lpstr>3) Rozšířená sektorová struktura regionů České republiky HRUBÁ PŘIDANÁ HODNOTA V BĚŽNÝCH CENÁCH V ROCE 1995 A 2017 (V MIL. KČ) A JEJICH ZMĚNA (ROZDÍL)</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Tureckova</dc:creator>
  <cp:lastModifiedBy>tur0001</cp:lastModifiedBy>
  <cp:revision>115</cp:revision>
  <cp:lastPrinted>2018-02-12T08:12:35Z</cp:lastPrinted>
  <dcterms:created xsi:type="dcterms:W3CDTF">2017-12-11T08:34:25Z</dcterms:created>
  <dcterms:modified xsi:type="dcterms:W3CDTF">2020-02-17T07:35:01Z</dcterms:modified>
</cp:coreProperties>
</file>