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handoutMasterIdLst>
    <p:handoutMasterId r:id="rId18"/>
  </p:handoutMasterIdLst>
  <p:sldIdLst>
    <p:sldId id="256" r:id="rId2"/>
    <p:sldId id="257" r:id="rId3"/>
    <p:sldId id="277" r:id="rId4"/>
    <p:sldId id="278" r:id="rId5"/>
    <p:sldId id="280" r:id="rId6"/>
    <p:sldId id="281" r:id="rId7"/>
    <p:sldId id="282" r:id="rId8"/>
    <p:sldId id="284" r:id="rId9"/>
    <p:sldId id="283" r:id="rId10"/>
    <p:sldId id="285" r:id="rId11"/>
    <p:sldId id="286" r:id="rId12"/>
    <p:sldId id="287" r:id="rId13"/>
    <p:sldId id="288" r:id="rId14"/>
    <p:sldId id="289" r:id="rId15"/>
    <p:sldId id="276"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Střední styl 3 – zvýraznění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Světlý styl 3 – zvýraznění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Světlý styl 3 – zvýraznění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73FBBA2-7A20-4748-AF3A-A3D98AB4B267}" type="datetimeFigureOut">
              <a:rPr lang="cs-CZ" smtClean="0"/>
              <a:t>19.09.2019</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B7BF6EC-E84A-411E-8838-367FE3D6C4D5}" type="slidenum">
              <a:rPr lang="cs-CZ" smtClean="0"/>
              <a:t>‹#›</a:t>
            </a:fld>
            <a:endParaRPr lang="cs-CZ"/>
          </a:p>
        </p:txBody>
      </p:sp>
    </p:spTree>
    <p:extLst>
      <p:ext uri="{BB962C8B-B14F-4D97-AF65-F5344CB8AC3E}">
        <p14:creationId xmlns:p14="http://schemas.microsoft.com/office/powerpoint/2010/main" val="42831281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EDEAC-34D8-456D-A4F4-1CDA921860E5}" type="datetimeFigureOut">
              <a:rPr lang="cs-CZ" smtClean="0"/>
              <a:t>19.09.2019</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67087826-4CB8-4E1E-BC4C-C269C1CC57C7}" type="slidenum">
              <a:rPr lang="cs-CZ" smtClean="0"/>
              <a:t>‹#›</a:t>
            </a:fld>
            <a:endParaRPr lang="cs-CZ"/>
          </a:p>
        </p:txBody>
      </p:sp>
    </p:spTree>
    <p:extLst>
      <p:ext uri="{BB962C8B-B14F-4D97-AF65-F5344CB8AC3E}">
        <p14:creationId xmlns:p14="http://schemas.microsoft.com/office/powerpoint/2010/main" val="49441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E47221B-3450-4466-A490-E0EC82BBA5EB}" type="datetime1">
              <a:rPr lang="en-US" smtClean="0"/>
              <a:t>9/19/2019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7ECE4377-41EB-4267-BF49-9DB0F1D83DFE}" type="datetime1">
              <a:rPr lang="en-US" smtClean="0"/>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FF524A7-38CD-4D49-91CB-B0844414D8F7}" type="datetime1">
              <a:rPr lang="en-US" smtClean="0"/>
              <a:t>9/19/2019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cs-CZ"/>
              <a:t>Kliknutím lze upravit styl.</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05E6B4A-86B3-4DA3-9C9C-71D49B7F04AD}" type="datetime1">
              <a:rPr lang="en-US" smtClean="0"/>
              <a:t>9/19/2019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7EB643B-0454-4492-B9F7-BEFAFA1F51F7}" type="datetime1">
              <a:rPr lang="en-US" smtClean="0"/>
              <a:t>9/19/2019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0CCE0993-7390-4AE7-B6CA-C7AEAB9DA5EB}" type="datetime1">
              <a:rPr lang="en-US" smtClean="0"/>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cs-CZ"/>
              <a:t>Kliknutím lze upravit styl.</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9DE9E71-072F-4868-8C44-601CACDE2AA7}" type="datetime1">
              <a:rPr lang="en-US" smtClean="0"/>
              <a:t>9/19/2019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160B5F17-7208-4B0B-B933-C1C2DDA429D1}" type="datetime1">
              <a:rPr lang="en-US" smtClean="0"/>
              <a:t>9/19/2019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765755-A11E-4DD3-8D04-6E321D95181A}" type="datetime1">
              <a:rPr lang="en-US" smtClean="0"/>
              <a:t>9/19/2019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cs-CZ"/>
              <a:t>Kliknutím lze upravit styl.</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39AF7116-B6F3-45F3-AD26-FEE9DBB79F5E}" type="datetime1">
              <a:rPr lang="en-US" smtClean="0"/>
              <a:t>9/19/2019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Date Placeholder 4"/>
          <p:cNvSpPr>
            <a:spLocks noGrp="1"/>
          </p:cNvSpPr>
          <p:nvPr>
            <p:ph type="dt" sz="half" idx="10"/>
          </p:nvPr>
        </p:nvSpPr>
        <p:spPr/>
        <p:txBody>
          <a:bodyPr/>
          <a:lstStyle/>
          <a:p>
            <a:fld id="{3BB10B51-9898-4F5C-89CC-67E924DFB987}" type="datetime1">
              <a:rPr lang="en-US" smtClean="0"/>
              <a:t>9/19/2019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cs-CZ"/>
              <a:t>Kliknutím lze upravit styl.</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3468A518-ADFF-4A02-9C02-448EC94B65A2}" type="datetime1">
              <a:rPr lang="en-US" smtClean="0"/>
              <a:t>9/19/2019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sz="4400" dirty="0"/>
              <a:t>Regionální ekonomika a politika</a:t>
            </a:r>
            <a:endParaRPr lang="en-US" sz="4400" dirty="0"/>
          </a:p>
        </p:txBody>
      </p:sp>
      <p:sp>
        <p:nvSpPr>
          <p:cNvPr id="3" name="Podnadpis 2"/>
          <p:cNvSpPr>
            <a:spLocks noGrp="1"/>
          </p:cNvSpPr>
          <p:nvPr>
            <p:ph type="subTitle" idx="1"/>
          </p:nvPr>
        </p:nvSpPr>
        <p:spPr/>
        <p:txBody>
          <a:bodyPr>
            <a:normAutofit/>
          </a:bodyPr>
          <a:lstStyle/>
          <a:p>
            <a:r>
              <a:rPr lang="cs-CZ" sz="2800" dirty="0"/>
              <a:t>Ing. Kamila Turečková, Ph.D.</a:t>
            </a:r>
            <a:endParaRPr lang="en-US" sz="2800" dirty="0"/>
          </a:p>
        </p:txBody>
      </p:sp>
      <p:pic>
        <p:nvPicPr>
          <p:cNvPr id="4" name="Picture 2" descr="Slezská univerzita v Opav&amp;ecaron;, Obchodn&amp;ecaron; podnikatelská fakulta v Karvin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6367" y="636971"/>
            <a:ext cx="3024336" cy="936106"/>
          </a:xfrm>
          <a:prstGeom prst="rect">
            <a:avLst/>
          </a:prstGeom>
          <a:noFill/>
          <a:extLst>
            <a:ext uri="{909E8E84-426E-40DD-AFC4-6F175D3DCCD1}">
              <a14:hiddenFill xmlns:a14="http://schemas.microsoft.com/office/drawing/2010/main">
                <a:solidFill>
                  <a:srgbClr val="FFFFFF"/>
                </a:solidFill>
              </a14:hiddenFill>
            </a:ext>
          </a:extLst>
        </p:spPr>
      </p:pic>
      <p:sp>
        <p:nvSpPr>
          <p:cNvPr id="7" name="Podnadpis 2"/>
          <p:cNvSpPr txBox="1">
            <a:spLocks/>
          </p:cNvSpPr>
          <p:nvPr/>
        </p:nvSpPr>
        <p:spPr>
          <a:xfrm>
            <a:off x="581191" y="3940936"/>
            <a:ext cx="10993546" cy="2349524"/>
          </a:xfrm>
          <a:prstGeom prst="rect">
            <a:avLst/>
          </a:prstGeom>
        </p:spPr>
        <p:txBody>
          <a:bodyPr vert="horz" lIns="91440" tIns="45720" rIns="91440" bIns="45720" rtlCol="0" anchor="t">
            <a:normAutofit fontScale="85000" lnSpcReduction="20000"/>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algn="r"/>
            <a:r>
              <a:rPr lang="cs-CZ" sz="2800" dirty="0">
                <a:solidFill>
                  <a:schemeClr val="accent2">
                    <a:lumMod val="40000"/>
                    <a:lumOff val="60000"/>
                  </a:schemeClr>
                </a:solidFill>
              </a:rPr>
              <a:t> </a:t>
            </a:r>
            <a:r>
              <a:rPr lang="cs-CZ" sz="8500" dirty="0">
                <a:solidFill>
                  <a:schemeClr val="accent2">
                    <a:lumMod val="40000"/>
                    <a:lumOff val="60000"/>
                  </a:schemeClr>
                </a:solidFill>
              </a:rPr>
              <a:t>1</a:t>
            </a:r>
          </a:p>
          <a:p>
            <a:pPr algn="r"/>
            <a:endParaRPr lang="cs-CZ" sz="2800" dirty="0">
              <a:solidFill>
                <a:schemeClr val="accent2">
                  <a:lumMod val="40000"/>
                  <a:lumOff val="60000"/>
                </a:schemeClr>
              </a:solidFill>
            </a:endParaRPr>
          </a:p>
          <a:p>
            <a:pPr algn="r"/>
            <a:r>
              <a:rPr lang="cs-CZ" sz="5600" dirty="0">
                <a:solidFill>
                  <a:schemeClr val="accent2">
                    <a:lumMod val="20000"/>
                    <a:lumOff val="80000"/>
                  </a:schemeClr>
                </a:solidFill>
              </a:rPr>
              <a:t>Regionalistika a region</a:t>
            </a:r>
            <a:endParaRPr lang="en-US" sz="5600" dirty="0">
              <a:solidFill>
                <a:schemeClr val="accent2">
                  <a:lumMod val="20000"/>
                  <a:lumOff val="80000"/>
                </a:schemeClr>
              </a:solidFill>
            </a:endParaRPr>
          </a:p>
        </p:txBody>
      </p:sp>
      <p:sp>
        <p:nvSpPr>
          <p:cNvPr id="5" name="Zástupný symbol pro číslo snímku 4"/>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2259534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2)</a:t>
            </a:r>
            <a:r>
              <a:rPr lang="cs-CZ" sz="3600" b="1" dirty="0"/>
              <a:t> region</a:t>
            </a:r>
            <a:br>
              <a:rPr lang="cs-CZ" sz="3600" b="1" dirty="0"/>
            </a:br>
            <a:r>
              <a:rPr lang="cs-CZ" sz="3600" b="1" dirty="0"/>
              <a:t>členění</a:t>
            </a:r>
            <a:endParaRPr lang="cs-CZ" sz="3600" dirty="0"/>
          </a:p>
        </p:txBody>
      </p:sp>
      <p:sp>
        <p:nvSpPr>
          <p:cNvPr id="3" name="Zástupný symbol pro obsah 2"/>
          <p:cNvSpPr>
            <a:spLocks noGrp="1"/>
          </p:cNvSpPr>
          <p:nvPr>
            <p:ph idx="1"/>
          </p:nvPr>
        </p:nvSpPr>
        <p:spPr>
          <a:xfrm>
            <a:off x="476518" y="2099256"/>
            <a:ext cx="11256136" cy="4222006"/>
          </a:xfrm>
        </p:spPr>
        <p:txBody>
          <a:bodyPr>
            <a:normAutofit fontScale="92500" lnSpcReduction="10000"/>
          </a:bodyPr>
          <a:lstStyle/>
          <a:p>
            <a:r>
              <a:rPr lang="cs-CZ" sz="2800" dirty="0"/>
              <a:t>Dle vzniku regionu na: (1) region přirozený a (2) region umělý</a:t>
            </a:r>
          </a:p>
          <a:p>
            <a:r>
              <a:rPr lang="cs-CZ" sz="2800" dirty="0"/>
              <a:t>Dle vlastností a struktury: (1) regiony homogenní a (2) regiony nehomogenní, resp. funkční. </a:t>
            </a:r>
          </a:p>
          <a:p>
            <a:pPr lvl="1"/>
            <a:r>
              <a:rPr lang="cs-CZ" sz="2400" dirty="0"/>
              <a:t>Funkční vymezení je založeno na sledování zejména ekonomických vazeb mezi jednotlivými subjekty v daném území, přičemž region je pak takové území, kde jsou vazby mezi subjekty intenzivní v rámci regionu a výrazně méně intenzivní mimo tento region. </a:t>
            </a:r>
          </a:p>
          <a:p>
            <a:r>
              <a:rPr lang="cs-CZ" sz="2800" dirty="0"/>
              <a:t>Dle hierarchie:  mikroregiony, mezoregiony a makroregiony </a:t>
            </a:r>
          </a:p>
          <a:p>
            <a:pPr lvl="1"/>
            <a:r>
              <a:rPr lang="cs-CZ" sz="2600" dirty="0"/>
              <a:t>Dále dle řádu (stupně) regionu na regiony prvního (vyššího) řádu a regiony druhého (nižšího) řádu. </a:t>
            </a:r>
          </a:p>
          <a:p>
            <a:r>
              <a:rPr lang="cs-CZ" sz="2800" dirty="0"/>
              <a:t>Subregionem pak označujeme hierarchickou podřízenost regionu vůči jinému.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6803184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2)</a:t>
            </a:r>
            <a:r>
              <a:rPr lang="cs-CZ" sz="3600" b="1" dirty="0"/>
              <a:t> region</a:t>
            </a:r>
            <a:br>
              <a:rPr lang="cs-CZ" sz="3600" b="1" dirty="0"/>
            </a:br>
            <a:r>
              <a:rPr lang="cs-CZ" sz="3600" b="1" dirty="0"/>
              <a:t>prostorové uspořádání makroregionů</a:t>
            </a:r>
            <a:endParaRPr lang="cs-CZ" sz="3600" dirty="0"/>
          </a:p>
        </p:txBody>
      </p:sp>
      <p:sp>
        <p:nvSpPr>
          <p:cNvPr id="3" name="Zástupný symbol pro obsah 2"/>
          <p:cNvSpPr>
            <a:spLocks noGrp="1"/>
          </p:cNvSpPr>
          <p:nvPr>
            <p:ph idx="1"/>
          </p:nvPr>
        </p:nvSpPr>
        <p:spPr>
          <a:xfrm>
            <a:off x="476518" y="2099256"/>
            <a:ext cx="11256136" cy="4222006"/>
          </a:xfrm>
        </p:spPr>
        <p:txBody>
          <a:bodyPr>
            <a:normAutofit/>
          </a:bodyPr>
          <a:lstStyle/>
          <a:p>
            <a:pPr marL="514350" indent="-514350">
              <a:buFont typeface="+mj-lt"/>
              <a:buAutoNum type="arabicPeriod"/>
            </a:pPr>
            <a:r>
              <a:rPr lang="cs-CZ" sz="2800" dirty="0"/>
              <a:t>subnacionální region (kantony ve Švýcarsku)</a:t>
            </a:r>
          </a:p>
          <a:p>
            <a:pPr marL="514350" indent="-514350">
              <a:buFont typeface="+mj-lt"/>
              <a:buAutoNum type="arabicPeriod"/>
            </a:pPr>
            <a:r>
              <a:rPr lang="cs-CZ" sz="2800" dirty="0"/>
              <a:t>nacionální region ve smyslu území státu</a:t>
            </a:r>
          </a:p>
          <a:p>
            <a:pPr marL="514350" indent="-514350">
              <a:buFont typeface="+mj-lt"/>
              <a:buAutoNum type="arabicPeriod"/>
            </a:pPr>
            <a:r>
              <a:rPr lang="cs-CZ" sz="2800" dirty="0"/>
              <a:t>supranacionální region (Skandinávské země, Pobaltské státy)</a:t>
            </a:r>
          </a:p>
          <a:p>
            <a:pPr marL="514350" indent="-514350">
              <a:buFont typeface="+mj-lt"/>
              <a:buAutoNum type="arabicPeriod"/>
            </a:pPr>
            <a:r>
              <a:rPr lang="cs-CZ" sz="2800" dirty="0"/>
              <a:t>transnacionální region (částí území dvou a více států, Euroregiony)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989900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3)</a:t>
            </a:r>
            <a:r>
              <a:rPr lang="cs-CZ" sz="3600" b="1" dirty="0"/>
              <a:t> Regionální problémy</a:t>
            </a:r>
            <a:br>
              <a:rPr lang="cs-CZ" sz="3600" b="1" dirty="0"/>
            </a:br>
            <a:r>
              <a:rPr lang="cs-CZ" sz="3600" b="1" dirty="0"/>
              <a:t>podstata</a:t>
            </a:r>
            <a:endParaRPr lang="cs-CZ" sz="3600" dirty="0"/>
          </a:p>
        </p:txBody>
      </p:sp>
      <p:sp>
        <p:nvSpPr>
          <p:cNvPr id="3" name="Zástupný symbol pro obsah 2"/>
          <p:cNvSpPr>
            <a:spLocks noGrp="1"/>
          </p:cNvSpPr>
          <p:nvPr>
            <p:ph idx="1"/>
          </p:nvPr>
        </p:nvSpPr>
        <p:spPr>
          <a:xfrm>
            <a:off x="476518" y="2099256"/>
            <a:ext cx="11256136" cy="4222006"/>
          </a:xfrm>
        </p:spPr>
        <p:txBody>
          <a:bodyPr>
            <a:normAutofit/>
          </a:bodyPr>
          <a:lstStyle/>
          <a:p>
            <a:r>
              <a:rPr lang="cs-CZ" sz="2800" dirty="0"/>
              <a:t>Regionální problémy jsou odrazem nežádoucí rozdílnosti regionů a jejich existence vyžaduje aktivizaci institucí působících v regionální rozvoji s cílem tyto regionální problémy omezit nebo odstranit. </a:t>
            </a:r>
          </a:p>
          <a:p>
            <a:r>
              <a:rPr lang="cs-CZ" sz="2800" dirty="0"/>
              <a:t>Regionální problémy úzce souvisí s regionálními rozdíly a jejich řešení se věnuje regionální politika.</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12</a:t>
            </a:fld>
            <a:endParaRPr lang="en-US" dirty="0"/>
          </a:p>
        </p:txBody>
      </p:sp>
    </p:spTree>
    <p:extLst>
      <p:ext uri="{BB962C8B-B14F-4D97-AF65-F5344CB8AC3E}">
        <p14:creationId xmlns:p14="http://schemas.microsoft.com/office/powerpoint/2010/main" val="18129121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3)</a:t>
            </a:r>
            <a:r>
              <a:rPr lang="cs-CZ" sz="3600" b="1" dirty="0"/>
              <a:t> Regionální problémy</a:t>
            </a:r>
            <a:br>
              <a:rPr lang="cs-CZ" sz="3600" b="1" dirty="0"/>
            </a:br>
            <a:r>
              <a:rPr lang="cs-CZ" sz="3600" b="1" dirty="0"/>
              <a:t>příčinné faktory</a:t>
            </a:r>
            <a:endParaRPr lang="cs-CZ" sz="3600" dirty="0"/>
          </a:p>
        </p:txBody>
      </p:sp>
      <p:sp>
        <p:nvSpPr>
          <p:cNvPr id="3" name="Zástupný symbol pro obsah 2"/>
          <p:cNvSpPr>
            <a:spLocks noGrp="1"/>
          </p:cNvSpPr>
          <p:nvPr>
            <p:ph idx="1"/>
          </p:nvPr>
        </p:nvSpPr>
        <p:spPr>
          <a:xfrm>
            <a:off x="476518" y="1828800"/>
            <a:ext cx="11256136" cy="4919729"/>
          </a:xfrm>
        </p:spPr>
        <p:txBody>
          <a:bodyPr>
            <a:normAutofit fontScale="77500" lnSpcReduction="20000"/>
          </a:bodyPr>
          <a:lstStyle/>
          <a:p>
            <a:r>
              <a:rPr lang="cs-CZ" sz="2800" dirty="0"/>
              <a:t>Ekonomické nebo neekonomické povahy.</a:t>
            </a:r>
          </a:p>
          <a:p>
            <a:pPr lvl="1"/>
            <a:r>
              <a:rPr lang="cs-CZ" sz="2600" dirty="0"/>
              <a:t>Primární faktory (příčiny) tvoří:</a:t>
            </a:r>
          </a:p>
          <a:p>
            <a:pPr lvl="2"/>
            <a:r>
              <a:rPr lang="cs-CZ" sz="2400" dirty="0"/>
              <a:t>nízká mobilita pracovní síly a kapitálu</a:t>
            </a:r>
          </a:p>
          <a:p>
            <a:pPr lvl="2"/>
            <a:r>
              <a:rPr lang="cs-CZ" sz="2400" dirty="0"/>
              <a:t>geografické faktory (odlehlost, nedostatečné přírodní zdroje)</a:t>
            </a:r>
          </a:p>
          <a:p>
            <a:pPr lvl="2"/>
            <a:r>
              <a:rPr lang="cs-CZ" sz="2400" dirty="0"/>
              <a:t>nevyhovující ekonomická struktura regionu</a:t>
            </a:r>
          </a:p>
          <a:p>
            <a:pPr lvl="2"/>
            <a:r>
              <a:rPr lang="cs-CZ" sz="2400" dirty="0"/>
              <a:t>institucionální faktor (přílišná centralizace)</a:t>
            </a:r>
          </a:p>
          <a:p>
            <a:pPr lvl="2"/>
            <a:r>
              <a:rPr lang="cs-CZ" sz="2400" dirty="0"/>
              <a:t>psychologické faktory</a:t>
            </a:r>
          </a:p>
          <a:p>
            <a:pPr lvl="1"/>
            <a:r>
              <a:rPr lang="cs-CZ" sz="2600" dirty="0"/>
              <a:t>Sekundární faktory (příčiny) tvoří:</a:t>
            </a:r>
          </a:p>
          <a:p>
            <a:pPr lvl="2"/>
            <a:r>
              <a:rPr lang="cs-CZ" sz="2400" dirty="0"/>
              <a:t>vnější ekonomika (technická, finanční, infrastrukturální)</a:t>
            </a:r>
          </a:p>
          <a:p>
            <a:pPr lvl="2"/>
            <a:r>
              <a:rPr lang="cs-CZ" sz="2400" dirty="0"/>
              <a:t>demografická situace (věková pyramida, vzdělanostní úroveň)</a:t>
            </a:r>
          </a:p>
          <a:p>
            <a:pPr lvl="2"/>
            <a:r>
              <a:rPr lang="cs-CZ" sz="2400" dirty="0"/>
              <a:t>rigidita nákladů a cen</a:t>
            </a:r>
          </a:p>
          <a:p>
            <a:pPr lvl="2"/>
            <a:r>
              <a:rPr lang="cs-CZ" sz="2400" dirty="0"/>
              <a:t>regionální uniformita mezd dané skupiny (nereflektující ekonomickou výkonnost regionu)</a:t>
            </a:r>
          </a:p>
          <a:p>
            <a:pPr lvl="2"/>
            <a:r>
              <a:rPr lang="cs-CZ" sz="2400" dirty="0"/>
              <a:t>regionální diference v inovacích</a:t>
            </a:r>
            <a:endParaRPr lang="cs-CZ" sz="2400" dirty="0">
              <a:effectLst/>
            </a:endParaRP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10142180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3)</a:t>
            </a:r>
            <a:r>
              <a:rPr lang="cs-CZ" sz="3600" b="1" dirty="0"/>
              <a:t> Regionální problémy</a:t>
            </a:r>
            <a:br>
              <a:rPr lang="cs-CZ" sz="3600" b="1" dirty="0"/>
            </a:br>
            <a:r>
              <a:rPr lang="cs-CZ" sz="3600" b="1" dirty="0"/>
              <a:t>problémový region</a:t>
            </a:r>
            <a:endParaRPr lang="cs-CZ" sz="3600" dirty="0"/>
          </a:p>
        </p:txBody>
      </p:sp>
      <p:sp>
        <p:nvSpPr>
          <p:cNvPr id="3" name="Zástupný symbol pro obsah 2"/>
          <p:cNvSpPr>
            <a:spLocks noGrp="1"/>
          </p:cNvSpPr>
          <p:nvPr>
            <p:ph idx="1"/>
          </p:nvPr>
        </p:nvSpPr>
        <p:spPr>
          <a:xfrm>
            <a:off x="476518" y="1996225"/>
            <a:ext cx="11281894" cy="4649274"/>
          </a:xfrm>
        </p:spPr>
        <p:txBody>
          <a:bodyPr>
            <a:normAutofit fontScale="92500" lnSpcReduction="10000"/>
          </a:bodyPr>
          <a:lstStyle/>
          <a:p>
            <a:r>
              <a:rPr lang="cs-CZ" sz="3000" dirty="0"/>
              <a:t>Koncentrace regionálních problémů do určitých území, může vést ke vzniku regionů:</a:t>
            </a:r>
          </a:p>
          <a:p>
            <a:endParaRPr lang="cs-CZ" sz="2800" dirty="0"/>
          </a:p>
          <a:p>
            <a:pPr lvl="1"/>
            <a:r>
              <a:rPr lang="cs-CZ" sz="2400" dirty="0"/>
              <a:t>s vysokou nezaměstnaností nebo jinými sociálními problémy	</a:t>
            </a:r>
          </a:p>
          <a:p>
            <a:pPr lvl="1"/>
            <a:r>
              <a:rPr lang="cs-CZ" sz="2400" dirty="0"/>
              <a:t>s nízkou hospodářskou výkonností</a:t>
            </a:r>
          </a:p>
          <a:p>
            <a:pPr lvl="1"/>
            <a:r>
              <a:rPr lang="cs-CZ" sz="2400" dirty="0"/>
              <a:t>se špatnou kvalitou životního prostředí</a:t>
            </a:r>
          </a:p>
          <a:p>
            <a:pPr lvl="1"/>
            <a:endParaRPr lang="cs-CZ" sz="2400" dirty="0"/>
          </a:p>
          <a:p>
            <a:pPr lvl="1"/>
            <a:endParaRPr lang="cs-CZ" sz="2400" dirty="0"/>
          </a:p>
          <a:p>
            <a:r>
              <a:rPr lang="cs-CZ" sz="2800" dirty="0"/>
              <a:t>Termín „problémový region“ je relativní pojem, který je charakteristický svou dynamikou v prostoru a čase.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14</a:t>
            </a:fld>
            <a:endParaRPr lang="en-US" dirty="0"/>
          </a:p>
        </p:txBody>
      </p:sp>
      <p:sp>
        <p:nvSpPr>
          <p:cNvPr id="5" name="TextovéPole 4"/>
          <p:cNvSpPr txBox="1"/>
          <p:nvPr/>
        </p:nvSpPr>
        <p:spPr>
          <a:xfrm>
            <a:off x="8397025" y="3000777"/>
            <a:ext cx="3794975" cy="2831544"/>
          </a:xfrm>
          <a:prstGeom prst="rect">
            <a:avLst/>
          </a:prstGeom>
          <a:noFill/>
        </p:spPr>
        <p:txBody>
          <a:bodyPr wrap="square" rtlCol="0">
            <a:spAutoFit/>
          </a:bodyPr>
          <a:lstStyle/>
          <a:p>
            <a:pPr marL="342900" lvl="0" indent="-342900">
              <a:buFont typeface="+mj-lt"/>
              <a:buAutoNum type="arabicPeriod"/>
            </a:pPr>
            <a:r>
              <a:rPr lang="cs-CZ" sz="2000" dirty="0"/>
              <a:t>regiony s upadajícími, stagnujícími základními odvětvími</a:t>
            </a:r>
          </a:p>
          <a:p>
            <a:pPr marL="342900" lvl="0" indent="-342900">
              <a:buFont typeface="+mj-lt"/>
              <a:buAutoNum type="arabicPeriod"/>
            </a:pPr>
            <a:r>
              <a:rPr lang="cs-CZ" sz="2000" dirty="0"/>
              <a:t>regiony nedostatečně vybavené přírodními zdroji</a:t>
            </a:r>
          </a:p>
          <a:p>
            <a:pPr marL="342900" lvl="0" indent="-342900">
              <a:buFont typeface="+mj-lt"/>
              <a:buAutoNum type="arabicPeriod"/>
            </a:pPr>
            <a:r>
              <a:rPr lang="cs-CZ" sz="2000" dirty="0"/>
              <a:t>regiony s nedostatečným využitím vlastních zdrojů</a:t>
            </a:r>
          </a:p>
          <a:p>
            <a:pPr marL="342900" lvl="0" indent="-342900">
              <a:buFont typeface="+mj-lt"/>
              <a:buAutoNum type="arabicPeriod"/>
            </a:pPr>
            <a:r>
              <a:rPr lang="cs-CZ" sz="2000" dirty="0"/>
              <a:t>regiony hospodářsky slabé</a:t>
            </a:r>
          </a:p>
          <a:p>
            <a:endParaRPr lang="cs-CZ" dirty="0"/>
          </a:p>
        </p:txBody>
      </p:sp>
      <p:sp>
        <p:nvSpPr>
          <p:cNvPr id="6" name="Pravá složená závorka 5"/>
          <p:cNvSpPr/>
          <p:nvPr/>
        </p:nvSpPr>
        <p:spPr>
          <a:xfrm>
            <a:off x="7765961" y="3142445"/>
            <a:ext cx="631064" cy="2240924"/>
          </a:xfrm>
          <a:prstGeom prst="rightBrace">
            <a:avLst/>
          </a:prstGeom>
          <a:ln w="28575"/>
        </p:spPr>
        <p:style>
          <a:lnRef idx="1">
            <a:schemeClr val="accent2"/>
          </a:lnRef>
          <a:fillRef idx="0">
            <a:schemeClr val="accent2"/>
          </a:fillRef>
          <a:effectRef idx="0">
            <a:schemeClr val="accent2"/>
          </a:effectRef>
          <a:fontRef idx="minor">
            <a:schemeClr val="tx1"/>
          </a:fontRef>
        </p:style>
        <p:txBody>
          <a:bodyPr rtlCol="0" anchor="ctr"/>
          <a:lstStyle/>
          <a:p>
            <a:pPr algn="ctr"/>
            <a:endParaRPr lang="cs-CZ"/>
          </a:p>
        </p:txBody>
      </p:sp>
    </p:spTree>
    <p:extLst>
      <p:ext uri="{BB962C8B-B14F-4D97-AF65-F5344CB8AC3E}">
        <p14:creationId xmlns:p14="http://schemas.microsoft.com/office/powerpoint/2010/main" val="40400857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sz="3600" dirty="0"/>
              <a:t>Děkuji za pozornost.</a:t>
            </a:r>
            <a:endParaRPr lang="en-US" sz="3600" b="1" dirty="0">
              <a:solidFill>
                <a:schemeClr val="accent5">
                  <a:lumMod val="75000"/>
                </a:schemeClr>
              </a:solidFill>
            </a:endParaRPr>
          </a:p>
          <a:p>
            <a:endParaRPr lang="en-US" dirty="0"/>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348654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06062" y="2034863"/>
            <a:ext cx="11771290" cy="4623514"/>
          </a:xfrm>
        </p:spPr>
        <p:txBody>
          <a:bodyPr>
            <a:normAutofit/>
          </a:bodyPr>
          <a:lstStyle/>
          <a:p>
            <a:pPr marL="403200" indent="-457200">
              <a:lnSpc>
                <a:spcPct val="100000"/>
              </a:lnSpc>
              <a:buFont typeface="+mj-lt"/>
              <a:buAutoNum type="arabicPeriod"/>
            </a:pPr>
            <a:r>
              <a:rPr lang="cs-CZ" sz="3200" b="1" dirty="0">
                <a:solidFill>
                  <a:schemeClr val="tx1"/>
                </a:solidFill>
              </a:rPr>
              <a:t>Rešerše základních pojmů</a:t>
            </a:r>
          </a:p>
          <a:p>
            <a:pPr marL="403200" indent="-457200">
              <a:lnSpc>
                <a:spcPct val="100000"/>
              </a:lnSpc>
              <a:buFont typeface="+mj-lt"/>
              <a:buAutoNum type="arabicPeriod"/>
            </a:pPr>
            <a:r>
              <a:rPr lang="cs-CZ" sz="3200" b="1" dirty="0">
                <a:solidFill>
                  <a:schemeClr val="tx1"/>
                </a:solidFill>
              </a:rPr>
              <a:t>Region</a:t>
            </a:r>
          </a:p>
          <a:p>
            <a:pPr marL="403200" indent="-457200">
              <a:lnSpc>
                <a:spcPct val="100000"/>
              </a:lnSpc>
              <a:buFont typeface="+mj-lt"/>
              <a:buAutoNum type="arabicPeriod"/>
            </a:pPr>
            <a:r>
              <a:rPr lang="cs-CZ" sz="3200" b="1" dirty="0">
                <a:solidFill>
                  <a:schemeClr val="tx1"/>
                </a:solidFill>
              </a:rPr>
              <a:t>Regionální problémy</a:t>
            </a:r>
          </a:p>
          <a:p>
            <a:pPr marL="0" indent="0">
              <a:lnSpc>
                <a:spcPct val="100000"/>
              </a:lnSpc>
              <a:buNone/>
            </a:pPr>
            <a:endParaRPr lang="cs-CZ" sz="2400" b="1" dirty="0">
              <a:solidFill>
                <a:schemeClr val="accent5">
                  <a:lumMod val="50000"/>
                </a:schemeClr>
              </a:solidFill>
            </a:endParaRPr>
          </a:p>
          <a:p>
            <a:pPr marL="0" indent="0">
              <a:lnSpc>
                <a:spcPct val="100000"/>
              </a:lnSpc>
              <a:buNone/>
            </a:pPr>
            <a:r>
              <a:rPr lang="cs-CZ" sz="3200" b="1" dirty="0">
                <a:solidFill>
                  <a:schemeClr val="accent5">
                    <a:lumMod val="50000"/>
                  </a:schemeClr>
                </a:solidFill>
              </a:rPr>
              <a:t>Klíčová slova: </a:t>
            </a:r>
            <a:r>
              <a:rPr lang="cs-CZ" sz="2400" b="1" dirty="0">
                <a:solidFill>
                  <a:schemeClr val="tx1"/>
                </a:solidFill>
              </a:rPr>
              <a:t>Funkční region, geografie, homogenní a nehomogenní region, euroregion, problémové regiony, prostor, region, region přirozený a region umělý, regionalistika, regionalizace, regionální ekonomie, regionální ekonomika, regionální problémy, socioekonomická geografie, subregion, urbanizace, území.</a:t>
            </a:r>
          </a:p>
        </p:txBody>
      </p:sp>
      <p:sp>
        <p:nvSpPr>
          <p:cNvPr id="4" name="Nadpis 3"/>
          <p:cNvSpPr>
            <a:spLocks noGrp="1"/>
          </p:cNvSpPr>
          <p:nvPr>
            <p:ph type="title"/>
          </p:nvPr>
        </p:nvSpPr>
        <p:spPr>
          <a:xfrm>
            <a:off x="581193" y="729658"/>
            <a:ext cx="11029616" cy="988332"/>
          </a:xfrm>
        </p:spPr>
        <p:txBody>
          <a:bodyPr>
            <a:normAutofit/>
          </a:bodyPr>
          <a:lstStyle/>
          <a:p>
            <a:r>
              <a:rPr lang="cs-CZ" sz="4000" dirty="0">
                <a:solidFill>
                  <a:schemeClr val="accent2">
                    <a:lumMod val="40000"/>
                    <a:lumOff val="60000"/>
                  </a:schemeClr>
                </a:solidFill>
              </a:rPr>
              <a:t>Obsah</a:t>
            </a:r>
            <a:endParaRPr lang="en-US" sz="4000" dirty="0">
              <a:solidFill>
                <a:schemeClr val="accent6">
                  <a:lumMod val="60000"/>
                  <a:lumOff val="40000"/>
                </a:schemeClr>
              </a:solidFill>
            </a:endParaRPr>
          </a:p>
        </p:txBody>
      </p:sp>
      <p:sp>
        <p:nvSpPr>
          <p:cNvPr id="2" name="Zástupný symbol pro číslo snímku 1"/>
          <p:cNvSpPr>
            <a:spLocks noGrp="1"/>
          </p:cNvSpPr>
          <p:nvPr>
            <p:ph type="sldNum" sz="quarter" idx="12"/>
          </p:nvPr>
        </p:nvSpPr>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1485619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Geografie</a:t>
            </a:r>
            <a:r>
              <a:rPr lang="cs-CZ" sz="3600" dirty="0"/>
              <a:t> </a:t>
            </a:r>
          </a:p>
        </p:txBody>
      </p:sp>
      <p:sp>
        <p:nvSpPr>
          <p:cNvPr id="3" name="Zástupný symbol pro obsah 2"/>
          <p:cNvSpPr>
            <a:spLocks noGrp="1"/>
          </p:cNvSpPr>
          <p:nvPr>
            <p:ph idx="1"/>
          </p:nvPr>
        </p:nvSpPr>
        <p:spPr>
          <a:xfrm>
            <a:off x="476518" y="2099256"/>
            <a:ext cx="11230378" cy="4222006"/>
          </a:xfrm>
        </p:spPr>
        <p:txBody>
          <a:bodyPr>
            <a:normAutofit/>
          </a:bodyPr>
          <a:lstStyle/>
          <a:p>
            <a:r>
              <a:rPr lang="cs-CZ" sz="2400" dirty="0">
                <a:solidFill>
                  <a:schemeClr val="tx1"/>
                </a:solidFill>
              </a:rPr>
              <a:t>Geografie je věda zkoumající prostorové rozšíření jevů na Zemi, jejich vzájemnou interakci s krajinnou sférou a jejich dynamický vývoj v čase. </a:t>
            </a:r>
          </a:p>
          <a:p>
            <a:r>
              <a:rPr lang="cs-CZ" sz="2400" dirty="0">
                <a:solidFill>
                  <a:schemeClr val="tx1"/>
                </a:solidFill>
              </a:rPr>
              <a:t>Geografie člení územní prostor na: </a:t>
            </a:r>
          </a:p>
          <a:p>
            <a:pPr lvl="1"/>
            <a:r>
              <a:rPr lang="cs-CZ" sz="2000" dirty="0">
                <a:solidFill>
                  <a:schemeClr val="tx1"/>
                </a:solidFill>
              </a:rPr>
              <a:t>fyzicko-geografickou (přírodní) sféru</a:t>
            </a:r>
          </a:p>
          <a:p>
            <a:pPr lvl="1"/>
            <a:r>
              <a:rPr lang="cs-CZ" sz="2000" dirty="0">
                <a:solidFill>
                  <a:schemeClr val="tx1"/>
                </a:solidFill>
              </a:rPr>
              <a:t>socioekonomicko-geografickou sféru, která je definována výsledky lidské činnosti</a:t>
            </a:r>
          </a:p>
          <a:p>
            <a:r>
              <a:rPr lang="cs-CZ" sz="2400" dirty="0">
                <a:solidFill>
                  <a:schemeClr val="tx1"/>
                </a:solidFill>
              </a:rPr>
              <a:t>Socioekonomická geografie (humánní, antropogenní, kulturní či sociální geografie) se zabývá studiem aktivit lidské společnosti v územním (i přírodním) prostoru a jejich vzájemnou interakcí. Klade důraz na zkoumání příčin a důsledků rozmístění lidských aktivit na zemském povrchu.</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1100312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prostor a území</a:t>
            </a:r>
            <a:r>
              <a:rPr lang="cs-CZ" sz="3600" dirty="0"/>
              <a:t> </a:t>
            </a:r>
          </a:p>
        </p:txBody>
      </p:sp>
      <p:sp>
        <p:nvSpPr>
          <p:cNvPr id="3" name="Zástupný symbol pro obsah 2"/>
          <p:cNvSpPr>
            <a:spLocks noGrp="1"/>
          </p:cNvSpPr>
          <p:nvPr>
            <p:ph idx="1"/>
          </p:nvPr>
        </p:nvSpPr>
        <p:spPr>
          <a:xfrm>
            <a:off x="476518" y="2099256"/>
            <a:ext cx="11230378" cy="4222006"/>
          </a:xfrm>
        </p:spPr>
        <p:txBody>
          <a:bodyPr>
            <a:normAutofit lnSpcReduction="10000"/>
          </a:bodyPr>
          <a:lstStyle/>
          <a:p>
            <a:r>
              <a:rPr lang="cs-CZ" sz="2400" dirty="0">
                <a:solidFill>
                  <a:schemeClr val="tx1"/>
                </a:solidFill>
              </a:rPr>
              <a:t>Prostor (teritorium) představuje systém polohových měnících se vztahů ve světě hmotných předmětu. </a:t>
            </a:r>
          </a:p>
          <a:p>
            <a:r>
              <a:rPr lang="cs-CZ" sz="2400" dirty="0">
                <a:solidFill>
                  <a:schemeClr val="tx1"/>
                </a:solidFill>
              </a:rPr>
              <a:t>Daný prostor je měřitelný podle vzdálenosti, rozsahu, lokalizace aj. </a:t>
            </a:r>
          </a:p>
          <a:p>
            <a:r>
              <a:rPr lang="cs-CZ" sz="2400" dirty="0">
                <a:solidFill>
                  <a:schemeClr val="tx1"/>
                </a:solidFill>
              </a:rPr>
              <a:t>Prostor jako takový je ekonomický faktor, který má svou hodnotu i náklady na užívání a je stanoven jako lokalizační faktor při rozhodování o umístění ekonomických aktivit.</a:t>
            </a:r>
          </a:p>
          <a:p>
            <a:r>
              <a:rPr lang="cs-CZ" sz="2400" dirty="0">
                <a:solidFill>
                  <a:schemeClr val="tx1"/>
                </a:solidFill>
              </a:rPr>
              <a:t>Prostor ovlivňuje potenciál území. </a:t>
            </a:r>
          </a:p>
          <a:p>
            <a:r>
              <a:rPr lang="cs-CZ" sz="2400" dirty="0">
                <a:solidFill>
                  <a:schemeClr val="tx1"/>
                </a:solidFill>
              </a:rPr>
              <a:t>Území je možným synonymem prostoru. </a:t>
            </a:r>
          </a:p>
          <a:p>
            <a:r>
              <a:rPr lang="cs-CZ" sz="2400" dirty="0">
                <a:solidFill>
                  <a:schemeClr val="tx1"/>
                </a:solidFill>
              </a:rPr>
              <a:t>Území je oblast, formálně i neformálně vytýčená, která je definována určitým souborem společných (fyzicko-geografických nebo sociálně-ekonomicko-společenských) charakteristik, které dané území odlišují od jiného území (oblasti).</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783313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urbanizace</a:t>
            </a:r>
            <a:endParaRPr lang="cs-CZ" sz="3600" dirty="0"/>
          </a:p>
        </p:txBody>
      </p:sp>
      <p:sp>
        <p:nvSpPr>
          <p:cNvPr id="3" name="Zástupný symbol pro obsah 2"/>
          <p:cNvSpPr>
            <a:spLocks noGrp="1"/>
          </p:cNvSpPr>
          <p:nvPr>
            <p:ph idx="1"/>
          </p:nvPr>
        </p:nvSpPr>
        <p:spPr>
          <a:xfrm>
            <a:off x="476518" y="2099256"/>
            <a:ext cx="11230378" cy="4222006"/>
          </a:xfrm>
        </p:spPr>
        <p:txBody>
          <a:bodyPr>
            <a:normAutofit/>
          </a:bodyPr>
          <a:lstStyle/>
          <a:p>
            <a:r>
              <a:rPr lang="cs-CZ" sz="2400" dirty="0"/>
              <a:t>Urbanizace představuje koncentraci prostorových forem organizace lidské společnosti.</a:t>
            </a:r>
          </a:p>
          <a:p>
            <a:pPr lvl="1"/>
            <a:r>
              <a:rPr lang="cs-CZ" sz="2200" dirty="0"/>
              <a:t>proces prostorové koncentrace obyvatelstva a lidských činností a aktivit na daném území (nejčastěji se jedná o změnu venkovského způsobu života na městský). </a:t>
            </a:r>
          </a:p>
          <a:p>
            <a:r>
              <a:rPr lang="cs-CZ" sz="2400" dirty="0"/>
              <a:t>Urbanizace (poměšťování) představuje proces formování a rozvoje městského způsobu života, růstu úlohy městských sídel ve vývoji společnosti a pronikání městských prvků do prostoru osídlení.</a:t>
            </a:r>
          </a:p>
          <a:p>
            <a:endParaRPr lang="cs-CZ" sz="2400" dirty="0"/>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2002591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Regionalizace</a:t>
            </a:r>
            <a:endParaRPr lang="cs-CZ" sz="3600" dirty="0"/>
          </a:p>
        </p:txBody>
      </p:sp>
      <p:sp>
        <p:nvSpPr>
          <p:cNvPr id="3" name="Zástupný symbol pro obsah 2"/>
          <p:cNvSpPr>
            <a:spLocks noGrp="1"/>
          </p:cNvSpPr>
          <p:nvPr>
            <p:ph idx="1"/>
          </p:nvPr>
        </p:nvSpPr>
        <p:spPr>
          <a:xfrm>
            <a:off x="476518" y="2099256"/>
            <a:ext cx="11230378" cy="4222006"/>
          </a:xfrm>
        </p:spPr>
        <p:txBody>
          <a:bodyPr>
            <a:normAutofit fontScale="92500" lnSpcReduction="20000"/>
          </a:bodyPr>
          <a:lstStyle/>
          <a:p>
            <a:r>
              <a:rPr lang="cs-CZ" sz="2400" dirty="0"/>
              <a:t>Regionalizace je aktivní činnosti směřující k vymezování regionů, tj. k (pomyslnému či faktickému) ohraničování určitého území na základě zvolených kritérií, které vyplývají z konkrétních potřeb regionalizace. </a:t>
            </a:r>
          </a:p>
          <a:p>
            <a:r>
              <a:rPr lang="cs-CZ" sz="2400" dirty="0"/>
              <a:t>Regionalizace se provádí dvěma způsoby: </a:t>
            </a:r>
          </a:p>
          <a:p>
            <a:pPr lvl="1"/>
            <a:r>
              <a:rPr lang="cs-CZ" sz="2200" dirty="0"/>
              <a:t>zdola  (z pohledu ekosystémů či geomorfologie nebo z historického vývoje)</a:t>
            </a:r>
          </a:p>
          <a:p>
            <a:pPr lvl="1"/>
            <a:r>
              <a:rPr lang="cs-CZ" sz="2200" dirty="0"/>
              <a:t>shora (subjektivní pohled při vymezování regionů, zejména pro potřeby lidské společnosti)</a:t>
            </a:r>
          </a:p>
          <a:p>
            <a:endParaRPr lang="cs-CZ" sz="2400" dirty="0"/>
          </a:p>
          <a:p>
            <a:r>
              <a:rPr lang="cs-CZ" sz="2400" dirty="0"/>
              <a:t>Příčiny regionalizace souvisí s vývojem lidské společnosti a její potřebou členit geografickou sféru na menší specifické územní celky (státy, království, provincie, kantony, kraje, hrabství, župy, departamenty, prefektury aj.) a to převážně z důvodu provádět na těchto (administrativních) územních celcích jednotnou „státní“ správu či samosprávu. </a:t>
            </a:r>
          </a:p>
          <a:p>
            <a:r>
              <a:rPr lang="cs-CZ" sz="2400" dirty="0"/>
              <a:t>Příčiny regionalizace jsou zejména politické a ekonomické.</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6</a:t>
            </a:fld>
            <a:endParaRPr lang="en-US" dirty="0"/>
          </a:p>
        </p:txBody>
      </p:sp>
    </p:spTree>
    <p:extLst>
      <p:ext uri="{BB962C8B-B14F-4D97-AF65-F5344CB8AC3E}">
        <p14:creationId xmlns:p14="http://schemas.microsoft.com/office/powerpoint/2010/main" val="5122265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Regionalistika</a:t>
            </a:r>
            <a:endParaRPr lang="cs-CZ" sz="3600" dirty="0"/>
          </a:p>
        </p:txBody>
      </p:sp>
      <p:sp>
        <p:nvSpPr>
          <p:cNvPr id="3" name="Zástupný symbol pro obsah 2"/>
          <p:cNvSpPr>
            <a:spLocks noGrp="1"/>
          </p:cNvSpPr>
          <p:nvPr>
            <p:ph idx="1"/>
          </p:nvPr>
        </p:nvSpPr>
        <p:spPr>
          <a:xfrm>
            <a:off x="476518" y="2099256"/>
            <a:ext cx="11230378" cy="4222006"/>
          </a:xfrm>
        </p:spPr>
        <p:txBody>
          <a:bodyPr>
            <a:normAutofit/>
          </a:bodyPr>
          <a:lstStyle/>
          <a:p>
            <a:r>
              <a:rPr lang="cs-CZ" sz="2800" dirty="0"/>
              <a:t>Regionalistika je multioborová, interdisciplinární vědní disciplína, která se zabývá: </a:t>
            </a:r>
          </a:p>
          <a:p>
            <a:pPr lvl="1"/>
            <a:r>
              <a:rPr lang="cs-CZ" sz="2400" dirty="0"/>
              <a:t>studiem prostorových jevů, procesů a vztahů</a:t>
            </a:r>
          </a:p>
          <a:p>
            <a:pPr lvl="1"/>
            <a:r>
              <a:rPr lang="cs-CZ" sz="2400" dirty="0"/>
              <a:t>zkoumáním vzniku, vývoje a charakterem regionů s cílem zvýšení kvality života lidí žijících v jednotlivých regionech</a:t>
            </a:r>
          </a:p>
          <a:p>
            <a:r>
              <a:rPr lang="cs-CZ" sz="2800" dirty="0"/>
              <a:t>Synonymum pro regionální vědy.</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2090931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1)</a:t>
            </a:r>
            <a:r>
              <a:rPr lang="cs-CZ" sz="3600" b="1" dirty="0"/>
              <a:t> Rešerše základních pojmů</a:t>
            </a:r>
            <a:br>
              <a:rPr lang="cs-CZ" sz="3600" b="1" dirty="0"/>
            </a:br>
            <a:r>
              <a:rPr lang="cs-CZ" sz="3600" b="1" dirty="0"/>
              <a:t>Regionální ekonomika a ekonomie</a:t>
            </a:r>
            <a:endParaRPr lang="cs-CZ" sz="3600" dirty="0"/>
          </a:p>
        </p:txBody>
      </p:sp>
      <p:sp>
        <p:nvSpPr>
          <p:cNvPr id="3" name="Zástupný symbol pro obsah 2"/>
          <p:cNvSpPr>
            <a:spLocks noGrp="1"/>
          </p:cNvSpPr>
          <p:nvPr>
            <p:ph idx="1"/>
          </p:nvPr>
        </p:nvSpPr>
        <p:spPr>
          <a:xfrm>
            <a:off x="476518" y="2099256"/>
            <a:ext cx="11230378" cy="4222006"/>
          </a:xfrm>
        </p:spPr>
        <p:txBody>
          <a:bodyPr>
            <a:normAutofit fontScale="92500"/>
          </a:bodyPr>
          <a:lstStyle/>
          <a:p>
            <a:r>
              <a:rPr lang="cs-CZ" sz="2800" dirty="0"/>
              <a:t>Regionální ekonomikou chápeme ekonomický systém vymezený na územních celcích, které jsou součástí větších ekonomických systémů (států…), avšak se projevují jako relativně samostatné celky mající vlastní identitu. Na této teritoriální úrovni se aplikuje hospodářská politika s místním dosahem. </a:t>
            </a:r>
          </a:p>
          <a:p>
            <a:r>
              <a:rPr lang="cs-CZ" sz="2800" dirty="0"/>
              <a:t>Regionální ekonomie je vědní disciplína, jejímž těžištěm jsou ekonomické významné územní vztahy a jevy. Regionální ekonomie je v současnosti dynamickým interdisciplinárním oborem, který zahrnuje jak prvky standardní ekonomie, tak i dalších disciplín, jako je geografie, sociologie, urbanismus apod. Důležitým znakem je zahrnutí prostoru do rozhodování domácností a firem, které standardní ekonomie opomíjí. </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863686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600" dirty="0"/>
              <a:t>2)</a:t>
            </a:r>
            <a:r>
              <a:rPr lang="cs-CZ" sz="3600" b="1" dirty="0"/>
              <a:t> region</a:t>
            </a:r>
            <a:br>
              <a:rPr lang="cs-CZ" sz="3600" b="1" dirty="0"/>
            </a:br>
            <a:r>
              <a:rPr lang="cs-CZ" sz="3600" b="1" dirty="0"/>
              <a:t>definice</a:t>
            </a:r>
            <a:endParaRPr lang="cs-CZ" sz="3600" dirty="0"/>
          </a:p>
        </p:txBody>
      </p:sp>
      <p:sp>
        <p:nvSpPr>
          <p:cNvPr id="3" name="Zástupný symbol pro obsah 2"/>
          <p:cNvSpPr>
            <a:spLocks noGrp="1"/>
          </p:cNvSpPr>
          <p:nvPr>
            <p:ph idx="1"/>
          </p:nvPr>
        </p:nvSpPr>
        <p:spPr>
          <a:xfrm>
            <a:off x="476518" y="2099256"/>
            <a:ext cx="11230378" cy="4222006"/>
          </a:xfrm>
        </p:spPr>
        <p:txBody>
          <a:bodyPr>
            <a:normAutofit/>
          </a:bodyPr>
          <a:lstStyle/>
          <a:p>
            <a:r>
              <a:rPr lang="cs-CZ" sz="2800" dirty="0"/>
              <a:t>Region je komplex vznikající regionální diferenciací krajinné sféry.</a:t>
            </a:r>
          </a:p>
          <a:p>
            <a:r>
              <a:rPr lang="cs-CZ" sz="2800" dirty="0"/>
              <a:t>Region je území s definovanými prvky, v němž existuje specifická funkční a související infrastruktura a prosazuje se společný zájem na rozvoji regionu a na zlepšení blahobytu občanů. </a:t>
            </a:r>
          </a:p>
          <a:p>
            <a:r>
              <a:rPr lang="cs-CZ" sz="2800" dirty="0"/>
              <a:t>Regiony mohou být stanoveny buď politicky (administrativní jednotka) nebo mohou vzniknout přirozeně, jako kulturní, či národnostní nebo náboženský celek, případně na základě vlastností (homogenní region) či vztahů jako (heterogenní) funkční region.</a:t>
            </a:r>
          </a:p>
        </p:txBody>
      </p:sp>
      <p:sp>
        <p:nvSpPr>
          <p:cNvPr id="4" name="Zástupný symbol pro číslo snímku 3"/>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2909576520"/>
      </p:ext>
    </p:extLst>
  </p:cSld>
  <p:clrMapOvr>
    <a:masterClrMapping/>
  </p:clrMapOvr>
</p:sld>
</file>

<file path=ppt/theme/theme1.xml><?xml version="1.0" encoding="utf-8"?>
<a:theme xmlns:a="http://schemas.openxmlformats.org/drawingml/2006/main" name="Dividenda">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TM03457464[[fn=Dividendy]]</Template>
  <TotalTime>554</TotalTime>
  <Words>877</Words>
  <Application>Microsoft Office PowerPoint</Application>
  <PresentationFormat>Širokoúhlá obrazovka</PresentationFormat>
  <Paragraphs>106</Paragraphs>
  <Slides>15</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Calibri</vt:lpstr>
      <vt:lpstr>Gill Sans MT</vt:lpstr>
      <vt:lpstr>Wingdings 2</vt:lpstr>
      <vt:lpstr>Dividenda</vt:lpstr>
      <vt:lpstr>Regionální ekonomika a politika</vt:lpstr>
      <vt:lpstr>Obsah</vt:lpstr>
      <vt:lpstr>1) Rešerše základních pojmů Geografie </vt:lpstr>
      <vt:lpstr>1) Rešerše základních pojmů prostor a území </vt:lpstr>
      <vt:lpstr>1) Rešerše základních pojmů urbanizace</vt:lpstr>
      <vt:lpstr>1) Rešerše základních pojmů Regionalizace</vt:lpstr>
      <vt:lpstr>1) Rešerše základních pojmů Regionalistika</vt:lpstr>
      <vt:lpstr>1) Rešerše základních pojmů Regionální ekonomika a ekonomie</vt:lpstr>
      <vt:lpstr>2) region definice</vt:lpstr>
      <vt:lpstr>2) region členění</vt:lpstr>
      <vt:lpstr>2) region prostorové uspořádání makroregionů</vt:lpstr>
      <vt:lpstr>3) Regionální problémy podstata</vt:lpstr>
      <vt:lpstr>3) Regionální problémy příčinné faktory</vt:lpstr>
      <vt:lpstr>3) Regionální problémy problémový region</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Tureckova</dc:creator>
  <cp:lastModifiedBy>tur0001</cp:lastModifiedBy>
  <cp:revision>107</cp:revision>
  <cp:lastPrinted>2018-02-12T08:12:35Z</cp:lastPrinted>
  <dcterms:created xsi:type="dcterms:W3CDTF">2017-12-11T08:34:25Z</dcterms:created>
  <dcterms:modified xsi:type="dcterms:W3CDTF">2019-09-19T11:04:46Z</dcterms:modified>
</cp:coreProperties>
</file>