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7" r:id="rId4"/>
    <p:sldId id="330" r:id="rId5"/>
    <p:sldId id="331" r:id="rId6"/>
    <p:sldId id="332" r:id="rId7"/>
    <p:sldId id="334" r:id="rId8"/>
    <p:sldId id="333" r:id="rId9"/>
    <p:sldId id="335" r:id="rId10"/>
    <p:sldId id="336" r:id="rId11"/>
    <p:sldId id="324" r:id="rId12"/>
    <p:sldId id="337" r:id="rId13"/>
    <p:sldId id="338" r:id="rId14"/>
    <p:sldId id="339" r:id="rId15"/>
    <p:sldId id="340" r:id="rId16"/>
    <p:sldId id="341" r:id="rId17"/>
    <p:sldId id="343" r:id="rId18"/>
    <p:sldId id="342" r:id="rId19"/>
    <p:sldId id="344" r:id="rId20"/>
    <p:sldId id="345" r:id="rId21"/>
    <p:sldId id="346" r:id="rId22"/>
    <p:sldId id="347" r:id="rId23"/>
    <p:sldId id="348" r:id="rId24"/>
    <p:sldId id="276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4.7.2019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4.7.2019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340602" y="4362557"/>
            <a:ext cx="11307651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 POLITIKA V ČESKÉ REPUBLICE</a:t>
            </a:r>
            <a:endParaRPr lang="en-US" sz="6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905975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Obsahem Strategie regionálního rozvoje je: </a:t>
            </a:r>
            <a:endParaRPr lang="cs-CZ" sz="24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1) analýza stavu regionální rozvoje ČR v uplynutém období, hodnocení dosavadních odvětvových opatření resortů a přístupů regionů,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2) stanoví republikové priority a strategické cíle regionální politiky pro zajištění dynamického a vyváženého rozvoje území,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3) stanoví podklady pro vymezení priorit podpory regionálního rozvoje prostřednictvím fondů </a:t>
            </a:r>
            <a:r>
              <a:rPr lang="cs-CZ" sz="2200" dirty="0" smtClean="0"/>
              <a:t>EU, </a:t>
            </a:r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4) stanoví podmínky pro vymezení státem podporovaných regionů,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5) vymezuje nástroje k realizaci stanovených priorit a cílů,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6) stanoví zaměření programu regionálního rozvoje Ministerstva pro místní rozvoj a vymezuje úkoly ostatních dotčených ústředních správních úřadů k zabezpečení realizace stanovených priorit a cílů,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7) stanoví způsob sledování a vyhodnocování účinnosti Strategie regionálního rozvoje a </a:t>
            </a:r>
            <a:endParaRPr lang="cs-CZ" sz="2200" dirty="0" smtClean="0"/>
          </a:p>
          <a:p>
            <a:pPr lvl="1"/>
            <a:r>
              <a:rPr lang="cs-CZ" sz="2200" dirty="0" smtClean="0"/>
              <a:t>(</a:t>
            </a:r>
            <a:r>
              <a:rPr lang="cs-CZ" sz="2200" dirty="0"/>
              <a:t>8) obsahuje doporučení krajům pro zaměření jejich rozvoje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1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4660509" cy="24016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3)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592429"/>
            <a:ext cx="4524235" cy="601255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STRUKTURA STRATEGIE REGIONÁLNÍHO ROZVOJE ČR </a:t>
            </a:r>
            <a:r>
              <a:rPr lang="pl-PL" sz="2400" b="1" dirty="0" smtClean="0">
                <a:solidFill>
                  <a:schemeClr val="bg1"/>
                </a:solidFill>
              </a:rPr>
              <a:t>2014–2020</a:t>
            </a:r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77" y="199880"/>
            <a:ext cx="7160654" cy="665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44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644752" cy="4700788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Hlavním cílem Strategie regionálního rozvoje na období 2014–2020 odrážejí základní funkce regionální politiky a vycházejí z analytických závěrů a vývojových tendencí v oblasti regionálního rozvoje. </a:t>
            </a:r>
          </a:p>
          <a:p>
            <a:r>
              <a:rPr lang="cs-CZ" sz="2200" dirty="0" smtClean="0"/>
              <a:t>Globálním cílem regionální politiky dle Strategie regionálního rozvoje je zajistit dynamický a vyvážený rozvoj území České republiky se zřetelem na kvalitu života a životního prostředí, přispět ke snižování regionálních rozdílů a zároveň umožnit využití místního potenciálu pro posílení konkurenceschopnosti jednotlivých územně správních celků. Globální </a:t>
            </a:r>
            <a:r>
              <a:rPr lang="cs-CZ" sz="2200" dirty="0"/>
              <a:t>cíl je rozveden ve </a:t>
            </a:r>
            <a:r>
              <a:rPr lang="cs-CZ" sz="2200" dirty="0"/>
              <a:t>čtyřech </a:t>
            </a:r>
            <a:r>
              <a:rPr lang="cs-CZ" sz="2200" dirty="0"/>
              <a:t>základních </a:t>
            </a:r>
            <a:r>
              <a:rPr lang="cs-CZ" sz="2200" dirty="0" smtClean="0"/>
              <a:t>cílech:</a:t>
            </a:r>
          </a:p>
          <a:p>
            <a:pPr lvl="1"/>
            <a:r>
              <a:rPr lang="cs-CZ" sz="2200" dirty="0"/>
              <a:t>1</a:t>
            </a:r>
            <a:r>
              <a:rPr lang="cs-CZ" sz="2200" dirty="0"/>
              <a:t>.	Podpořit zvyšování konkurenceschopnosti a využití ekonomického </a:t>
            </a:r>
            <a:r>
              <a:rPr lang="cs-CZ" sz="2200" dirty="0"/>
              <a:t>potenciálu regionů (růstový cíl),</a:t>
            </a:r>
          </a:p>
          <a:p>
            <a:pPr lvl="1"/>
            <a:r>
              <a:rPr lang="cs-CZ" sz="2200" dirty="0" smtClean="0"/>
              <a:t>2.	Zmírnit prohlubování negativních regionálních rozdílů (vyrovnávací cíl),</a:t>
            </a:r>
          </a:p>
          <a:p>
            <a:pPr lvl="1"/>
            <a:r>
              <a:rPr lang="cs-CZ" sz="2200" dirty="0" smtClean="0"/>
              <a:t>3</a:t>
            </a:r>
            <a:r>
              <a:rPr lang="cs-CZ" sz="2200" dirty="0"/>
              <a:t>.	Posílit environmentální udržitelnost (preventivní cíl</a:t>
            </a:r>
            <a:r>
              <a:rPr lang="cs-CZ" sz="2200" dirty="0" smtClean="0"/>
              <a:t>),</a:t>
            </a:r>
          </a:p>
          <a:p>
            <a:pPr lvl="1"/>
            <a:r>
              <a:rPr lang="cs-CZ" sz="2200" dirty="0" smtClean="0"/>
              <a:t>4</a:t>
            </a:r>
            <a:r>
              <a:rPr lang="cs-CZ" sz="2200" dirty="0"/>
              <a:t>.	Optimalizovat institucionální rámec pro rozvoj regionů (institucionální </a:t>
            </a:r>
            <a:r>
              <a:rPr lang="cs-CZ" sz="2200" dirty="0" smtClean="0"/>
              <a:t>cíl).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77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/>
          </a:bodyPr>
          <a:lstStyle/>
          <a:p>
            <a:r>
              <a:rPr lang="cs-CZ" sz="2600" dirty="0"/>
              <a:t>Strategie je postavena na upravené typologii území České republiky, která ho člení podle socioekonomických ukazatelů a polohového potenciálu do tří </a:t>
            </a:r>
            <a:r>
              <a:rPr lang="cs-CZ" sz="2600" dirty="0" smtClean="0"/>
              <a:t>základních </a:t>
            </a:r>
            <a:r>
              <a:rPr lang="cs-CZ" sz="2600" dirty="0"/>
              <a:t>typů: </a:t>
            </a:r>
            <a:endParaRPr lang="cs-CZ" sz="2600" dirty="0" smtClean="0"/>
          </a:p>
          <a:p>
            <a:pPr lvl="1"/>
            <a:r>
              <a:rPr lang="cs-CZ" sz="2400" dirty="0" smtClean="0"/>
              <a:t>(</a:t>
            </a:r>
            <a:r>
              <a:rPr lang="cs-CZ" sz="2400" dirty="0"/>
              <a:t>1) rozvojová, </a:t>
            </a:r>
            <a:endParaRPr lang="cs-CZ" sz="2400" dirty="0" smtClean="0"/>
          </a:p>
          <a:p>
            <a:pPr lvl="1"/>
            <a:r>
              <a:rPr lang="cs-CZ" sz="2400" dirty="0" smtClean="0"/>
              <a:t>(</a:t>
            </a:r>
            <a:r>
              <a:rPr lang="cs-CZ" sz="2400" dirty="0"/>
              <a:t>2) </a:t>
            </a:r>
            <a:r>
              <a:rPr lang="cs-CZ" sz="2400" dirty="0" smtClean="0"/>
              <a:t>stabilizovaná,</a:t>
            </a:r>
          </a:p>
          <a:p>
            <a:pPr lvl="1"/>
            <a:r>
              <a:rPr lang="cs-CZ" sz="2400" dirty="0" smtClean="0"/>
              <a:t>(</a:t>
            </a:r>
            <a:r>
              <a:rPr lang="cs-CZ" sz="2400" dirty="0"/>
              <a:t>3) periferní území. </a:t>
            </a:r>
            <a:endParaRPr lang="cs-CZ" sz="2400" dirty="0" smtClean="0"/>
          </a:p>
          <a:p>
            <a:pPr lvl="4"/>
            <a:r>
              <a:rPr lang="cs-CZ" sz="2800" dirty="0" smtClean="0"/>
              <a:t>Ty </a:t>
            </a:r>
            <a:r>
              <a:rPr lang="cs-CZ" sz="2800" dirty="0"/>
              <a:t>jsou </a:t>
            </a:r>
            <a:r>
              <a:rPr lang="cs-CZ" sz="2800" dirty="0" smtClean="0"/>
              <a:t>ještě </a:t>
            </a:r>
            <a:r>
              <a:rPr lang="cs-CZ" sz="2800" dirty="0"/>
              <a:t>kombinovány se stupněm urbanizace </a:t>
            </a:r>
            <a:r>
              <a:rPr lang="cs-CZ" sz="2800" dirty="0" smtClean="0"/>
              <a:t>území.</a:t>
            </a:r>
          </a:p>
          <a:p>
            <a:r>
              <a:rPr lang="cs-CZ" sz="2600" dirty="0" smtClean="0"/>
              <a:t>Podle </a:t>
            </a:r>
            <a:r>
              <a:rPr lang="cs-CZ" sz="2600" dirty="0"/>
              <a:t>tohoto členění </a:t>
            </a:r>
            <a:r>
              <a:rPr lang="cs-CZ" sz="2600" dirty="0" smtClean="0"/>
              <a:t>se navrhuje </a:t>
            </a:r>
            <a:r>
              <a:rPr lang="cs-CZ" sz="2600" dirty="0"/>
              <a:t>specifické zaměření podpory, která má </a:t>
            </a:r>
            <a:r>
              <a:rPr lang="cs-CZ" sz="2600" dirty="0" smtClean="0"/>
              <a:t>zohledňovat </a:t>
            </a:r>
            <a:r>
              <a:rPr lang="cs-CZ" sz="2600" dirty="0"/>
              <a:t>regionální potřeby a současně plnit hlavní cíle regionální politiky v České republice.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cs-CZ" dirty="0"/>
              <a:t>Typologie území České republiky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Zástupný symbol pro obsah 4" descr="http://www.dvs.cz/images/art/6605675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1828800"/>
            <a:ext cx="788187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11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Rozvojová </a:t>
            </a:r>
            <a:r>
              <a:rPr lang="cs-CZ" sz="2600" dirty="0"/>
              <a:t>území jsou území, kde jsou koncentrovány funkce nejvyšší-ho řádu (administrativa, finanční sektor, věda a výzkum, vysoké </a:t>
            </a:r>
            <a:r>
              <a:rPr lang="cs-CZ" sz="2600" dirty="0" smtClean="0"/>
              <a:t>školství</a:t>
            </a:r>
            <a:r>
              <a:rPr lang="cs-CZ" sz="2600" dirty="0"/>
              <a:t>, infrastruktura, manažerské struktury). Výrazným trendem ve </a:t>
            </a:r>
            <a:r>
              <a:rPr lang="cs-CZ" sz="2600" dirty="0" smtClean="0"/>
              <a:t>vývoji </a:t>
            </a:r>
            <a:r>
              <a:rPr lang="cs-CZ" sz="2600" dirty="0"/>
              <a:t>jejich prostorové struktury je intenzivní suburbanizace, ovšem s </a:t>
            </a:r>
            <a:r>
              <a:rPr lang="cs-CZ" sz="2600" dirty="0" smtClean="0"/>
              <a:t>řadou </a:t>
            </a:r>
            <a:r>
              <a:rPr lang="cs-CZ" sz="2600" dirty="0"/>
              <a:t>negativních důsledků, ovlivňujících jejich celkový vývoj. Daná území jsou se svým zázemím poměrně intenzivně propojena </a:t>
            </a:r>
            <a:r>
              <a:rPr lang="cs-CZ" sz="2600" dirty="0" smtClean="0"/>
              <a:t>hospodářsky</a:t>
            </a:r>
            <a:r>
              <a:rPr lang="cs-CZ" sz="2600" dirty="0"/>
              <a:t>, infrastrukturně, dojížďkou za prací a službami. Na druhé straně jsou zde u většiny sídelních aglomerací patrné výraznější rozdíly mezi jejich centry a zázemím. Charakteristická je vyšší koncentrace </a:t>
            </a:r>
            <a:r>
              <a:rPr lang="cs-CZ" sz="2600" dirty="0" smtClean="0"/>
              <a:t>obyvatel</a:t>
            </a:r>
            <a:r>
              <a:rPr lang="cs-CZ" sz="2600" dirty="0"/>
              <a:t>, větší počet podnikatelských subjektů. Jejich jádra často představují v daném regionu dominantní centra zaměstnanosti. </a:t>
            </a:r>
          </a:p>
          <a:p>
            <a:r>
              <a:rPr lang="cs-CZ" sz="2600" dirty="0" smtClean="0"/>
              <a:t>Stabilizovaná </a:t>
            </a:r>
            <a:r>
              <a:rPr lang="cs-CZ" sz="2600" dirty="0"/>
              <a:t>území se nacházejí mimo aglomerace a regionální centra a jejich zázemí a zároveň netvoří periferní území. Jde spíše o </a:t>
            </a:r>
            <a:r>
              <a:rPr lang="cs-CZ" sz="2600" dirty="0" smtClean="0"/>
              <a:t>mikroregionální </a:t>
            </a:r>
            <a:r>
              <a:rPr lang="cs-CZ" sz="2600" dirty="0"/>
              <a:t>centra – ekonomická a sídelní střediska s omezeným </a:t>
            </a:r>
            <a:r>
              <a:rPr lang="cs-CZ" sz="2600" dirty="0" smtClean="0"/>
              <a:t>regionálním </a:t>
            </a:r>
            <a:r>
              <a:rPr lang="cs-CZ" sz="2600" dirty="0"/>
              <a:t>významem, která tvoří se svým zázemím relativně funkční oblasti. Jedná se o území, která v dlouhodobém hledisku nevykazují významné negativní socioekonomické charakteristiky (např. nezaměstnanost, </a:t>
            </a:r>
            <a:r>
              <a:rPr lang="cs-CZ" sz="2600" dirty="0" smtClean="0"/>
              <a:t>vylidňování</a:t>
            </a:r>
            <a:r>
              <a:rPr lang="cs-CZ" sz="2600" dirty="0"/>
              <a:t>, environmentální zátěže nebo nedostatečná vybavenost), ale zároveň nejsou „hybatelem“ socioekonomického rozvoje v regionu, což předurčuje skutečnost, že část místního obyvatelstva musí vyjíždět za prací a do škol mimo tyto funkční oblasti. </a:t>
            </a:r>
            <a:endParaRPr lang="cs-CZ" sz="2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41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dirty="0"/>
              <a:t>Periferní území geograficky odlehlá a dlouhodobě se potýkající s kumulací problémů (např. příhraniční oblasti, horské oblasti, vnitřní periferie nebo území se specifickými problémy). Jedná se o území, ve kterých se kumulují negativní charakteristiky, které spočívají například v nedostatečné vybavenosti území, v často velmi špatné dopravní dostupnosti či vysoké nezaměstnanosti. Hlavním znakem pro tato území je většinová vyjížďka místních obyvatel za prací a do škol mimo tato území a nezřídka i pokračující vylidňování.</a:t>
            </a:r>
          </a:p>
          <a:p>
            <a:r>
              <a:rPr lang="cs-CZ" sz="2400" dirty="0"/>
              <a:t>Mimo tuto typologii území jsou podle zákona č. 248/2000 Sb., o podpoře regionálního rozvoje, definovány i státem podporované regiony, které procházejí napříč jednotlivými typy území. </a:t>
            </a:r>
            <a:endParaRPr lang="cs-CZ" sz="2400" dirty="0" smtClean="0"/>
          </a:p>
          <a:p>
            <a:pPr lvl="1"/>
            <a:r>
              <a:rPr lang="cs-CZ" sz="2200" dirty="0" smtClean="0"/>
              <a:t>Státem </a:t>
            </a:r>
            <a:r>
              <a:rPr lang="cs-CZ" sz="2200" dirty="0"/>
              <a:t>takto identifikované regiony ve svém sociálně ekonomickém rozvoji významně zaostávají za ostatními územními celky. </a:t>
            </a:r>
            <a:endParaRPr lang="cs-CZ" sz="2200" dirty="0" smtClean="0"/>
          </a:p>
          <a:p>
            <a:pPr lvl="1"/>
            <a:r>
              <a:rPr lang="cs-CZ" sz="2200" dirty="0" smtClean="0"/>
              <a:t>Jedná </a:t>
            </a:r>
            <a:r>
              <a:rPr lang="cs-CZ" sz="2200" dirty="0"/>
              <a:t>se o (1) hospodářsky problémové regiony a (2) ostatní regiony, které se dále člení na (2a) sociálně znevýhodněné oblasti a (2b) současné a bývalé vojenské újezdy.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0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cs-CZ" dirty="0"/>
              <a:t>HOSPODÁŘSKY PROBLÉMOVÉ REGIONY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Výsledek obrázku pro hospodářsky problémové region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1899070"/>
            <a:ext cx="7997120" cy="4823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13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Hospodářsky problémové regiony vykazují v rámci republikového srovnání z hlediska vybraných hospodářských a sociálních ukazatelů podstatně nižší úroveň, než je průměrná úroveň v ČR Takto identifikované regiony jsou charakterizované především nadprůměrnou mírou nezaměstnanosti, dále nízkou životní úrovní, nízkým stupněm ekonomické výkonnosti, nízkým průměrným příjmem obyvatel a nepříznivým demografickým vývojem. </a:t>
            </a:r>
          </a:p>
          <a:p>
            <a:r>
              <a:rPr lang="cs-CZ" sz="2400" dirty="0"/>
              <a:t>Mezi sociálně znevýhodněné oblastí jsou řazeny ORP vykazující dlouhodobou nezaměstnanost a výskyt sociálně vyloučených lokalit a lokalit ohrožených sociálním vyloučením. Toto je spojeno mimo jiné s potenciálním sociálním napětím a s vyšším výskytem sociálně-patologických jevů (drogy, lichva, gamblerství). </a:t>
            </a:r>
          </a:p>
          <a:p>
            <a:r>
              <a:rPr lang="cs-CZ" sz="2400" dirty="0"/>
              <a:t>Vojenské újezdy byly zřízeny, jako zvlášť vyčleněná území pro potřeby obrany </a:t>
            </a:r>
            <a:r>
              <a:rPr lang="cs-CZ" sz="2400" dirty="0" smtClean="0"/>
              <a:t>státu. Od </a:t>
            </a:r>
            <a:r>
              <a:rPr lang="cs-CZ" sz="2400" dirty="0"/>
              <a:t>roku </a:t>
            </a:r>
            <a:r>
              <a:rPr lang="cs-CZ" sz="2400" dirty="0" smtClean="0"/>
              <a:t>1991 dochází </a:t>
            </a:r>
            <a:r>
              <a:rPr lang="cs-CZ" sz="2400" dirty="0"/>
              <a:t>k utlumování vojskové činnosti a některé vojenské újezdy a jejich části se jeví z hlediska výcvikových potřeb armády jako nadbytečné. Byly tak zrušeny vojenské újezdy Ralsko, Dobrá Voda a Mladá, čímž došlo ke snížení počtu vojenských újezdů na území České republiky z původních 7 na současných </a:t>
            </a:r>
            <a:r>
              <a:rPr lang="cs-CZ" sz="2400" dirty="0" smtClean="0"/>
              <a:t>4</a:t>
            </a:r>
            <a:r>
              <a:rPr lang="cs-CZ" sz="2400" dirty="0"/>
              <a:t> </a:t>
            </a:r>
            <a:r>
              <a:rPr lang="cs-CZ" sz="2400" dirty="0" smtClean="0"/>
              <a:t>(Březina, Libavá, Hradiště a Boletice).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96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4)</a:t>
            </a:r>
            <a:r>
              <a:rPr lang="cs-CZ" sz="3200" b="1" dirty="0" smtClean="0"/>
              <a:t> </a:t>
            </a:r>
            <a:r>
              <a:rPr lang="pt-BR" b="1" dirty="0"/>
              <a:t>	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648496"/>
            <a:ext cx="11835684" cy="5209504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Nositeli regionální politiky jsou všichni aktéři, kteří přímo či nepřímo ovlivňují </a:t>
            </a:r>
            <a:r>
              <a:rPr lang="cs-CZ" sz="2400" dirty="0" smtClean="0"/>
              <a:t>regionální </a:t>
            </a:r>
            <a:r>
              <a:rPr lang="cs-CZ" sz="2400" dirty="0"/>
              <a:t>rozvoj. Klíčovým subjektem v regionálním rozvoji České republiky je Ministerstvo pro místní rozvoj, dále krajské a obecní úřady (orgány územní samosprávy), obecně pak zákonodárné (Poslanecká sněmovna a Senát) a výkonné (vláda a ústřední správní úřady a jimi zřízené organizace) složky státu, rozvojové agentury, instituce veřejného sektoru, </a:t>
            </a:r>
            <a:r>
              <a:rPr lang="cs-CZ" sz="2400" dirty="0" smtClean="0"/>
              <a:t>soukromé </a:t>
            </a:r>
            <a:r>
              <a:rPr lang="cs-CZ" sz="2400" dirty="0"/>
              <a:t>subjekty a další.</a:t>
            </a:r>
          </a:p>
          <a:p>
            <a:r>
              <a:rPr lang="cs-CZ" sz="2400" dirty="0"/>
              <a:t>Gestorem regionální politiky v České republice je Ministerstvo pro místní </a:t>
            </a:r>
            <a:r>
              <a:rPr lang="cs-CZ" sz="2400" dirty="0" smtClean="0"/>
              <a:t>rozvoj:</a:t>
            </a:r>
          </a:p>
          <a:p>
            <a:pPr lvl="1"/>
            <a:r>
              <a:rPr lang="cs-CZ" sz="2200" dirty="0" smtClean="0"/>
              <a:t>vypracovává </a:t>
            </a:r>
            <a:r>
              <a:rPr lang="cs-CZ" sz="2200" dirty="0"/>
              <a:t>klíčové dokumenty regionálního rozvoje, </a:t>
            </a:r>
            <a:endParaRPr lang="cs-CZ" sz="2200" dirty="0" smtClean="0"/>
          </a:p>
          <a:p>
            <a:pPr lvl="1"/>
            <a:r>
              <a:rPr lang="cs-CZ" sz="2200" dirty="0" smtClean="0"/>
              <a:t>je </a:t>
            </a:r>
            <a:r>
              <a:rPr lang="cs-CZ" sz="2200" dirty="0"/>
              <a:t>garantem rozvojových strategií na regionální, národní a nadnárodní úrovni a vytváří programy na podporu rozvoje </a:t>
            </a:r>
            <a:r>
              <a:rPr lang="cs-CZ" sz="2200" dirty="0" smtClean="0"/>
              <a:t>regionů,</a:t>
            </a:r>
          </a:p>
          <a:p>
            <a:pPr lvl="1"/>
            <a:r>
              <a:rPr lang="cs-CZ" sz="2200" dirty="0" smtClean="0"/>
              <a:t>je </a:t>
            </a:r>
            <a:r>
              <a:rPr lang="cs-CZ" sz="2200" dirty="0"/>
              <a:t>ústředním orgánem státní správy ve věcech regionální politiky, politiky bydlení a dalších vymezených úsecích správy, a vykonává řídící, realizační, koordinační a kontrolní </a:t>
            </a:r>
            <a:r>
              <a:rPr lang="cs-CZ" sz="2200" dirty="0" smtClean="0"/>
              <a:t>aktivity</a:t>
            </a:r>
            <a:r>
              <a:rPr lang="cs-CZ" sz="2200" dirty="0"/>
              <a:t>,</a:t>
            </a:r>
            <a:endParaRPr lang="cs-CZ" sz="2200" dirty="0" smtClean="0"/>
          </a:p>
          <a:p>
            <a:pPr lvl="1"/>
            <a:r>
              <a:rPr lang="cs-CZ" sz="2200" dirty="0"/>
              <a:t>sleduje a vyhodnocuje činnost správních úřadů, krajů a obcí při podpoře regionálního </a:t>
            </a:r>
            <a:r>
              <a:rPr lang="cs-CZ" sz="2200" dirty="0" smtClean="0"/>
              <a:t>rozvoje </a:t>
            </a:r>
            <a:r>
              <a:rPr lang="cs-CZ" sz="2200" dirty="0"/>
              <a:t>a doporučuje ve vztahu k jejich působnostem opatření pro realizaci priorit a cílů </a:t>
            </a:r>
            <a:r>
              <a:rPr lang="cs-CZ" sz="2200" dirty="0" smtClean="0"/>
              <a:t>obsažených </a:t>
            </a:r>
            <a:r>
              <a:rPr lang="cs-CZ" sz="2200" dirty="0"/>
              <a:t>ve Strategii regionálního rozvoje, </a:t>
            </a:r>
            <a:endParaRPr lang="cs-CZ" sz="2200" dirty="0" smtClean="0"/>
          </a:p>
          <a:p>
            <a:pPr lvl="1"/>
            <a:r>
              <a:rPr lang="cs-CZ" sz="2200" dirty="0" smtClean="0"/>
              <a:t>koordinuje </a:t>
            </a:r>
            <a:r>
              <a:rPr lang="cs-CZ" sz="2200" dirty="0"/>
              <a:t>na celostátní úrovni mezinárodní </a:t>
            </a:r>
            <a:r>
              <a:rPr lang="cs-CZ" sz="2200" dirty="0" smtClean="0"/>
              <a:t>spolupráci </a:t>
            </a:r>
            <a:r>
              <a:rPr lang="cs-CZ" sz="2200" dirty="0"/>
              <a:t>v oblasti podpory regionálního rozvoje a územní spolupráce a napomáhá </a:t>
            </a:r>
            <a:r>
              <a:rPr lang="cs-CZ" sz="2200" dirty="0" smtClean="0"/>
              <a:t>zapojování </a:t>
            </a:r>
            <a:r>
              <a:rPr lang="cs-CZ" sz="2200" dirty="0"/>
              <a:t>územních samosprávných celků do evropských regionálních </a:t>
            </a:r>
            <a:r>
              <a:rPr lang="cs-CZ" sz="2200" dirty="0" smtClean="0"/>
              <a:t>struktur,</a:t>
            </a:r>
          </a:p>
          <a:p>
            <a:pPr lvl="1"/>
            <a:r>
              <a:rPr lang="cs-CZ" sz="2200" dirty="0" smtClean="0"/>
              <a:t>spravuje </a:t>
            </a:r>
            <a:r>
              <a:rPr lang="cs-CZ" sz="2200" dirty="0"/>
              <a:t>finanční prostředky určené k zabezpečování regionální politiky státu, koordinuje činnosti ministerstev a jiných ústředních orgánů státní správy při zabezpečování regionální </a:t>
            </a:r>
            <a:r>
              <a:rPr lang="cs-CZ" sz="2200" dirty="0" smtClean="0"/>
              <a:t>politiky, </a:t>
            </a:r>
            <a:r>
              <a:rPr lang="cs-CZ" sz="2200" dirty="0"/>
              <a:t>včetně koordinace financování těchto </a:t>
            </a:r>
            <a:r>
              <a:rPr lang="cs-CZ" sz="2200" dirty="0" smtClean="0"/>
              <a:t>činností atd.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2034863"/>
            <a:ext cx="11346288" cy="4623514"/>
          </a:xfrm>
        </p:spPr>
        <p:txBody>
          <a:bodyPr>
            <a:normAutofit fontScale="92500" lnSpcReduction="20000"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Regionální politika v České republice a její vývoj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Legislativní rámec regionální politiky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Strategie regionálního rozvoje České republiky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Nositelé regionální politiky v České republice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Klíčová slova: </a:t>
            </a:r>
            <a:r>
              <a:rPr lang="cs-CZ" sz="2400" b="1" dirty="0">
                <a:solidFill>
                  <a:schemeClr val="tx1"/>
                </a:solidFill>
              </a:rPr>
              <a:t>Česká republika, Evropská unie, kraj, Ministerstvo pro místní rozvoj, obec, priority regionálního rozvoje, region, regionální politika, Regionální rady regionů soudržnosti, regionální rozvojové agentury, rozvojová, stabilizovaná a periferní území, státem </a:t>
            </a:r>
            <a:r>
              <a:rPr lang="cs-CZ" sz="2400" b="1" dirty="0" smtClean="0">
                <a:solidFill>
                  <a:schemeClr val="tx1"/>
                </a:solidFill>
              </a:rPr>
              <a:t>podporované </a:t>
            </a:r>
            <a:r>
              <a:rPr lang="cs-CZ" sz="2400" b="1" dirty="0">
                <a:solidFill>
                  <a:schemeClr val="tx1"/>
                </a:solidFill>
              </a:rPr>
              <a:t>regiony, Strategie regionální rozvoje, Strategie rozvoje územního obvodu kra-je, vláda České republiky, zákon č. 248/2000 Sb., o podpoře regionální rozvoje.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4)</a:t>
            </a:r>
            <a:r>
              <a:rPr lang="cs-CZ" sz="3200" b="1" dirty="0" smtClean="0"/>
              <a:t> </a:t>
            </a:r>
            <a:r>
              <a:rPr lang="pt-BR" b="1" dirty="0"/>
              <a:t>	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působí v oblasti regionální politiky </a:t>
            </a:r>
            <a:r>
              <a:rPr lang="cs-CZ" sz="2400" dirty="0" smtClean="0"/>
              <a:t>prostřednictvím:</a:t>
            </a:r>
          </a:p>
          <a:p>
            <a:pPr lvl="2"/>
            <a:r>
              <a:rPr lang="cs-CZ" sz="2000" dirty="0" smtClean="0"/>
              <a:t>(</a:t>
            </a:r>
            <a:r>
              <a:rPr lang="cs-CZ" sz="2000" dirty="0"/>
              <a:t>1) návrhů legislativních opatření, přípravou a realizací strategických a dalších dokumentů sledujících naplňování cílů regionální politiky, </a:t>
            </a:r>
            <a:endParaRPr lang="cs-CZ" sz="2000" dirty="0" smtClean="0"/>
          </a:p>
          <a:p>
            <a:pPr lvl="2"/>
            <a:r>
              <a:rPr lang="cs-CZ" sz="2000" dirty="0" smtClean="0"/>
              <a:t>(</a:t>
            </a:r>
            <a:r>
              <a:rPr lang="cs-CZ" sz="2000" dirty="0"/>
              <a:t>2) programováním a implementací </a:t>
            </a:r>
            <a:r>
              <a:rPr lang="cs-CZ" sz="2000" dirty="0" smtClean="0"/>
              <a:t>rozvojových </a:t>
            </a:r>
            <a:r>
              <a:rPr lang="cs-CZ" sz="2000" dirty="0"/>
              <a:t>aktivit na národní úrovni, </a:t>
            </a:r>
            <a:endParaRPr lang="cs-CZ" sz="2000" dirty="0" smtClean="0"/>
          </a:p>
          <a:p>
            <a:pPr lvl="2"/>
            <a:r>
              <a:rPr lang="cs-CZ" sz="2000" dirty="0" smtClean="0"/>
              <a:t>(</a:t>
            </a:r>
            <a:r>
              <a:rPr lang="cs-CZ" sz="2000" dirty="0"/>
              <a:t>3) koordinací rozvojových aktivit se sektorovým </a:t>
            </a:r>
            <a:r>
              <a:rPr lang="cs-CZ" sz="2000" dirty="0" smtClean="0"/>
              <a:t>zaměřením</a:t>
            </a:r>
            <a:r>
              <a:rPr lang="cs-CZ" sz="2000" dirty="0"/>
              <a:t>, které mají významné regionální dopady a </a:t>
            </a:r>
            <a:endParaRPr lang="cs-CZ" sz="2000" dirty="0" smtClean="0"/>
          </a:p>
          <a:p>
            <a:pPr lvl="2"/>
            <a:r>
              <a:rPr lang="cs-CZ" sz="2000" dirty="0" smtClean="0"/>
              <a:t>(</a:t>
            </a:r>
            <a:r>
              <a:rPr lang="cs-CZ" sz="2000" dirty="0"/>
              <a:t>4) vyhodnocováním regionálních </a:t>
            </a:r>
            <a:r>
              <a:rPr lang="cs-CZ" sz="2000" dirty="0" smtClean="0"/>
              <a:t>dopadů </a:t>
            </a:r>
            <a:r>
              <a:rPr lang="cs-CZ" sz="2000" dirty="0"/>
              <a:t>realizace rozvojových aktivit prostřednictvím monitorovacích a hodnotících </a:t>
            </a:r>
            <a:r>
              <a:rPr lang="cs-CZ" sz="2000" dirty="0" smtClean="0"/>
              <a:t>mechanismů.</a:t>
            </a:r>
          </a:p>
          <a:p>
            <a:r>
              <a:rPr lang="cs-CZ" sz="2200" dirty="0" smtClean="0"/>
              <a:t>MMR </a:t>
            </a:r>
            <a:r>
              <a:rPr lang="cs-CZ" sz="2200" dirty="0"/>
              <a:t>nese celkovou odpovědnost za řízení a realizaci Strategie </a:t>
            </a:r>
            <a:r>
              <a:rPr lang="cs-CZ" sz="2200" dirty="0" smtClean="0"/>
              <a:t>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6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4)</a:t>
            </a:r>
            <a:r>
              <a:rPr lang="cs-CZ" sz="3200" b="1" dirty="0" smtClean="0"/>
              <a:t> </a:t>
            </a:r>
            <a:r>
              <a:rPr lang="pt-BR" b="1" dirty="0"/>
              <a:t>	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Dalšími subjekty regionální politiky jsou orgány územní samosprávy, a to na krajské a obecní úrovni.</a:t>
            </a:r>
          </a:p>
          <a:p>
            <a:r>
              <a:rPr lang="cs-CZ" sz="2400" dirty="0"/>
              <a:t>Kraj analyzuje a hodnotí úroveň rozvoje svého územního obvodu, schvaluje a realizuje strategii rozvoje územního obvodu kraje a sleduje a hodnotí její plnění, podporuje rozvoj regionů vymezených ve strategii rozvoje územního obvodu kraje, doporučuje ve vztahu k působnostem správních úřadů a obcí patření pro realizaci priorit a cílů obsažených ve strategii rozvoje územního obvodu kraje a koordinuje ve svém územním obvodu </a:t>
            </a:r>
            <a:r>
              <a:rPr lang="cs-CZ" sz="2400" dirty="0" smtClean="0"/>
              <a:t>spolupráci </a:t>
            </a:r>
            <a:r>
              <a:rPr lang="cs-CZ" sz="2400" dirty="0"/>
              <a:t>v oblasti regionálního rozvoje.</a:t>
            </a:r>
          </a:p>
          <a:p>
            <a:r>
              <a:rPr lang="cs-CZ" sz="2400" dirty="0"/>
              <a:t>Obec spolupracuje s krajem, na jehož území se nachází, při přípravě a realizaci strategie rozvoje územního obvodu kraje, v souladu s místními podmínkami a rozvojovými </a:t>
            </a:r>
            <a:r>
              <a:rPr lang="cs-CZ" sz="2400" dirty="0" smtClean="0"/>
              <a:t>dokumenty </a:t>
            </a:r>
            <a:r>
              <a:rPr lang="cs-CZ" sz="2400" dirty="0"/>
              <a:t>samostatně nebo ve spolupráci s jinými obcemi zabezpečuje nebo podporuje </a:t>
            </a:r>
            <a:r>
              <a:rPr lang="cs-CZ" sz="2400" dirty="0" smtClean="0"/>
              <a:t>aktivity </a:t>
            </a:r>
            <a:r>
              <a:rPr lang="cs-CZ" sz="2400" dirty="0"/>
              <a:t>zaměřené na rozvoj územního obvodu obce. Obecní úřad obce s rozšířenou působností v přenesené působnosti spolupracuje s krajem při přípravě a hodnocení realizace strategie rozvoje územního obvodu kraje a s Ministerstvem při přípravě a hodnocení realizace </a:t>
            </a:r>
            <a:r>
              <a:rPr lang="cs-CZ" sz="2400" dirty="0" smtClean="0"/>
              <a:t>Strategie </a:t>
            </a:r>
            <a:r>
              <a:rPr lang="cs-CZ" sz="2400" dirty="0"/>
              <a:t>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0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4)</a:t>
            </a:r>
            <a:r>
              <a:rPr lang="cs-CZ" sz="3200" b="1" dirty="0" smtClean="0"/>
              <a:t> </a:t>
            </a:r>
            <a:r>
              <a:rPr lang="pt-BR" b="1" dirty="0"/>
              <a:t>	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Dalším formálním aktérem regionální rozvoje jsou Regionální rady regionů soudržnosti, které vznikly v roce 2006 novelizací zákona č. 248/2000 Sb. jež fungují pouze za účelem realizace operačních programů. </a:t>
            </a:r>
            <a:endParaRPr lang="cs-CZ" sz="2400" dirty="0" smtClean="0"/>
          </a:p>
          <a:p>
            <a:pPr lvl="1"/>
            <a:r>
              <a:rPr lang="cs-CZ" sz="2200" dirty="0" smtClean="0"/>
              <a:t>Rady </a:t>
            </a:r>
            <a:r>
              <a:rPr lang="cs-CZ" sz="2200" dirty="0"/>
              <a:t>mají tři orgány, které zajišťují jejich činnost: je jím předseda Regionální rady, výbor Regionální rady a úřad Regionální rady. </a:t>
            </a:r>
            <a:endParaRPr lang="cs-CZ" sz="2200" dirty="0" smtClean="0"/>
          </a:p>
          <a:p>
            <a:pPr lvl="1"/>
            <a:r>
              <a:rPr lang="cs-CZ" sz="2200" dirty="0" smtClean="0"/>
              <a:t>Regionální </a:t>
            </a:r>
            <a:r>
              <a:rPr lang="cs-CZ" sz="2200" dirty="0"/>
              <a:t>rada je jako řídicí orgán odpovědná za řízení a provádění operačního programu. V souladu se zásadou řádného finančního řízení je také zodpovědná zejména za transparentní výběr projektů, monitorování projektů, zajištění spolufinancování z veřejných zdrojů, řízení </a:t>
            </a:r>
            <a:r>
              <a:rPr lang="cs-CZ" sz="2200" dirty="0" smtClean="0"/>
              <a:t>činnosti </a:t>
            </a:r>
            <a:r>
              <a:rPr lang="cs-CZ" sz="2200" dirty="0"/>
              <a:t>monitorovacího výboru, poskytování informací a zpráv, zajištění publicity atd</a:t>
            </a:r>
            <a:r>
              <a:rPr lang="cs-CZ" sz="2200" dirty="0" smtClean="0"/>
              <a:t>.</a:t>
            </a:r>
          </a:p>
          <a:p>
            <a:pPr lvl="2"/>
            <a:r>
              <a:rPr lang="cs-CZ" sz="2000" dirty="0"/>
              <a:t>a) Regionální rada regionu soudržnosti Střední Čechy, se sídlem v Praze,</a:t>
            </a:r>
          </a:p>
          <a:p>
            <a:pPr lvl="2"/>
            <a:r>
              <a:rPr lang="cs-CZ" sz="2000" dirty="0"/>
              <a:t>b) Regionální rada regionu soudržnosti Jihozápad, se sídlem v Českých Budějovicích,</a:t>
            </a:r>
          </a:p>
          <a:p>
            <a:pPr lvl="2"/>
            <a:r>
              <a:rPr lang="cs-CZ" sz="2000" dirty="0"/>
              <a:t>c) Regionální rada regionu soudržnosti Severozápad, se sídlem v Ústí nad Labem,</a:t>
            </a:r>
          </a:p>
          <a:p>
            <a:pPr lvl="2"/>
            <a:r>
              <a:rPr lang="cs-CZ" sz="2000" dirty="0"/>
              <a:t>d) Regionální rada regionu soudržnosti Severovýchod, se sídlem v Hradci Králové,</a:t>
            </a:r>
          </a:p>
          <a:p>
            <a:pPr lvl="2"/>
            <a:r>
              <a:rPr lang="cs-CZ" sz="2000" dirty="0"/>
              <a:t>e) Regionální rada regionu soudržnosti Jihovýchod, se sídlem v Brně,</a:t>
            </a:r>
          </a:p>
          <a:p>
            <a:pPr lvl="2"/>
            <a:r>
              <a:rPr lang="cs-CZ" sz="2000" dirty="0"/>
              <a:t>f) Regionální rada regionu soudržnosti Střední Morava, se sídlem v Olomouci,</a:t>
            </a:r>
          </a:p>
          <a:p>
            <a:pPr lvl="2"/>
            <a:r>
              <a:rPr lang="cs-CZ" sz="2000" dirty="0"/>
              <a:t>g) Regionální rada regionu soudržnosti Moravskoslezsko, se sídlem v Ostravě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99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4)</a:t>
            </a:r>
            <a:r>
              <a:rPr lang="cs-CZ" sz="3200" b="1" dirty="0" smtClean="0"/>
              <a:t> </a:t>
            </a:r>
            <a:r>
              <a:rPr lang="pt-BR" b="1" dirty="0"/>
              <a:t>	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/>
              <a:t>Zmiňme také rozvojové agentury s regionální a s celostátní působností, které mají své nezastupitelné místo při podpoře regionálního rozvoje v České republice. Regionální rozvojové agentury jsou instituce zaměřené na podporu a koordinaci hospodářského a sociálního rozvoje území. Agentury se orientují na poskytování odborných konzultačních a poradenských služeb veřejným, soukromým a neziskovým subjektům stejně jako realizaci vlastních rozvojových projektů. Svými aktivitami se snaží přispívat k zavedení standardního podnikatelského a občanského prostředí a mobilizaci zdrojů, které podněcují a podporují systematický rozvoj území.</a:t>
            </a:r>
          </a:p>
          <a:p>
            <a:r>
              <a:rPr lang="cs-CZ" sz="2000" dirty="0"/>
              <a:t>Dále uveďme Agenturu pro podporu podnikání a investic (CzechInvest) a Českou agenturu na podporu obchodu (</a:t>
            </a:r>
            <a:r>
              <a:rPr lang="cs-CZ" sz="2000" dirty="0" err="1"/>
              <a:t>CzechTrade</a:t>
            </a:r>
            <a:r>
              <a:rPr lang="cs-CZ" sz="2000" dirty="0"/>
              <a:t>). Agentura pro podporu podnikání a investic CzechInvest dojednává do České republiky tuzemské a zahraniční investice z oblasti výroby, strategických služeb a technologických center. Podporuje malé, střední a začínající inovativní podnikatele, podnikatelskou infrastrukturu a inovace. Při dojednávání investic se CzechInvest soustředí na klíčové sektory české ekonomiky, a to jak v oblasti zpracovatelského průmyslu (výroba), tak výzkumu, vývoje a služeb (technologická centra a strategické služby) (více na https://www.czechinvest.org/</a:t>
            </a:r>
            <a:r>
              <a:rPr lang="cs-CZ" sz="2000" dirty="0" err="1"/>
              <a:t>cz</a:t>
            </a:r>
            <a:r>
              <a:rPr lang="cs-CZ" sz="2000" dirty="0"/>
              <a:t>). </a:t>
            </a:r>
            <a:r>
              <a:rPr lang="cs-CZ" sz="2000" dirty="0" err="1"/>
              <a:t>CzechTrade</a:t>
            </a:r>
            <a:r>
              <a:rPr lang="cs-CZ" sz="2000" dirty="0"/>
              <a:t> je agenturou na podporu exportu, jejímž cílem je usnadnit firmám rozhodování o výběru vhodných teritorií, zkrátit dobu vstupu na daný trh a podpořit aktivity směřující k dalšímu rozvoji firmy v zahraničí (více na https://www.czechtrade.cz/).</a:t>
            </a:r>
          </a:p>
          <a:p>
            <a:r>
              <a:rPr lang="cs-CZ" sz="2000" dirty="0"/>
              <a:t>Mezi další subjekty působící v regionálním rozvoji České republiky lze dále zařadit: Hospodářské a agrární komory, Úřad na ochranu hospodářské soutěže, jiné poradní a koordinační orgány (Řídící a koordinační výbor, Výbory regionálního rozvoje) zájmová sdružení, Místní akční skupiny, Mikroregiony (ve smyslu svazku či sdružení obcí), zaměstnanecké a zaměstnavatelské organizace, agentury, instituce veřejného sektoru (např. </a:t>
            </a:r>
            <a:r>
              <a:rPr lang="cs-CZ" sz="2000"/>
              <a:t>veřejné vysoké školy, kulturní instituce, zdravotní a sociální zařízení apod.) a jiné soukromé tuzemské i zahraniční subjekty.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0134031" cy="1023613"/>
          </a:xfrm>
        </p:spPr>
        <p:txBody>
          <a:bodyPr>
            <a:noAutofit/>
          </a:bodyPr>
          <a:lstStyle/>
          <a:p>
            <a:r>
              <a:rPr lang="cs-CZ" sz="3200" dirty="0"/>
              <a:t>1)</a:t>
            </a:r>
            <a:r>
              <a:rPr lang="cs-CZ" sz="3200" b="1" dirty="0"/>
              <a:t> </a:t>
            </a:r>
            <a:r>
              <a:rPr lang="pl-PL" sz="3200" b="1" dirty="0" smtClean="0"/>
              <a:t>Regionální </a:t>
            </a:r>
            <a:r>
              <a:rPr lang="pl-PL" sz="3200" b="1" dirty="0"/>
              <a:t>politika v České republice a její </a:t>
            </a:r>
            <a:r>
              <a:rPr lang="pl-PL" sz="3200" b="1" dirty="0" smtClean="0"/>
              <a:t>vývoj (1)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416683" cy="4749553"/>
          </a:xfrm>
        </p:spPr>
        <p:txBody>
          <a:bodyPr>
            <a:normAutofit/>
          </a:bodyPr>
          <a:lstStyle/>
          <a:p>
            <a:r>
              <a:rPr lang="cs-CZ" sz="2800" dirty="0"/>
              <a:t>Moderní přístup k regionální politice se na našem území prosadil až po roce </a:t>
            </a:r>
            <a:r>
              <a:rPr lang="cs-CZ" sz="2800" dirty="0" smtClean="0"/>
              <a:t>1989.</a:t>
            </a:r>
          </a:p>
          <a:p>
            <a:pPr lvl="1"/>
            <a:r>
              <a:rPr lang="cs-CZ" sz="2600" dirty="0" smtClean="0"/>
              <a:t>Regionální </a:t>
            </a:r>
            <a:r>
              <a:rPr lang="cs-CZ" sz="2600" dirty="0"/>
              <a:t>politika se tak až po vzniku samostatné České republiky zařadila mezi vládní politiky a nástroje, které měly přispívat k vyváženému rozvoji území a zajišťovat regionální soudržnost. </a:t>
            </a:r>
          </a:p>
          <a:p>
            <a:r>
              <a:rPr lang="cs-CZ" sz="2800" dirty="0"/>
              <a:t>Během let 1993–1997 se začínají objevovat regionální </a:t>
            </a:r>
            <a:r>
              <a:rPr lang="cs-CZ" sz="2800" dirty="0" smtClean="0"/>
              <a:t>problémy:</a:t>
            </a:r>
          </a:p>
          <a:p>
            <a:pPr lvl="1"/>
            <a:r>
              <a:rPr lang="cs-CZ" sz="2600" dirty="0" smtClean="0"/>
              <a:t>vláda nepřistupovala </a:t>
            </a:r>
            <a:r>
              <a:rPr lang="cs-CZ" sz="2600" dirty="0"/>
              <a:t>aktivně ke komplexnímu řešení regionálních diskrepancí a neřešila koordinaci činností </a:t>
            </a:r>
            <a:r>
              <a:rPr lang="cs-CZ" sz="2600" dirty="0" smtClean="0"/>
              <a:t>odvětvových ministerstev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600" dirty="0" smtClean="0"/>
              <a:t>země ztratila </a:t>
            </a:r>
            <a:r>
              <a:rPr lang="cs-CZ" sz="2600" dirty="0"/>
              <a:t>konkurenční výhody v přílivu zahraničních a tvorbě domácích </a:t>
            </a:r>
            <a:r>
              <a:rPr lang="cs-CZ" sz="2600" dirty="0" smtClean="0"/>
              <a:t>investic</a:t>
            </a:r>
            <a:r>
              <a:rPr lang="cs-CZ" sz="2800" dirty="0"/>
              <a:t>.</a:t>
            </a:r>
            <a:endParaRPr lang="cs-CZ" sz="2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0134031" cy="1023613"/>
          </a:xfrm>
        </p:spPr>
        <p:txBody>
          <a:bodyPr>
            <a:noAutofit/>
          </a:bodyPr>
          <a:lstStyle/>
          <a:p>
            <a:r>
              <a:rPr lang="cs-CZ" sz="3200" dirty="0"/>
              <a:t>1)</a:t>
            </a:r>
            <a:r>
              <a:rPr lang="cs-CZ" sz="3200" b="1" dirty="0"/>
              <a:t> </a:t>
            </a:r>
            <a:r>
              <a:rPr lang="pl-PL" sz="3200" b="1" dirty="0" smtClean="0"/>
              <a:t>Regionální </a:t>
            </a:r>
            <a:r>
              <a:rPr lang="pl-PL" sz="3200" b="1" dirty="0"/>
              <a:t>politika v České republice a její </a:t>
            </a:r>
            <a:r>
              <a:rPr lang="pl-PL" sz="3200" b="1" dirty="0" smtClean="0"/>
              <a:t>vývoj (2)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425" y="1725769"/>
            <a:ext cx="11925837" cy="4984124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/>
              <a:t>1. 1. 1996 vzniká Ministerstvo pro místní </a:t>
            </a:r>
            <a:r>
              <a:rPr lang="cs-CZ" sz="3400" dirty="0" smtClean="0"/>
              <a:t>rozvoj.</a:t>
            </a:r>
          </a:p>
          <a:p>
            <a:pPr lvl="1"/>
            <a:r>
              <a:rPr lang="cs-CZ" sz="2900" dirty="0" smtClean="0"/>
              <a:t>Gestor regionální politiky </a:t>
            </a:r>
            <a:r>
              <a:rPr lang="cs-CZ" sz="2900" dirty="0"/>
              <a:t>na centrální </a:t>
            </a:r>
            <a:r>
              <a:rPr lang="cs-CZ" sz="2900" dirty="0" smtClean="0"/>
              <a:t>úrovni. </a:t>
            </a:r>
          </a:p>
          <a:p>
            <a:r>
              <a:rPr lang="cs-CZ" sz="3400" dirty="0" smtClean="0"/>
              <a:t>Upravuje </a:t>
            </a:r>
            <a:r>
              <a:rPr lang="cs-CZ" sz="3400" dirty="0"/>
              <a:t>se institucionální zajištění regionální politiky také na úrovni </a:t>
            </a:r>
            <a:r>
              <a:rPr lang="cs-CZ" sz="3400" dirty="0" smtClean="0"/>
              <a:t>místní</a:t>
            </a:r>
            <a:r>
              <a:rPr lang="cs-CZ" sz="3400" dirty="0"/>
              <a:t>, kdy jsou o rok později legislativním aktem schváleny vyšší územně samosprávné celky (kraje), jež se staly střední (regionální) úrovní pro českou regionální politiku. </a:t>
            </a:r>
            <a:endParaRPr lang="cs-CZ" sz="3400" dirty="0" smtClean="0"/>
          </a:p>
          <a:p>
            <a:r>
              <a:rPr lang="cs-CZ" sz="3400" dirty="0" smtClean="0"/>
              <a:t>V </a:t>
            </a:r>
            <a:r>
              <a:rPr lang="cs-CZ" sz="3400" dirty="0"/>
              <a:t>roce 1998 jsou také přijaty usnesení vlády </a:t>
            </a:r>
            <a:r>
              <a:rPr lang="cs-CZ" sz="3400" b="1" dirty="0"/>
              <a:t>Zásady regionální politiky</a:t>
            </a:r>
            <a:r>
              <a:rPr lang="cs-CZ" sz="3400" dirty="0"/>
              <a:t>, které zohledňují principy </a:t>
            </a:r>
            <a:r>
              <a:rPr lang="cs-CZ" sz="3400" dirty="0" smtClean="0"/>
              <a:t>regionální </a:t>
            </a:r>
            <a:r>
              <a:rPr lang="cs-CZ" sz="3400" dirty="0"/>
              <a:t>politiky Evropské </a:t>
            </a:r>
            <a:r>
              <a:rPr lang="cs-CZ" sz="3400" dirty="0" smtClean="0"/>
              <a:t>unie. </a:t>
            </a:r>
          </a:p>
          <a:p>
            <a:pPr lvl="1"/>
            <a:r>
              <a:rPr lang="cs-CZ" sz="2900" dirty="0" smtClean="0"/>
              <a:t>Regionální </a:t>
            </a:r>
            <a:r>
              <a:rPr lang="cs-CZ" sz="2900" dirty="0"/>
              <a:t>politika je tak definována jako koncepční činnost státu, regionálních a místních orgánů, jejímž cílem je efektivní a </a:t>
            </a:r>
            <a:r>
              <a:rPr lang="cs-CZ" sz="2900" dirty="0" smtClean="0"/>
              <a:t>vyvážený </a:t>
            </a:r>
            <a:r>
              <a:rPr lang="cs-CZ" sz="2900" dirty="0"/>
              <a:t>rozvoj všech částí republiky. </a:t>
            </a:r>
            <a:endParaRPr lang="cs-CZ" sz="2900" dirty="0" smtClean="0"/>
          </a:p>
          <a:p>
            <a:r>
              <a:rPr lang="cs-CZ" sz="2800" dirty="0" smtClean="0"/>
              <a:t>Probíhá </a:t>
            </a:r>
            <a:r>
              <a:rPr lang="cs-CZ" sz="2800" dirty="0"/>
              <a:t>také příprava a vzniká návrh zákona o podpoře regionálního rozvoje, je vypracována řada strategických a programových dokumentů </a:t>
            </a:r>
            <a:r>
              <a:rPr lang="cs-CZ" sz="2800" dirty="0" smtClean="0"/>
              <a:t>mající </a:t>
            </a:r>
            <a:r>
              <a:rPr lang="cs-CZ" sz="2800" dirty="0"/>
              <a:t>prozatím přípravný charakter. Obecně lze konstatovat, že zvyšující se socioekonomická polarizace regionů, prohlubující se meziregionální disparity, decentralizace rozhodovacích procesů a příprava vstupu do EU včetně přípravy na čerpání finančních prostředků ze strukturálních fondů tak vedlo v tomto období k zásadnímu obratu v pojetí a fungování regionální politiky ČR. Rok 1998 je tak významným předělem pro českou regionální </a:t>
            </a:r>
            <a:r>
              <a:rPr lang="cs-CZ" sz="2800" dirty="0" smtClean="0"/>
              <a:t>politiku</a:t>
            </a:r>
            <a:r>
              <a:rPr lang="cs-CZ" sz="2800" dirty="0"/>
              <a:t>.</a:t>
            </a:r>
            <a:endParaRPr lang="cs-CZ" sz="2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0134031" cy="1023613"/>
          </a:xfrm>
        </p:spPr>
        <p:txBody>
          <a:bodyPr>
            <a:noAutofit/>
          </a:bodyPr>
          <a:lstStyle/>
          <a:p>
            <a:r>
              <a:rPr lang="cs-CZ" sz="3200" dirty="0"/>
              <a:t>1)</a:t>
            </a:r>
            <a:r>
              <a:rPr lang="cs-CZ" sz="3200" b="1" dirty="0"/>
              <a:t> </a:t>
            </a:r>
            <a:r>
              <a:rPr lang="pl-PL" sz="3200" b="1" dirty="0" smtClean="0"/>
              <a:t>Regionální </a:t>
            </a:r>
            <a:r>
              <a:rPr lang="pl-PL" sz="3200" b="1" dirty="0"/>
              <a:t>politika v České republice a její </a:t>
            </a:r>
            <a:r>
              <a:rPr lang="pl-PL" sz="3200" b="1" dirty="0" smtClean="0"/>
              <a:t>vývoj (4)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416683" cy="4749553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Rok 2000 je klíčový z hlediska vydání zásadních zákonů a nařízení vlády. </a:t>
            </a:r>
            <a:endParaRPr lang="cs-CZ" sz="2800" dirty="0" smtClean="0"/>
          </a:p>
          <a:p>
            <a:pPr lvl="1"/>
            <a:r>
              <a:rPr lang="cs-CZ" sz="2600" dirty="0" smtClean="0"/>
              <a:t>Na </a:t>
            </a:r>
            <a:r>
              <a:rPr lang="cs-CZ" sz="2600" dirty="0"/>
              <a:t>základě zákona č. 129/2000 Sb. byla Česká republika rozdělena na 14 krajů (NUTS 3). </a:t>
            </a:r>
            <a:endParaRPr lang="cs-CZ" sz="2600" dirty="0" smtClean="0"/>
          </a:p>
          <a:p>
            <a:pPr lvl="1"/>
            <a:r>
              <a:rPr lang="cs-CZ" sz="2600" dirty="0" smtClean="0"/>
              <a:t>Je </a:t>
            </a:r>
            <a:r>
              <a:rPr lang="cs-CZ" sz="2600" dirty="0"/>
              <a:t>vydán zákon č. 248/2000 Sb., o podpoře regionálního </a:t>
            </a:r>
            <a:r>
              <a:rPr lang="cs-CZ" sz="2600" dirty="0" smtClean="0"/>
              <a:t>rozvoje</a:t>
            </a:r>
          </a:p>
          <a:p>
            <a:r>
              <a:rPr lang="cs-CZ" sz="2800" dirty="0" smtClean="0"/>
              <a:t>Od </a:t>
            </a:r>
            <a:r>
              <a:rPr lang="cs-CZ" sz="2800" dirty="0"/>
              <a:t>roku 2000 </a:t>
            </a:r>
            <a:r>
              <a:rPr lang="cs-CZ" sz="2800" dirty="0" smtClean="0"/>
              <a:t>je </a:t>
            </a:r>
            <a:r>
              <a:rPr lang="cs-CZ" sz="2800" dirty="0"/>
              <a:t>regionální politika České republiky zaměřena na rozvoj </a:t>
            </a:r>
            <a:r>
              <a:rPr lang="cs-CZ" sz="2800" dirty="0" smtClean="0"/>
              <a:t>podnikání</a:t>
            </a:r>
            <a:r>
              <a:rPr lang="cs-CZ" sz="2800" dirty="0"/>
              <a:t>, rozvoj lidských zdrojů, výzkum a technologický vývoj, rozvoj cestovního ruchu, zlepšování regionální infrastruktury, rozvoj občanské vybavenosti, rozvoj služeb sociální a zdravotní péče, opatření k ochraně životního prostředí.</a:t>
            </a:r>
          </a:p>
          <a:p>
            <a:r>
              <a:rPr lang="cs-CZ" sz="2800" dirty="0"/>
              <a:t>V dalším období je již regionální politika integrovanou aktivní složkou hospodářské </a:t>
            </a:r>
            <a:r>
              <a:rPr lang="cs-CZ" sz="2800" dirty="0" smtClean="0"/>
              <a:t>politiky </a:t>
            </a:r>
            <a:r>
              <a:rPr lang="cs-CZ" sz="2800" dirty="0"/>
              <a:t>České republiky, jež se ve svém jednání a konání snaží reflektovat současný vývoj v regionech a mezi nimi. </a:t>
            </a:r>
            <a:endParaRPr lang="cs-CZ" sz="2800" dirty="0" smtClean="0"/>
          </a:p>
          <a:p>
            <a:pPr lvl="1"/>
            <a:r>
              <a:rPr lang="cs-CZ" sz="2600" dirty="0" smtClean="0"/>
              <a:t>Zmiňme </a:t>
            </a:r>
            <a:r>
              <a:rPr lang="cs-CZ" sz="2600" dirty="0"/>
              <a:t>ještě rok 2006, kdy byla schválena Strategie </a:t>
            </a:r>
            <a:r>
              <a:rPr lang="cs-CZ" sz="2600" dirty="0" smtClean="0"/>
              <a:t>regionálního </a:t>
            </a:r>
            <a:r>
              <a:rPr lang="cs-CZ" sz="2600" dirty="0"/>
              <a:t>rozvoje ČR pro období 2007-2013, která definovala zaměření regionální politiky s ohledem na vývoj v regionech a určovala orientaci politiky regionálního rozvoje ČR pro dané období a ve vztahu k EU. O sedm let později, v roce 2013, byla schválena nová </a:t>
            </a:r>
            <a:r>
              <a:rPr lang="cs-CZ" sz="2600" dirty="0" smtClean="0"/>
              <a:t>Strategie </a:t>
            </a:r>
            <a:r>
              <a:rPr lang="cs-CZ" sz="2600" dirty="0"/>
              <a:t>regionálního rozvoje ČR pro období 2014-2020.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0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23613"/>
          </a:xfrm>
        </p:spPr>
        <p:txBody>
          <a:bodyPr>
            <a:noAutofit/>
          </a:bodyPr>
          <a:lstStyle/>
          <a:p>
            <a:r>
              <a:rPr lang="cs-CZ" sz="3200" dirty="0" smtClean="0"/>
              <a:t>2)</a:t>
            </a:r>
            <a:r>
              <a:rPr lang="cs-CZ" sz="3200" b="1" dirty="0" smtClean="0"/>
              <a:t> </a:t>
            </a:r>
            <a:r>
              <a:rPr lang="pt-BR" sz="3200" b="1" dirty="0"/>
              <a:t>	Legislativní rámec regionální </a:t>
            </a:r>
            <a:r>
              <a:rPr lang="pt-BR" sz="3200" b="1" dirty="0" smtClean="0"/>
              <a:t>politiky</a:t>
            </a:r>
            <a:r>
              <a:rPr lang="cs-CZ" sz="3200" b="1" dirty="0" smtClean="0"/>
              <a:t> (1)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5002567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Základní systémový, legislativní a institucionální rámec regionální politiky v ČR byl vytvořen v roce 2000 souborem zákonů, přijatých v souvislosti se zaváděním krajského zřízení v ČR. Jednalo se o:</a:t>
            </a:r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č. 129/2000 Sb., o krajích (krajské zřízení),</a:t>
            </a:r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č. 128/2000 Sb., o obcích (obecní zřízení),</a:t>
            </a:r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č. 248/2000 Sb., o podpoře regionálního rozvoje</a:t>
            </a:r>
            <a:r>
              <a:rPr lang="cs-CZ" sz="2400" dirty="0" smtClean="0"/>
              <a:t>.</a:t>
            </a:r>
          </a:p>
          <a:p>
            <a:pPr lvl="2"/>
            <a:r>
              <a:rPr lang="cs-CZ" sz="2000" dirty="0"/>
              <a:t>Nejdůležitější normou týkající se regionální politiky v České </a:t>
            </a:r>
            <a:r>
              <a:rPr lang="cs-CZ" sz="2000" dirty="0"/>
              <a:t>republice</a:t>
            </a:r>
            <a:r>
              <a:rPr lang="cs-CZ" sz="2000" dirty="0" smtClean="0"/>
              <a:t>.</a:t>
            </a:r>
            <a:r>
              <a:rPr lang="cs-CZ" sz="2000" dirty="0"/>
              <a:t> </a:t>
            </a:r>
            <a:endParaRPr lang="cs-CZ" sz="2000" dirty="0" smtClean="0"/>
          </a:p>
          <a:p>
            <a:pPr lvl="3"/>
            <a:r>
              <a:rPr lang="cs-CZ" sz="2000" dirty="0"/>
              <a:t>Upravuje </a:t>
            </a:r>
            <a:r>
              <a:rPr lang="cs-CZ" sz="2000" dirty="0"/>
              <a:t>podmínky pro (1) poskytování podpory regionálnímu rozvoji a s tím související působnost ústředních </a:t>
            </a:r>
            <a:r>
              <a:rPr lang="cs-CZ" sz="2000" dirty="0"/>
              <a:t>správních </a:t>
            </a:r>
            <a:r>
              <a:rPr lang="cs-CZ" sz="2000" dirty="0"/>
              <a:t>úřadů, krajů a obcí, (2) koordinaci a realizaci podpory hospodářské, sociální a územní soudržnosti a (3) činnost evropského seskupení pro územní spolupráci v návaznosti na přímo použitelný předpis Evropské unie</a:t>
            </a:r>
            <a:r>
              <a:rPr lang="cs-CZ" sz="2000" dirty="0"/>
              <a:t>.</a:t>
            </a:r>
            <a:r>
              <a:rPr lang="cs-CZ" sz="2000" dirty="0"/>
              <a:t> </a:t>
            </a:r>
            <a:endParaRPr lang="cs-CZ" sz="2000" dirty="0"/>
          </a:p>
          <a:p>
            <a:pPr lvl="3"/>
            <a:r>
              <a:rPr lang="cs-CZ" sz="2000" dirty="0" smtClean="0"/>
              <a:t>Cílem </a:t>
            </a:r>
            <a:r>
              <a:rPr lang="cs-CZ" sz="2000" dirty="0"/>
              <a:t>podpory regionálního rozvoje </a:t>
            </a:r>
            <a:r>
              <a:rPr lang="cs-CZ" sz="2000" dirty="0" smtClean="0"/>
              <a:t>je zajistit </a:t>
            </a:r>
            <a:r>
              <a:rPr lang="cs-CZ" sz="2000" dirty="0"/>
              <a:t>dynamický a vyvážený rozvoj území České republiky se zřetelem na kvalitu života a životního </a:t>
            </a:r>
            <a:r>
              <a:rPr lang="cs-CZ" sz="2000" dirty="0" smtClean="0"/>
              <a:t>prostředí</a:t>
            </a:r>
            <a:r>
              <a:rPr lang="cs-CZ" sz="2000" dirty="0"/>
              <a:t>, přispět ke snižování regionálních rozdílů a zároveň umožnit využití místního potenciálu pro zvýšení hospodářské a sociální úrovně jednotlivých regionů. Tyto oblasti podpory </a:t>
            </a:r>
            <a:r>
              <a:rPr lang="cs-CZ" sz="2000" dirty="0" smtClean="0"/>
              <a:t>regionálního </a:t>
            </a:r>
            <a:r>
              <a:rPr lang="cs-CZ" sz="2000" dirty="0"/>
              <a:t>rozvoje na úrovni České republiky jsou podrobněji vymezeny ve Strategii </a:t>
            </a:r>
            <a:r>
              <a:rPr lang="cs-CZ" sz="2000" dirty="0" smtClean="0"/>
              <a:t>regionálního rozvoje.</a:t>
            </a:r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č. </a:t>
            </a:r>
            <a:r>
              <a:rPr lang="cs-CZ" sz="2400" dirty="0"/>
              <a:t>298/2015 Sb., kterým </a:t>
            </a:r>
            <a:r>
              <a:rPr lang="cs-CZ" sz="2400" dirty="0"/>
              <a:t>se mění zákon č. </a:t>
            </a:r>
            <a:r>
              <a:rPr lang="cs-CZ" sz="2400" dirty="0"/>
              <a:t>248/2000 Sb., o podpoře regionálního </a:t>
            </a:r>
            <a:r>
              <a:rPr lang="cs-CZ" sz="2400" dirty="0"/>
              <a:t>rozvoje, ve znění pozdějších předpisů, a některé další </a:t>
            </a:r>
            <a:r>
              <a:rPr lang="cs-CZ" sz="2400" dirty="0" smtClean="0"/>
              <a:t>zákony  +  další úpravy a změny zákona č. 248/2000 Sb.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23613"/>
          </a:xfrm>
        </p:spPr>
        <p:txBody>
          <a:bodyPr>
            <a:noAutofit/>
          </a:bodyPr>
          <a:lstStyle/>
          <a:p>
            <a:r>
              <a:rPr lang="cs-CZ" sz="3200" dirty="0" smtClean="0"/>
              <a:t>2)</a:t>
            </a:r>
            <a:r>
              <a:rPr lang="cs-CZ" sz="3200" b="1" dirty="0" smtClean="0"/>
              <a:t> </a:t>
            </a:r>
            <a:r>
              <a:rPr lang="pt-BR" sz="3200" b="1" dirty="0"/>
              <a:t>	Legislativní rámec regionální </a:t>
            </a:r>
            <a:r>
              <a:rPr lang="pt-BR" sz="3200" b="1" dirty="0" smtClean="0"/>
              <a:t>politiky</a:t>
            </a:r>
            <a:r>
              <a:rPr lang="cs-CZ" sz="3200" b="1" dirty="0" smtClean="0"/>
              <a:t> (2)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749553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Zákon č. 129/2000 Sb., o krajích, specifikuje postavení krajů, způsoby jejich fungování, definuje orgány kraje a jejich kompetence, vymezuje spolupráci s jinými subjekty, </a:t>
            </a:r>
            <a:r>
              <a:rPr lang="cs-CZ" sz="2400" dirty="0" smtClean="0"/>
              <a:t>ministerstvy </a:t>
            </a:r>
            <a:r>
              <a:rPr lang="cs-CZ" sz="2400" dirty="0"/>
              <a:t>a vládou České republiky a konkretizuje samostatnou a přenesenou působnost </a:t>
            </a:r>
            <a:r>
              <a:rPr lang="cs-CZ" sz="2400" dirty="0" smtClean="0"/>
              <a:t>kraje</a:t>
            </a:r>
            <a:r>
              <a:rPr lang="cs-CZ" sz="2400" dirty="0"/>
              <a:t>.</a:t>
            </a:r>
          </a:p>
          <a:p>
            <a:pPr lvl="1"/>
            <a:r>
              <a:rPr lang="cs-CZ" sz="2200" dirty="0" smtClean="0"/>
              <a:t>Kraj </a:t>
            </a:r>
            <a:r>
              <a:rPr lang="cs-CZ" sz="2200" dirty="0"/>
              <a:t>územním společenstvím občanů, které má právo na samosprávu. </a:t>
            </a:r>
            <a:endParaRPr lang="cs-CZ" sz="2200" dirty="0" smtClean="0"/>
          </a:p>
          <a:p>
            <a:pPr lvl="1"/>
            <a:r>
              <a:rPr lang="cs-CZ" sz="2200" dirty="0" smtClean="0"/>
              <a:t>Kraj </a:t>
            </a:r>
            <a:r>
              <a:rPr lang="cs-CZ" sz="2200" dirty="0"/>
              <a:t>je veřejnoprávní korporací, která má vlastní majetek a vlastní příjmy vymezené zákonem a hospodaří za podmínek stanovených zákonem podle vlastního </a:t>
            </a:r>
            <a:r>
              <a:rPr lang="cs-CZ" sz="2200" dirty="0" smtClean="0"/>
              <a:t>rozpočtu</a:t>
            </a:r>
            <a:r>
              <a:rPr lang="cs-CZ" sz="2200" dirty="0"/>
              <a:t>. </a:t>
            </a:r>
            <a:endParaRPr lang="cs-CZ" sz="2200" dirty="0" smtClean="0"/>
          </a:p>
          <a:p>
            <a:pPr lvl="1"/>
            <a:r>
              <a:rPr lang="cs-CZ" sz="2200" dirty="0" smtClean="0"/>
              <a:t>Kraj </a:t>
            </a:r>
            <a:r>
              <a:rPr lang="cs-CZ" sz="2200" dirty="0"/>
              <a:t>pečuje o všestranný rozvoj svého území a o potřeby svých občanů a při </a:t>
            </a:r>
            <a:r>
              <a:rPr lang="cs-CZ" sz="2200" dirty="0" smtClean="0"/>
              <a:t>výkonu </a:t>
            </a:r>
            <a:r>
              <a:rPr lang="cs-CZ" sz="2200" dirty="0"/>
              <a:t>samostatné působnosti a přenesené působnosti chrání veřejný zájem. </a:t>
            </a:r>
            <a:endParaRPr lang="cs-CZ" sz="2200" dirty="0" smtClean="0"/>
          </a:p>
          <a:p>
            <a:pPr lvl="1"/>
            <a:r>
              <a:rPr lang="cs-CZ" sz="2200" dirty="0"/>
              <a:t>Krajskou </a:t>
            </a:r>
            <a:r>
              <a:rPr lang="cs-CZ" sz="2200" dirty="0"/>
              <a:t>regionální politiku lze vnímat jako komplexní rozvojovou politiku s konkrétními reakcemi na různé územní dopady národních sektorových politik. Kraj v kontextu regionální politiky formalizuje její tvorbu ve Strategii rozvoje kraje a v Programu rozvoje kraje.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2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23613"/>
          </a:xfrm>
        </p:spPr>
        <p:txBody>
          <a:bodyPr>
            <a:noAutofit/>
          </a:bodyPr>
          <a:lstStyle/>
          <a:p>
            <a:r>
              <a:rPr lang="cs-CZ" sz="3200" dirty="0" smtClean="0"/>
              <a:t>2)</a:t>
            </a:r>
            <a:r>
              <a:rPr lang="cs-CZ" sz="3200" b="1" dirty="0" smtClean="0"/>
              <a:t> </a:t>
            </a:r>
            <a:r>
              <a:rPr lang="pt-BR" sz="3200" b="1" dirty="0"/>
              <a:t>	Legislativní rámec regionální </a:t>
            </a:r>
            <a:r>
              <a:rPr lang="pt-BR" sz="3200" b="1" dirty="0" smtClean="0"/>
              <a:t>politiky</a:t>
            </a:r>
            <a:r>
              <a:rPr lang="cs-CZ" sz="3200" b="1" dirty="0" smtClean="0"/>
              <a:t> (3)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749553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Zákon </a:t>
            </a:r>
            <a:r>
              <a:rPr lang="cs-CZ" sz="2400" dirty="0"/>
              <a:t>č. 128/2000 Sb., o obcích (obecní zřízení), </a:t>
            </a:r>
            <a:r>
              <a:rPr lang="cs-CZ" sz="2400" dirty="0" smtClean="0"/>
              <a:t>specifikuje </a:t>
            </a:r>
            <a:r>
              <a:rPr lang="cs-CZ" sz="2400" dirty="0"/>
              <a:t>postavení obcí, způsoby jejich fungování, definuje orgány obce a jejich kompe-tence, vymezuje spolupráci s jinými subjekty (spolupráce mezi obcemi, dobrovolné svazky obcí, spolupráce s obcemi jiných států, spolupráce s právnickými a fyzickými osobami), krajem a ministerstvy a konkretizuje samostatnou a přenesenou působnost obce.</a:t>
            </a:r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základním územním samosprávným společenstvím </a:t>
            </a:r>
            <a:r>
              <a:rPr lang="cs-CZ" sz="2200" dirty="0" smtClean="0"/>
              <a:t>občanů</a:t>
            </a:r>
            <a:r>
              <a:rPr lang="cs-CZ" sz="2200" dirty="0"/>
              <a:t>; tvoří územní celek, který je vymezen hranicí území obce. </a:t>
            </a:r>
            <a:endParaRPr lang="cs-CZ" sz="2200" dirty="0" smtClean="0"/>
          </a:p>
          <a:p>
            <a:pPr lvl="1"/>
            <a:r>
              <a:rPr lang="cs-CZ" sz="2200" dirty="0" smtClean="0"/>
              <a:t>Každá </a:t>
            </a:r>
            <a:r>
              <a:rPr lang="cs-CZ" sz="2200" dirty="0"/>
              <a:t>část území České republiky je součástí území některé obce, nestanoví-li zvláštní zákon jinak. </a:t>
            </a:r>
            <a:endParaRPr lang="cs-CZ" sz="2200" dirty="0" smtClean="0"/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má jedno nebo více katastrálních území. </a:t>
            </a:r>
            <a:endParaRPr lang="cs-CZ" sz="2200" dirty="0" smtClean="0"/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je veřejnoprávní korporací, má vlastní majetek. </a:t>
            </a:r>
            <a:endParaRPr lang="cs-CZ" sz="2200" dirty="0" smtClean="0"/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vystupuje v právních vztazích svým jménem a nese odpovědnost z těchto vztahů </a:t>
            </a:r>
            <a:r>
              <a:rPr lang="cs-CZ" sz="2200" dirty="0" smtClean="0"/>
              <a:t>vyplývající</a:t>
            </a:r>
            <a:r>
              <a:rPr lang="cs-CZ" sz="2200" dirty="0"/>
              <a:t>. </a:t>
            </a:r>
            <a:endParaRPr lang="cs-CZ" sz="2200" dirty="0" smtClean="0"/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pečuje o všestranný rozvoj svého území a o potřeby svých občanů; při plnění svých úkolů chrání též veřejný zájem. </a:t>
            </a:r>
            <a:endParaRPr lang="cs-CZ" sz="2200" dirty="0" smtClean="0"/>
          </a:p>
          <a:p>
            <a:pPr lvl="1"/>
            <a:r>
              <a:rPr lang="cs-CZ" sz="2200" dirty="0" smtClean="0"/>
              <a:t>Obec </a:t>
            </a:r>
            <a:r>
              <a:rPr lang="cs-CZ" sz="2200" dirty="0"/>
              <a:t>zabezpečuje veřejný pořádek a čistotu </a:t>
            </a:r>
            <a:r>
              <a:rPr lang="cs-CZ" sz="2200" dirty="0" smtClean="0"/>
              <a:t>veřejných </a:t>
            </a:r>
            <a:r>
              <a:rPr lang="cs-CZ" sz="2200" dirty="0"/>
              <a:t>prostranství, ochranu bezpečnosti, zdraví a majetku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4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3)</a:t>
            </a:r>
            <a:r>
              <a:rPr lang="cs-CZ" sz="3200" b="1" dirty="0" smtClean="0"/>
              <a:t> </a:t>
            </a:r>
            <a:r>
              <a:rPr lang="pt-BR" b="1" dirty="0" smtClean="0"/>
              <a:t>Strategie </a:t>
            </a:r>
            <a:r>
              <a:rPr lang="pt-BR" b="1" dirty="0"/>
              <a:t>regionálního rozvoje České </a:t>
            </a:r>
            <a:r>
              <a:rPr lang="pt-BR" b="1" dirty="0" smtClean="0"/>
              <a:t>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749553"/>
          </a:xfrm>
        </p:spPr>
        <p:txBody>
          <a:bodyPr>
            <a:normAutofit/>
          </a:bodyPr>
          <a:lstStyle/>
          <a:p>
            <a:r>
              <a:rPr lang="cs-CZ" sz="2200" dirty="0"/>
              <a:t>Strategie regionálního rozvoje určuje zaměření a cíle regionálního rozvoje, zejména s ohledem na dynamický a vyvážený rozvoj státu a jeho jednotlivých regionů, a stanoví základní podmínky pro naplňování těchto </a:t>
            </a:r>
            <a:r>
              <a:rPr lang="cs-CZ" sz="2200" dirty="0"/>
              <a:t>cílů.</a:t>
            </a:r>
          </a:p>
          <a:p>
            <a:r>
              <a:rPr lang="cs-CZ" sz="2200" dirty="0"/>
              <a:t>Strategie regionálního rozvoje je klíčovým koncepčním dokumentem v oblasti </a:t>
            </a:r>
            <a:r>
              <a:rPr lang="cs-CZ" sz="2200" dirty="0" smtClean="0"/>
              <a:t>regionálního </a:t>
            </a:r>
            <a:r>
              <a:rPr lang="cs-CZ" sz="2200" dirty="0"/>
              <a:t>rozvoje. </a:t>
            </a:r>
            <a:endParaRPr lang="cs-CZ" sz="2200" dirty="0" smtClean="0"/>
          </a:p>
          <a:p>
            <a:r>
              <a:rPr lang="cs-CZ" sz="2200" dirty="0" smtClean="0"/>
              <a:t>Strategie </a:t>
            </a:r>
            <a:r>
              <a:rPr lang="cs-CZ" sz="2200" dirty="0"/>
              <a:t>regionální rozvoje je nástrojem k realizaci regionální politiky a </a:t>
            </a:r>
            <a:r>
              <a:rPr lang="cs-CZ" sz="2200" dirty="0" smtClean="0"/>
              <a:t>současně </a:t>
            </a:r>
            <a:r>
              <a:rPr lang="cs-CZ" sz="2200" dirty="0"/>
              <a:t>slouží ke koordinaci působení jiných veřejných politik na regionální rozvoj, kdy </a:t>
            </a:r>
            <a:r>
              <a:rPr lang="cs-CZ" sz="2200" dirty="0" smtClean="0"/>
              <a:t>mimo </a:t>
            </a:r>
            <a:r>
              <a:rPr lang="cs-CZ" sz="2200" dirty="0"/>
              <a:t>jiné, propojuje odvětvová hlediska s územními aspekty. </a:t>
            </a:r>
            <a:endParaRPr lang="cs-CZ" sz="2200" dirty="0" smtClean="0"/>
          </a:p>
          <a:p>
            <a:r>
              <a:rPr lang="cs-CZ" sz="2200" dirty="0" smtClean="0"/>
              <a:t>V </a:t>
            </a:r>
            <a:r>
              <a:rPr lang="cs-CZ" sz="2200" dirty="0"/>
              <a:t>současné době je aktuální Strategie regionální rozvoje na období 2014 – 2020, která navázala na Strategii regionální-ho rozvoje České republiky 2007 – 2013 a ta dříve na Strategii udržitelného rozvoje, </a:t>
            </a:r>
            <a:r>
              <a:rPr lang="cs-CZ" sz="2200" dirty="0" smtClean="0"/>
              <a:t>Strategii </a:t>
            </a:r>
            <a:r>
              <a:rPr lang="cs-CZ" sz="2200" dirty="0"/>
              <a:t>hospodářského růstu ČR a Národní strategický referenční rámec. </a:t>
            </a:r>
            <a:endParaRPr lang="cs-CZ" sz="2200" dirty="0"/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5375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2070</TotalTime>
  <Words>2916</Words>
  <Application>Microsoft Office PowerPoint</Application>
  <PresentationFormat>Širokoúhlá obrazovka</PresentationFormat>
  <Paragraphs>167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Calibri</vt:lpstr>
      <vt:lpstr>Gill Sans MT</vt:lpstr>
      <vt:lpstr>Wingdings 2</vt:lpstr>
      <vt:lpstr>Dividenda</vt:lpstr>
      <vt:lpstr>Regionální ekonomika a politika</vt:lpstr>
      <vt:lpstr>Obsah</vt:lpstr>
      <vt:lpstr>1) Regionální politika v České republice a její vývoj (1)</vt:lpstr>
      <vt:lpstr>1) Regionální politika v České republice a její vývoj (2)</vt:lpstr>
      <vt:lpstr>1) Regionální politika v České republice a její vývoj (4)</vt:lpstr>
      <vt:lpstr>2)  Legislativní rámec regionální politiky (1)</vt:lpstr>
      <vt:lpstr>2)  Legislativní rámec regionální politiky (2)</vt:lpstr>
      <vt:lpstr>2)  Legislativní rámec regionální politiky (3)</vt:lpstr>
      <vt:lpstr>3) Strategie regionálního rozvoje České republiky</vt:lpstr>
      <vt:lpstr>3) Strategie regionálního rozvoje České republiky</vt:lpstr>
      <vt:lpstr>3)</vt:lpstr>
      <vt:lpstr>3) Strategie regionálního rozvoje České republiky</vt:lpstr>
      <vt:lpstr>3) Strategie regionálního rozvoje České republiky</vt:lpstr>
      <vt:lpstr>3) Typologie území České republiky</vt:lpstr>
      <vt:lpstr>3) Strategie regionálního rozvoje České republiky</vt:lpstr>
      <vt:lpstr>3) Strategie regionálního rozvoje České republiky</vt:lpstr>
      <vt:lpstr>3) HOSPODÁŘSKY PROBLÉMOVÉ REGIONY</vt:lpstr>
      <vt:lpstr>3) Strategie regionálního rozvoje České republiky</vt:lpstr>
      <vt:lpstr>4)  Nositelé regionální politiky v České republice</vt:lpstr>
      <vt:lpstr>4)  Nositelé regionální politiky v České republice</vt:lpstr>
      <vt:lpstr>4)  Nositelé regionální politiky v České republice</vt:lpstr>
      <vt:lpstr>4)  Nositelé regionální politiky v České republice</vt:lpstr>
      <vt:lpstr>4)  Nositelé regionální politiky v České republice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Tureckova</cp:lastModifiedBy>
  <cp:revision>203</cp:revision>
  <cp:lastPrinted>2019-06-27T05:43:46Z</cp:lastPrinted>
  <dcterms:created xsi:type="dcterms:W3CDTF">2017-12-11T08:34:25Z</dcterms:created>
  <dcterms:modified xsi:type="dcterms:W3CDTF">2019-07-04T08:16:48Z</dcterms:modified>
</cp:coreProperties>
</file>