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77" r:id="rId4"/>
    <p:sldId id="278" r:id="rId5"/>
    <p:sldId id="283" r:id="rId6"/>
    <p:sldId id="285" r:id="rId7"/>
    <p:sldId id="288" r:id="rId8"/>
    <p:sldId id="282" r:id="rId9"/>
    <p:sldId id="289" r:id="rId10"/>
    <p:sldId id="290" r:id="rId11"/>
    <p:sldId id="291" r:id="rId12"/>
    <p:sldId id="292" r:id="rId13"/>
    <p:sldId id="293" r:id="rId14"/>
    <p:sldId id="276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BEB"/>
    <a:srgbClr val="CED3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E47221B-3450-4466-A490-E0EC82BBA5EB}" type="datetime1">
              <a:rPr lang="en-US" smtClean="0"/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655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E4377-41EB-4267-BF49-9DB0F1D83DFE}" type="datetime1">
              <a:rPr lang="en-US" smtClean="0"/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3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FF524A7-38CD-4D49-91CB-B0844414D8F7}" type="datetime1">
              <a:rPr lang="en-US" smtClean="0"/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680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E6B4A-86B3-4DA3-9C9C-71D49B7F04AD}" type="datetime1">
              <a:rPr lang="en-US" smtClean="0"/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485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7EB643B-0454-4492-B9F7-BEFAFA1F51F7}" type="datetime1">
              <a:rPr lang="en-US" smtClean="0"/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193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E0993-7390-4AE7-B6CA-C7AEAB9DA5EB}" type="datetime1">
              <a:rPr lang="en-US" smtClean="0"/>
              <a:t>9/26/2019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299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E9E71-072F-4868-8C44-601CACDE2AA7}" type="datetime1">
              <a:rPr lang="en-US" smtClean="0"/>
              <a:t>9/26/2019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495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5F17-7208-4B0B-B933-C1C2DDA429D1}" type="datetime1">
              <a:rPr lang="en-US" smtClean="0"/>
              <a:t>9/26/2019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645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65755-A11E-4DD3-8D04-6E321D95181A}" type="datetime1">
              <a:rPr lang="en-US" smtClean="0"/>
              <a:t>9/26/2019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28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9AF7116-B6F3-45F3-AD26-FEE9DBB79F5E}" type="datetime1">
              <a:rPr lang="en-US" smtClean="0"/>
              <a:t>9/26/2019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550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0B51-9898-4F5C-89CC-67E924DFB987}" type="datetime1">
              <a:rPr lang="en-US" smtClean="0"/>
              <a:t>9/26/2019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056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468A518-ADFF-4A02-9C02-448EC94B65A2}" type="datetime1">
              <a:rPr lang="en-US" smtClean="0"/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76708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Regionální ekonomika a politika</a:t>
            </a:r>
            <a:endParaRPr lang="en-US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Ing. Kamila Turečková, Ph.D.</a:t>
            </a:r>
            <a:endParaRPr lang="en-US" sz="2800" dirty="0"/>
          </a:p>
        </p:txBody>
      </p:sp>
      <p:pic>
        <p:nvPicPr>
          <p:cNvPr id="4" name="Picture 2" descr="Slezská univerzita v Opav&amp;ecaron;, Obchodn&amp;ecaron; podnikatelská fakulta v Karvin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6367" y="636971"/>
            <a:ext cx="3024336" cy="93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581191" y="3940936"/>
            <a:ext cx="10993546" cy="23495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CB64A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kumimoji="0" lang="cs-CZ" sz="2800" b="0" i="0" u="none" strike="noStrike" kern="1200" cap="all" spc="0" normalizeH="0" baseline="0" noProof="0" dirty="0">
                <a:ln>
                  <a:noFill/>
                </a:ln>
                <a:solidFill>
                  <a:srgbClr val="8CB64A">
                    <a:lumMod val="40000"/>
                    <a:lumOff val="60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cs-CZ" sz="8500" b="0" i="0" u="none" strike="noStrike" kern="1200" cap="all" spc="0" normalizeH="0" baseline="0" noProof="0" dirty="0">
                <a:ln>
                  <a:noFill/>
                </a:ln>
                <a:solidFill>
                  <a:srgbClr val="8CB64A">
                    <a:lumMod val="40000"/>
                    <a:lumOff val="60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7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CB64A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endParaRPr kumimoji="0" lang="cs-CZ" sz="2800" b="0" i="0" u="none" strike="noStrike" kern="1200" cap="all" spc="0" normalizeH="0" baseline="0" noProof="0" dirty="0">
              <a:ln>
                <a:noFill/>
              </a:ln>
              <a:solidFill>
                <a:srgbClr val="8CB64A">
                  <a:lumMod val="40000"/>
                  <a:lumOff val="60000"/>
                </a:srgb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CB64A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kumimoji="0" lang="cs-CZ" sz="5600" b="0" i="0" u="none" strike="noStrike" kern="1200" cap="all" spc="0" normalizeH="0" baseline="0" noProof="0" dirty="0">
                <a:ln>
                  <a:noFill/>
                </a:ln>
                <a:solidFill>
                  <a:srgbClr val="8CB64A">
                    <a:lumMod val="20000"/>
                    <a:lumOff val="80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Regionální rozdíly</a:t>
            </a:r>
            <a:endParaRPr kumimoji="0" lang="en-US" sz="5600" b="0" i="0" u="none" strike="noStrike" kern="1200" cap="all" spc="0" normalizeH="0" baseline="0" noProof="0" dirty="0">
              <a:ln>
                <a:noFill/>
              </a:ln>
              <a:solidFill>
                <a:srgbClr val="8CB64A">
                  <a:lumMod val="20000"/>
                  <a:lumOff val="80000"/>
                </a:srgb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366658">
                    <a:lumMod val="75000"/>
                    <a:lumOff val="2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366658">
                  <a:lumMod val="75000"/>
                  <a:lumOff val="25000"/>
                </a:srgb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9534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2) Příčiny meziregionálních rozdílů</a:t>
            </a:r>
            <a:br>
              <a:rPr lang="cs-CZ" sz="3600" b="1" dirty="0"/>
            </a:br>
            <a:r>
              <a:rPr lang="cs-CZ" sz="3600" dirty="0"/>
              <a:t>typy problémových regionů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18" y="2099256"/>
            <a:ext cx="11230378" cy="4222006"/>
          </a:xfrm>
        </p:spPr>
        <p:txBody>
          <a:bodyPr>
            <a:normAutofit fontScale="77500" lnSpcReduction="20000"/>
          </a:bodyPr>
          <a:lstStyle/>
          <a:p>
            <a:pPr>
              <a:buClr>
                <a:srgbClr val="8CB64A"/>
              </a:buClr>
            </a:pPr>
            <a:endParaRPr lang="cs-CZ" sz="2800" dirty="0">
              <a:solidFill>
                <a:prstClr val="black"/>
              </a:solidFill>
            </a:endParaRPr>
          </a:p>
          <a:p>
            <a:pPr>
              <a:buClr>
                <a:srgbClr val="8CB64A"/>
              </a:buClr>
            </a:pPr>
            <a:r>
              <a:rPr lang="cs-CZ" sz="3100" dirty="0">
                <a:solidFill>
                  <a:prstClr val="black"/>
                </a:solidFill>
              </a:rPr>
              <a:t>Podle různých příčin vzniku meziregionálních disparit rozlišujeme tři hlavní typy tzv. problémových regionů:</a:t>
            </a:r>
          </a:p>
          <a:p>
            <a:pPr marL="838350" lvl="1" indent="-514350">
              <a:buClr>
                <a:srgbClr val="8CB64A"/>
              </a:buClr>
              <a:buFont typeface="+mj-lt"/>
              <a:buAutoNum type="arabicPeriod"/>
            </a:pPr>
            <a:r>
              <a:rPr lang="cs-CZ" sz="2800" dirty="0">
                <a:solidFill>
                  <a:prstClr val="black"/>
                </a:solidFill>
              </a:rPr>
              <a:t>regiony nedostatečně vybavené přírodními zdroji charakteristické nepříznivými přírodními podmínkami, které v minulosti umožnily pouze extenzivní formy zemědělství, a tato informace přetrvala do současnosti</a:t>
            </a:r>
          </a:p>
          <a:p>
            <a:pPr marL="838350" lvl="1" indent="-514350">
              <a:buClr>
                <a:srgbClr val="8CB64A"/>
              </a:buClr>
              <a:buFont typeface="+mj-lt"/>
              <a:buAutoNum type="arabicPeriod"/>
            </a:pPr>
            <a:r>
              <a:rPr lang="cs-CZ" sz="2800" dirty="0">
                <a:solidFill>
                  <a:prstClr val="black"/>
                </a:solidFill>
              </a:rPr>
              <a:t>regiony s nedostatečným využitím vlastních zdrojů, kdy nízké využití vlastních zdrojů je podmíněno nedostatkem kapitálu</a:t>
            </a:r>
          </a:p>
          <a:p>
            <a:pPr marL="838350" lvl="1" indent="-514350">
              <a:buClr>
                <a:srgbClr val="8CB64A"/>
              </a:buClr>
              <a:buFont typeface="+mj-lt"/>
              <a:buAutoNum type="arabicPeriod"/>
            </a:pPr>
            <a:r>
              <a:rPr lang="cs-CZ" sz="2800" dirty="0">
                <a:solidFill>
                  <a:prstClr val="black"/>
                </a:solidFill>
              </a:rPr>
              <a:t>regiony se stagnujícími, upadajícími základními odvětvími, které v minulos-ti patřily k vyspělým, avšak změnou ve struktuře poptávky zaznamenali stagnaci či úpadek tradičních odvětví (těžba uhlí, energetika, hutnictví, textilní výroba, strojírenství apod.)</a:t>
            </a:r>
          </a:p>
          <a:p>
            <a:pPr marL="514350" indent="-514350">
              <a:buClr>
                <a:srgbClr val="8CB64A"/>
              </a:buClr>
              <a:buFont typeface="+mj-lt"/>
              <a:buAutoNum type="arabicPeriod"/>
            </a:pPr>
            <a:endParaRPr lang="cs-CZ" sz="2800" dirty="0">
              <a:solidFill>
                <a:prstClr val="black"/>
              </a:solidFill>
            </a:endParaRPr>
          </a:p>
          <a:p>
            <a:pPr marL="514350" indent="-514350">
              <a:buClr>
                <a:srgbClr val="8CB64A"/>
              </a:buClr>
              <a:buFont typeface="+mj-lt"/>
              <a:buAutoNum type="arabicPeriod"/>
            </a:pPr>
            <a:endParaRPr lang="cs-CZ" sz="2800" dirty="0">
              <a:solidFill>
                <a:prstClr val="black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CB64A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8CB64A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02950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3) Regionální rozdíly v české republice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18" y="2099256"/>
            <a:ext cx="11230378" cy="4222006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8CB64A"/>
              </a:buClr>
            </a:pPr>
            <a:endParaRPr lang="cs-CZ" sz="2800" dirty="0">
              <a:solidFill>
                <a:prstClr val="black"/>
              </a:solidFill>
            </a:endParaRPr>
          </a:p>
          <a:p>
            <a:pPr>
              <a:buClr>
                <a:srgbClr val="8CB64A"/>
              </a:buClr>
            </a:pPr>
            <a:r>
              <a:rPr lang="cs-CZ" sz="2800" dirty="0">
                <a:solidFill>
                  <a:prstClr val="black"/>
                </a:solidFill>
              </a:rPr>
              <a:t>V České republice docházelo ke vzniku významných rozdílů v míře sociálně ekonomického rozvoje regionů a existuje stále předpoklad jejich dalšího narůstání jako důsledek prudkých změn ekonomických podmínek a rozdílného sektorového dopadu ekonomické transformace na jednotlivé regiony. </a:t>
            </a:r>
          </a:p>
          <a:p>
            <a:pPr>
              <a:buClr>
                <a:srgbClr val="8CB64A"/>
              </a:buClr>
            </a:pPr>
            <a:r>
              <a:rPr lang="cs-CZ" sz="2800" dirty="0">
                <a:solidFill>
                  <a:prstClr val="black"/>
                </a:solidFill>
              </a:rPr>
              <a:t>Česká republika zdědila z minulosti ve srovnání s mnoha zeměmi západní Evropy po-měrně malé regionální rozdíly. V průběhu transformačního období v 90. letech 20. stol. však došlo v důsledku otevírání ekonomiky a restrukturalizace k růstu regionálních disparit, které ovlivňují mnohem intenzivněji úroveň života v regionech.</a:t>
            </a:r>
          </a:p>
          <a:p>
            <a:pPr>
              <a:buClr>
                <a:srgbClr val="8CB64A"/>
              </a:buClr>
            </a:pPr>
            <a:endParaRPr lang="cs-CZ" sz="2800" dirty="0">
              <a:solidFill>
                <a:prstClr val="black"/>
              </a:solidFill>
            </a:endParaRPr>
          </a:p>
          <a:p>
            <a:pPr marL="0" lvl="0" indent="0">
              <a:buClr>
                <a:srgbClr val="8CB64A"/>
              </a:buClr>
              <a:buNone/>
            </a:pPr>
            <a:endParaRPr lang="cs-CZ" sz="2800" dirty="0">
              <a:solidFill>
                <a:prstClr val="black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CB64A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8CB64A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5597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3) Regionální rozdíly v české republice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18" y="2099256"/>
            <a:ext cx="11230378" cy="4222006"/>
          </a:xfrm>
        </p:spPr>
        <p:txBody>
          <a:bodyPr>
            <a:normAutofit fontScale="92500"/>
          </a:bodyPr>
          <a:lstStyle/>
          <a:p>
            <a:pPr>
              <a:buClr>
                <a:srgbClr val="8CB64A"/>
              </a:buClr>
            </a:pPr>
            <a:endParaRPr lang="cs-CZ" sz="2800" dirty="0">
              <a:solidFill>
                <a:prstClr val="black"/>
              </a:solidFill>
            </a:endParaRPr>
          </a:p>
          <a:p>
            <a:pPr>
              <a:buClr>
                <a:srgbClr val="8CB64A"/>
              </a:buClr>
            </a:pPr>
            <a:r>
              <a:rPr lang="cs-CZ" sz="2800" dirty="0">
                <a:solidFill>
                  <a:prstClr val="black"/>
                </a:solidFill>
              </a:rPr>
              <a:t>Trendy prohlubování meziregionálních rozdílů ovlivňují zejména tyto faktory:</a:t>
            </a:r>
          </a:p>
          <a:p>
            <a:pPr lvl="1">
              <a:buClr>
                <a:srgbClr val="8CB64A"/>
              </a:buClr>
            </a:pPr>
            <a:r>
              <a:rPr lang="cs-CZ" sz="2600" dirty="0">
                <a:solidFill>
                  <a:prstClr val="black"/>
                </a:solidFill>
              </a:rPr>
              <a:t>úroveň infrastruktury, zejména dopravní</a:t>
            </a:r>
          </a:p>
          <a:p>
            <a:pPr lvl="1">
              <a:buClr>
                <a:srgbClr val="8CB64A"/>
              </a:buClr>
            </a:pPr>
            <a:r>
              <a:rPr lang="cs-CZ" sz="2600" dirty="0">
                <a:solidFill>
                  <a:prstClr val="black"/>
                </a:solidFill>
              </a:rPr>
              <a:t>úroveň industrializace regionu s dopadem na zaměstnanost</a:t>
            </a:r>
          </a:p>
          <a:p>
            <a:pPr lvl="1">
              <a:buClr>
                <a:srgbClr val="8CB64A"/>
              </a:buClr>
            </a:pPr>
            <a:r>
              <a:rPr lang="cs-CZ" sz="2600" dirty="0">
                <a:solidFill>
                  <a:prstClr val="black"/>
                </a:solidFill>
              </a:rPr>
              <a:t>stav zemědělství s klesajícím podílem na zaměstnanosti i výstupu</a:t>
            </a:r>
          </a:p>
          <a:p>
            <a:pPr lvl="1">
              <a:buClr>
                <a:srgbClr val="8CB64A"/>
              </a:buClr>
            </a:pPr>
            <a:r>
              <a:rPr lang="cs-CZ" sz="2600" dirty="0">
                <a:solidFill>
                  <a:prstClr val="black"/>
                </a:solidFill>
              </a:rPr>
              <a:t>postavení služeb s novou vedoucí roli v ekonomice jako celku</a:t>
            </a:r>
          </a:p>
          <a:p>
            <a:pPr lvl="1">
              <a:buClr>
                <a:srgbClr val="8CB64A"/>
              </a:buClr>
            </a:pPr>
            <a:r>
              <a:rPr lang="cs-CZ" sz="2600" dirty="0">
                <a:solidFill>
                  <a:prstClr val="black"/>
                </a:solidFill>
              </a:rPr>
              <a:t>síť měst, zejména větších, které by se mohly stát významnými rozvojovými póly na regionální i národní úrovni</a:t>
            </a:r>
          </a:p>
          <a:p>
            <a:pPr marL="324000" lvl="1" indent="0">
              <a:buClr>
                <a:srgbClr val="8CB64A"/>
              </a:buClr>
              <a:buNone/>
            </a:pPr>
            <a:endParaRPr lang="cs-CZ" sz="2600" dirty="0">
              <a:solidFill>
                <a:prstClr val="black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CB64A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8CB64A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5351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3) Regionální rozdíly v české republice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18" y="2099256"/>
            <a:ext cx="11230378" cy="4222006"/>
          </a:xfrm>
        </p:spPr>
        <p:txBody>
          <a:bodyPr>
            <a:normAutofit fontScale="92500"/>
          </a:bodyPr>
          <a:lstStyle/>
          <a:p>
            <a:pPr>
              <a:buClr>
                <a:srgbClr val="8CB64A"/>
              </a:buClr>
            </a:pPr>
            <a:endParaRPr lang="cs-CZ" sz="2800" dirty="0">
              <a:solidFill>
                <a:prstClr val="black"/>
              </a:solidFill>
            </a:endParaRPr>
          </a:p>
          <a:p>
            <a:pPr>
              <a:buClr>
                <a:srgbClr val="8CB64A"/>
              </a:buClr>
            </a:pPr>
            <a:r>
              <a:rPr lang="cs-CZ" sz="2800" dirty="0">
                <a:solidFill>
                  <a:prstClr val="black"/>
                </a:solidFill>
              </a:rPr>
              <a:t>Trendy prohlubování meziregionálních rozdílů ovlivňují zejména tyto faktory:</a:t>
            </a:r>
          </a:p>
          <a:p>
            <a:pPr lvl="1">
              <a:buClr>
                <a:srgbClr val="8CB64A"/>
              </a:buClr>
            </a:pPr>
            <a:r>
              <a:rPr lang="cs-CZ" sz="2600" dirty="0">
                <a:solidFill>
                  <a:prstClr val="black"/>
                </a:solidFill>
              </a:rPr>
              <a:t>nové podnikatelské aktivy, zejména malé a střední podniky</a:t>
            </a:r>
          </a:p>
          <a:p>
            <a:pPr lvl="1">
              <a:buClr>
                <a:srgbClr val="8CB64A"/>
              </a:buClr>
            </a:pPr>
            <a:r>
              <a:rPr lang="cs-CZ" sz="2600" dirty="0">
                <a:solidFill>
                  <a:prstClr val="black"/>
                </a:solidFill>
              </a:rPr>
              <a:t>sociální napění a problémy v nezaměstnanosti koncentrované zejména v severních Čechách (Ústecký kraj) a na severní Moravě a ve Slezsku (kraj Moravskoslezský)</a:t>
            </a:r>
          </a:p>
          <a:p>
            <a:pPr lvl="1">
              <a:buClr>
                <a:srgbClr val="8CB64A"/>
              </a:buClr>
            </a:pPr>
            <a:r>
              <a:rPr lang="cs-CZ" sz="2600" dirty="0">
                <a:solidFill>
                  <a:prstClr val="black"/>
                </a:solidFill>
              </a:rPr>
              <a:t>lidské zdroje s nedostatečnou kvalifikací a znalostmi</a:t>
            </a:r>
          </a:p>
          <a:p>
            <a:pPr lvl="1">
              <a:buClr>
                <a:srgbClr val="8CB64A"/>
              </a:buClr>
            </a:pPr>
            <a:r>
              <a:rPr lang="cs-CZ" sz="2600" dirty="0">
                <a:solidFill>
                  <a:prstClr val="black"/>
                </a:solidFill>
              </a:rPr>
              <a:t>omezené aktivity výzkumu a vývoje silně soustředěné v hlavním městě Praze</a:t>
            </a:r>
          </a:p>
          <a:p>
            <a:pPr lvl="1">
              <a:buClr>
                <a:srgbClr val="8CB64A"/>
              </a:buClr>
            </a:pPr>
            <a:endParaRPr lang="cs-CZ" sz="2600" dirty="0">
              <a:solidFill>
                <a:prstClr val="black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CB64A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8CB64A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3698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/>
              <a:t>Děkuji za pozornost.</a:t>
            </a:r>
            <a:endParaRPr lang="en-US" sz="36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CB64A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8CB64A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654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6062" y="2034863"/>
            <a:ext cx="11771290" cy="4623514"/>
          </a:xfrm>
        </p:spPr>
        <p:txBody>
          <a:bodyPr>
            <a:normAutofit/>
          </a:bodyPr>
          <a:lstStyle/>
          <a:p>
            <a:pPr marL="403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3200" b="1" dirty="0">
                <a:solidFill>
                  <a:schemeClr val="tx1"/>
                </a:solidFill>
              </a:rPr>
              <a:t>Regionální rozdíly (regionální disparity) a jejich členění</a:t>
            </a:r>
          </a:p>
          <a:p>
            <a:pPr marL="403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3200" b="1" dirty="0">
                <a:solidFill>
                  <a:schemeClr val="tx1"/>
                </a:solidFill>
              </a:rPr>
              <a:t>Příčiny meziregionálních rozdílů</a:t>
            </a:r>
          </a:p>
          <a:p>
            <a:pPr marL="403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3200" b="1" dirty="0">
                <a:solidFill>
                  <a:schemeClr val="tx1"/>
                </a:solidFill>
              </a:rPr>
              <a:t>Regionální rozdíly v České republice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chemeClr val="accent5">
                    <a:lumMod val="50000"/>
                  </a:schemeClr>
                </a:solidFill>
              </a:rPr>
              <a:t>Klíčová slova: </a:t>
            </a:r>
            <a:r>
              <a:rPr lang="cs-CZ" sz="2400" b="1" dirty="0">
                <a:solidFill>
                  <a:srgbClr val="3D3D3D"/>
                </a:solidFill>
              </a:rPr>
              <a:t>Disparita, ekonomická disparita, meziregionální disparita, pozitivní a negativní disparita, příčiny meziregionálních rozdílů, region, regionální rozdíly, regiony nedostatečně vybavené přírodními zdroji, regiony s nedostatečným využitím vlastních zdrojů, regiony se stagnujícími základními odvětvími, rozdíl, sociální disparita, teritoriální disparita.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Obsah</a:t>
            </a:r>
            <a:endParaRPr lang="en-US" sz="40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CB64A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8CB64A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5619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1) Regionální disparity a jejich členění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18" y="2099256"/>
            <a:ext cx="11230378" cy="4222006"/>
          </a:xfrm>
        </p:spPr>
        <p:txBody>
          <a:bodyPr>
            <a:normAutofit/>
          </a:bodyPr>
          <a:lstStyle/>
          <a:p>
            <a:pPr>
              <a:buClr>
                <a:srgbClr val="8CB64A"/>
              </a:buClr>
            </a:pPr>
            <a:r>
              <a:rPr lang="cs-CZ" sz="2800" dirty="0">
                <a:solidFill>
                  <a:prstClr val="black"/>
                </a:solidFill>
              </a:rPr>
              <a:t>Regionální disparitou rozumíme územní nerovnosti či nepoměr ekonomických, sociálních nebo teritoriálních jevů.</a:t>
            </a:r>
          </a:p>
          <a:p>
            <a:pPr lvl="0">
              <a:buClr>
                <a:srgbClr val="8CB64A"/>
              </a:buClr>
            </a:pPr>
            <a:r>
              <a:rPr lang="cs-CZ" sz="2800" dirty="0">
                <a:solidFill>
                  <a:prstClr val="black"/>
                </a:solidFill>
              </a:rPr>
              <a:t>Regionální disparita jako rozdílnost, která je výsledkem přirozeného vývoje reálně fungující ekonomiky.</a:t>
            </a:r>
          </a:p>
          <a:p>
            <a:pPr lvl="0">
              <a:buClr>
                <a:srgbClr val="8CB64A"/>
              </a:buClr>
            </a:pPr>
            <a:r>
              <a:rPr lang="cs-CZ" sz="2800" dirty="0">
                <a:solidFill>
                  <a:prstClr val="black"/>
                </a:solidFill>
              </a:rPr>
              <a:t>Regionální disparity mohou být:</a:t>
            </a:r>
          </a:p>
          <a:p>
            <a:pPr lvl="1">
              <a:buClr>
                <a:srgbClr val="8CB64A"/>
              </a:buClr>
            </a:pPr>
            <a:r>
              <a:rPr lang="cs-CZ" sz="2600" dirty="0">
                <a:solidFill>
                  <a:prstClr val="black"/>
                </a:solidFill>
              </a:rPr>
              <a:t>pozitivní - podporovány a prohlubovány</a:t>
            </a:r>
          </a:p>
          <a:p>
            <a:pPr lvl="1">
              <a:buClr>
                <a:srgbClr val="8CB64A"/>
              </a:buClr>
            </a:pPr>
            <a:r>
              <a:rPr lang="cs-CZ" sz="2600" dirty="0">
                <a:solidFill>
                  <a:prstClr val="black"/>
                </a:solidFill>
              </a:rPr>
              <a:t>negativní - omezovány a potlačovány</a:t>
            </a:r>
          </a:p>
          <a:p>
            <a:pPr lvl="0">
              <a:buClr>
                <a:srgbClr val="8CB64A"/>
              </a:buClr>
            </a:pPr>
            <a:endParaRPr lang="cs-CZ" sz="2800" dirty="0">
              <a:solidFill>
                <a:prstClr val="black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CB64A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8CB64A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0312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1) Regionální disparity a jejich členění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18" y="2099256"/>
            <a:ext cx="11230378" cy="4222006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Regionální disparity členíme na:</a:t>
            </a:r>
          </a:p>
          <a:p>
            <a:pPr lvl="1"/>
            <a:r>
              <a:rPr lang="cs-CZ" sz="2600" dirty="0">
                <a:solidFill>
                  <a:schemeClr val="tx1"/>
                </a:solidFill>
              </a:rPr>
              <a:t>ekonomické - územní nerovnosti či nepoměry ekonomických jevů neboli územní rozdílnosti v procesu výroby, rozdělování, směny a spotřeby užitných hodnot</a:t>
            </a:r>
          </a:p>
          <a:p>
            <a:pPr lvl="1"/>
            <a:r>
              <a:rPr lang="cs-CZ" sz="2600" dirty="0">
                <a:solidFill>
                  <a:schemeClr val="tx1"/>
                </a:solidFill>
              </a:rPr>
              <a:t>sociální - územní nerovnosti či nepoměry sociálních jevů, které se týkají především lidské společnosti a vtahů uvnitř této společnosti</a:t>
            </a:r>
          </a:p>
          <a:p>
            <a:pPr lvl="1"/>
            <a:r>
              <a:rPr lang="cs-CZ" sz="2600" dirty="0">
                <a:solidFill>
                  <a:schemeClr val="tx1"/>
                </a:solidFill>
              </a:rPr>
              <a:t>teritoriální - územní nerovnosti či nepoměry teritoriálních jevů, které jsou spjaty zejména s příslušným územím</a:t>
            </a:r>
          </a:p>
          <a:p>
            <a:pPr lvl="1"/>
            <a:endParaRPr lang="cs-CZ" sz="2600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CB64A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8CB64A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3313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 fontScale="90000"/>
          </a:bodyPr>
          <a:lstStyle/>
          <a:p>
            <a:r>
              <a:rPr lang="cs-CZ" sz="3600" b="1" dirty="0"/>
              <a:t>1) Regionální disparity a jejich členění</a:t>
            </a:r>
            <a:br>
              <a:rPr lang="cs-CZ" sz="3600" b="1" dirty="0"/>
            </a:br>
            <a:r>
              <a:rPr lang="cs-CZ" sz="3600" dirty="0"/>
              <a:t>základní členění meziregionálních disparit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C965AD5B-BF41-49E2-9B83-932BE1220B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2271416"/>
              </p:ext>
            </p:extLst>
          </p:nvPr>
        </p:nvGraphicFramePr>
        <p:xfrm>
          <a:off x="674400" y="2033051"/>
          <a:ext cx="10843200" cy="4442405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2918545">
                  <a:extLst>
                    <a:ext uri="{9D8B030D-6E8A-4147-A177-3AD203B41FA5}">
                      <a16:colId xmlns:a16="http://schemas.microsoft.com/office/drawing/2014/main" val="2832255990"/>
                    </a:ext>
                  </a:extLst>
                </a:gridCol>
                <a:gridCol w="2392219">
                  <a:extLst>
                    <a:ext uri="{9D8B030D-6E8A-4147-A177-3AD203B41FA5}">
                      <a16:colId xmlns:a16="http://schemas.microsoft.com/office/drawing/2014/main" val="2443442758"/>
                    </a:ext>
                  </a:extLst>
                </a:gridCol>
                <a:gridCol w="5532436">
                  <a:extLst>
                    <a:ext uri="{9D8B030D-6E8A-4147-A177-3AD203B41FA5}">
                      <a16:colId xmlns:a16="http://schemas.microsoft.com/office/drawing/2014/main" val="2766711736"/>
                    </a:ext>
                  </a:extLst>
                </a:gridCol>
              </a:tblGrid>
              <a:tr h="403855">
                <a:tc rowSpan="11"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meziregionální disparita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ekonomická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životní úroveň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35657306"/>
                  </a:ext>
                </a:extLst>
              </a:tr>
              <a:tr h="4038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ekonomický růstu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4440176"/>
                  </a:ext>
                </a:extLst>
              </a:tr>
              <a:tr h="4038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hospodářská struktura regionu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42009414"/>
                  </a:ext>
                </a:extLst>
              </a:tr>
              <a:tr h="4038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trhu práce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379482"/>
                  </a:ext>
                </a:extLst>
              </a:tr>
              <a:tr h="4038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sociální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zdraví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34819600"/>
                  </a:ext>
                </a:extLst>
              </a:tr>
              <a:tr h="4038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vzdělání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76490767"/>
                  </a:ext>
                </a:extLst>
              </a:tr>
              <a:tr h="4038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kriminalita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07021866"/>
                  </a:ext>
                </a:extLst>
              </a:tr>
              <a:tr h="4038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bydlení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49285953"/>
                  </a:ext>
                </a:extLst>
              </a:tr>
              <a:tr h="4038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sociální péče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91361880"/>
                  </a:ext>
                </a:extLst>
              </a:tr>
              <a:tr h="4038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teritoriální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ED3D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přírodní zdroje (charakter přírody)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24836118"/>
                  </a:ext>
                </a:extLst>
              </a:tr>
              <a:tr h="4038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životní prostředí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2106611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CB64A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8CB64A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9576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sz="3600" b="1" dirty="0"/>
            </a:br>
            <a:r>
              <a:rPr lang="cs-CZ" sz="3600" b="1" dirty="0">
                <a:solidFill>
                  <a:prstClr val="white"/>
                </a:solidFill>
              </a:rPr>
              <a:t>1) Regionální disparity a jejich členění</a:t>
            </a:r>
            <a:r>
              <a:rPr lang="cs-CZ" sz="3600" dirty="0">
                <a:solidFill>
                  <a:prstClr val="white"/>
                </a:solidFill>
              </a:rPr>
              <a:t>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18" y="2099256"/>
            <a:ext cx="11256136" cy="4222006"/>
          </a:xfrm>
        </p:spPr>
        <p:txBody>
          <a:bodyPr>
            <a:normAutofit fontScale="85000" lnSpcReduction="20000"/>
          </a:bodyPr>
          <a:lstStyle/>
          <a:p>
            <a:r>
              <a:rPr lang="cs-CZ" sz="2800" dirty="0"/>
              <a:t>Klasifikace regionální disparity ze dvou souvisejících perspektiv na:</a:t>
            </a:r>
          </a:p>
          <a:p>
            <a:pPr lvl="1"/>
            <a:r>
              <a:rPr lang="cs-CZ" sz="2600" dirty="0"/>
              <a:t>vertikální</a:t>
            </a:r>
          </a:p>
          <a:p>
            <a:pPr lvl="1"/>
            <a:r>
              <a:rPr lang="cs-CZ" sz="2600" dirty="0"/>
              <a:t>horizontální</a:t>
            </a:r>
          </a:p>
          <a:p>
            <a:r>
              <a:rPr lang="cs-CZ" sz="2800" dirty="0"/>
              <a:t>Vertikální perspektiva na regionální disparitu znamená, že ji posuzujeme v kontextu různých geograficky založených rámců (svět, Evropa, země) nebo různých územních měřítek (Evropská unie, stát, region, obec s rozšířenou působností, obec). </a:t>
            </a:r>
          </a:p>
          <a:p>
            <a:r>
              <a:rPr lang="cs-CZ" sz="2800" dirty="0"/>
              <a:t>Horizontální perspektiva souvisí s věcnou sférou výskytu regionálních disparit, kdy disparita může mít materiální i nemateriální podobu. Věcnou sférou je zde myšlen jakýkoli zvolený jedinečný a měřitelný atribut (míra nezaměstnanosti, porodnost, délka železniční sítě, domácnosti připojené k internetu aj.), který splňuje předpoklad komparovatelnosti.</a:t>
            </a:r>
          </a:p>
          <a:p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CB64A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8CB64A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0318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1) Regionální disparity a jejich členění</a:t>
            </a:r>
            <a:br>
              <a:rPr lang="cs-CZ" sz="3600" b="1" dirty="0"/>
            </a:br>
            <a:r>
              <a:rPr lang="cs-CZ" sz="3600" dirty="0"/>
              <a:t>úrovně vertikální perspektivy na úrovni </a:t>
            </a:r>
            <a:r>
              <a:rPr lang="cs-CZ" sz="3600" dirty="0" err="1"/>
              <a:t>čr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18" y="1828800"/>
            <a:ext cx="11256136" cy="4919729"/>
          </a:xfrm>
        </p:spPr>
        <p:txBody>
          <a:bodyPr>
            <a:normAutofit/>
          </a:bodyPr>
          <a:lstStyle/>
          <a:p>
            <a:r>
              <a:rPr lang="cs-CZ" sz="2800" dirty="0"/>
              <a:t>Na úrovni České republiky vyplývají tyto úrovně vertikální perspektivy:</a:t>
            </a:r>
          </a:p>
          <a:p>
            <a:pPr marL="838350" lvl="1" indent="-514350">
              <a:buFont typeface="+mj-lt"/>
              <a:buAutoNum type="arabicPeriod"/>
            </a:pPr>
            <a:r>
              <a:rPr lang="cs-CZ" sz="2600" dirty="0"/>
              <a:t>Česká republika a disparity mezi jejími jednotlivými kraji</a:t>
            </a:r>
          </a:p>
          <a:p>
            <a:pPr marL="838350" lvl="1" indent="-514350">
              <a:buFont typeface="+mj-lt"/>
              <a:buAutoNum type="arabicPeriod"/>
            </a:pPr>
            <a:r>
              <a:rPr lang="cs-CZ" sz="2600" dirty="0"/>
              <a:t>kraje a rozdíly mezi jejími obcemi s rozšířenou působností (případně okresy či obcemi)</a:t>
            </a:r>
          </a:p>
          <a:p>
            <a:pPr marL="838350" lvl="1" indent="-514350">
              <a:buFont typeface="+mj-lt"/>
              <a:buAutoNum type="arabicPeriod"/>
            </a:pPr>
            <a:r>
              <a:rPr lang="cs-CZ" sz="2600" dirty="0"/>
              <a:t>obce s rozšířenou působností a disparity mezi jejími obcemi</a:t>
            </a:r>
          </a:p>
          <a:p>
            <a:pPr marL="838350" lvl="1" indent="-514350">
              <a:buFont typeface="+mj-lt"/>
              <a:buAutoNum type="arabicPeriod"/>
            </a:pPr>
            <a:r>
              <a:rPr lang="cs-CZ" sz="2600" dirty="0"/>
              <a:t>případně jiné, např. Česká republika a rozdíly mezi jejími mikroregiony nebo kraje a místní akční skupiny apod.</a:t>
            </a:r>
          </a:p>
          <a:p>
            <a:pPr marL="514350" indent="-514350">
              <a:buFont typeface="+mj-lt"/>
              <a:buAutoNum type="arabicPeriod"/>
            </a:pP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CB64A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8CB64A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4218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2) Příčiny meziregionálních rozdílů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18" y="2099256"/>
            <a:ext cx="11230378" cy="4222006"/>
          </a:xfrm>
        </p:spPr>
        <p:txBody>
          <a:bodyPr>
            <a:normAutofit fontScale="70000" lnSpcReduction="20000"/>
          </a:bodyPr>
          <a:lstStyle/>
          <a:p>
            <a:endParaRPr lang="cs-CZ" sz="3100" dirty="0">
              <a:solidFill>
                <a:schemeClr val="tx1"/>
              </a:solidFill>
            </a:endParaRPr>
          </a:p>
          <a:p>
            <a:r>
              <a:rPr lang="cs-CZ" sz="3400" dirty="0">
                <a:solidFill>
                  <a:schemeClr val="tx1"/>
                </a:solidFill>
              </a:rPr>
              <a:t>Příčiny nerovnoměrného vývoje a zdroje regionálních disparit lze nalézt ve třech základních skupinách faktorů: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sz="3100" dirty="0">
                <a:solidFill>
                  <a:schemeClr val="tx1"/>
                </a:solidFill>
              </a:rPr>
              <a:t>přírodní podmínky - množství nerostného bohatství, vybavenost a stupeň čerpání přírodních zdrojů, stupeň znehodnocení a obnovy životního prostředí, geografická poloha ve smyslu vzdálenosti k centrům obchodů a významným logistickým uzlům a další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sz="3100" dirty="0">
                <a:solidFill>
                  <a:schemeClr val="tx1"/>
                </a:solidFill>
              </a:rPr>
              <a:t>socio-kulturní faktory - hodnoty a tradice, které determinují přístup k inovacím, podnikání, mobilitě, psychologické faktory, struktura obyvatelstva, migrace a mobilita pracovní síly apod.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sz="3100" dirty="0">
                <a:solidFill>
                  <a:schemeClr val="tx1"/>
                </a:solidFill>
              </a:rPr>
              <a:t>politicko-ekonomické faktory - rozdílná ekonomická struktura a stav infrastruktury, soustředění politické i ekonomické moci do městských obvodů, regionální projevy státních rozhodnutí, inovace a schopnost jejich vytváření, aj.</a:t>
            </a:r>
          </a:p>
          <a:p>
            <a:pPr marL="457200" indent="-457200">
              <a:buFont typeface="+mj-lt"/>
              <a:buAutoNum type="arabicPeriod"/>
            </a:pPr>
            <a:endParaRPr lang="cs-CZ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CB64A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8CB64A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4469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2) Příčiny meziregionálních rozdílů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18" y="2099256"/>
            <a:ext cx="11230378" cy="4222006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8CB64A"/>
              </a:buClr>
            </a:pPr>
            <a:endParaRPr lang="cs-CZ" sz="2800" dirty="0">
              <a:solidFill>
                <a:prstClr val="black"/>
              </a:solidFill>
            </a:endParaRPr>
          </a:p>
          <a:p>
            <a:pPr>
              <a:buClr>
                <a:srgbClr val="8CB64A"/>
              </a:buClr>
            </a:pPr>
            <a:r>
              <a:rPr lang="cs-CZ" sz="2800" dirty="0">
                <a:solidFill>
                  <a:prstClr val="black"/>
                </a:solidFill>
              </a:rPr>
              <a:t>Příčiny meziregionálních rozdílů lze rozdělit do dvou kategorií na:</a:t>
            </a:r>
          </a:p>
          <a:p>
            <a:pPr lvl="1">
              <a:buClr>
                <a:srgbClr val="8CB64A"/>
              </a:buClr>
            </a:pPr>
            <a:r>
              <a:rPr lang="cs-CZ" sz="2600" dirty="0">
                <a:solidFill>
                  <a:prstClr val="black"/>
                </a:solidFill>
              </a:rPr>
              <a:t>vnitřní - pocházejí od aktérů regionálního rozvoje v daném regionu, přičemž jde o jejich chování, zvyky, motivaci, schopnosti a míru jejich využití</a:t>
            </a:r>
          </a:p>
          <a:p>
            <a:pPr lvl="1">
              <a:buClr>
                <a:srgbClr val="8CB64A"/>
              </a:buClr>
            </a:pPr>
            <a:r>
              <a:rPr lang="cs-CZ" sz="2600" dirty="0">
                <a:solidFill>
                  <a:prstClr val="black"/>
                </a:solidFill>
              </a:rPr>
              <a:t>vnější - společenské podmínky a podmínky externího prostředí (fyzicko-geografické i socio-ekonomické)</a:t>
            </a:r>
          </a:p>
          <a:p>
            <a:pPr>
              <a:buClr>
                <a:srgbClr val="8CB64A"/>
              </a:buClr>
            </a:pPr>
            <a:r>
              <a:rPr lang="cs-CZ" sz="2800" dirty="0">
                <a:solidFill>
                  <a:prstClr val="black"/>
                </a:solidFill>
              </a:rPr>
              <a:t>Regionální rozdíly jsou tím, co se promítá do regionální struktury regionů, která je následně pro každý region specifická. Vedle prosperujících regionů s vysokou životní úrovní (ale například nežádoucím stavem životního prostředí) můžeme nalézt regiony s podprůměrnou ekonomickou výkonností, s vysokou nezaměstnaností a sociálními problémy.</a:t>
            </a:r>
          </a:p>
          <a:p>
            <a:pPr>
              <a:buClr>
                <a:srgbClr val="8CB64A"/>
              </a:buClr>
            </a:pPr>
            <a:endParaRPr lang="cs-CZ" sz="2800" dirty="0">
              <a:solidFill>
                <a:prstClr val="black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CB64A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8CB64A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5547262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986</Words>
  <Application>Microsoft Office PowerPoint</Application>
  <PresentationFormat>Širokoúhlá obrazovka</PresentationFormat>
  <Paragraphs>102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Calibri</vt:lpstr>
      <vt:lpstr>Gill Sans MT</vt:lpstr>
      <vt:lpstr>Times New Roman</vt:lpstr>
      <vt:lpstr>Wingdings 2</vt:lpstr>
      <vt:lpstr>Dividenda</vt:lpstr>
      <vt:lpstr>Regionální ekonomika a politika</vt:lpstr>
      <vt:lpstr>Obsah</vt:lpstr>
      <vt:lpstr>1) Regionální disparity a jejich členění</vt:lpstr>
      <vt:lpstr>1) Regionální disparity a jejich členění</vt:lpstr>
      <vt:lpstr>1) Regionální disparity a jejich členění základní členění meziregionálních disparit</vt:lpstr>
      <vt:lpstr> 1) Regionální disparity a jejich členění </vt:lpstr>
      <vt:lpstr>1) Regionální disparity a jejich členění úrovně vertikální perspektivy na úrovni čr</vt:lpstr>
      <vt:lpstr>2) Příčiny meziregionálních rozdílů</vt:lpstr>
      <vt:lpstr>2) Příčiny meziregionálních rozdílů</vt:lpstr>
      <vt:lpstr>2) Příčiny meziregionálních rozdílů typy problémových regionů</vt:lpstr>
      <vt:lpstr>3) Regionální rozdíly v české republice</vt:lpstr>
      <vt:lpstr>3) Regionální rozdíly v české republice</vt:lpstr>
      <vt:lpstr>3) Regionální rozdíly v české republice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Regionální ekonomika a politika</dc:title>
  <dc:creator>kristyna.raczova7@gmail.com</dc:creator>
  <cp:lastModifiedBy>tur0001</cp:lastModifiedBy>
  <cp:revision>8</cp:revision>
  <dcterms:created xsi:type="dcterms:W3CDTF">2019-09-25T12:11:09Z</dcterms:created>
  <dcterms:modified xsi:type="dcterms:W3CDTF">2019-09-26T05:44:05Z</dcterms:modified>
</cp:coreProperties>
</file>