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83" r:id="rId6"/>
    <p:sldId id="285" r:id="rId7"/>
    <p:sldId id="288" r:id="rId8"/>
    <p:sldId id="282" r:id="rId9"/>
    <p:sldId id="289" r:id="rId10"/>
    <p:sldId id="290" r:id="rId11"/>
    <p:sldId id="291" r:id="rId12"/>
    <p:sldId id="292" r:id="rId13"/>
    <p:sldId id="293" r:id="rId14"/>
    <p:sldId id="27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CED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5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8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8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9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9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9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4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8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5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5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670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3940936"/>
            <a:ext cx="10993546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cs-CZ" sz="85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40000"/>
                  <a:lumOff val="6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56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Regionální rozdíly</a:t>
            </a:r>
            <a:endParaRPr kumimoji="0" lang="en-US" sz="56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66658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66658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Příčiny meziregionálních rozdílů</a:t>
            </a:r>
            <a:br>
              <a:rPr lang="cs-CZ" sz="3600" b="1" dirty="0"/>
            </a:br>
            <a:r>
              <a:rPr lang="cs-CZ" sz="3600" dirty="0"/>
              <a:t>typy problémových regionů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>
              <a:buClr>
                <a:srgbClr val="8CB64A"/>
              </a:buClr>
            </a:pPr>
            <a:r>
              <a:rPr lang="cs-CZ" sz="3100" dirty="0">
                <a:solidFill>
                  <a:prstClr val="black"/>
                </a:solidFill>
              </a:rPr>
              <a:t>Podle různých příčin vzniku meziregionálních disparit rozlišujeme tři hlavní typy tzv. problémových regionů:</a:t>
            </a:r>
          </a:p>
          <a:p>
            <a:pPr marL="838350" lvl="1" indent="-514350">
              <a:buClr>
                <a:srgbClr val="8CB64A"/>
              </a:buClr>
              <a:buFont typeface="+mj-lt"/>
              <a:buAutoNum type="arabicPeriod"/>
            </a:pPr>
            <a:r>
              <a:rPr lang="cs-CZ" sz="2800" dirty="0">
                <a:solidFill>
                  <a:prstClr val="black"/>
                </a:solidFill>
              </a:rPr>
              <a:t>regiony nedostatečně vybavené přírodními zdroji charakteristické nepříznivými přírodními podmínkami, které v minulosti umožnily pouze extenzivní formy zemědělství, a tato informace přetrvala do současnosti</a:t>
            </a:r>
          </a:p>
          <a:p>
            <a:pPr marL="838350" lvl="1" indent="-514350">
              <a:buClr>
                <a:srgbClr val="8CB64A"/>
              </a:buClr>
              <a:buFont typeface="+mj-lt"/>
              <a:buAutoNum type="arabicPeriod"/>
            </a:pPr>
            <a:r>
              <a:rPr lang="cs-CZ" sz="2800" dirty="0">
                <a:solidFill>
                  <a:prstClr val="black"/>
                </a:solidFill>
              </a:rPr>
              <a:t>regiony s nedostatečným využitím vlastních zdrojů, kdy nízké využití vlastních zdrojů je podmíněno nedostatkem kapitálu</a:t>
            </a:r>
          </a:p>
          <a:p>
            <a:pPr marL="838350" lvl="1" indent="-514350">
              <a:buClr>
                <a:srgbClr val="8CB64A"/>
              </a:buClr>
              <a:buFont typeface="+mj-lt"/>
              <a:buAutoNum type="arabicPeriod"/>
            </a:pPr>
            <a:r>
              <a:rPr lang="cs-CZ" sz="2800" dirty="0">
                <a:solidFill>
                  <a:prstClr val="black"/>
                </a:solidFill>
              </a:rPr>
              <a:t>regiony se stagnujícími, upadajícími základními odvětvími, které v minulos-ti patřily k vyspělým, avšak změnou ve struktuře poptávky zaznamenali stagnaci či úpadek tradičních odvětví (těžba uhlí, energetika, hutnictví, textilní výroba, strojírenství apod.)</a:t>
            </a:r>
          </a:p>
          <a:p>
            <a:pPr marL="514350" indent="-514350">
              <a:buClr>
                <a:srgbClr val="8CB64A"/>
              </a:buClr>
              <a:buFont typeface="+mj-lt"/>
              <a:buAutoNum type="arabicPeriod"/>
            </a:pPr>
            <a:endParaRPr lang="cs-CZ" sz="2800" dirty="0">
              <a:solidFill>
                <a:prstClr val="black"/>
              </a:solidFill>
            </a:endParaRPr>
          </a:p>
          <a:p>
            <a:pPr marL="514350" indent="-514350">
              <a:buClr>
                <a:srgbClr val="8CB64A"/>
              </a:buClr>
              <a:buFont typeface="+mj-lt"/>
              <a:buAutoNum type="arabicPeriod"/>
            </a:pP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29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Regionální rozdíly v české republice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V České republice docházelo ke vzniku významných rozdílů v míře sociálně ekonomického rozvoje regionů a existuje stále předpoklad jejich dalšího narůstání jako důsledek prudkých změn ekonomických podmínek a rozdílného sektorového dopadu ekonomické transformace na jednotlivé regiony. </a:t>
            </a:r>
          </a:p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Česká republika zdědila z minulosti ve srovnání s mnoha zeměmi západní Evropy po-měrně malé regionální rozdíly. V průběhu transformačního období v 90. letech 20. stol. však došlo v důsledku otevírání ekonomiky a restrukturalizace k růstu regionálních disparit, které ovlivňují mnohem intenzivněji úroveň života v regionech.</a:t>
            </a:r>
          </a:p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 marL="0" lvl="0" indent="0">
              <a:buClr>
                <a:srgbClr val="8CB64A"/>
              </a:buClr>
              <a:buNone/>
            </a:pP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59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Regionální rozdíly v české republice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/>
          </a:bodyPr>
          <a:lstStyle/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Trendy prohlubování meziregionálních rozdílů ovlivňují zejména tyto faktory: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úroveň infrastruktury, zejména dopravní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úroveň industrializace regionu s dopadem na zaměstnanost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stav zemědělství s klesajícím podílem na zaměstnanosti i výstupu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postavení služeb s novou vedoucí roli v ekonomice jako celku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síť měst, zejména větších, které by se mohly stát významnými rozvojovými póly na regionální i národní úrovni</a:t>
            </a:r>
          </a:p>
          <a:p>
            <a:pPr marL="324000" lvl="1" indent="0">
              <a:buClr>
                <a:srgbClr val="8CB64A"/>
              </a:buClr>
              <a:buNone/>
            </a:pPr>
            <a:endParaRPr lang="cs-CZ" sz="2600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35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Regionální rozdíly v české republice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/>
          </a:bodyPr>
          <a:lstStyle/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Trendy prohlubování meziregionálních rozdílů ovlivňují zejména tyto faktory: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nové podnikatelské aktivy, zejména malé a střední podniky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sociální napění a problémy v nezaměstnanosti koncentrované zejména v severních Čechách (Ústecký kraj) a na severní Moravě a ve Slezsku (kraj Moravskoslezský)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lidské zdroje s nedostatečnou kvalifikací a znalostmi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omezené aktivity výzkumu a vývoje silně soustředěné v hlavním městě Praze</a:t>
            </a:r>
          </a:p>
          <a:p>
            <a:pPr lvl="1">
              <a:buClr>
                <a:srgbClr val="8CB64A"/>
              </a:buClr>
            </a:pPr>
            <a:endParaRPr lang="cs-CZ" sz="2600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69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062" y="2034863"/>
            <a:ext cx="11771290" cy="4623514"/>
          </a:xfrm>
        </p:spPr>
        <p:txBody>
          <a:bodyPr>
            <a:normAutofit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Regionální rozdíly (regionální disparity) a jejich členění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Příčiny meziregionálních rozdílů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Regionální rozdíly v České republice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Klíčová slova: </a:t>
            </a:r>
            <a:r>
              <a:rPr lang="cs-CZ" sz="2400" b="1" dirty="0">
                <a:solidFill>
                  <a:srgbClr val="3D3D3D"/>
                </a:solidFill>
              </a:rPr>
              <a:t>Disparita, ekonomická disparita, meziregionální disparita, pozitivní a negativní disparita, příčiny meziregionálních rozdílů, region, regionální rozdíly, regiony nedostatečně vybavené přírodními zdroji, regiony s nedostatečným využitím vlastních zdrojů, regiony se stagnujícími základními odvětvími, rozdíl, sociální disparita, teritoriální disparita.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1) Regionální disparity a jejich členění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Regionální disparitou rozumíme územní nerovnosti či nepoměr ekonomických, sociálních nebo teritoriálních jevů.</a:t>
            </a:r>
          </a:p>
          <a:p>
            <a:pPr lvl="0"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Regionální disparita jako rozdílnost, která je výsledkem přirozeného vývoje reálně fungující ekonomiky.</a:t>
            </a:r>
          </a:p>
          <a:p>
            <a:pPr lvl="0"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Regionální disparity mohou být: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pozitivní - podporovány a prohlubovány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negativní - omezovány a potlačovány</a:t>
            </a:r>
          </a:p>
          <a:p>
            <a:pPr lvl="0"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1) Regionální disparity a jejich členění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Regionální disparity členíme na: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ekonomické - územní nerovnosti či nepoměry ekonomických jevů neboli územní rozdílnosti v procesu výroby, rozdělování, směny a spotřeby užitných hodnot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sociální - územní nerovnosti či nepoměry sociálních jevů, které se týkají především lidské společnosti a vtahů uvnitř této společnosti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teritoriální - územní nerovnosti či nepoměry teritoriálních jevů, které jsou spjaty zejména s příslušným územím</a:t>
            </a:r>
          </a:p>
          <a:p>
            <a:pPr lvl="1"/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3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1) Regionální disparity a jejich členění</a:t>
            </a:r>
            <a:br>
              <a:rPr lang="cs-CZ" sz="3600" b="1" dirty="0"/>
            </a:br>
            <a:r>
              <a:rPr lang="cs-CZ" sz="3600" dirty="0"/>
              <a:t>základní členění meziregionálních disparit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965AD5B-BF41-49E2-9B83-932BE1220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271416"/>
              </p:ext>
            </p:extLst>
          </p:nvPr>
        </p:nvGraphicFramePr>
        <p:xfrm>
          <a:off x="674400" y="2033051"/>
          <a:ext cx="10843200" cy="444240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918545">
                  <a:extLst>
                    <a:ext uri="{9D8B030D-6E8A-4147-A177-3AD203B41FA5}">
                      <a16:colId xmlns:a16="http://schemas.microsoft.com/office/drawing/2014/main" val="2832255990"/>
                    </a:ext>
                  </a:extLst>
                </a:gridCol>
                <a:gridCol w="2392219">
                  <a:extLst>
                    <a:ext uri="{9D8B030D-6E8A-4147-A177-3AD203B41FA5}">
                      <a16:colId xmlns:a16="http://schemas.microsoft.com/office/drawing/2014/main" val="2443442758"/>
                    </a:ext>
                  </a:extLst>
                </a:gridCol>
                <a:gridCol w="5532436">
                  <a:extLst>
                    <a:ext uri="{9D8B030D-6E8A-4147-A177-3AD203B41FA5}">
                      <a16:colId xmlns:a16="http://schemas.microsoft.com/office/drawing/2014/main" val="2766711736"/>
                    </a:ext>
                  </a:extLst>
                </a:gridCol>
              </a:tblGrid>
              <a:tr h="403855">
                <a:tc rowSpan="11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meziregionální disparita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ekonomická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životní úroveň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5657306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ekonomický růstu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40176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hospodářská struktura regionu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2009414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trhu práce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379482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sociální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zdraví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4819600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vzdělání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6490767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kriminalita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7021866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bydlení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9285953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sociální péče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1361880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teritoriální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přírodní zdroje (charakter přírody)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4836118"/>
                  </a:ext>
                </a:extLst>
              </a:tr>
              <a:tr h="403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životní prostředí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106611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57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b="1" dirty="0"/>
            </a:br>
            <a:r>
              <a:rPr lang="cs-CZ" sz="3600" b="1" dirty="0">
                <a:solidFill>
                  <a:prstClr val="white"/>
                </a:solidFill>
              </a:rPr>
              <a:t>1) Regionální disparity a jejich členění</a:t>
            </a:r>
            <a:r>
              <a:rPr lang="cs-CZ" sz="3600" dirty="0">
                <a:solidFill>
                  <a:prstClr val="white"/>
                </a:solidFill>
              </a:rPr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56136" cy="4222006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Klasifikace regionální disparity ze dvou souvisejících perspektiv na:</a:t>
            </a:r>
          </a:p>
          <a:p>
            <a:pPr lvl="1"/>
            <a:r>
              <a:rPr lang="cs-CZ" sz="2600" dirty="0"/>
              <a:t>vertikální</a:t>
            </a:r>
          </a:p>
          <a:p>
            <a:pPr lvl="1"/>
            <a:r>
              <a:rPr lang="cs-CZ" sz="2600" dirty="0"/>
              <a:t>horizontální</a:t>
            </a:r>
          </a:p>
          <a:p>
            <a:r>
              <a:rPr lang="cs-CZ" sz="2800" dirty="0"/>
              <a:t>Vertikální perspektiva na regionální disparitu znamená, že ji posuzujeme v kontextu různých geograficky založených rámců (svět, Evropa, země) nebo různých územních měřítek (Evropská unie, stát, region, obec s rozšířenou působností, obec). </a:t>
            </a:r>
          </a:p>
          <a:p>
            <a:r>
              <a:rPr lang="cs-CZ" sz="2800" dirty="0"/>
              <a:t>Horizontální perspektiva souvisí s věcnou sférou výskytu regionálních disparit, kdy disparita může mít materiální i nemateriální podobu. Věcnou sférou je zde myšlen jakýkoli zvolený jedinečný a měřitelný atribut (míra nezaměstnanosti, porodnost, délka železniční sítě, domácnosti připojené k internetu aj.), který splňuje předpoklad komparovatelnosti.</a:t>
            </a: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31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1) Regionální disparity a jejich členění</a:t>
            </a:r>
            <a:br>
              <a:rPr lang="cs-CZ" sz="3600" b="1" dirty="0"/>
            </a:br>
            <a:r>
              <a:rPr lang="cs-CZ" sz="3600" dirty="0"/>
              <a:t>úrovně vertikální perspektivy na úrovni </a:t>
            </a:r>
            <a:r>
              <a:rPr lang="cs-CZ" sz="3600" dirty="0" err="1"/>
              <a:t>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Na úrovni České republiky vyplývají tyto úrovně vertikální perspektivy: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Česká republika a disparity mezi jejími jednotlivými kraji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kraje a rozdíly mezi jejími obcemi s rozšířenou působností (případně okresy či obcemi)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obce s rozšířenou působností a disparity mezi jejími obcemi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případně jiné, např. Česká republika a rozdíly mezi jejími mikroregiony nebo kraje a místní akční skupiny apod.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21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2) Příčiny meziregionálních rozdílů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70000" lnSpcReduction="20000"/>
          </a:bodyPr>
          <a:lstStyle/>
          <a:p>
            <a:endParaRPr lang="cs-CZ" sz="3100" dirty="0">
              <a:solidFill>
                <a:schemeClr val="tx1"/>
              </a:solidFill>
            </a:endParaRPr>
          </a:p>
          <a:p>
            <a:r>
              <a:rPr lang="cs-CZ" sz="3400" dirty="0">
                <a:solidFill>
                  <a:schemeClr val="tx1"/>
                </a:solidFill>
              </a:rPr>
              <a:t>Příčiny nerovnoměrného vývoje a zdroje regionálních disparit lze nalézt ve třech základních skupinách faktorů: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3100" dirty="0">
                <a:solidFill>
                  <a:schemeClr val="tx1"/>
                </a:solidFill>
              </a:rPr>
              <a:t>přírodní podmínky - množství nerostného bohatství, vybavenost a stupeň čerpání přírodních zdrojů, stupeň znehodnocení a obnovy životního prostředí, geografická poloha ve smyslu vzdálenosti k centrům obchodů a významným logistickým uzlům a další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3100" dirty="0">
                <a:solidFill>
                  <a:schemeClr val="tx1"/>
                </a:solidFill>
              </a:rPr>
              <a:t>socio-kulturní faktory - hodnoty a tradice, které determinují přístup k inovacím, podnikání, mobilitě, psychologické faktory, struktura obyvatelstva, migrace a mobilita pracovní síly apod.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3100" dirty="0">
                <a:solidFill>
                  <a:schemeClr val="tx1"/>
                </a:solidFill>
              </a:rPr>
              <a:t>politicko-ekonomické faktory - rozdílná ekonomická struktura a stav infrastruktury, soustředění politické i ekonomické moci do městských obvodů, regionální projevy státních rozhodnutí, inovace a schopnost jejich vytváření, aj.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46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2) Příčiny meziregionálních rozdílů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Příčiny meziregionálních rozdílů lze rozdělit do dvou kategorií na: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vnitřní - pocházejí od aktérů regionálního rozvoje v daném regionu, přičemž jde o jejich chování, zvyky, motivaci, schopnosti a míru jejich využití</a:t>
            </a:r>
          </a:p>
          <a:p>
            <a:pPr lvl="1">
              <a:buClr>
                <a:srgbClr val="8CB64A"/>
              </a:buClr>
            </a:pPr>
            <a:r>
              <a:rPr lang="cs-CZ" sz="2600" dirty="0">
                <a:solidFill>
                  <a:prstClr val="black"/>
                </a:solidFill>
              </a:rPr>
              <a:t>vnější - společenské podmínky a podmínky externího prostředí (fyzicko-geografické i socio-ekonomické)</a:t>
            </a:r>
          </a:p>
          <a:p>
            <a:pPr>
              <a:buClr>
                <a:srgbClr val="8CB64A"/>
              </a:buClr>
            </a:pPr>
            <a:r>
              <a:rPr lang="cs-CZ" sz="2800" dirty="0">
                <a:solidFill>
                  <a:prstClr val="black"/>
                </a:solidFill>
              </a:rPr>
              <a:t>Regionální rozdíly jsou tím, co se promítá do regionální struktury regionů, která je následně pro každý region specifická. Vedle prosperujících regionů s vysokou životní úrovní (ale například nežádoucím stavem životního prostředí) můžeme nalézt regiony s podprůměrnou ekonomickou výkonností, s vysokou nezaměstnaností a sociálními problémy.</a:t>
            </a:r>
          </a:p>
          <a:p>
            <a:pPr>
              <a:buClr>
                <a:srgbClr val="8CB64A"/>
              </a:buClr>
            </a:pP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5472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986</Words>
  <Application>Microsoft Office PowerPoint</Application>
  <PresentationFormat>Širokoúhlá obrazovka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Gill Sans MT</vt:lpstr>
      <vt:lpstr>Times New Roman</vt:lpstr>
      <vt:lpstr>Wingdings 2</vt:lpstr>
      <vt:lpstr>Dividenda</vt:lpstr>
      <vt:lpstr>Regionální ekonomika a politika</vt:lpstr>
      <vt:lpstr>Obsah</vt:lpstr>
      <vt:lpstr>1) Regionální disparity a jejich členění</vt:lpstr>
      <vt:lpstr>1) Regionální disparity a jejich členění</vt:lpstr>
      <vt:lpstr>1) Regionální disparity a jejich členění základní členění meziregionálních disparit</vt:lpstr>
      <vt:lpstr> 1) Regionální disparity a jejich členění </vt:lpstr>
      <vt:lpstr>1) Regionální disparity a jejich členění úrovně vertikální perspektivy na úrovni čr</vt:lpstr>
      <vt:lpstr>2) Příčiny meziregionálních rozdílů</vt:lpstr>
      <vt:lpstr>2) Příčiny meziregionálních rozdílů</vt:lpstr>
      <vt:lpstr>2) Příčiny meziregionálních rozdílů typy problémových regionů</vt:lpstr>
      <vt:lpstr>3) Regionální rozdíly v české republice</vt:lpstr>
      <vt:lpstr>3) Regionální rozdíly v české republice</vt:lpstr>
      <vt:lpstr>3) Regionální rozdíly v české republice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ekonomika a politika</dc:title>
  <dc:creator>kristyna.raczova7@gmail.com</dc:creator>
  <cp:lastModifiedBy>tur0001</cp:lastModifiedBy>
  <cp:revision>8</cp:revision>
  <dcterms:created xsi:type="dcterms:W3CDTF">2019-09-25T12:11:09Z</dcterms:created>
  <dcterms:modified xsi:type="dcterms:W3CDTF">2019-09-26T05:44:05Z</dcterms:modified>
</cp:coreProperties>
</file>