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7" r:id="rId4"/>
    <p:sldId id="290" r:id="rId5"/>
    <p:sldId id="289" r:id="rId6"/>
    <p:sldId id="283" r:id="rId7"/>
    <p:sldId id="291" r:id="rId8"/>
    <p:sldId id="292" r:id="rId9"/>
    <p:sldId id="293" r:id="rId10"/>
    <p:sldId id="288" r:id="rId11"/>
    <p:sldId id="294" r:id="rId12"/>
    <p:sldId id="295" r:id="rId13"/>
    <p:sldId id="296" r:id="rId14"/>
    <p:sldId id="297" r:id="rId15"/>
    <p:sldId id="298" r:id="rId16"/>
    <p:sldId id="276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E47221B-3450-4466-A490-E0EC82BBA5EB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48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E4377-41EB-4267-BF49-9DB0F1D83DFE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161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FF524A7-38CD-4D49-91CB-B0844414D8F7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643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E6B4A-86B3-4DA3-9C9C-71D49B7F04AD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843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7EB643B-0454-4492-B9F7-BEFAFA1F51F7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416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E0993-7390-4AE7-B6CA-C7AEAB9DA5EB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173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E9E71-072F-4868-8C44-601CACDE2AA7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69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5F17-7208-4B0B-B933-C1C2DDA429D1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959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5755-A11E-4DD3-8D04-6E321D95181A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98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9AF7116-B6F3-45F3-AD26-FEE9DBB79F5E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72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0B51-9898-4F5C-89CC-67E924DFB987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555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468A518-ADFF-4A02-9C02-448EC94B65A2}" type="datetime1">
              <a:rPr lang="en-US" smtClean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7544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Regionální ekonomika a politika</a:t>
            </a:r>
            <a:endParaRPr lang="en-US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Ing. Kamila Turečková, Ph.D.</a:t>
            </a:r>
            <a:endParaRPr lang="en-US" sz="2800" dirty="0"/>
          </a:p>
        </p:txBody>
      </p:sp>
      <p:pic>
        <p:nvPicPr>
          <p:cNvPr id="4" name="Picture 2" descr="Slezská univerzita v Opav&amp;ecaron;, Obchodn&amp;ecaron; podnikatelská fakulta v Karvin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367" y="636971"/>
            <a:ext cx="3024336" cy="93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 txBox="1">
            <a:spLocks/>
          </p:cNvSpPr>
          <p:nvPr/>
        </p:nvSpPr>
        <p:spPr>
          <a:xfrm>
            <a:off x="581191" y="3940936"/>
            <a:ext cx="10993546" cy="23495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CB64A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kumimoji="0" lang="cs-CZ" sz="2800" b="0" i="0" u="none" strike="noStrike" kern="1200" cap="all" spc="0" normalizeH="0" baseline="0" noProof="0" dirty="0">
                <a:ln>
                  <a:noFill/>
                </a:ln>
                <a:solidFill>
                  <a:srgbClr val="8CB64A">
                    <a:lumMod val="40000"/>
                    <a:lumOff val="60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cs-CZ" sz="8500" b="0" i="0" u="none" strike="noStrike" kern="1200" cap="all" spc="0" normalizeH="0" baseline="0" noProof="0" dirty="0">
                <a:ln>
                  <a:noFill/>
                </a:ln>
                <a:solidFill>
                  <a:srgbClr val="8CB64A">
                    <a:lumMod val="40000"/>
                    <a:lumOff val="60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8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CB64A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endParaRPr kumimoji="0" lang="cs-CZ" sz="2800" b="0" i="0" u="none" strike="noStrike" kern="1200" cap="all" spc="0" normalizeH="0" baseline="0" noProof="0" dirty="0">
              <a:ln>
                <a:noFill/>
              </a:ln>
              <a:solidFill>
                <a:srgbClr val="8CB64A">
                  <a:lumMod val="40000"/>
                  <a:lumOff val="60000"/>
                </a:srgb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CB64A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kumimoji="0" lang="cs-CZ" sz="5600" b="0" i="0" u="none" strike="noStrike" kern="1200" cap="all" spc="0" normalizeH="0" baseline="0" noProof="0" dirty="0">
                <a:ln>
                  <a:noFill/>
                </a:ln>
                <a:solidFill>
                  <a:srgbClr val="8CB64A">
                    <a:lumMod val="20000"/>
                    <a:lumOff val="80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Regionální konkurenceschopnost</a:t>
            </a:r>
            <a:endParaRPr kumimoji="0" lang="en-US" sz="5600" b="0" i="0" u="none" strike="noStrike" kern="1200" cap="all" spc="0" normalizeH="0" baseline="0" noProof="0" dirty="0">
              <a:ln>
                <a:noFill/>
              </a:ln>
              <a:solidFill>
                <a:srgbClr val="8CB64A">
                  <a:lumMod val="20000"/>
                  <a:lumOff val="80000"/>
                </a:srgb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366658">
                    <a:lumMod val="75000"/>
                    <a:lumOff val="2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366658">
                  <a:lumMod val="75000"/>
                  <a:lumOff val="25000"/>
                </a:srgb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9534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/>
              <a:t>3) regionální konkurenceschopnost v čr podle Strategie rozvoje čr na období 2014-2020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1828800"/>
            <a:ext cx="11256136" cy="4919729"/>
          </a:xfrm>
        </p:spPr>
        <p:txBody>
          <a:bodyPr>
            <a:normAutofit/>
          </a:bodyPr>
          <a:lstStyle/>
          <a:p>
            <a:r>
              <a:rPr lang="cs-CZ" sz="2800" dirty="0"/>
              <a:t>Rozvojový potenciál území a atributy regionální konkurenceschopnosti se v podmínkách nejen ČR, ale obecně koncentrují do oblastí s vyšší hustotou osídlení. Pro nastavení regionální dimenze SRR z toho vyplývá nezbytnost jednoznačně vymezit území s nejvyšším rozvojovým potenciálem a zde uplatnit nástroje tento potenciál posilující. </a:t>
            </a:r>
            <a:endParaRPr lang="cs-CZ" sz="2800" dirty="0"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4218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/>
              <a:t>3) regionální konkurenceschopnost v čr podle Strategie rozvoje čr na období 2014-2020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1828800"/>
            <a:ext cx="11256136" cy="4919729"/>
          </a:xfrm>
        </p:spPr>
        <p:txBody>
          <a:bodyPr>
            <a:normAutofit lnSpcReduction="10000"/>
          </a:bodyPr>
          <a:lstStyle/>
          <a:p>
            <a:r>
              <a:rPr lang="cs-CZ" sz="2800" dirty="0"/>
              <a:t>Póly růstu, identifikované analytickou částí SRR se profilují ve třech úrovních:</a:t>
            </a:r>
          </a:p>
          <a:p>
            <a:pPr marL="838350" lvl="1" indent="-514350">
              <a:buFont typeface="+mj-lt"/>
              <a:buAutoNum type="arabicPeriod"/>
            </a:pPr>
            <a:r>
              <a:rPr lang="cs-CZ" sz="2600" dirty="0"/>
              <a:t>Zcela nesouměřitelným územím s ostatními částmi republiky, a to nejen z hlediska ekonomického potenciálu a konkurenceschopnosti, je „metropolitní oblast“ hlavního města Prahy, včetně bezprostředně navazujícího území Středočeského kraje. Ostatní metropolitní oblasti jsou klíčovými póly rozvoje, ovšem s výrazně nižším významovým i prostorovým vlivem. Brno přirozeně integruje oblast jižní Moravy, Ostrava je přirozeným centrem severní Moravy a Slezska a Plzeň integruje jihozápadní část Čech, obdobnou roli hrají Hradec Králové s Pardubicemi v severovýchodní východní části Čech a města v aglomeraci mezi Ústím nad Labem a Chomutovem v severních Čechách. </a:t>
            </a:r>
            <a:endParaRPr lang="cs-CZ" sz="2600" dirty="0"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5122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/>
              <a:t>3) regionální konkurenceschopnost v čr podle Strategie rozvoje čr na období 2014-2020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1828800"/>
            <a:ext cx="11256136" cy="4919729"/>
          </a:xfrm>
        </p:spPr>
        <p:txBody>
          <a:bodyPr>
            <a:normAutofit/>
          </a:bodyPr>
          <a:lstStyle/>
          <a:p>
            <a:r>
              <a:rPr lang="cs-CZ" sz="2800" dirty="0"/>
              <a:t>Póly růstu, identifikované analytickou částí SRR se profilují ve třech úrovních:</a:t>
            </a:r>
          </a:p>
          <a:p>
            <a:pPr marL="838350" lvl="1" indent="-514350">
              <a:buFont typeface="+mj-lt"/>
              <a:buAutoNum type="arabicPeriod" startAt="2"/>
            </a:pPr>
            <a:r>
              <a:rPr lang="cs-CZ" sz="2600" dirty="0"/>
              <a:t>Druhou úrovní území z hlediska ekonomického potenciálu a konkurenceschopnosti jsou „regionální sídelní aglomerace“ reprezentované krajskými městy a navazujícím územím. Jedná se především o Liberec, České Budějovice, Olomouc, Karlovy Vary, Jihlavu a Zlín. Velké městské aglomerace s diverzifikovanou strukturou ekonomiky a se zastoupením odvětví schopných generovat růst ve svém okolí vytvářejí póly rozvoje.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4790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/>
              <a:t>3) regionální konkurenceschopnost v čr podle Strategie rozvoje čr na období 2014-2020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1828800"/>
            <a:ext cx="11256136" cy="4919729"/>
          </a:xfrm>
        </p:spPr>
        <p:txBody>
          <a:bodyPr>
            <a:normAutofit/>
          </a:bodyPr>
          <a:lstStyle/>
          <a:p>
            <a:r>
              <a:rPr lang="cs-CZ" sz="2800" dirty="0"/>
              <a:t>Póly růstu, identifikované analytickou částí SRR se profilují ve třech úrovních:</a:t>
            </a:r>
          </a:p>
          <a:p>
            <a:pPr marL="838350" lvl="1" indent="-514350">
              <a:buFont typeface="+mj-lt"/>
              <a:buAutoNum type="arabicPeriod" startAt="3"/>
            </a:pPr>
            <a:r>
              <a:rPr lang="cs-CZ" sz="2600" dirty="0"/>
              <a:t>Třetí úrovní, zastoupenou logicky největším počtem, jsou území „regionálních center a jejich zázemí“. Zde se jedná zejména o regiony, jejichž centry jsou bývalá významnější okresní města. Jedná se o centra osídlení, jejichž infrastruktura slouží nejen pro potřeby vlastních obyvatel, ale samozřejmě i pro obyvatele přilehlých venkovských regionů. Jsou místem specializačně rozšířené občanské vybavenosti a odvětvově široké nabídky pracovních příležitostí.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5666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/>
              <a:t>3) regionální konkurenceschopnost v čr podle Strategie rozvoje čr na období 2014-2020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1828800"/>
            <a:ext cx="11256136" cy="4919729"/>
          </a:xfrm>
        </p:spPr>
        <p:txBody>
          <a:bodyPr>
            <a:normAutofit/>
          </a:bodyPr>
          <a:lstStyle/>
          <a:p>
            <a:r>
              <a:rPr lang="cs-CZ" sz="2800" dirty="0"/>
              <a:t> Důležitým faktorem regionální konkurenceschopnosti je kvalitní dopravní infrastruktura, zejména napojení regionu na dálnici či rychlostní komunikaci, případně železniční koridor. Rostoucí význam pro konkurenceschopnost a šíření inovací má v posledních letech také letecká doprava. </a:t>
            </a:r>
          </a:p>
          <a:p>
            <a:r>
              <a:rPr lang="cs-CZ" sz="2800" dirty="0"/>
              <a:t>V regionech, kde tato strategická propojení center chybí, je rozvoj území a šíření inovací pomalejší a měl by být podpořen např. rozšiřováním integrovaných systémů veřejné dopravy včetně městské hromadné dopravy, přestupních terminálů či budováním infrastruktury pro dopravu v klidu.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8114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/>
              <a:t>3) regionální konkurenceschopnost v čr podle Strategie rozvoje čr na období 2014-2020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1828800"/>
            <a:ext cx="11256136" cy="4919729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/>
              <a:t> Metropolitní oblasti jsou hnacími prvky české ekonomiky, je zde koncentrován značný podíl ekonomických činností, z nichž řada je propojena s univerzitním výzkumem a vývojem. Podpora kvalitativního rozvoje univerzit a výzkumných center, zlepšování podmínek a ICT vybavení a výuky včetně posilování personálních kapacit může být dalším faktorem k nastartování rozvojového potenciálu regionu, a to i v regionálních centrech, v nichž už v současné době rozvíjejí univerzity a vysoké školy řadu svých aktivit. </a:t>
            </a:r>
          </a:p>
          <a:p>
            <a:r>
              <a:rPr lang="cs-CZ" sz="2800" dirty="0"/>
              <a:t>Integrace ČR do globální ekonomiky klade vysoké nároky na inovace a schopnosti využívat nové znalosti a informace. Pro rozvoj konkurenceschopnosti české ekonomiky je třeba kvalitní pracovní síla, která by měla být podpořena optimalizací škol, podporou dalšího vzdělávání i zvýšením investiční atraktivity problémových regionů.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98465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/>
              <a:t>Děkuji za pozornost.</a:t>
            </a:r>
            <a:endParaRPr lang="en-US" sz="36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654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6062" y="2034863"/>
            <a:ext cx="11771290" cy="4623514"/>
          </a:xfrm>
        </p:spPr>
        <p:txBody>
          <a:bodyPr>
            <a:normAutofit/>
          </a:bodyPr>
          <a:lstStyle/>
          <a:p>
            <a:pPr marL="403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3200" b="1" dirty="0">
                <a:solidFill>
                  <a:schemeClr val="tx1"/>
                </a:solidFill>
              </a:rPr>
              <a:t>Koncept konkurenceschopnosti regionů</a:t>
            </a:r>
          </a:p>
          <a:p>
            <a:pPr marL="403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3200" b="1" dirty="0">
                <a:solidFill>
                  <a:schemeClr val="tx1"/>
                </a:solidFill>
              </a:rPr>
              <a:t>Zdroje a faktory regionální konkurenceschopnosti</a:t>
            </a:r>
          </a:p>
          <a:p>
            <a:pPr marL="403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3200" b="1" dirty="0">
                <a:solidFill>
                  <a:schemeClr val="tx1"/>
                </a:solidFill>
              </a:rPr>
              <a:t>Kapacita regionální konkurence schopnosti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4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chemeClr val="accent5">
                    <a:lumMod val="50000"/>
                  </a:schemeClr>
                </a:solidFill>
              </a:rPr>
              <a:t>Klíčová slova: </a:t>
            </a:r>
            <a:r>
              <a:rPr lang="cs-CZ" sz="2400" b="1" dirty="0"/>
              <a:t>Ekonomický subjekt, ekonomika, faktor, infrastruktura, inovace, konkurenceschopnost, kvalifikace, podnikatelské prostředí, pracovní síla, region, rozvoj.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Obsah</a:t>
            </a:r>
            <a:endParaRPr lang="en-US" sz="4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5619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1) Koncept konkurenceschopnosti regionu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2099256"/>
            <a:ext cx="11230378" cy="4222006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V nejjednodušší formě můžeme konkurenceschopnost chápat jako takové postavení subjektů v systému, které umožňuje jejich existenci s minimálními riziky a schopností se vyvíjet dynamicky, alespoň tak rychle, jako celý systém.</a:t>
            </a:r>
          </a:p>
          <a:p>
            <a:r>
              <a:rPr lang="cs-CZ" sz="2800" dirty="0">
                <a:solidFill>
                  <a:schemeClr val="tx1"/>
                </a:solidFill>
              </a:rPr>
              <a:t>Obecněji se konkurenceschopnost definuje jako schopnost firem, odvětví, regionů, národů a nadnárodních regionů generovat vysokou úroveň příjmů a zaměstnanosti.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0312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1) Koncept konkurenceschopnosti regionu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2099256"/>
            <a:ext cx="11230378" cy="4222006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Regionální konkurenceschopnost můžeme chápat jako výsledek společného úsilí o co nejproduktivnější využívání vnitřních zdrojů v interakci s využíváním vnějších zdrojů a rozvojových příležitostí, zaměřené na trvalé zvyšování produkčního potenciálu regionů.</a:t>
            </a:r>
          </a:p>
          <a:p>
            <a:r>
              <a:rPr lang="cs-CZ" sz="2800" dirty="0">
                <a:solidFill>
                  <a:schemeClr val="tx1"/>
                </a:solidFill>
              </a:rPr>
              <a:t>V kontextu regionální ekonomiky a politiky budeme vnímat nyní už regionální konkurenceschopnost jako schopnost regionu produkovat výrobky a služby, které obstojí na mezinárodních trzích a současně je zajištěno udržení vysokých a trvalých příjmů jeho obyvatel, které v globálním prostředí vedou ke zvyšování blahobytu v regionech.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909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1) Koncept konkurenceschopnosti regionu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2099256"/>
            <a:ext cx="11230378" cy="4222006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Důvody, proč je koncept regionální konkurenceschopnosti z pohledu celé ekonomické konkurenceschopnosti tak klíčový jsou tyto:</a:t>
            </a:r>
          </a:p>
          <a:p>
            <a:pPr lvl="1"/>
            <a:r>
              <a:rPr lang="cs-CZ" sz="2600" dirty="0">
                <a:solidFill>
                  <a:schemeClr val="tx1"/>
                </a:solidFill>
              </a:rPr>
              <a:t>regiony jsou odrazem celkového obrazu ekonomiky</a:t>
            </a:r>
          </a:p>
          <a:p>
            <a:pPr lvl="1"/>
            <a:r>
              <a:rPr lang="cs-CZ" sz="2600" dirty="0">
                <a:solidFill>
                  <a:schemeClr val="tx1"/>
                </a:solidFill>
              </a:rPr>
              <a:t>regiony jsou hnací silou národních ekonomik</a:t>
            </a:r>
          </a:p>
          <a:p>
            <a:pPr lvl="1"/>
            <a:r>
              <a:rPr lang="cs-CZ" sz="2600" dirty="0">
                <a:solidFill>
                  <a:schemeClr val="tx1"/>
                </a:solidFill>
              </a:rPr>
              <a:t>regiony jsou základním „přístavem“ změn v mobilitě výrobních faktorů</a:t>
            </a:r>
          </a:p>
          <a:p>
            <a:pPr lvl="1"/>
            <a:r>
              <a:rPr lang="cs-CZ" sz="2600" dirty="0">
                <a:solidFill>
                  <a:schemeClr val="tx1"/>
                </a:solidFill>
              </a:rPr>
              <a:t>regiony nemají přesně definovanou úlohu v mezinárodní dělbě práce, ale jejich doménou je specializace</a:t>
            </a:r>
          </a:p>
          <a:p>
            <a:pPr lvl="1"/>
            <a:r>
              <a:rPr lang="cs-CZ" sz="2600" dirty="0">
                <a:solidFill>
                  <a:schemeClr val="tx1"/>
                </a:solidFill>
              </a:rPr>
              <a:t>regiony začínají být nositeli koordinačních a rozhodovacích aktivit realizované hospodářské politiky</a:t>
            </a:r>
          </a:p>
          <a:p>
            <a:pPr lvl="1"/>
            <a:r>
              <a:rPr lang="cs-CZ" sz="2600" dirty="0">
                <a:solidFill>
                  <a:schemeClr val="tx1"/>
                </a:solidFill>
              </a:rPr>
              <a:t>regiony jsou rovněž nositeli původu disponibilních výrobních faktorů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3397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2) Zdroje a faktory regionální konkurenceschopnosti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2099256"/>
            <a:ext cx="11230378" cy="4222006"/>
          </a:xfrm>
        </p:spPr>
        <p:txBody>
          <a:bodyPr>
            <a:normAutofit fontScale="92500" lnSpcReduction="10000"/>
          </a:bodyPr>
          <a:lstStyle/>
          <a:p>
            <a:endParaRPr lang="cs-CZ" sz="2800" dirty="0"/>
          </a:p>
          <a:p>
            <a:r>
              <a:rPr lang="cs-CZ" sz="2800" dirty="0"/>
              <a:t>Obecně můžeme říci, že je regionální konkurenceschopnost úzce spjata zejména s těmito čtyřmi hlavními faktory:</a:t>
            </a:r>
          </a:p>
          <a:p>
            <a:pPr lvl="1"/>
            <a:r>
              <a:rPr lang="cs-CZ" sz="2600" dirty="0"/>
              <a:t>strukturou ekonomických aktivit</a:t>
            </a:r>
          </a:p>
          <a:p>
            <a:pPr lvl="1"/>
            <a:r>
              <a:rPr lang="cs-CZ" sz="2600" dirty="0"/>
              <a:t>úrovní inovací</a:t>
            </a:r>
          </a:p>
          <a:p>
            <a:pPr lvl="1"/>
            <a:r>
              <a:rPr lang="cs-CZ" sz="2600" dirty="0"/>
              <a:t>stupněm dostupnosti regionu</a:t>
            </a:r>
          </a:p>
          <a:p>
            <a:pPr lvl="1"/>
            <a:r>
              <a:rPr lang="cs-CZ" sz="2600" dirty="0"/>
              <a:t>úrovní dosažené vzdělanosti pracovních sil</a:t>
            </a:r>
          </a:p>
          <a:p>
            <a:r>
              <a:rPr lang="cs-CZ" sz="2800" dirty="0"/>
              <a:t>Současná konkurenceschopnost zvýrazňuje význam vzdělání, znalosti, nehmotných statků a rozvinutou infrastrukturu.</a:t>
            </a:r>
          </a:p>
          <a:p>
            <a:pPr marL="0" indent="0">
              <a:buNone/>
            </a:pP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9576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2) Zdroje a faktory regionální konkurenceschopnosti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2099256"/>
            <a:ext cx="11230378" cy="4222006"/>
          </a:xfrm>
        </p:spPr>
        <p:txBody>
          <a:bodyPr numCol="2">
            <a:normAutofit/>
          </a:bodyPr>
          <a:lstStyle/>
          <a:p>
            <a:r>
              <a:rPr lang="cs-CZ" sz="2800" dirty="0"/>
              <a:t>Mezi základní faktory, resp. oblasti faktorů ovlivňující regionální konkurenceschopnost tak patří:</a:t>
            </a:r>
          </a:p>
          <a:p>
            <a:pPr lvl="1"/>
            <a:r>
              <a:rPr lang="cs-CZ" sz="2600" dirty="0"/>
              <a:t>infrastruktura (technická, sociální, institucionální, podnikatelská…)</a:t>
            </a:r>
          </a:p>
          <a:p>
            <a:pPr lvl="1"/>
            <a:r>
              <a:rPr lang="cs-CZ" sz="2600" dirty="0"/>
              <a:t>pracovní síla a její vybavenost (dovednosti, dosažená úroveň vzdělání, ochota dalšího vzdělávání)</a:t>
            </a:r>
          </a:p>
          <a:p>
            <a:pPr lvl="1"/>
            <a:r>
              <a:rPr lang="cs-CZ" sz="2600" dirty="0"/>
              <a:t>výkonnost veřejného sektoru</a:t>
            </a:r>
          </a:p>
          <a:p>
            <a:pPr lvl="1"/>
            <a:r>
              <a:rPr lang="cs-CZ" sz="2600" dirty="0"/>
              <a:t>výkonnost v produktivitě (měřená vztahy mezi příjmy a zaměstnaností)</a:t>
            </a:r>
          </a:p>
          <a:p>
            <a:pPr lvl="1"/>
            <a:r>
              <a:rPr lang="cs-CZ" sz="2600" dirty="0"/>
              <a:t>obchodní faktory</a:t>
            </a:r>
          </a:p>
          <a:p>
            <a:pPr lvl="1"/>
            <a:r>
              <a:rPr lang="cs-CZ" sz="2600" dirty="0"/>
              <a:t>pracovní faktory</a:t>
            </a:r>
          </a:p>
          <a:p>
            <a:pPr lvl="1"/>
            <a:r>
              <a:rPr lang="cs-CZ" sz="2600" dirty="0"/>
              <a:t>regionální a lokální faktory</a:t>
            </a:r>
          </a:p>
          <a:p>
            <a:pPr lvl="1"/>
            <a:r>
              <a:rPr lang="cs-CZ" sz="2600" dirty="0"/>
              <a:t>infrastrukturní faktory</a:t>
            </a:r>
          </a:p>
          <a:p>
            <a:pPr lvl="1"/>
            <a:r>
              <a:rPr lang="cs-CZ" sz="2600" dirty="0"/>
              <a:t>cenové faktory</a:t>
            </a:r>
          </a:p>
          <a:p>
            <a:pPr lvl="1"/>
            <a:r>
              <a:rPr lang="cs-CZ" sz="2600" dirty="0"/>
              <a:t>environmentální faktory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5892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2) Zdroje a faktory regionální konkurenceschopnosti</a:t>
            </a:r>
            <a:endParaRPr lang="cs-CZ" sz="3600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7668FF42-2ABC-4147-A2FC-E7577ACEDC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0235" y="1953871"/>
            <a:ext cx="8071531" cy="4683600"/>
          </a:xfrm>
          <a:prstGeom prst="rect">
            <a:avLst/>
          </a:prstGeo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3982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2) Zdroje a faktory regionální konkurenceschopnosti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2099256"/>
            <a:ext cx="11230378" cy="4222006"/>
          </a:xfrm>
        </p:spPr>
        <p:txBody>
          <a:bodyPr numCol="1">
            <a:normAutofit/>
          </a:bodyPr>
          <a:lstStyle/>
          <a:p>
            <a:r>
              <a:rPr lang="cs-CZ" sz="2800" dirty="0"/>
              <a:t>Podle regionálních inovačních strategií je v rámci podpory regionální konkurenceschopnosti potřeba: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600" dirty="0"/>
              <a:t>finančně podporovat inovační projekty malých a středních podniků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600" dirty="0"/>
              <a:t>podporovat společné výzkumy a vývoj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600" dirty="0"/>
              <a:t>přispívat k rozvoji inovační infrastruktury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600" dirty="0"/>
              <a:t>podporovat přenos výsledků výzkumu a vývoje do komerční praxe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501400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1084</Words>
  <Application>Microsoft Office PowerPoint</Application>
  <PresentationFormat>Širokoúhlá obrazovka</PresentationFormat>
  <Paragraphs>86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Gill Sans MT</vt:lpstr>
      <vt:lpstr>Wingdings</vt:lpstr>
      <vt:lpstr>Wingdings 2</vt:lpstr>
      <vt:lpstr>Dividenda</vt:lpstr>
      <vt:lpstr>Regionální ekonomika a politika</vt:lpstr>
      <vt:lpstr>Obsah</vt:lpstr>
      <vt:lpstr>1) Koncept konkurenceschopnosti regionu</vt:lpstr>
      <vt:lpstr>1) Koncept konkurenceschopnosti regionu</vt:lpstr>
      <vt:lpstr>1) Koncept konkurenceschopnosti regionu</vt:lpstr>
      <vt:lpstr>2) Zdroje a faktory regionální konkurenceschopnosti</vt:lpstr>
      <vt:lpstr>2) Zdroje a faktory regionální konkurenceschopnosti</vt:lpstr>
      <vt:lpstr>2) Zdroje a faktory regionální konkurenceschopnosti</vt:lpstr>
      <vt:lpstr>2) Zdroje a faktory regionální konkurenceschopnosti</vt:lpstr>
      <vt:lpstr>3) regionální konkurenceschopnost v čr podle Strategie rozvoje čr na období 2014-2020</vt:lpstr>
      <vt:lpstr>3) regionální konkurenceschopnost v čr podle Strategie rozvoje čr na období 2014-2020</vt:lpstr>
      <vt:lpstr>3) regionální konkurenceschopnost v čr podle Strategie rozvoje čr na období 2014-2020</vt:lpstr>
      <vt:lpstr>3) regionální konkurenceschopnost v čr podle Strategie rozvoje čr na období 2014-2020</vt:lpstr>
      <vt:lpstr>3) regionální konkurenceschopnost v čr podle Strategie rozvoje čr na období 2014-2020</vt:lpstr>
      <vt:lpstr>3) regionální konkurenceschopnost v čr podle Strategie rozvoje čr na období 2014-2020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Regionální ekonomika a politika</dc:title>
  <dc:creator>kristyna.raczova7@gmail.com</dc:creator>
  <cp:lastModifiedBy>tur0001</cp:lastModifiedBy>
  <cp:revision>9</cp:revision>
  <dcterms:created xsi:type="dcterms:W3CDTF">2019-09-25T09:41:57Z</dcterms:created>
  <dcterms:modified xsi:type="dcterms:W3CDTF">2020-02-13T08:50:21Z</dcterms:modified>
</cp:coreProperties>
</file>