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310" r:id="rId2"/>
    <p:sldId id="311" r:id="rId3"/>
    <p:sldId id="312" r:id="rId4"/>
    <p:sldId id="313" r:id="rId5"/>
    <p:sldId id="314" r:id="rId6"/>
    <p:sldId id="315" r:id="rId7"/>
    <p:sldId id="316" r:id="rId8"/>
    <p:sldId id="317" r:id="rId9"/>
    <p:sldId id="318" r:id="rId10"/>
    <p:sldId id="319" r:id="rId11"/>
    <p:sldId id="320" r:id="rId12"/>
    <p:sldId id="321" r:id="rId13"/>
    <p:sldId id="322" r:id="rId14"/>
    <p:sldId id="323" r:id="rId15"/>
    <p:sldId id="324" r:id="rId16"/>
    <p:sldId id="325" r:id="rId17"/>
    <p:sldId id="326" r:id="rId18"/>
    <p:sldId id="258" r:id="rId19"/>
    <p:sldId id="259" r:id="rId20"/>
    <p:sldId id="260" r:id="rId21"/>
    <p:sldId id="261" r:id="rId22"/>
    <p:sldId id="263" r:id="rId23"/>
    <p:sldId id="264" r:id="rId24"/>
    <p:sldId id="265" r:id="rId25"/>
    <p:sldId id="266" r:id="rId26"/>
    <p:sldId id="267" r:id="rId27"/>
    <p:sldId id="269" r:id="rId28"/>
    <p:sldId id="275" r:id="rId29"/>
    <p:sldId id="274" r:id="rId30"/>
    <p:sldId id="276" r:id="rId31"/>
    <p:sldId id="277" r:id="rId32"/>
    <p:sldId id="278" r:id="rId33"/>
    <p:sldId id="279" r:id="rId34"/>
    <p:sldId id="280" r:id="rId35"/>
    <p:sldId id="281" r:id="rId36"/>
    <p:sldId id="282" r:id="rId37"/>
    <p:sldId id="283" r:id="rId38"/>
    <p:sldId id="284" r:id="rId39"/>
    <p:sldId id="285" r:id="rId40"/>
    <p:sldId id="286" r:id="rId41"/>
    <p:sldId id="287" r:id="rId42"/>
    <p:sldId id="288" r:id="rId43"/>
    <p:sldId id="289" r:id="rId44"/>
    <p:sldId id="290" r:id="rId45"/>
    <p:sldId id="291" r:id="rId46"/>
    <p:sldId id="292" r:id="rId47"/>
    <p:sldId id="293" r:id="rId48"/>
    <p:sldId id="294" r:id="rId49"/>
    <p:sldId id="295" r:id="rId50"/>
    <p:sldId id="296" r:id="rId51"/>
    <p:sldId id="297" r:id="rId52"/>
    <p:sldId id="298" r:id="rId53"/>
    <p:sldId id="299" r:id="rId54"/>
    <p:sldId id="300" r:id="rId55"/>
    <p:sldId id="301" r:id="rId56"/>
    <p:sldId id="302" r:id="rId57"/>
    <p:sldId id="303" r:id="rId58"/>
    <p:sldId id="304" r:id="rId59"/>
    <p:sldId id="305" r:id="rId60"/>
    <p:sldId id="306" r:id="rId61"/>
    <p:sldId id="307" r:id="rId62"/>
    <p:sldId id="308" r:id="rId63"/>
    <p:sldId id="309" r:id="rId6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9C07A6-B80C-412C-99B4-18510909BD24}" type="datetimeFigureOut">
              <a:rPr lang="cs-CZ" smtClean="0"/>
              <a:t>4. 4. 2021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464C4E-8241-416E-A50C-94EA560E30D3}" type="slidenum">
              <a:rPr lang="cs-CZ" smtClean="0"/>
              <a:t>‹#›</a:t>
            </a:fld>
            <a:endParaRPr lang="cs-CZ"/>
          </a:p>
        </p:txBody>
      </p:sp>
    </p:spTree>
    <p:extLst>
      <p:ext uri="{BB962C8B-B14F-4D97-AF65-F5344CB8AC3E}">
        <p14:creationId xmlns:p14="http://schemas.microsoft.com/office/powerpoint/2010/main" val="680268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t>1</a:t>
            </a:fld>
            <a:endParaRPr lang="cs-CZ" dirty="0"/>
          </a:p>
        </p:txBody>
      </p:sp>
    </p:spTree>
    <p:extLst>
      <p:ext uri="{BB962C8B-B14F-4D97-AF65-F5344CB8AC3E}">
        <p14:creationId xmlns:p14="http://schemas.microsoft.com/office/powerpoint/2010/main" val="2731616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t>2</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t>9</a:t>
            </a:fld>
            <a:endParaRPr lang="cs-CZ" dirty="0"/>
          </a:p>
        </p:txBody>
      </p:sp>
    </p:spTree>
    <p:extLst>
      <p:ext uri="{BB962C8B-B14F-4D97-AF65-F5344CB8AC3E}">
        <p14:creationId xmlns:p14="http://schemas.microsoft.com/office/powerpoint/2010/main" val="490372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t>19</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3464C4E-8241-416E-A50C-94EA560E30D3}" type="slidenum">
              <a:rPr lang="cs-CZ" smtClean="0"/>
              <a:t>24</a:t>
            </a:fld>
            <a:endParaRPr lang="cs-CZ"/>
          </a:p>
        </p:txBody>
      </p:sp>
    </p:spTree>
    <p:extLst>
      <p:ext uri="{BB962C8B-B14F-4D97-AF65-F5344CB8AC3E}">
        <p14:creationId xmlns:p14="http://schemas.microsoft.com/office/powerpoint/2010/main" val="3272382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t>36</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3464C4E-8241-416E-A50C-94EA560E30D3}" type="slidenum">
              <a:rPr lang="cs-CZ" smtClean="0"/>
              <a:t>41</a:t>
            </a:fld>
            <a:endParaRPr lang="cs-CZ"/>
          </a:p>
        </p:txBody>
      </p:sp>
    </p:spTree>
    <p:extLst>
      <p:ext uri="{BB962C8B-B14F-4D97-AF65-F5344CB8AC3E}">
        <p14:creationId xmlns:p14="http://schemas.microsoft.com/office/powerpoint/2010/main" val="3272382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B475D6F2-1E54-4AE5-A749-7AD6E270BAEB}" type="datetimeFigureOut">
              <a:rPr lang="cs-CZ" smtClean="0"/>
              <a:t>4. 4. 2021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732200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475D6F2-1E54-4AE5-A749-7AD6E270BAEB}" type="datetimeFigureOut">
              <a:rPr lang="cs-CZ" smtClean="0"/>
              <a:t>4. 4. 2021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661505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475D6F2-1E54-4AE5-A749-7AD6E270BAEB}" type="datetimeFigureOut">
              <a:rPr lang="cs-CZ" smtClean="0"/>
              <a:t>4. 4. 2021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2108590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475D6F2-1E54-4AE5-A749-7AD6E270BAEB}" type="datetimeFigureOut">
              <a:rPr lang="cs-CZ" smtClean="0"/>
              <a:t>4. 4. 2021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163103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B475D6F2-1E54-4AE5-A749-7AD6E270BAEB}" type="datetimeFigureOut">
              <a:rPr lang="cs-CZ" smtClean="0"/>
              <a:t>4. 4. 2021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3618683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475D6F2-1E54-4AE5-A749-7AD6E270BAEB}" type="datetimeFigureOut">
              <a:rPr lang="cs-CZ" smtClean="0"/>
              <a:t>4. 4. 2021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327685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475D6F2-1E54-4AE5-A749-7AD6E270BAEB}" type="datetimeFigureOut">
              <a:rPr lang="cs-CZ" smtClean="0"/>
              <a:t>4. 4. 2021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305098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B475D6F2-1E54-4AE5-A749-7AD6E270BAEB}" type="datetimeFigureOut">
              <a:rPr lang="cs-CZ" smtClean="0"/>
              <a:t>4. 4. 2021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4269804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475D6F2-1E54-4AE5-A749-7AD6E270BAEB}" type="datetimeFigureOut">
              <a:rPr lang="cs-CZ" smtClean="0"/>
              <a:t>4. 4. 2021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2890855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475D6F2-1E54-4AE5-A749-7AD6E270BAEB}" type="datetimeFigureOut">
              <a:rPr lang="cs-CZ" smtClean="0"/>
              <a:t>4. 4. 2021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4024623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475D6F2-1E54-4AE5-A749-7AD6E270BAEB}" type="datetimeFigureOut">
              <a:rPr lang="cs-CZ" smtClean="0"/>
              <a:t>4. 4. 2021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1994B2A-D466-4BE2-9A46-123CAB4B9950}" type="slidenum">
              <a:rPr lang="cs-CZ" smtClean="0"/>
              <a:t>‹#›</a:t>
            </a:fld>
            <a:endParaRPr lang="cs-CZ"/>
          </a:p>
        </p:txBody>
      </p:sp>
    </p:spTree>
    <p:extLst>
      <p:ext uri="{BB962C8B-B14F-4D97-AF65-F5344CB8AC3E}">
        <p14:creationId xmlns:p14="http://schemas.microsoft.com/office/powerpoint/2010/main" val="4182819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75D6F2-1E54-4AE5-A749-7AD6E270BAEB}" type="datetimeFigureOut">
              <a:rPr lang="cs-CZ" smtClean="0"/>
              <a:t>4. 4. 2021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994B2A-D466-4BE2-9A46-123CAB4B9950}" type="slidenum">
              <a:rPr lang="cs-CZ" smtClean="0"/>
              <a:t>‹#›</a:t>
            </a:fld>
            <a:endParaRPr lang="cs-CZ"/>
          </a:p>
        </p:txBody>
      </p:sp>
    </p:spTree>
    <p:extLst>
      <p:ext uri="{BB962C8B-B14F-4D97-AF65-F5344CB8AC3E}">
        <p14:creationId xmlns:p14="http://schemas.microsoft.com/office/powerpoint/2010/main" val="414148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ZÁKLADNÍ PRINCIPY VEŘEJNÉ SPRÁVY</a:t>
            </a:r>
            <a:endParaRPr lang="cs-CZ" dirty="0"/>
          </a:p>
        </p:txBody>
      </p:sp>
      <p:sp>
        <p:nvSpPr>
          <p:cNvPr id="3" name="Podnadpis 2"/>
          <p:cNvSpPr>
            <a:spLocks noGrp="1"/>
          </p:cNvSpPr>
          <p:nvPr>
            <p:ph type="subTitle" idx="1"/>
          </p:nvPr>
        </p:nvSpPr>
        <p:spPr/>
        <p:txBody>
          <a:bodyPr/>
          <a:lstStyle/>
          <a:p>
            <a:endParaRPr lang="cs-CZ" b="1" dirty="0" smtClean="0">
              <a:solidFill>
                <a:schemeClr val="tx1"/>
              </a:solidFill>
            </a:endParaRPr>
          </a:p>
          <a:p>
            <a:r>
              <a:rPr lang="cs-CZ" b="1" dirty="0" smtClean="0">
                <a:solidFill>
                  <a:schemeClr val="tx1"/>
                </a:solidFill>
              </a:rPr>
              <a:t>JUDr. Michal </a:t>
            </a:r>
            <a:r>
              <a:rPr lang="cs-CZ" b="1" dirty="0" err="1" smtClean="0">
                <a:solidFill>
                  <a:schemeClr val="tx1"/>
                </a:solidFill>
              </a:rPr>
              <a:t>Márton</a:t>
            </a:r>
            <a:r>
              <a:rPr lang="cs-CZ" b="1" dirty="0" smtClean="0">
                <a:solidFill>
                  <a:schemeClr val="tx1"/>
                </a:solidFill>
              </a:rPr>
              <a:t>, Ph.D.</a:t>
            </a:r>
            <a:endParaRPr lang="cs-CZ" b="1" dirty="0">
              <a:solidFill>
                <a:schemeClr val="tx1"/>
              </a:solidFill>
            </a:endParaRPr>
          </a:p>
        </p:txBody>
      </p:sp>
    </p:spTree>
    <p:extLst>
      <p:ext uri="{BB962C8B-B14F-4D97-AF65-F5344CB8AC3E}">
        <p14:creationId xmlns:p14="http://schemas.microsoft.com/office/powerpoint/2010/main" val="23182652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dirty="0"/>
          </a:p>
        </p:txBody>
      </p:sp>
      <p:sp>
        <p:nvSpPr>
          <p:cNvPr id="4" name="TextovéPole 3"/>
          <p:cNvSpPr txBox="1"/>
          <p:nvPr/>
        </p:nvSpPr>
        <p:spPr>
          <a:xfrm>
            <a:off x="251520" y="476672"/>
            <a:ext cx="8435280" cy="3231654"/>
          </a:xfrm>
          <a:prstGeom prst="rect">
            <a:avLst/>
          </a:prstGeom>
          <a:noFill/>
        </p:spPr>
        <p:txBody>
          <a:bodyPr wrap="square" rtlCol="0">
            <a:spAutoFit/>
          </a:bodyPr>
          <a:lstStyle/>
          <a:p>
            <a:r>
              <a:rPr lang="cs-CZ" sz="2400" b="1" dirty="0" smtClean="0"/>
              <a:t>Zásada ochrany dobré víry a oprávněných zájmů</a:t>
            </a:r>
            <a:endParaRPr lang="cs-CZ" sz="2400" b="1" dirty="0"/>
          </a:p>
          <a:p>
            <a:endParaRPr lang="cs-CZ" dirty="0" smtClean="0"/>
          </a:p>
          <a:p>
            <a:pPr algn="just"/>
            <a:r>
              <a:rPr lang="cs-CZ" dirty="0" smtClean="0"/>
              <a:t>Správní řád stanoví, že </a:t>
            </a:r>
            <a:r>
              <a:rPr lang="cs-CZ" b="1" dirty="0" smtClean="0"/>
              <a:t>správní orgán má šetřit práva nabytá v dobré víře, jakož i oprávněné zájmy</a:t>
            </a:r>
            <a:r>
              <a:rPr lang="cs-CZ" dirty="0" smtClean="0"/>
              <a:t> osob, jichž se činnost správního orgánu v jednotlivých případech dotýká, a do těchto práv může zasahovat jen za podmínek stanovených zákonem a v nezbytném rozsahu.</a:t>
            </a:r>
          </a:p>
          <a:p>
            <a:pPr algn="just"/>
            <a:endParaRPr lang="cs-CZ" dirty="0"/>
          </a:p>
          <a:p>
            <a:pPr algn="just"/>
            <a:r>
              <a:rPr lang="cs-CZ" b="1" dirty="0" smtClean="0"/>
              <a:t>Dobrá víra </a:t>
            </a:r>
            <a:r>
              <a:rPr lang="cs-CZ" dirty="0" smtClean="0"/>
              <a:t>= nezaviněná nevědomost o případných právních nedostatcích určitého právního stavu, přičemž se vychází z presumpce poctivosti dotčené osoby.</a:t>
            </a:r>
          </a:p>
          <a:p>
            <a:pPr algn="just"/>
            <a:endParaRPr lang="cs-CZ" dirty="0" smtClean="0"/>
          </a:p>
          <a:p>
            <a:pPr algn="just"/>
            <a:endParaRPr lang="cs-CZ" dirty="0"/>
          </a:p>
        </p:txBody>
      </p:sp>
    </p:spTree>
    <p:extLst>
      <p:ext uri="{BB962C8B-B14F-4D97-AF65-F5344CB8AC3E}">
        <p14:creationId xmlns:p14="http://schemas.microsoft.com/office/powerpoint/2010/main" val="2563029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dirty="0"/>
          </a:p>
        </p:txBody>
      </p:sp>
      <p:sp>
        <p:nvSpPr>
          <p:cNvPr id="5" name="TextovéPole 4"/>
          <p:cNvSpPr txBox="1"/>
          <p:nvPr/>
        </p:nvSpPr>
        <p:spPr>
          <a:xfrm>
            <a:off x="395536" y="386076"/>
            <a:ext cx="8496944" cy="4985980"/>
          </a:xfrm>
          <a:prstGeom prst="rect">
            <a:avLst/>
          </a:prstGeom>
          <a:noFill/>
        </p:spPr>
        <p:txBody>
          <a:bodyPr wrap="square" rtlCol="0">
            <a:spAutoFit/>
          </a:bodyPr>
          <a:lstStyle/>
          <a:p>
            <a:r>
              <a:rPr lang="cs-CZ" sz="2400" b="1" dirty="0" smtClean="0"/>
              <a:t>Zásada subsidiarity (zásada preference smírného odstranění rozporů)</a:t>
            </a:r>
            <a:endParaRPr lang="cs-CZ" sz="2400" b="1" dirty="0"/>
          </a:p>
          <a:p>
            <a:endParaRPr lang="cs-CZ" dirty="0" smtClean="0"/>
          </a:p>
          <a:p>
            <a:pPr algn="just"/>
            <a:r>
              <a:rPr lang="cs-CZ" dirty="0" smtClean="0"/>
              <a:t>Správní orgán se má, dle dikce této zásady, pokusit o </a:t>
            </a:r>
            <a:r>
              <a:rPr lang="cs-CZ" b="1" dirty="0" smtClean="0"/>
              <a:t>smírné odstranění rozporů, které brání řádnému projednání a rozhodnutí dané věci</a:t>
            </a:r>
            <a:r>
              <a:rPr lang="cs-CZ" dirty="0" smtClean="0"/>
              <a:t>, pokud to povaha projednávané věci umožňuje (viz ust. § 5 správního řádu).</a:t>
            </a:r>
          </a:p>
          <a:p>
            <a:pPr algn="just"/>
            <a:endParaRPr lang="cs-CZ" dirty="0"/>
          </a:p>
          <a:p>
            <a:pPr algn="just"/>
            <a:r>
              <a:rPr lang="cs-CZ" dirty="0" smtClean="0"/>
              <a:t>Jde o stanovení limitovaného použití veřejné moci, resp. mocenského (autoritativního) řešení, jež se uplatní v případech, kde smírné řešení  rozporů nebylo účinné.</a:t>
            </a:r>
          </a:p>
          <a:p>
            <a:pPr algn="just"/>
            <a:endParaRPr lang="cs-CZ" dirty="0"/>
          </a:p>
          <a:p>
            <a:pPr algn="just"/>
            <a:r>
              <a:rPr lang="cs-CZ" dirty="0" smtClean="0"/>
              <a:t>Musí se jednat o případy, kde to povaha věci umožňuje, což znamená, že smírné řešení není na úkor zákonnosti, ani není v rozporu s veřejným zájmem.</a:t>
            </a:r>
          </a:p>
          <a:p>
            <a:pPr algn="just"/>
            <a:endParaRPr lang="cs-CZ" dirty="0"/>
          </a:p>
          <a:p>
            <a:pPr algn="just"/>
            <a:r>
              <a:rPr lang="cs-CZ" dirty="0" smtClean="0"/>
              <a:t>Správní řád zná také </a:t>
            </a:r>
            <a:r>
              <a:rPr lang="cs-CZ" b="1" dirty="0" smtClean="0"/>
              <a:t>smír jako způsob skončení formálního správního řízení</a:t>
            </a:r>
            <a:r>
              <a:rPr lang="cs-CZ" dirty="0" smtClean="0"/>
              <a:t> – v § 141 odst. 8 je upraven účastenský smír ve sporu jako alternativní možnost vůči správnímu rozhodnutí. Takový smír podléhá pouze schválení správního orgánu. Správní orgán smír schválí, pokud neodporuje právním předpisům nebo veřejnému zájmu.</a:t>
            </a:r>
          </a:p>
        </p:txBody>
      </p:sp>
    </p:spTree>
    <p:extLst>
      <p:ext uri="{BB962C8B-B14F-4D97-AF65-F5344CB8AC3E}">
        <p14:creationId xmlns:p14="http://schemas.microsoft.com/office/powerpoint/2010/main" val="2581161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dirty="0"/>
          </a:p>
        </p:txBody>
      </p:sp>
      <p:sp>
        <p:nvSpPr>
          <p:cNvPr id="4" name="TextovéPole 3"/>
          <p:cNvSpPr txBox="1"/>
          <p:nvPr/>
        </p:nvSpPr>
        <p:spPr>
          <a:xfrm>
            <a:off x="323528" y="476672"/>
            <a:ext cx="8363272" cy="4339650"/>
          </a:xfrm>
          <a:prstGeom prst="rect">
            <a:avLst/>
          </a:prstGeom>
          <a:noFill/>
        </p:spPr>
        <p:txBody>
          <a:bodyPr wrap="square" rtlCol="0">
            <a:spAutoFit/>
          </a:bodyPr>
          <a:lstStyle/>
          <a:p>
            <a:r>
              <a:rPr lang="cs-CZ" sz="2400" b="1" dirty="0" smtClean="0"/>
              <a:t>Zásada materiální pravdy</a:t>
            </a:r>
          </a:p>
          <a:p>
            <a:endParaRPr lang="cs-CZ" dirty="0" smtClean="0"/>
          </a:p>
          <a:p>
            <a:pPr algn="just"/>
            <a:r>
              <a:rPr lang="cs-CZ" dirty="0" smtClean="0"/>
              <a:t>Správní řád v ust. § 3 stanoví, že nevyplývá-li ze zákona něco jiného, </a:t>
            </a:r>
            <a:r>
              <a:rPr lang="cs-CZ" b="1" dirty="0" smtClean="0"/>
              <a:t>postupuje správní orgán tak, aby byl zjištěn stav věci, o němž nejsou důvodné pochybnosti</a:t>
            </a:r>
            <a:r>
              <a:rPr lang="cs-CZ" dirty="0" smtClean="0"/>
              <a:t>, a to v rozsahu, který je nezbytný pro soulad jeho úkonu s požadavky uvedenými v § 2.</a:t>
            </a:r>
          </a:p>
          <a:p>
            <a:pPr algn="just"/>
            <a:endParaRPr lang="cs-CZ" dirty="0"/>
          </a:p>
          <a:p>
            <a:pPr algn="just"/>
            <a:r>
              <a:rPr lang="cs-CZ" dirty="0" smtClean="0"/>
              <a:t>Tzn., že </a:t>
            </a:r>
            <a:r>
              <a:rPr lang="cs-CZ" b="1" dirty="0" smtClean="0"/>
              <a:t>naplnění zásady materiální pravdy vyžaduje, aby skutková stránka věci byla zjištěna dostatečně </a:t>
            </a:r>
            <a:r>
              <a:rPr lang="cs-CZ" dirty="0" smtClean="0"/>
              <a:t>ve vztahu k řádnému posouzení a uplatnění zejména zásady legality, zásady přiměřenosti (včetně ochrany práv a zájmů jednotlivců před nadměrným nebo neúčelným zasahováním), zásady předvídatelnosti a řešení věci v souladu s veřejným zájmem.</a:t>
            </a:r>
          </a:p>
          <a:p>
            <a:pPr algn="just"/>
            <a:endParaRPr lang="cs-CZ" dirty="0" smtClean="0"/>
          </a:p>
          <a:p>
            <a:pPr algn="just"/>
            <a:r>
              <a:rPr lang="cs-CZ" dirty="0" smtClean="0"/>
              <a:t>=neznamená to, že musí být skutkový stav postaven absolutně </a:t>
            </a:r>
            <a:r>
              <a:rPr lang="cs-CZ" b="1" dirty="0" smtClean="0"/>
              <a:t>najisto, </a:t>
            </a:r>
            <a:r>
              <a:rPr lang="cs-CZ" dirty="0" smtClean="0"/>
              <a:t>ale nesmí být důvodná pochybnost = důkazní nouze (dvě protichůdné výpovědi a žádný jiný důkaz není)</a:t>
            </a:r>
            <a:endParaRPr lang="cs-CZ" b="1" dirty="0"/>
          </a:p>
        </p:txBody>
      </p:sp>
    </p:spTree>
    <p:extLst>
      <p:ext uri="{BB962C8B-B14F-4D97-AF65-F5344CB8AC3E}">
        <p14:creationId xmlns:p14="http://schemas.microsoft.com/office/powerpoint/2010/main" val="2056961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dirty="0"/>
          </a:p>
        </p:txBody>
      </p:sp>
      <p:sp>
        <p:nvSpPr>
          <p:cNvPr id="4" name="TextovéPole 3"/>
          <p:cNvSpPr txBox="1"/>
          <p:nvPr/>
        </p:nvSpPr>
        <p:spPr>
          <a:xfrm>
            <a:off x="323528" y="548680"/>
            <a:ext cx="8363272" cy="5539978"/>
          </a:xfrm>
          <a:prstGeom prst="rect">
            <a:avLst/>
          </a:prstGeom>
          <a:noFill/>
        </p:spPr>
        <p:txBody>
          <a:bodyPr wrap="square" rtlCol="0">
            <a:spAutoFit/>
          </a:bodyPr>
          <a:lstStyle/>
          <a:p>
            <a:pPr algn="just"/>
            <a:r>
              <a:rPr lang="cs-CZ" sz="2400" b="1" dirty="0" smtClean="0"/>
              <a:t>Zásada procesní rovnosti a nestrannosti postupů správních orgánů</a:t>
            </a:r>
          </a:p>
          <a:p>
            <a:pPr algn="just"/>
            <a:endParaRPr lang="cs-CZ" b="1" dirty="0"/>
          </a:p>
          <a:p>
            <a:pPr algn="just"/>
            <a:r>
              <a:rPr lang="cs-CZ" dirty="0" smtClean="0"/>
              <a:t>Zaručuje pro tzv. dotčené osoby (tedy osoby, jichž se činnost správního orgánu v jednotlivém případě dotýká) rovné postavení při uplatňování práv.</a:t>
            </a:r>
          </a:p>
          <a:p>
            <a:pPr algn="just"/>
            <a:endParaRPr lang="cs-CZ" dirty="0"/>
          </a:p>
          <a:p>
            <a:pPr algn="just"/>
            <a:r>
              <a:rPr lang="cs-CZ" b="1" dirty="0" smtClean="0"/>
              <a:t>Správní orgán má postupovat vůči dotčeným osobám nestranně a vyžaduje od všech dotčených osob plnění jejich procesních povinností rovnou měrou. </a:t>
            </a:r>
            <a:r>
              <a:rPr lang="cs-CZ" dirty="0" smtClean="0"/>
              <a:t>Tam, kde by rovnost dotčených osob mohla být ohrožena, správní orgán učiní opatření potřebná k jejímu zajištění (viz § 7 správního řádu).</a:t>
            </a:r>
          </a:p>
          <a:p>
            <a:pPr algn="just"/>
            <a:endParaRPr lang="cs-CZ" dirty="0"/>
          </a:p>
          <a:p>
            <a:pPr algn="just"/>
            <a:r>
              <a:rPr lang="cs-CZ" dirty="0" smtClean="0"/>
              <a:t>Zásada procesní rovnosti neznamená, že nebude respektováno částečně rozdílné postavení </a:t>
            </a:r>
            <a:r>
              <a:rPr lang="cs-CZ" b="1" dirty="0" smtClean="0"/>
              <a:t>účastníků hlavních </a:t>
            </a:r>
            <a:r>
              <a:rPr lang="cs-CZ" dirty="0" smtClean="0"/>
              <a:t>(tzv. nepominutelných) a </a:t>
            </a:r>
            <a:r>
              <a:rPr lang="cs-CZ" b="1" dirty="0" smtClean="0"/>
              <a:t>účastníků ostatních</a:t>
            </a:r>
            <a:r>
              <a:rPr lang="cs-CZ" dirty="0" smtClean="0"/>
              <a:t> (dalších dotčených osob), jak vyplývá z ust. § 27 správního řádu.</a:t>
            </a:r>
          </a:p>
          <a:p>
            <a:pPr algn="just"/>
            <a:endParaRPr lang="cs-CZ" dirty="0"/>
          </a:p>
          <a:p>
            <a:pPr algn="just"/>
            <a:r>
              <a:rPr lang="cs-CZ" dirty="0" smtClean="0"/>
              <a:t>Zásada míří k tomu, </a:t>
            </a:r>
            <a:r>
              <a:rPr lang="cs-CZ" b="1" dirty="0" smtClean="0"/>
              <a:t>aby nedocházelo k jakékoliv diskriminaci dotčených osob</a:t>
            </a:r>
            <a:r>
              <a:rPr lang="cs-CZ" dirty="0" smtClean="0"/>
              <a:t>. V činnosti orgánů veřejné správy je třeba zajistit takové podmínky, včetně organizačních a technických prostředků, aby osoby procesně způsobilé mohly řádně uplatňovat svá práva, a to bez ohledu např. na zdravotní postižení.</a:t>
            </a:r>
            <a:endParaRPr lang="cs-CZ" dirty="0"/>
          </a:p>
        </p:txBody>
      </p:sp>
    </p:spTree>
    <p:extLst>
      <p:ext uri="{BB962C8B-B14F-4D97-AF65-F5344CB8AC3E}">
        <p14:creationId xmlns:p14="http://schemas.microsoft.com/office/powerpoint/2010/main" val="10533841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dirty="0"/>
          </a:p>
        </p:txBody>
      </p:sp>
      <p:sp>
        <p:nvSpPr>
          <p:cNvPr id="4" name="TextovéPole 3"/>
          <p:cNvSpPr txBox="1"/>
          <p:nvPr/>
        </p:nvSpPr>
        <p:spPr>
          <a:xfrm>
            <a:off x="323528" y="548680"/>
            <a:ext cx="8363272" cy="5262979"/>
          </a:xfrm>
          <a:prstGeom prst="rect">
            <a:avLst/>
          </a:prstGeom>
          <a:noFill/>
        </p:spPr>
        <p:txBody>
          <a:bodyPr wrap="square" rtlCol="0">
            <a:spAutoFit/>
          </a:bodyPr>
          <a:lstStyle/>
          <a:p>
            <a:pPr algn="just"/>
            <a:r>
              <a:rPr lang="cs-CZ" sz="2400" b="1" dirty="0" smtClean="0"/>
              <a:t>Zásada veřejné správy jako služby a ochrany práv dotčených osob</a:t>
            </a:r>
          </a:p>
          <a:p>
            <a:pPr algn="just"/>
            <a:endParaRPr lang="cs-CZ" b="1" dirty="0" smtClean="0"/>
          </a:p>
          <a:p>
            <a:pPr algn="just"/>
            <a:r>
              <a:rPr lang="cs-CZ" dirty="0" smtClean="0"/>
              <a:t>Z ústavní zásady služební povahy veřejné moci vůči občanům (viz čl. 2 odst. 3 Ústavy ČR) lze dovodit základ pro zásadu veřejné správy jako služby veřejnosti (viz § 4 odst. 1 správního řádu).</a:t>
            </a:r>
          </a:p>
          <a:p>
            <a:pPr algn="just"/>
            <a:endParaRPr lang="cs-CZ" dirty="0"/>
          </a:p>
          <a:p>
            <a:pPr algn="just"/>
            <a:r>
              <a:rPr lang="cs-CZ" dirty="0" smtClean="0"/>
              <a:t>Správní </a:t>
            </a:r>
            <a:r>
              <a:rPr lang="cs-CZ" dirty="0"/>
              <a:t>řád stanoví, že </a:t>
            </a:r>
            <a:r>
              <a:rPr lang="cs-CZ" b="1" dirty="0" smtClean="0"/>
              <a:t>veřejná </a:t>
            </a:r>
            <a:r>
              <a:rPr lang="cs-CZ" b="1" dirty="0"/>
              <a:t>správa je službou veřejnosti</a:t>
            </a:r>
            <a:r>
              <a:rPr lang="cs-CZ" dirty="0"/>
              <a:t>. Každý, kdo plní úkoly vyplývající z působnosti správního orgánu, má povinnost se k dotčeným osobám chovat zdvořile a podle možností jim vycházet vstříc.</a:t>
            </a:r>
          </a:p>
          <a:p>
            <a:pPr algn="just"/>
            <a:r>
              <a:rPr lang="cs-CZ" dirty="0"/>
              <a:t> </a:t>
            </a:r>
          </a:p>
          <a:p>
            <a:pPr algn="just"/>
            <a:r>
              <a:rPr lang="cs-CZ" u="sng" dirty="0" smtClean="0"/>
              <a:t>Další součástí této zásady jsou</a:t>
            </a:r>
            <a:r>
              <a:rPr lang="cs-CZ" dirty="0" smtClean="0"/>
              <a:t>:</a:t>
            </a:r>
          </a:p>
          <a:p>
            <a:pPr algn="just"/>
            <a:endParaRPr lang="cs-CZ" dirty="0" smtClean="0"/>
          </a:p>
          <a:p>
            <a:pPr marL="285750" indent="-285750" algn="just">
              <a:buFont typeface="Wingdings" panose="05000000000000000000" pitchFamily="2" charset="2"/>
              <a:buChar char="q"/>
            </a:pPr>
            <a:r>
              <a:rPr lang="cs-CZ" dirty="0" smtClean="0"/>
              <a:t> poučovací povinnost správního orgánu,</a:t>
            </a:r>
          </a:p>
          <a:p>
            <a:pPr marL="285750" indent="-285750" algn="just">
              <a:buFont typeface="Wingdings" panose="05000000000000000000" pitchFamily="2" charset="2"/>
              <a:buChar char="q"/>
            </a:pPr>
            <a:r>
              <a:rPr lang="cs-CZ" dirty="0" smtClean="0"/>
              <a:t>uvědomovací povinnost správního orgánu,  </a:t>
            </a:r>
          </a:p>
          <a:p>
            <a:pPr marL="285750" indent="-285750" algn="just">
              <a:buFont typeface="Wingdings" panose="05000000000000000000" pitchFamily="2" charset="2"/>
              <a:buChar char="q"/>
            </a:pPr>
            <a:r>
              <a:rPr lang="cs-CZ" dirty="0" smtClean="0"/>
              <a:t>povinnost správního orgánu umožnit dotčeným osobám uplatňovat jejich práva a oprávněné zájmy,</a:t>
            </a:r>
          </a:p>
          <a:p>
            <a:pPr marL="285750" indent="-285750" algn="just">
              <a:buFont typeface="Wingdings" panose="05000000000000000000" pitchFamily="2" charset="2"/>
              <a:buChar char="q"/>
            </a:pPr>
            <a:r>
              <a:rPr lang="cs-CZ" dirty="0" smtClean="0"/>
              <a:t>garance práva na spravedlivý proces.</a:t>
            </a:r>
            <a:endParaRPr lang="cs-CZ" dirty="0"/>
          </a:p>
        </p:txBody>
      </p:sp>
    </p:spTree>
    <p:extLst>
      <p:ext uri="{BB962C8B-B14F-4D97-AF65-F5344CB8AC3E}">
        <p14:creationId xmlns:p14="http://schemas.microsoft.com/office/powerpoint/2010/main" val="41214563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15</a:t>
            </a:fld>
            <a:endParaRPr lang="cs-CZ" dirty="0"/>
          </a:p>
        </p:txBody>
      </p:sp>
      <p:sp>
        <p:nvSpPr>
          <p:cNvPr id="4" name="TextovéPole 3"/>
          <p:cNvSpPr txBox="1"/>
          <p:nvPr/>
        </p:nvSpPr>
        <p:spPr>
          <a:xfrm>
            <a:off x="323528" y="260648"/>
            <a:ext cx="8363272" cy="5447645"/>
          </a:xfrm>
          <a:prstGeom prst="rect">
            <a:avLst/>
          </a:prstGeom>
          <a:noFill/>
        </p:spPr>
        <p:txBody>
          <a:bodyPr wrap="square" rtlCol="0">
            <a:spAutoFit/>
          </a:bodyPr>
          <a:lstStyle/>
          <a:p>
            <a:pPr algn="just"/>
            <a:r>
              <a:rPr lang="cs-CZ" sz="2400" b="1" dirty="0" smtClean="0"/>
              <a:t>Zásada spolupráce správních orgánů a souladnosti postupů</a:t>
            </a:r>
          </a:p>
          <a:p>
            <a:pPr algn="just"/>
            <a:endParaRPr lang="cs-CZ" b="1" dirty="0" smtClean="0"/>
          </a:p>
          <a:p>
            <a:pPr algn="just"/>
            <a:r>
              <a:rPr lang="cs-CZ" dirty="0" smtClean="0"/>
              <a:t>Součástí principů dobré správy je </a:t>
            </a:r>
            <a:r>
              <a:rPr lang="cs-CZ" b="1" dirty="0" smtClean="0"/>
              <a:t>zajištění jednotného, systematického a koordinovaného postupu správních orgánů vůči dotčeným osobám</a:t>
            </a:r>
            <a:r>
              <a:rPr lang="cs-CZ" dirty="0" smtClean="0"/>
              <a:t>, což má mj. posilovat důvěryhodnost veřejné správy.</a:t>
            </a:r>
          </a:p>
          <a:p>
            <a:pPr algn="just"/>
            <a:endParaRPr lang="cs-CZ" dirty="0"/>
          </a:p>
          <a:p>
            <a:pPr algn="just"/>
            <a:r>
              <a:rPr lang="cs-CZ" dirty="0" smtClean="0"/>
              <a:t>Správní orgány mají dbát vzájemného souladu všech postupů, které probíhají současně a souvisejí s týmiž právy nebo povinnostmi dotčené osoby (viz § 8 odst. 1 správního řádu). Dotčená osoba zde má naopak stanovenu povinnost bezodkladně upozornit na to, že současně probíhá vůči ní více takových postupů u různých správních orgánů.</a:t>
            </a:r>
          </a:p>
          <a:p>
            <a:pPr algn="just"/>
            <a:endParaRPr lang="cs-CZ" dirty="0"/>
          </a:p>
          <a:p>
            <a:pPr algn="just"/>
            <a:r>
              <a:rPr lang="cs-CZ" dirty="0" smtClean="0"/>
              <a:t>Součástí této zásady je i povinnost správních orgánů </a:t>
            </a:r>
            <a:r>
              <a:rPr lang="cs-CZ" b="1" dirty="0" smtClean="0"/>
              <a:t>vzájemně</a:t>
            </a:r>
            <a:r>
              <a:rPr lang="cs-CZ" dirty="0" smtClean="0"/>
              <a:t> </a:t>
            </a:r>
            <a:r>
              <a:rPr lang="cs-CZ" b="1" dirty="0" smtClean="0"/>
              <a:t>spolupracovat v zájmu dobré správy</a:t>
            </a:r>
            <a:r>
              <a:rPr lang="cs-CZ" dirty="0" smtClean="0"/>
              <a:t>. </a:t>
            </a:r>
          </a:p>
          <a:p>
            <a:pPr algn="just"/>
            <a:endParaRPr lang="cs-CZ" dirty="0"/>
          </a:p>
          <a:p>
            <a:pPr algn="just"/>
            <a:r>
              <a:rPr lang="cs-CZ" b="1" dirty="0" smtClean="0"/>
              <a:t>Spolupráce správních orgánů dle správního řádu má také určitou rovinu upozorňovací (signalizační)</a:t>
            </a:r>
            <a:r>
              <a:rPr lang="cs-CZ" dirty="0" smtClean="0"/>
              <a:t> v případě zjištění postupů či rozhodnutí jiných správních orgánů, které jsou v rozporu s právními předpisy (např. v případě dožádání – viz § 13 odst. 4 a 5, v případě závazných stanovisek správních orgánů – viz § 149 nebo v případě tzv. nicotných rozhodnutí – viz § 78 odst. 3).</a:t>
            </a:r>
          </a:p>
        </p:txBody>
      </p:sp>
    </p:spTree>
    <p:extLst>
      <p:ext uri="{BB962C8B-B14F-4D97-AF65-F5344CB8AC3E}">
        <p14:creationId xmlns:p14="http://schemas.microsoft.com/office/powerpoint/2010/main" val="28749313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16</a:t>
            </a:fld>
            <a:endParaRPr lang="cs-CZ" dirty="0"/>
          </a:p>
        </p:txBody>
      </p:sp>
      <p:sp>
        <p:nvSpPr>
          <p:cNvPr id="4" name="TextovéPole 3"/>
          <p:cNvSpPr txBox="1"/>
          <p:nvPr/>
        </p:nvSpPr>
        <p:spPr>
          <a:xfrm>
            <a:off x="323528" y="260648"/>
            <a:ext cx="8363272" cy="5170646"/>
          </a:xfrm>
          <a:prstGeom prst="rect">
            <a:avLst/>
          </a:prstGeom>
          <a:noFill/>
        </p:spPr>
        <p:txBody>
          <a:bodyPr wrap="square" rtlCol="0">
            <a:spAutoFit/>
          </a:bodyPr>
          <a:lstStyle/>
          <a:p>
            <a:pPr algn="just"/>
            <a:r>
              <a:rPr lang="cs-CZ" sz="2400" b="1" dirty="0" smtClean="0"/>
              <a:t>Zásada rychlosti a hospodárnosti postupů (procesní ekonomie)</a:t>
            </a:r>
          </a:p>
          <a:p>
            <a:pPr algn="just"/>
            <a:endParaRPr lang="cs-CZ" b="1" dirty="0" smtClean="0"/>
          </a:p>
          <a:p>
            <a:pPr algn="just"/>
            <a:r>
              <a:rPr lang="cs-CZ" dirty="0" smtClean="0"/>
              <a:t>Souvisí s obecným požadavkem na efektivnost výkonu veřejné správy. V intencích této zásady </a:t>
            </a:r>
            <a:r>
              <a:rPr lang="cs-CZ" b="1" dirty="0" smtClean="0"/>
              <a:t>správní orgán vyřizuje věci bez zbytečných průtahů</a:t>
            </a:r>
            <a:r>
              <a:rPr lang="cs-CZ" dirty="0" smtClean="0"/>
              <a:t>.</a:t>
            </a:r>
          </a:p>
          <a:p>
            <a:pPr algn="just"/>
            <a:endParaRPr lang="cs-CZ" dirty="0"/>
          </a:p>
          <a:p>
            <a:pPr algn="just"/>
            <a:r>
              <a:rPr lang="cs-CZ" dirty="0" smtClean="0"/>
              <a:t>Nečiní-li správní orgán úkony v zákonem stanovené lhůtě nebo ve lhůtě přiměřené (není-li zákonná lhůta stanovena), použijí se ustanovení o </a:t>
            </a:r>
            <a:r>
              <a:rPr lang="cs-CZ" b="1" dirty="0" smtClean="0"/>
              <a:t>ochraně před nečinností</a:t>
            </a:r>
            <a:r>
              <a:rPr lang="cs-CZ" dirty="0" smtClean="0"/>
              <a:t>, jež mají zajistit nápravu tohoto nezákonného stavu (viz § 6 odst. 1 správního řádu).</a:t>
            </a:r>
          </a:p>
          <a:p>
            <a:pPr algn="just"/>
            <a:endParaRPr lang="cs-CZ" dirty="0"/>
          </a:p>
          <a:p>
            <a:pPr algn="just"/>
            <a:r>
              <a:rPr lang="cs-CZ" dirty="0" smtClean="0"/>
              <a:t>Správní orgán postupuje tak, </a:t>
            </a:r>
            <a:r>
              <a:rPr lang="cs-CZ" b="1" dirty="0" smtClean="0"/>
              <a:t>aby nikomu nevznikaly zbytečné náklady</a:t>
            </a:r>
            <a:r>
              <a:rPr lang="cs-CZ" dirty="0" smtClean="0"/>
              <a:t>, a dotčené osoby co možná nejméně zatěžuje. Podklady od dotčené osoby vyžaduje jen, vyžaduje-li to právní předpis. Pokud je možné potřebné údaje získat z úřední evidence, kterou správní orgán sám vede, a pokud o to dotčená osoba požádá, je správní orgán povinen jejich obstarání zajistit.</a:t>
            </a:r>
          </a:p>
          <a:p>
            <a:pPr algn="just"/>
            <a:endParaRPr lang="cs-CZ" dirty="0"/>
          </a:p>
          <a:p>
            <a:pPr algn="just"/>
            <a:r>
              <a:rPr lang="cs-CZ" dirty="0"/>
              <a:t>Při opatřování údajů podle tohoto ustanovení má správní orgán vůči třetím osobám, jichž se tyto údaje mohou týkat, stejné postavení jako dotčená osoba, na jejíž požádání údaje </a:t>
            </a:r>
            <a:r>
              <a:rPr lang="cs-CZ" dirty="0" smtClean="0"/>
              <a:t>opatřuje </a:t>
            </a:r>
            <a:r>
              <a:rPr lang="cs-CZ" dirty="0"/>
              <a:t>(viz § 6 odst. 2</a:t>
            </a:r>
            <a:r>
              <a:rPr lang="cs-CZ" dirty="0" smtClean="0"/>
              <a:t> </a:t>
            </a:r>
            <a:r>
              <a:rPr lang="cs-CZ" dirty="0"/>
              <a:t>správního řádu)</a:t>
            </a:r>
            <a:r>
              <a:rPr lang="cs-CZ" dirty="0" smtClean="0"/>
              <a:t>.</a:t>
            </a:r>
          </a:p>
        </p:txBody>
      </p:sp>
    </p:spTree>
    <p:extLst>
      <p:ext uri="{BB962C8B-B14F-4D97-AF65-F5344CB8AC3E}">
        <p14:creationId xmlns:p14="http://schemas.microsoft.com/office/powerpoint/2010/main" val="4246488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a:t>SPRÁVNÍ PRÁVO PROCESNÍ</a:t>
            </a:r>
            <a:r>
              <a:rPr lang="cs-CZ" dirty="0"/>
              <a:t>	</a:t>
            </a:r>
          </a:p>
        </p:txBody>
      </p:sp>
      <p:sp>
        <p:nvSpPr>
          <p:cNvPr id="3" name="Podnadpis 2"/>
          <p:cNvSpPr>
            <a:spLocks noGrp="1"/>
          </p:cNvSpPr>
          <p:nvPr>
            <p:ph type="subTitle" idx="1"/>
          </p:nvPr>
        </p:nvSpPr>
        <p:spPr/>
        <p:txBody>
          <a:bodyPr/>
          <a:lstStyle/>
          <a:p>
            <a:endParaRPr lang="cs-CZ" b="1" dirty="0">
              <a:solidFill>
                <a:schemeClr val="tx1"/>
              </a:solidFill>
            </a:endParaRPr>
          </a:p>
          <a:p>
            <a:r>
              <a:rPr lang="cs-CZ" b="1" dirty="0" smtClean="0">
                <a:solidFill>
                  <a:schemeClr val="tx1"/>
                </a:solidFill>
              </a:rPr>
              <a:t>JUDr. Michal </a:t>
            </a:r>
            <a:r>
              <a:rPr lang="cs-CZ" b="1" dirty="0" err="1" smtClean="0">
                <a:solidFill>
                  <a:schemeClr val="tx1"/>
                </a:solidFill>
              </a:rPr>
              <a:t>Márton</a:t>
            </a:r>
            <a:r>
              <a:rPr lang="cs-CZ" b="1" dirty="0" smtClean="0">
                <a:solidFill>
                  <a:schemeClr val="tx1"/>
                </a:solidFill>
              </a:rPr>
              <a:t>, Ph.D..</a:t>
            </a:r>
            <a:endParaRPr lang="cs-CZ" b="1" dirty="0">
              <a:solidFill>
                <a:schemeClr val="tx1"/>
              </a:solidFill>
            </a:endParaRPr>
          </a:p>
        </p:txBody>
      </p:sp>
    </p:spTree>
    <p:extLst>
      <p:ext uri="{BB962C8B-B14F-4D97-AF65-F5344CB8AC3E}">
        <p14:creationId xmlns:p14="http://schemas.microsoft.com/office/powerpoint/2010/main" val="802050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18</a:t>
            </a:fld>
            <a:endParaRPr lang="cs-CZ" dirty="0"/>
          </a:p>
        </p:txBody>
      </p:sp>
      <p:sp>
        <p:nvSpPr>
          <p:cNvPr id="5" name="TextovéPole 4"/>
          <p:cNvSpPr txBox="1"/>
          <p:nvPr/>
        </p:nvSpPr>
        <p:spPr>
          <a:xfrm>
            <a:off x="251520" y="188640"/>
            <a:ext cx="8568952" cy="6278642"/>
          </a:xfrm>
          <a:prstGeom prst="rect">
            <a:avLst/>
          </a:prstGeom>
          <a:noFill/>
        </p:spPr>
        <p:txBody>
          <a:bodyPr wrap="square" rtlCol="0">
            <a:spAutoFit/>
          </a:bodyPr>
          <a:lstStyle/>
          <a:p>
            <a:r>
              <a:rPr lang="cs-CZ" sz="2400" b="1" dirty="0"/>
              <a:t>POJEM A PODSTATA SPRÁVNÍHO PRÁVA PROCESNÍHO</a:t>
            </a:r>
          </a:p>
          <a:p>
            <a:pPr algn="just"/>
            <a:endParaRPr lang="cs-CZ" dirty="0"/>
          </a:p>
          <a:p>
            <a:pPr algn="just"/>
            <a:r>
              <a:rPr lang="cs-CZ" b="1" dirty="0" smtClean="0"/>
              <a:t>Správní </a:t>
            </a:r>
            <a:r>
              <a:rPr lang="cs-CZ" b="1" dirty="0"/>
              <a:t>právo procesní </a:t>
            </a:r>
            <a:r>
              <a:rPr lang="cs-CZ" dirty="0"/>
              <a:t>= upravuje procesněprávní postavení subjektů tzv. správního řízení, jakož i vlastní procesněprávní postup při rozhodování o právech, právem chráněných zájmů a povinnostech účastníků správního řízení konaného před orgány veřejné správy.</a:t>
            </a:r>
          </a:p>
          <a:p>
            <a:pPr algn="just"/>
            <a:endParaRPr lang="cs-CZ" b="1" dirty="0"/>
          </a:p>
          <a:p>
            <a:pPr algn="just"/>
            <a:r>
              <a:rPr lang="cs-CZ" dirty="0"/>
              <a:t>Právní úprava zahrnující regulaci správního práva procesního je v rozhodující míře upravena </a:t>
            </a:r>
            <a:r>
              <a:rPr lang="cs-CZ" b="1" dirty="0"/>
              <a:t>v zákoně č. 500/2004 Sb., správní řád</a:t>
            </a:r>
            <a:r>
              <a:rPr lang="cs-CZ" dirty="0"/>
              <a:t>, ve znění pozdějších předpisů</a:t>
            </a:r>
            <a:r>
              <a:rPr lang="cs-CZ" dirty="0" smtClean="0"/>
              <a:t>.</a:t>
            </a:r>
          </a:p>
          <a:p>
            <a:pPr algn="just"/>
            <a:endParaRPr lang="cs-CZ" dirty="0"/>
          </a:p>
          <a:p>
            <a:pPr algn="just"/>
            <a:r>
              <a:rPr lang="cs-CZ" dirty="0" smtClean="0"/>
              <a:t>Správní právo procesní v širším slova smyslu = zákonem stanovený postup správních orgánů, vztahuje se na jakoukoli činnost správního orgánu, a to i mimo správní řízení, např. vyřizování stížností dle § 175 správního řádu</a:t>
            </a:r>
          </a:p>
          <a:p>
            <a:pPr algn="just"/>
            <a:endParaRPr lang="cs-CZ" dirty="0"/>
          </a:p>
          <a:p>
            <a:pPr algn="just"/>
            <a:r>
              <a:rPr lang="cs-CZ" dirty="0" smtClean="0"/>
              <a:t>Správní právo procesní v užším slova smyslu = zákonem stanovený postup vedení správního řízení</a:t>
            </a:r>
          </a:p>
          <a:p>
            <a:pPr algn="just"/>
            <a:endParaRPr lang="cs-CZ" dirty="0"/>
          </a:p>
          <a:p>
            <a:pPr algn="just"/>
            <a:endParaRPr lang="cs-CZ" dirty="0" smtClean="0"/>
          </a:p>
          <a:p>
            <a:pPr algn="just"/>
            <a:endParaRPr lang="cs-CZ" dirty="0"/>
          </a:p>
          <a:p>
            <a:pPr algn="just"/>
            <a:endParaRPr lang="cs-CZ" dirty="0" smtClean="0"/>
          </a:p>
          <a:p>
            <a:pPr algn="just"/>
            <a:endParaRPr lang="cs-CZ" dirty="0"/>
          </a:p>
          <a:p>
            <a:pPr algn="just"/>
            <a:endParaRPr lang="cs-CZ" dirty="0"/>
          </a:p>
        </p:txBody>
      </p:sp>
    </p:spTree>
    <p:extLst>
      <p:ext uri="{BB962C8B-B14F-4D97-AF65-F5344CB8AC3E}">
        <p14:creationId xmlns:p14="http://schemas.microsoft.com/office/powerpoint/2010/main" val="4176923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19</a:t>
            </a:fld>
            <a:endParaRPr lang="cs-CZ" dirty="0"/>
          </a:p>
        </p:txBody>
      </p:sp>
      <p:sp>
        <p:nvSpPr>
          <p:cNvPr id="4" name="TextovéPole 3"/>
          <p:cNvSpPr txBox="1"/>
          <p:nvPr/>
        </p:nvSpPr>
        <p:spPr>
          <a:xfrm>
            <a:off x="467544" y="620688"/>
            <a:ext cx="8208912" cy="5909310"/>
          </a:xfrm>
          <a:prstGeom prst="rect">
            <a:avLst/>
          </a:prstGeom>
          <a:noFill/>
        </p:spPr>
        <p:txBody>
          <a:bodyPr wrap="square" rtlCol="0">
            <a:spAutoFit/>
          </a:bodyPr>
          <a:lstStyle/>
          <a:p>
            <a:r>
              <a:rPr lang="cs-CZ" sz="2400" b="1" dirty="0"/>
              <a:t>POJEM A PODSTATA SPRÁVNÍHO PRÁVA PROCESNÍHO</a:t>
            </a:r>
          </a:p>
          <a:p>
            <a:endParaRPr lang="cs-CZ" b="1" dirty="0"/>
          </a:p>
          <a:p>
            <a:pPr algn="just"/>
            <a:r>
              <a:rPr lang="cs-CZ" dirty="0"/>
              <a:t>Text </a:t>
            </a:r>
            <a:r>
              <a:rPr lang="cs-CZ" b="1" dirty="0"/>
              <a:t>zákona č. 500/2004 Sb., správní řád</a:t>
            </a:r>
            <a:r>
              <a:rPr lang="cs-CZ" dirty="0"/>
              <a:t>, ve znění pozdějších předpisů, je členěn do </a:t>
            </a:r>
            <a:r>
              <a:rPr lang="cs-CZ" b="1" dirty="0"/>
              <a:t>8 částí</a:t>
            </a:r>
            <a:r>
              <a:rPr lang="cs-CZ" dirty="0"/>
              <a:t>:</a:t>
            </a:r>
          </a:p>
          <a:p>
            <a:pPr algn="just"/>
            <a:endParaRPr lang="cs-CZ" sz="1000" dirty="0"/>
          </a:p>
          <a:p>
            <a:pPr marL="742950" lvl="1" indent="-285750" algn="just">
              <a:buFont typeface="Wingdings" panose="05000000000000000000" pitchFamily="2" charset="2"/>
              <a:buChar char="Ø"/>
            </a:pPr>
            <a:r>
              <a:rPr lang="cs-CZ" dirty="0"/>
              <a:t>úvodní ustanovení (§ 1 – 8),</a:t>
            </a:r>
          </a:p>
          <a:p>
            <a:pPr marL="742950" lvl="1" indent="-285750" algn="just">
              <a:buFont typeface="Wingdings" panose="05000000000000000000" pitchFamily="2" charset="2"/>
              <a:buChar char="Ø"/>
            </a:pPr>
            <a:r>
              <a:rPr lang="cs-CZ" dirty="0"/>
              <a:t>obecná ustanovení o správním řízení (§ 9 – 129),</a:t>
            </a:r>
          </a:p>
          <a:p>
            <a:pPr marL="742950" lvl="1" indent="-285750" algn="just">
              <a:buFont typeface="Wingdings" panose="05000000000000000000" pitchFamily="2" charset="2"/>
              <a:buChar char="Ø"/>
            </a:pPr>
            <a:r>
              <a:rPr lang="cs-CZ" dirty="0"/>
              <a:t>zvláštní ustanovení o správním řízení (§ 130 – 153),</a:t>
            </a:r>
          </a:p>
          <a:p>
            <a:pPr marL="742950" lvl="1" indent="-285750" algn="just">
              <a:buFont typeface="Wingdings" panose="05000000000000000000" pitchFamily="2" charset="2"/>
              <a:buChar char="Ø"/>
            </a:pPr>
            <a:r>
              <a:rPr lang="cs-CZ" dirty="0"/>
              <a:t>vyjádření, osvědčení, sdělení (§ 154 – 158),</a:t>
            </a:r>
          </a:p>
          <a:p>
            <a:pPr marL="742950" lvl="1" indent="-285750" algn="just">
              <a:buFont typeface="Wingdings" panose="05000000000000000000" pitchFamily="2" charset="2"/>
              <a:buChar char="Ø"/>
            </a:pPr>
            <a:r>
              <a:rPr lang="cs-CZ" dirty="0"/>
              <a:t>veřejnoprávní smlouvy (§ 159 – 170),</a:t>
            </a:r>
          </a:p>
          <a:p>
            <a:pPr marL="742950" lvl="1" indent="-285750" algn="just">
              <a:buFont typeface="Wingdings" panose="05000000000000000000" pitchFamily="2" charset="2"/>
              <a:buChar char="Ø"/>
            </a:pPr>
            <a:r>
              <a:rPr lang="cs-CZ" dirty="0"/>
              <a:t>opatření obecné povahy (§ 171 – 174),</a:t>
            </a:r>
          </a:p>
          <a:p>
            <a:pPr marL="742950" lvl="1" indent="-285750" algn="just">
              <a:buFont typeface="Wingdings" panose="05000000000000000000" pitchFamily="2" charset="2"/>
              <a:buChar char="Ø"/>
            </a:pPr>
            <a:r>
              <a:rPr lang="cs-CZ" dirty="0"/>
              <a:t>společná, přechodná a závěrečná ustanovení (§ 175 – 183),</a:t>
            </a:r>
          </a:p>
          <a:p>
            <a:pPr marL="742950" lvl="1" indent="-285750" algn="just">
              <a:buFont typeface="Wingdings" panose="05000000000000000000" pitchFamily="2" charset="2"/>
              <a:buChar char="Ø"/>
            </a:pPr>
            <a:r>
              <a:rPr lang="cs-CZ" dirty="0"/>
              <a:t>účinnost (§ 184).</a:t>
            </a:r>
          </a:p>
          <a:p>
            <a:pPr algn="just"/>
            <a:endParaRPr lang="cs-CZ" sz="1000" dirty="0"/>
          </a:p>
          <a:p>
            <a:pPr algn="just"/>
            <a:r>
              <a:rPr lang="cs-CZ" dirty="0"/>
              <a:t>Těžiště úpravy je obsaženo v části 2. a 3., které jsou ještě dále výrazně podrobně členěny.</a:t>
            </a:r>
          </a:p>
          <a:p>
            <a:pPr algn="just"/>
            <a:endParaRPr lang="cs-CZ" sz="1000" dirty="0"/>
          </a:p>
          <a:p>
            <a:pPr algn="just"/>
            <a:r>
              <a:rPr lang="cs-CZ" b="1" dirty="0"/>
              <a:t>Předmětem správního řízení </a:t>
            </a:r>
            <a:r>
              <a:rPr lang="cs-CZ" dirty="0"/>
              <a:t>je rozhodovací činnost orgánů veřejné správy, jejímž účelem je vydání rozhodnutí, jímž se v určité konkrétní věci zakládají, mění nebo ruší práva anebo povinnosti jmenovitě určené osoby nebo jimiž se v určité věci autoritativně prohlašuje, že taková osoba práva nebo povinnosti má nebo </a:t>
            </a:r>
            <a:r>
              <a:rPr lang="cs-CZ" dirty="0" smtClean="0"/>
              <a:t>nemá (§ 9 správního řádu)</a:t>
            </a:r>
            <a:endParaRPr lang="cs-CZ" dirty="0"/>
          </a:p>
        </p:txBody>
      </p:sp>
    </p:spTree>
    <p:extLst>
      <p:ext uri="{BB962C8B-B14F-4D97-AF65-F5344CB8AC3E}">
        <p14:creationId xmlns:p14="http://schemas.microsoft.com/office/powerpoint/2010/main" val="1123265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a:t>
            </a:fld>
            <a:endParaRPr lang="cs-CZ" dirty="0"/>
          </a:p>
        </p:txBody>
      </p:sp>
      <p:sp>
        <p:nvSpPr>
          <p:cNvPr id="4" name="TextovéPole 3"/>
          <p:cNvSpPr txBox="1"/>
          <p:nvPr/>
        </p:nvSpPr>
        <p:spPr>
          <a:xfrm>
            <a:off x="539552" y="692696"/>
            <a:ext cx="8136904" cy="5447645"/>
          </a:xfrm>
          <a:prstGeom prst="rect">
            <a:avLst/>
          </a:prstGeom>
          <a:noFill/>
        </p:spPr>
        <p:txBody>
          <a:bodyPr wrap="square" rtlCol="0">
            <a:spAutoFit/>
          </a:bodyPr>
          <a:lstStyle/>
          <a:p>
            <a:r>
              <a:rPr lang="cs-CZ" sz="2400" b="1" dirty="0" smtClean="0"/>
              <a:t>Obecně k základním principům veřejné správy</a:t>
            </a:r>
          </a:p>
          <a:p>
            <a:endParaRPr lang="cs-CZ" b="1" dirty="0" smtClean="0"/>
          </a:p>
          <a:p>
            <a:pPr algn="just"/>
            <a:r>
              <a:rPr lang="cs-CZ" b="1" dirty="0" smtClean="0"/>
              <a:t>Základní </a:t>
            </a:r>
            <a:r>
              <a:rPr lang="cs-CZ" b="1" dirty="0"/>
              <a:t>zásady </a:t>
            </a:r>
            <a:r>
              <a:rPr lang="cs-CZ" dirty="0"/>
              <a:t>(principy činnosti), jejichž pomocí je interpretován zákon, </a:t>
            </a:r>
            <a:r>
              <a:rPr lang="cs-CZ" dirty="0" smtClean="0"/>
              <a:t>jsou </a:t>
            </a:r>
            <a:r>
              <a:rPr lang="pt-BR" b="1" dirty="0" smtClean="0"/>
              <a:t>interpretační </a:t>
            </a:r>
            <a:r>
              <a:rPr lang="pt-BR" b="1" dirty="0"/>
              <a:t>pravidla </a:t>
            </a:r>
            <a:r>
              <a:rPr lang="pt-BR" dirty="0"/>
              <a:t>a souvisejí s </a:t>
            </a:r>
            <a:r>
              <a:rPr lang="cs-CZ" dirty="0" smtClean="0"/>
              <a:t>aplikací práva</a:t>
            </a:r>
            <a:r>
              <a:rPr lang="pt-BR" dirty="0" smtClean="0"/>
              <a:t>.</a:t>
            </a:r>
            <a:endParaRPr lang="pt-BR" dirty="0"/>
          </a:p>
          <a:p>
            <a:endParaRPr lang="cs-CZ" dirty="0" smtClean="0"/>
          </a:p>
          <a:p>
            <a:pPr algn="just"/>
            <a:r>
              <a:rPr lang="cs-CZ" dirty="0" smtClean="0"/>
              <a:t>Jednotlivé </a:t>
            </a:r>
            <a:r>
              <a:rPr lang="cs-CZ" dirty="0"/>
              <a:t>zásady nestojí samy o sobě izolovaně, vnitřně spolu souvisí, vzájemně se doplňují a v určitých fázích řízení se prolínají. Každé správní řízení je jiné a proto se mohou uplatňovat s různou intenzitou, dokonce i v protikladech.</a:t>
            </a:r>
          </a:p>
          <a:p>
            <a:endParaRPr lang="cs-CZ" dirty="0" smtClean="0"/>
          </a:p>
          <a:p>
            <a:pPr algn="just"/>
            <a:r>
              <a:rPr lang="cs-CZ" dirty="0" smtClean="0"/>
              <a:t>Účelem a cílem nastavení základních zásad činnosti správních orgánů, s jejich široce založenou působností (vlivem) na výkon veřejné správy, je </a:t>
            </a:r>
            <a:r>
              <a:rPr lang="cs-CZ" b="1" dirty="0" smtClean="0"/>
              <a:t>vytvoření a garance předpokladů a podmínek pro řádný výkon veřejné správy</a:t>
            </a:r>
            <a:r>
              <a:rPr lang="cs-CZ" dirty="0" smtClean="0"/>
              <a:t>.</a:t>
            </a:r>
          </a:p>
          <a:p>
            <a:pPr algn="just"/>
            <a:endParaRPr lang="cs-CZ" dirty="0"/>
          </a:p>
          <a:p>
            <a:pPr algn="just"/>
            <a:r>
              <a:rPr lang="cs-CZ" dirty="0" smtClean="0"/>
              <a:t>Principy veřejné správy</a:t>
            </a:r>
          </a:p>
          <a:p>
            <a:pPr algn="just"/>
            <a:endParaRPr lang="cs-CZ" dirty="0" smtClean="0"/>
          </a:p>
          <a:p>
            <a:pPr marL="285750" indent="-285750" algn="just">
              <a:buFont typeface="Arial" panose="020B0604020202020204" pitchFamily="34" charset="0"/>
              <a:buChar char="•"/>
            </a:pPr>
            <a:r>
              <a:rPr lang="cs-CZ" dirty="0"/>
              <a:t>p</a:t>
            </a:r>
            <a:r>
              <a:rPr lang="cs-CZ" dirty="0" smtClean="0"/>
              <a:t>rincipy dobré správy</a:t>
            </a:r>
          </a:p>
          <a:p>
            <a:pPr marL="285750" indent="-285750" algn="just">
              <a:buFont typeface="Arial" panose="020B0604020202020204" pitchFamily="34" charset="0"/>
              <a:buChar char="•"/>
            </a:pPr>
            <a:r>
              <a:rPr lang="cs-CZ" dirty="0"/>
              <a:t>z</a:t>
            </a:r>
            <a:r>
              <a:rPr lang="cs-CZ" dirty="0" smtClean="0"/>
              <a:t>ásady činnosti správních orgánů</a:t>
            </a:r>
          </a:p>
          <a:p>
            <a:pPr marL="285750" indent="-285750" algn="just">
              <a:buFont typeface="Arial" panose="020B0604020202020204" pitchFamily="34" charset="0"/>
              <a:buChar char="•"/>
            </a:pPr>
            <a:r>
              <a:rPr lang="cs-CZ" dirty="0"/>
              <a:t>z</a:t>
            </a:r>
            <a:r>
              <a:rPr lang="cs-CZ" dirty="0" smtClean="0"/>
              <a:t>ásady správního řízení</a:t>
            </a:r>
          </a:p>
          <a:p>
            <a:pPr algn="just"/>
            <a:endParaRPr lang="cs-CZ" dirty="0"/>
          </a:p>
        </p:txBody>
      </p:sp>
    </p:spTree>
    <p:extLst>
      <p:ext uri="{BB962C8B-B14F-4D97-AF65-F5344CB8AC3E}">
        <p14:creationId xmlns:p14="http://schemas.microsoft.com/office/powerpoint/2010/main" val="1890988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20</a:t>
            </a:fld>
            <a:endParaRPr lang="cs-CZ" dirty="0"/>
          </a:p>
        </p:txBody>
      </p:sp>
      <p:sp>
        <p:nvSpPr>
          <p:cNvPr id="4" name="TextovéPole 3"/>
          <p:cNvSpPr txBox="1"/>
          <p:nvPr/>
        </p:nvSpPr>
        <p:spPr>
          <a:xfrm>
            <a:off x="611560" y="836712"/>
            <a:ext cx="7920880" cy="4893647"/>
          </a:xfrm>
          <a:prstGeom prst="rect">
            <a:avLst/>
          </a:prstGeom>
          <a:noFill/>
        </p:spPr>
        <p:txBody>
          <a:bodyPr wrap="square" rtlCol="0">
            <a:spAutoFit/>
          </a:bodyPr>
          <a:lstStyle/>
          <a:p>
            <a:r>
              <a:rPr lang="cs-CZ" sz="2400" b="1" dirty="0"/>
              <a:t>POJEM A PODSTATA SPRÁVNÍHO PRÁVA PROCESNÍHO</a:t>
            </a:r>
          </a:p>
          <a:p>
            <a:endParaRPr lang="cs-CZ" b="1" dirty="0"/>
          </a:p>
          <a:p>
            <a:r>
              <a:rPr lang="cs-CZ" dirty="0"/>
              <a:t>Správní řízení se obvykle člení na tzv. </a:t>
            </a:r>
            <a:r>
              <a:rPr lang="cs-CZ" b="1" dirty="0"/>
              <a:t>správní řízení obecné </a:t>
            </a:r>
            <a:r>
              <a:rPr lang="cs-CZ" dirty="0"/>
              <a:t>a </a:t>
            </a:r>
            <a:r>
              <a:rPr lang="cs-CZ" b="1" dirty="0"/>
              <a:t>správní řízení zvláštní</a:t>
            </a:r>
            <a:r>
              <a:rPr lang="cs-CZ" dirty="0"/>
              <a:t>.</a:t>
            </a:r>
          </a:p>
          <a:p>
            <a:endParaRPr lang="cs-CZ" dirty="0"/>
          </a:p>
          <a:p>
            <a:pPr algn="just"/>
            <a:r>
              <a:rPr lang="cs-CZ" b="1" dirty="0"/>
              <a:t>Obecné správní řízení </a:t>
            </a:r>
            <a:r>
              <a:rPr lang="cs-CZ" dirty="0"/>
              <a:t>je upraveno ve správním řádu a představuje postup správních orgánů, který přichází v úvahu při rozhodování jak prakticky na šech úsecích státní správy, tak rovněž v oblasti územní samosprávy. Tato  úprava je jmenovitě obsažena v části 2. správního řádu – „Obecná ustanovení o správním řízení“, a to společně s částí 3. správního řádu – „Zvláštní ustanovení o správním řízení“. </a:t>
            </a:r>
          </a:p>
          <a:p>
            <a:pPr algn="just"/>
            <a:endParaRPr lang="cs-CZ" dirty="0"/>
          </a:p>
          <a:p>
            <a:pPr algn="just"/>
            <a:r>
              <a:rPr lang="cs-CZ" b="1" dirty="0"/>
              <a:t>Zvláštní správní řízení</a:t>
            </a:r>
            <a:r>
              <a:rPr lang="cs-CZ" dirty="0"/>
              <a:t> představuje ta správní řízení, jejichž úprava je výrazem kombinace obecné úpravy správního řízení a odchylek od něj, s předností úpravy zvláštní a tzv. subsidiárním (podpůrným) použitím správního řádu. Odchylky od obecné úpravy se nejčastěji týkají příp. specifikace vymezení účastníků správního řízení, náležitostí návrhů na zahájení řízení, specifikace obsahu správního rozhodnutí apod</a:t>
            </a:r>
            <a:r>
              <a:rPr lang="cs-CZ" dirty="0" smtClean="0"/>
              <a:t>. </a:t>
            </a:r>
            <a:r>
              <a:rPr lang="cs-CZ" b="1" dirty="0" smtClean="0"/>
              <a:t>(řízení o přestupcích, stavební řízení)</a:t>
            </a:r>
            <a:endParaRPr lang="cs-CZ" b="1" dirty="0"/>
          </a:p>
        </p:txBody>
      </p:sp>
    </p:spTree>
    <p:extLst>
      <p:ext uri="{BB962C8B-B14F-4D97-AF65-F5344CB8AC3E}">
        <p14:creationId xmlns:p14="http://schemas.microsoft.com/office/powerpoint/2010/main" val="4188301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21</a:t>
            </a:fld>
            <a:endParaRPr lang="cs-CZ" dirty="0"/>
          </a:p>
        </p:txBody>
      </p:sp>
      <p:sp>
        <p:nvSpPr>
          <p:cNvPr id="4" name="TextovéPole 3"/>
          <p:cNvSpPr txBox="1"/>
          <p:nvPr/>
        </p:nvSpPr>
        <p:spPr>
          <a:xfrm>
            <a:off x="395536" y="620688"/>
            <a:ext cx="8280920" cy="6235553"/>
          </a:xfrm>
          <a:prstGeom prst="rect">
            <a:avLst/>
          </a:prstGeom>
          <a:noFill/>
        </p:spPr>
        <p:txBody>
          <a:bodyPr wrap="square" rtlCol="0">
            <a:spAutoFit/>
          </a:bodyPr>
          <a:lstStyle/>
          <a:p>
            <a:pPr>
              <a:lnSpc>
                <a:spcPct val="90000"/>
              </a:lnSpc>
            </a:pPr>
            <a:r>
              <a:rPr lang="cs-CZ" altLang="cs-CZ" sz="2400" b="1" dirty="0"/>
              <a:t>SUBJEKY SPRÁVNÍHO ŘÍZENÍ</a:t>
            </a:r>
          </a:p>
          <a:p>
            <a:pPr>
              <a:lnSpc>
                <a:spcPct val="90000"/>
              </a:lnSpc>
            </a:pPr>
            <a:endParaRPr lang="cs-CZ" altLang="cs-CZ" dirty="0"/>
          </a:p>
          <a:p>
            <a:pPr>
              <a:lnSpc>
                <a:spcPct val="90000"/>
              </a:lnSpc>
            </a:pPr>
            <a:r>
              <a:rPr lang="cs-CZ" altLang="cs-CZ" dirty="0"/>
              <a:t>Hlavní </a:t>
            </a:r>
            <a:r>
              <a:rPr lang="cs-CZ" altLang="cs-CZ" b="1" dirty="0"/>
              <a:t>subjekty správního řízení </a:t>
            </a:r>
            <a:r>
              <a:rPr lang="cs-CZ" altLang="cs-CZ" dirty="0"/>
              <a:t>jsou:</a:t>
            </a:r>
          </a:p>
          <a:p>
            <a:pPr>
              <a:lnSpc>
                <a:spcPct val="90000"/>
              </a:lnSpc>
            </a:pPr>
            <a:endParaRPr lang="cs-CZ" altLang="cs-CZ" dirty="0"/>
          </a:p>
          <a:p>
            <a:pPr marL="742950" lvl="1" indent="-285750" algn="just">
              <a:lnSpc>
                <a:spcPct val="90000"/>
              </a:lnSpc>
              <a:spcAft>
                <a:spcPts val="600"/>
              </a:spcAft>
              <a:buFont typeface="Wingdings" panose="05000000000000000000" pitchFamily="2" charset="2"/>
              <a:buChar char="q"/>
            </a:pPr>
            <a:r>
              <a:rPr lang="cs-CZ" altLang="cs-CZ" dirty="0"/>
              <a:t>na jedné straně procesněprávního vztahu </a:t>
            </a:r>
            <a:r>
              <a:rPr lang="cs-CZ" altLang="cs-CZ" b="1" dirty="0"/>
              <a:t>správní orgány</a:t>
            </a:r>
            <a:r>
              <a:rPr lang="cs-CZ" altLang="cs-CZ" dirty="0"/>
              <a:t>, které vystupují jako subjekty veřejné správy vybavené odpovídající pravomocí,</a:t>
            </a:r>
          </a:p>
          <a:p>
            <a:pPr marL="742950" lvl="1" indent="-285750" algn="just">
              <a:lnSpc>
                <a:spcPct val="90000"/>
              </a:lnSpc>
              <a:buFont typeface="Wingdings" panose="05000000000000000000" pitchFamily="2" charset="2"/>
              <a:buChar char="q"/>
            </a:pPr>
            <a:r>
              <a:rPr lang="cs-CZ" altLang="cs-CZ" dirty="0"/>
              <a:t>na druhé straně </a:t>
            </a:r>
            <a:r>
              <a:rPr lang="cs-CZ" altLang="cs-CZ" b="1" dirty="0"/>
              <a:t>účastníci řízení</a:t>
            </a:r>
            <a:r>
              <a:rPr lang="cs-CZ" altLang="cs-CZ" dirty="0"/>
              <a:t>, vůči nimž je tato pravomoc vykonávána a o jejichž záležitostech je ve správním řízení rozhodováno (adresáti veřejnoprávního působení).</a:t>
            </a:r>
          </a:p>
          <a:p>
            <a:pPr algn="just">
              <a:lnSpc>
                <a:spcPct val="90000"/>
              </a:lnSpc>
            </a:pPr>
            <a:endParaRPr lang="cs-CZ" altLang="cs-CZ" dirty="0"/>
          </a:p>
          <a:p>
            <a:pPr algn="just">
              <a:lnSpc>
                <a:spcPct val="90000"/>
              </a:lnSpc>
            </a:pPr>
            <a:r>
              <a:rPr lang="cs-CZ" altLang="cs-CZ" dirty="0"/>
              <a:t>Vedle těchto základních skupin subjektů správního řízení mohou ve správním řízení ve specifickém postavení vystupovat ještě další subjekty – zejména tzv. </a:t>
            </a:r>
            <a:r>
              <a:rPr lang="cs-CZ" altLang="cs-CZ" b="1" dirty="0"/>
              <a:t>dotčené orgány</a:t>
            </a:r>
            <a:r>
              <a:rPr lang="cs-CZ" altLang="cs-CZ" dirty="0"/>
              <a:t>, jimi mohou být některé odborné orgány nebo jednotky územní samosprávy. </a:t>
            </a:r>
          </a:p>
          <a:p>
            <a:pPr algn="just">
              <a:lnSpc>
                <a:spcPct val="90000"/>
              </a:lnSpc>
            </a:pPr>
            <a:endParaRPr lang="cs-CZ" altLang="cs-CZ" dirty="0"/>
          </a:p>
          <a:p>
            <a:pPr algn="just">
              <a:lnSpc>
                <a:spcPct val="90000"/>
              </a:lnSpc>
            </a:pPr>
            <a:r>
              <a:rPr lang="cs-CZ" altLang="cs-CZ" dirty="0"/>
              <a:t>Ve správním řízení vystupují i další osoby, které mají svou specifikovanou úlohu – tzv. </a:t>
            </a:r>
            <a:r>
              <a:rPr lang="cs-CZ" altLang="cs-CZ" b="1" dirty="0"/>
              <a:t>osoby na řízení zúčastněné</a:t>
            </a:r>
            <a:r>
              <a:rPr lang="cs-CZ" altLang="cs-CZ" dirty="0"/>
              <a:t>. Těmi mohou být svědci, znalci, tlumočníci </a:t>
            </a:r>
            <a:r>
              <a:rPr lang="cs-CZ" altLang="cs-CZ" dirty="0" smtClean="0"/>
              <a:t>…</a:t>
            </a:r>
          </a:p>
          <a:p>
            <a:pPr algn="just">
              <a:lnSpc>
                <a:spcPct val="90000"/>
              </a:lnSpc>
            </a:pPr>
            <a:endParaRPr lang="cs-CZ" altLang="cs-CZ" dirty="0"/>
          </a:p>
          <a:p>
            <a:pPr algn="just">
              <a:lnSpc>
                <a:spcPct val="90000"/>
              </a:lnSpc>
            </a:pPr>
            <a:r>
              <a:rPr lang="cs-CZ" altLang="cs-CZ" i="1" dirty="0" smtClean="0"/>
              <a:t>Př. Osoba se na předvolání ke správnímu orgánu dostaví jako svědek, tzn. aby vypověděla o skutečnostech důležitých pro rozhodnutí ve věci účastníka řízení. Nemá tedy práva účastníka řízení, ale povinnost svědčit. Svědkovi však v rámci dostavení se k podání svědecké výpovědi vzniká právo na tzv. svědečné (náhrada ušlého výdělku a cestovného ke správnímu orgánu), o kterém správní orgán rozhoduje. V tomto případě vzniká svědkovi účast na řízení, ale pouze v rámci přiznání svědečného.</a:t>
            </a:r>
            <a:endParaRPr lang="cs-CZ" altLang="cs-CZ" i="1" dirty="0"/>
          </a:p>
          <a:p>
            <a:pPr algn="just">
              <a:lnSpc>
                <a:spcPct val="90000"/>
              </a:lnSpc>
            </a:pPr>
            <a:endParaRPr lang="cs-CZ" altLang="cs-CZ" dirty="0"/>
          </a:p>
        </p:txBody>
      </p:sp>
    </p:spTree>
    <p:extLst>
      <p:ext uri="{BB962C8B-B14F-4D97-AF65-F5344CB8AC3E}">
        <p14:creationId xmlns:p14="http://schemas.microsoft.com/office/powerpoint/2010/main" val="1797656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22</a:t>
            </a:fld>
            <a:endParaRPr lang="cs-CZ" dirty="0"/>
          </a:p>
        </p:txBody>
      </p:sp>
      <p:sp>
        <p:nvSpPr>
          <p:cNvPr id="4" name="TextovéPole 3"/>
          <p:cNvSpPr txBox="1"/>
          <p:nvPr/>
        </p:nvSpPr>
        <p:spPr>
          <a:xfrm>
            <a:off x="323528" y="394718"/>
            <a:ext cx="8363272" cy="5724644"/>
          </a:xfrm>
          <a:prstGeom prst="rect">
            <a:avLst/>
          </a:prstGeom>
          <a:noFill/>
        </p:spPr>
        <p:txBody>
          <a:bodyPr wrap="square" rtlCol="0">
            <a:spAutoFit/>
          </a:bodyPr>
          <a:lstStyle/>
          <a:p>
            <a:r>
              <a:rPr lang="cs-CZ" sz="2400" b="1" dirty="0"/>
              <a:t>ÚČASTNÍCI </a:t>
            </a:r>
            <a:r>
              <a:rPr lang="cs-CZ" sz="2400" b="1" dirty="0" smtClean="0"/>
              <a:t>ŘÍZENÍ (§ 27 a 28 správního řádu)</a:t>
            </a:r>
          </a:p>
          <a:p>
            <a:endParaRPr lang="cs-CZ" sz="2400" b="1" dirty="0"/>
          </a:p>
          <a:p>
            <a:pPr marL="457200" indent="-457200">
              <a:buAutoNum type="arabicParenR"/>
            </a:pPr>
            <a:r>
              <a:rPr lang="cs-CZ" sz="2400" b="1" dirty="0" smtClean="0"/>
              <a:t>účastníci v řízení o žádosti = žadatel + osoby, na které se pro společenství práv s žadatelem musí vztahovat rozhodnutí správního orgánu</a:t>
            </a:r>
          </a:p>
          <a:p>
            <a:pPr algn="just"/>
            <a:r>
              <a:rPr lang="cs-CZ" sz="2400" b="1" i="1" dirty="0" smtClean="0"/>
              <a:t>Př. řízení se týká pozemku a účastníkem je jeho vlastník, pokud k pozemku existuje spoluvlastnictví, jsou ostatní spoluvlastníci osobami, na které se musí vztahovat rozhodnutí správního orgánu</a:t>
            </a:r>
          </a:p>
          <a:p>
            <a:pPr algn="just"/>
            <a:endParaRPr lang="cs-CZ" sz="2400" b="1" i="1" dirty="0" smtClean="0"/>
          </a:p>
          <a:p>
            <a:r>
              <a:rPr lang="cs-CZ" sz="2400" b="1" dirty="0"/>
              <a:t>2) účastníci řízení z moci úřední = správní orgán s nimi vede řízení z úřední povinnosti (nikoli na žádost</a:t>
            </a:r>
            <a:r>
              <a:rPr lang="cs-CZ" sz="2400" b="1" dirty="0" smtClean="0"/>
              <a:t>)</a:t>
            </a:r>
          </a:p>
          <a:p>
            <a:endParaRPr lang="cs-CZ" sz="2400" b="1" i="1" dirty="0" smtClean="0"/>
          </a:p>
          <a:p>
            <a:pPr algn="just"/>
            <a:endParaRPr lang="cs-CZ" sz="2400" b="1" dirty="0"/>
          </a:p>
          <a:p>
            <a:endParaRPr lang="cs-CZ" altLang="cs-CZ" sz="1000" dirty="0" smtClean="0">
              <a:solidFill>
                <a:srgbClr val="CC3300"/>
              </a:solidFill>
            </a:endParaRPr>
          </a:p>
          <a:p>
            <a:endParaRPr lang="cs-CZ" altLang="cs-CZ" sz="1000" dirty="0">
              <a:solidFill>
                <a:srgbClr val="CC3300"/>
              </a:solidFill>
            </a:endParaRPr>
          </a:p>
          <a:p>
            <a:endParaRPr lang="cs-CZ" altLang="cs-CZ" sz="1000" dirty="0">
              <a:solidFill>
                <a:srgbClr val="CC3300"/>
              </a:solidFill>
            </a:endParaRPr>
          </a:p>
        </p:txBody>
      </p:sp>
    </p:spTree>
    <p:extLst>
      <p:ext uri="{BB962C8B-B14F-4D97-AF65-F5344CB8AC3E}">
        <p14:creationId xmlns:p14="http://schemas.microsoft.com/office/powerpoint/2010/main" val="2150574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Správní právo procesní,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23</a:t>
            </a:fld>
            <a:endParaRPr lang="cs-CZ" dirty="0"/>
          </a:p>
        </p:txBody>
      </p:sp>
      <p:sp>
        <p:nvSpPr>
          <p:cNvPr id="4" name="Obdélník 3"/>
          <p:cNvSpPr/>
          <p:nvPr/>
        </p:nvSpPr>
        <p:spPr>
          <a:xfrm>
            <a:off x="467544" y="1720840"/>
            <a:ext cx="7704856" cy="3046988"/>
          </a:xfrm>
          <a:prstGeom prst="rect">
            <a:avLst/>
          </a:prstGeom>
        </p:spPr>
        <p:txBody>
          <a:bodyPr wrap="square">
            <a:spAutoFit/>
          </a:bodyPr>
          <a:lstStyle/>
          <a:p>
            <a:r>
              <a:rPr lang="cs-CZ" sz="2400" b="1" dirty="0" smtClean="0"/>
              <a:t>3</a:t>
            </a:r>
            <a:r>
              <a:rPr lang="cs-CZ" sz="2400" b="1" dirty="0"/>
              <a:t>) dotčené osoby, které mohou být rozhodnutím dotčeny na svých právech (např. vlastník sousedního pozemku, kde se rozhoduje o zřízení  stavby na pozemku účastníka řízení</a:t>
            </a:r>
            <a:r>
              <a:rPr lang="cs-CZ" sz="2400" b="1" dirty="0" smtClean="0"/>
              <a:t>)</a:t>
            </a:r>
          </a:p>
          <a:p>
            <a:endParaRPr lang="cs-CZ" sz="2400" b="1" dirty="0"/>
          </a:p>
          <a:p>
            <a:endParaRPr lang="cs-CZ" sz="2400" b="1" dirty="0"/>
          </a:p>
          <a:p>
            <a:r>
              <a:rPr lang="cs-CZ" sz="2400" b="1" dirty="0"/>
              <a:t>4) osoby, o nichž to stanoví zvláštní zákon (může jít o další správní orgán, ekologické sdružení atp.), zákon jim přiznává postavení účastníků řízení</a:t>
            </a:r>
          </a:p>
        </p:txBody>
      </p:sp>
    </p:spTree>
    <p:extLst>
      <p:ext uri="{BB962C8B-B14F-4D97-AF65-F5344CB8AC3E}">
        <p14:creationId xmlns:p14="http://schemas.microsoft.com/office/powerpoint/2010/main" val="5356997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24</a:t>
            </a:fld>
            <a:endParaRPr lang="cs-CZ" dirty="0"/>
          </a:p>
        </p:txBody>
      </p:sp>
      <p:sp>
        <p:nvSpPr>
          <p:cNvPr id="4" name="TextovéPole 3"/>
          <p:cNvSpPr txBox="1"/>
          <p:nvPr/>
        </p:nvSpPr>
        <p:spPr>
          <a:xfrm>
            <a:off x="323528" y="476672"/>
            <a:ext cx="8352928" cy="5847755"/>
          </a:xfrm>
          <a:prstGeom prst="rect">
            <a:avLst/>
          </a:prstGeom>
          <a:noFill/>
        </p:spPr>
        <p:txBody>
          <a:bodyPr wrap="square" rtlCol="0">
            <a:spAutoFit/>
          </a:bodyPr>
          <a:lstStyle/>
          <a:p>
            <a:r>
              <a:rPr lang="cs-CZ" sz="2400" b="1" dirty="0" smtClean="0"/>
              <a:t>Komunikace se správním orgánem</a:t>
            </a:r>
          </a:p>
          <a:p>
            <a:r>
              <a:rPr lang="cs-CZ" b="1" dirty="0" smtClean="0"/>
              <a:t>Od účastníka ke správnímu orgánu</a:t>
            </a:r>
            <a:endParaRPr lang="cs-CZ" b="1" dirty="0"/>
          </a:p>
          <a:p>
            <a:pPr algn="just"/>
            <a:r>
              <a:rPr lang="cs-CZ" b="1" dirty="0" smtClean="0"/>
              <a:t>Děje se podáním</a:t>
            </a:r>
          </a:p>
          <a:p>
            <a:pPr algn="just"/>
            <a:r>
              <a:rPr lang="cs-CZ" b="1" dirty="0" smtClean="0"/>
              <a:t>Podání </a:t>
            </a:r>
            <a:r>
              <a:rPr lang="cs-CZ" dirty="0"/>
              <a:t>je možno učinit </a:t>
            </a:r>
            <a:endParaRPr lang="cs-CZ" dirty="0" smtClean="0"/>
          </a:p>
          <a:p>
            <a:pPr marL="285750" indent="-285750" algn="just">
              <a:buFont typeface="Arial" panose="020B0604020202020204" pitchFamily="34" charset="0"/>
              <a:buChar char="•"/>
            </a:pPr>
            <a:r>
              <a:rPr lang="cs-CZ" dirty="0" smtClean="0"/>
              <a:t>písemně </a:t>
            </a:r>
          </a:p>
          <a:p>
            <a:pPr marL="285750" indent="-285750" algn="just">
              <a:buFont typeface="Arial" panose="020B0604020202020204" pitchFamily="34" charset="0"/>
              <a:buChar char="•"/>
            </a:pPr>
            <a:r>
              <a:rPr lang="cs-CZ" dirty="0" smtClean="0"/>
              <a:t>ústně </a:t>
            </a:r>
            <a:r>
              <a:rPr lang="cs-CZ" dirty="0"/>
              <a:t>do protokolu </a:t>
            </a:r>
            <a:endParaRPr lang="cs-CZ" dirty="0" smtClean="0"/>
          </a:p>
          <a:p>
            <a:pPr marL="285750" indent="-285750" algn="just">
              <a:buFont typeface="Arial" panose="020B0604020202020204" pitchFamily="34" charset="0"/>
              <a:buChar char="•"/>
            </a:pPr>
            <a:r>
              <a:rPr lang="cs-CZ" dirty="0" smtClean="0"/>
              <a:t>v elektronické </a:t>
            </a:r>
            <a:r>
              <a:rPr lang="cs-CZ" dirty="0"/>
              <a:t>podobě podepsané uznávaným elektronickým </a:t>
            </a:r>
            <a:r>
              <a:rPr lang="cs-CZ" dirty="0" smtClean="0"/>
              <a:t>podpisem</a:t>
            </a:r>
          </a:p>
          <a:p>
            <a:pPr marL="285750" indent="-285750" algn="just">
              <a:buFont typeface="Arial" panose="020B0604020202020204" pitchFamily="34" charset="0"/>
              <a:buChar char="•"/>
            </a:pPr>
            <a:r>
              <a:rPr lang="cs-CZ" dirty="0" smtClean="0"/>
              <a:t>jinou formou, je-li do 5 dnů potvrzeno (např. faxem, prostým emailem)</a:t>
            </a:r>
          </a:p>
          <a:p>
            <a:pPr algn="just"/>
            <a:endParaRPr lang="cs-CZ" dirty="0"/>
          </a:p>
          <a:p>
            <a:pPr algn="just"/>
            <a:r>
              <a:rPr lang="cs-CZ" b="1" dirty="0" smtClean="0"/>
              <a:t>Od správního orgánu k účastníku řízení</a:t>
            </a:r>
            <a:endParaRPr lang="cs-CZ" b="1" dirty="0"/>
          </a:p>
          <a:p>
            <a:pPr algn="just"/>
            <a:endParaRPr lang="cs-CZ" dirty="0"/>
          </a:p>
          <a:p>
            <a:pPr algn="just">
              <a:spcAft>
                <a:spcPts val="600"/>
              </a:spcAft>
            </a:pPr>
            <a:r>
              <a:rPr lang="cs-CZ" sz="1600" b="1" dirty="0"/>
              <a:t>Doručování</a:t>
            </a:r>
            <a:r>
              <a:rPr lang="cs-CZ" sz="1600" dirty="0"/>
              <a:t> představuje způsob komunikace a kontaktu mezi správním orgánem a subjekty zúčastněnými na řízení. Správní orgán, který písemnost vyhotovil, je oprávněn zvolit způsob jejího doručení. Zákon rozlišuje následující možnosti:</a:t>
            </a:r>
          </a:p>
          <a:p>
            <a:pPr marL="742950" lvl="1" indent="-285750" algn="just">
              <a:buFont typeface="Wingdings" panose="05000000000000000000" pitchFamily="2" charset="2"/>
              <a:buChar char="ü"/>
            </a:pPr>
            <a:r>
              <a:rPr lang="cs-CZ" sz="1600" dirty="0"/>
              <a:t>doručování správním orgánem samotným,</a:t>
            </a:r>
          </a:p>
          <a:p>
            <a:pPr marL="742950" lvl="1" indent="-285750" algn="just">
              <a:buFont typeface="Wingdings" panose="05000000000000000000" pitchFamily="2" charset="2"/>
              <a:buChar char="ü"/>
            </a:pPr>
            <a:r>
              <a:rPr lang="cs-CZ" sz="1600" dirty="0"/>
              <a:t>doručování prostřednictvím provozovatele poštovních služeb,</a:t>
            </a:r>
          </a:p>
          <a:p>
            <a:pPr marL="742950" lvl="1" indent="-285750" algn="just">
              <a:spcAft>
                <a:spcPts val="600"/>
              </a:spcAft>
              <a:buFont typeface="Wingdings" panose="05000000000000000000" pitchFamily="2" charset="2"/>
              <a:buChar char="ü"/>
            </a:pPr>
            <a:r>
              <a:rPr lang="cs-CZ" sz="1600" dirty="0"/>
              <a:t>v případech, kdy tak stanoví  zákon:</a:t>
            </a:r>
          </a:p>
          <a:p>
            <a:pPr marL="1200150" lvl="2" indent="-285750" algn="just">
              <a:buFont typeface="Courier New" panose="02070309020205020404" pitchFamily="49" charset="0"/>
              <a:buChar char="o"/>
            </a:pPr>
            <a:r>
              <a:rPr lang="cs-CZ" sz="1600" dirty="0"/>
              <a:t>doručování prostřednictvím obecní policie či policejního orgánu příslušného podle místa doručení (např. při předvedení),</a:t>
            </a:r>
          </a:p>
          <a:p>
            <a:pPr marL="1200150" lvl="2" indent="-285750" algn="just">
              <a:buFont typeface="Courier New" panose="02070309020205020404" pitchFamily="49" charset="0"/>
              <a:buChar char="o"/>
            </a:pPr>
            <a:r>
              <a:rPr lang="cs-CZ" sz="1600" dirty="0"/>
              <a:t>doručování prostřednictvím obecního úřadu či správního orgánu jemu postavenému naroveň (např. úřad městského obvodu)</a:t>
            </a:r>
          </a:p>
        </p:txBody>
      </p:sp>
    </p:spTree>
    <p:extLst>
      <p:ext uri="{BB962C8B-B14F-4D97-AF65-F5344CB8AC3E}">
        <p14:creationId xmlns:p14="http://schemas.microsoft.com/office/powerpoint/2010/main" val="19754781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25</a:t>
            </a:fld>
            <a:endParaRPr lang="cs-CZ" dirty="0"/>
          </a:p>
        </p:txBody>
      </p:sp>
      <p:sp>
        <p:nvSpPr>
          <p:cNvPr id="5" name="TextovéPole 4"/>
          <p:cNvSpPr txBox="1"/>
          <p:nvPr/>
        </p:nvSpPr>
        <p:spPr>
          <a:xfrm>
            <a:off x="611560" y="476672"/>
            <a:ext cx="7992888" cy="5801588"/>
          </a:xfrm>
          <a:prstGeom prst="rect">
            <a:avLst/>
          </a:prstGeom>
          <a:noFill/>
        </p:spPr>
        <p:txBody>
          <a:bodyPr wrap="square" rtlCol="0">
            <a:spAutoFit/>
          </a:bodyPr>
          <a:lstStyle/>
          <a:p>
            <a:r>
              <a:rPr lang="cs-CZ" sz="2400" b="1" dirty="0"/>
              <a:t>NĚKTERÉ PROCESNÍ POJMY A INSTITUTY</a:t>
            </a:r>
          </a:p>
          <a:p>
            <a:endParaRPr lang="cs-CZ" b="1" dirty="0"/>
          </a:p>
          <a:p>
            <a:pPr algn="just">
              <a:spcAft>
                <a:spcPts val="600"/>
              </a:spcAft>
            </a:pPr>
            <a:r>
              <a:rPr lang="cs-CZ" dirty="0"/>
              <a:t>Správní řád také rozlišuje jednotlivé </a:t>
            </a:r>
            <a:r>
              <a:rPr lang="cs-CZ" b="1" dirty="0"/>
              <a:t>typy doručování</a:t>
            </a:r>
            <a:r>
              <a:rPr lang="cs-CZ" dirty="0"/>
              <a:t>, a to v závislosti na jejich formě:</a:t>
            </a:r>
          </a:p>
          <a:p>
            <a:pPr marL="742950" lvl="1" indent="-285750" algn="just">
              <a:buFont typeface="Wingdings" panose="05000000000000000000" pitchFamily="2" charset="2"/>
              <a:buChar char="q"/>
            </a:pPr>
            <a:r>
              <a:rPr lang="cs-CZ" dirty="0"/>
              <a:t>doručování prosté,</a:t>
            </a:r>
          </a:p>
          <a:p>
            <a:pPr marL="742950" lvl="1" indent="-285750" algn="just">
              <a:buFont typeface="Wingdings" panose="05000000000000000000" pitchFamily="2" charset="2"/>
              <a:buChar char="q"/>
            </a:pPr>
            <a:r>
              <a:rPr lang="cs-CZ" dirty="0"/>
              <a:t>doručování doporučené,</a:t>
            </a:r>
          </a:p>
          <a:p>
            <a:pPr marL="742950" lvl="1" indent="-285750" algn="just">
              <a:buFont typeface="Wingdings" panose="05000000000000000000" pitchFamily="2" charset="2"/>
              <a:buChar char="q"/>
            </a:pPr>
            <a:r>
              <a:rPr lang="cs-CZ" dirty="0"/>
              <a:t>doručování do vlastních rukou,</a:t>
            </a:r>
          </a:p>
          <a:p>
            <a:pPr marL="742950" lvl="1" indent="-285750" algn="just">
              <a:buFont typeface="Wingdings" panose="05000000000000000000" pitchFamily="2" charset="2"/>
              <a:buChar char="q"/>
            </a:pPr>
            <a:r>
              <a:rPr lang="cs-CZ" dirty="0"/>
              <a:t>doručování elektronickou formou.</a:t>
            </a:r>
          </a:p>
          <a:p>
            <a:pPr algn="just"/>
            <a:endParaRPr lang="cs-CZ" dirty="0"/>
          </a:p>
          <a:p>
            <a:pPr algn="just"/>
            <a:r>
              <a:rPr lang="cs-CZ" dirty="0"/>
              <a:t>Institut </a:t>
            </a:r>
            <a:r>
              <a:rPr lang="cs-CZ" b="1" dirty="0"/>
              <a:t>uložení písemnosti </a:t>
            </a:r>
            <a:r>
              <a:rPr lang="cs-CZ" dirty="0"/>
              <a:t>se využívá v případě, že se písemnost nepodařilo adresátovi doručit přímo ani jiným vhodným způsobem předpokládaným zákonem. V takovém případě se písemnost ukládá u správního orgánu, který ji vyhotovil, nebo  u obecního úřadu nebo v provozovně provozovatele poštovních služeb, pokud se doručuje jejich prostřednictvím. O uložení písemnosti je účastník uvědomen oznámením o jejím neúspěšném doručení a uložení a současně je vyzván k jejímu převzetí.</a:t>
            </a:r>
          </a:p>
          <a:p>
            <a:pPr algn="just"/>
            <a:endParaRPr lang="cs-CZ" sz="1000" dirty="0"/>
          </a:p>
          <a:p>
            <a:pPr algn="just"/>
            <a:r>
              <a:rPr lang="cs-CZ" dirty="0"/>
              <a:t>S tím úzce souvisí institut tzv. </a:t>
            </a:r>
            <a:r>
              <a:rPr lang="cs-CZ" b="1" dirty="0"/>
              <a:t>fikce doručení </a:t>
            </a:r>
            <a:r>
              <a:rPr lang="cs-CZ" dirty="0"/>
              <a:t>- jestliže si adresát uložené písemnosti písemnost ve lhůtě 10 dnů ode dne, kdy byla k vyzvednutí připravena, nevyzvedne, písemnost se považuje za doručenou posledním dnem této lhůty.</a:t>
            </a:r>
          </a:p>
        </p:txBody>
      </p:sp>
    </p:spTree>
    <p:extLst>
      <p:ext uri="{BB962C8B-B14F-4D97-AF65-F5344CB8AC3E}">
        <p14:creationId xmlns:p14="http://schemas.microsoft.com/office/powerpoint/2010/main" val="2923125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26</a:t>
            </a:fld>
            <a:endParaRPr lang="cs-CZ" dirty="0"/>
          </a:p>
        </p:txBody>
      </p:sp>
      <p:sp>
        <p:nvSpPr>
          <p:cNvPr id="5" name="TextovéPole 4"/>
          <p:cNvSpPr txBox="1"/>
          <p:nvPr/>
        </p:nvSpPr>
        <p:spPr>
          <a:xfrm>
            <a:off x="611560" y="476672"/>
            <a:ext cx="7992888" cy="4893647"/>
          </a:xfrm>
          <a:prstGeom prst="rect">
            <a:avLst/>
          </a:prstGeom>
          <a:noFill/>
        </p:spPr>
        <p:txBody>
          <a:bodyPr wrap="square" rtlCol="0">
            <a:spAutoFit/>
          </a:bodyPr>
          <a:lstStyle/>
          <a:p>
            <a:r>
              <a:rPr lang="cs-CZ" sz="2400" b="1" dirty="0" smtClean="0"/>
              <a:t>Komunikace se správním orgánem</a:t>
            </a:r>
            <a:endParaRPr lang="cs-CZ" sz="2400" b="1" dirty="0"/>
          </a:p>
          <a:p>
            <a:endParaRPr lang="cs-CZ" b="1" dirty="0"/>
          </a:p>
          <a:p>
            <a:pPr algn="just"/>
            <a:r>
              <a:rPr lang="cs-CZ" b="1" dirty="0"/>
              <a:t>Doručování veřejnou vyhláškou </a:t>
            </a:r>
            <a:r>
              <a:rPr lang="cs-CZ" dirty="0"/>
              <a:t>představuje formu doručení nikoliv prostřednictvím doručovatele, ale pomocí úřední desky. Doručení tímto způsobem zákon umožňuje v případě, že se jedná o:</a:t>
            </a:r>
          </a:p>
          <a:p>
            <a:pPr algn="just"/>
            <a:endParaRPr lang="cs-CZ" dirty="0"/>
          </a:p>
          <a:p>
            <a:pPr marL="742950" lvl="1" indent="-285750" algn="just">
              <a:buFont typeface="Wingdings" panose="05000000000000000000" pitchFamily="2" charset="2"/>
              <a:buChar char="v"/>
            </a:pPr>
            <a:r>
              <a:rPr lang="cs-CZ" dirty="0"/>
              <a:t>osobu neznámého pobytu,</a:t>
            </a:r>
          </a:p>
          <a:p>
            <a:pPr marL="742950" lvl="1" indent="-285750" algn="just">
              <a:buFont typeface="Wingdings" panose="05000000000000000000" pitchFamily="2" charset="2"/>
              <a:buChar char="v"/>
            </a:pPr>
            <a:r>
              <a:rPr lang="cs-CZ" dirty="0"/>
              <a:t>osobu, které se prokazatelně nedaří doručovat,</a:t>
            </a:r>
          </a:p>
          <a:p>
            <a:pPr marL="742950" lvl="1" indent="-285750" algn="just">
              <a:buFont typeface="Wingdings" panose="05000000000000000000" pitchFamily="2" charset="2"/>
              <a:buChar char="v"/>
            </a:pPr>
            <a:r>
              <a:rPr lang="cs-CZ" dirty="0"/>
              <a:t>osobu, která není správnímu orgánu známa,</a:t>
            </a:r>
          </a:p>
          <a:p>
            <a:pPr marL="742950" lvl="1" indent="-285750" algn="just">
              <a:buFont typeface="Wingdings" panose="05000000000000000000" pitchFamily="2" charset="2"/>
              <a:buChar char="v"/>
            </a:pPr>
            <a:r>
              <a:rPr lang="cs-CZ" dirty="0"/>
              <a:t>pokud tak stanoví zákon (např. v řízení s velkým počtem účastníků).</a:t>
            </a:r>
          </a:p>
          <a:p>
            <a:pPr algn="just"/>
            <a:endParaRPr lang="cs-CZ" dirty="0"/>
          </a:p>
          <a:p>
            <a:pPr algn="just"/>
            <a:r>
              <a:rPr lang="cs-CZ" b="1" dirty="0"/>
              <a:t>Doručení veřejnou vyhláškou </a:t>
            </a:r>
            <a:r>
              <a:rPr lang="cs-CZ" dirty="0"/>
              <a:t>se provede tak, že se písemnost, popřípadě oznámení o možnosti převzít písemnost, vyvěsí na úřední desce správního orgánu, který písemnost doručuje; na písemnosti se vyznačí den vyvěšení. Písemnost nebo oznámení se zveřejní též způsobem umožňujícím dálkový přístup. Patnáctým dnem po vyvěšení se písemnost považuje za doručenou, byla-li v této lhůtě splněna i povinnost zveřejnění způsobem umožňujícím dálkový přístup. </a:t>
            </a:r>
          </a:p>
        </p:txBody>
      </p:sp>
    </p:spTree>
    <p:extLst>
      <p:ext uri="{BB962C8B-B14F-4D97-AF65-F5344CB8AC3E}">
        <p14:creationId xmlns:p14="http://schemas.microsoft.com/office/powerpoint/2010/main" val="7144561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475656" y="-402818"/>
            <a:ext cx="6912768" cy="6278642"/>
          </a:xfrm>
          <a:prstGeom prst="rect">
            <a:avLst/>
          </a:prstGeom>
        </p:spPr>
        <p:txBody>
          <a:bodyPr wrap="square">
            <a:spAutoFit/>
          </a:bodyPr>
          <a:lstStyle/>
          <a:p>
            <a:endParaRPr lang="cs-CZ" sz="2400" b="1" dirty="0" smtClean="0"/>
          </a:p>
          <a:p>
            <a:endParaRPr lang="cs-CZ" sz="2400" b="1" dirty="0"/>
          </a:p>
          <a:p>
            <a:endParaRPr lang="cs-CZ" sz="2400" b="1" dirty="0" smtClean="0"/>
          </a:p>
          <a:p>
            <a:r>
              <a:rPr lang="cs-CZ" sz="2400" b="1" dirty="0" smtClean="0"/>
              <a:t>Komunikace </a:t>
            </a:r>
            <a:r>
              <a:rPr lang="cs-CZ" sz="2400" b="1" dirty="0"/>
              <a:t>se správním orgánem</a:t>
            </a:r>
          </a:p>
          <a:p>
            <a:endParaRPr lang="cs-CZ" b="1" dirty="0"/>
          </a:p>
          <a:p>
            <a:pPr algn="just"/>
            <a:r>
              <a:rPr lang="cs-CZ" b="1" dirty="0" smtClean="0"/>
              <a:t>Kam správní orgán doručuje?</a:t>
            </a:r>
          </a:p>
          <a:p>
            <a:pPr algn="just"/>
            <a:endParaRPr lang="cs-CZ" dirty="0"/>
          </a:p>
          <a:p>
            <a:pPr algn="just"/>
            <a:r>
              <a:rPr lang="cs-CZ" b="1" dirty="0" smtClean="0"/>
              <a:t>Právnická osoba – datová schránka, právnické osoby jsou povinny zřídit datovou schránku, na ty, jež se zákonná povinnost nevztahuje na adresu jejich sídla</a:t>
            </a:r>
          </a:p>
          <a:p>
            <a:pPr algn="just"/>
            <a:endParaRPr lang="cs-CZ" b="1" dirty="0"/>
          </a:p>
          <a:p>
            <a:pPr algn="just"/>
            <a:r>
              <a:rPr lang="cs-CZ" b="1" dirty="0" smtClean="0"/>
              <a:t>Fyzická osoba</a:t>
            </a:r>
          </a:p>
          <a:p>
            <a:pPr algn="just"/>
            <a:endParaRPr lang="cs-CZ" b="1" dirty="0"/>
          </a:p>
          <a:p>
            <a:pPr marL="285750" indent="-285750" algn="just">
              <a:buFont typeface="Arial" panose="020B0604020202020204" pitchFamily="34" charset="0"/>
              <a:buChar char="•"/>
            </a:pPr>
            <a:r>
              <a:rPr lang="cs-CZ" b="1" dirty="0" smtClean="0"/>
              <a:t>Má-li zřízenu datovou schránku, pak datová schránka (absolutní přednost)</a:t>
            </a:r>
          </a:p>
          <a:p>
            <a:pPr marL="285750" indent="-285750" algn="just">
              <a:buFont typeface="Arial" panose="020B0604020202020204" pitchFamily="34" charset="0"/>
              <a:buChar char="•"/>
            </a:pPr>
            <a:r>
              <a:rPr lang="cs-CZ" b="1" dirty="0" smtClean="0"/>
              <a:t>adresa sdělená účastníkem (i email, je-li do 3 dnů potvrzen se zaručeným elektronickým podpisem)</a:t>
            </a:r>
          </a:p>
          <a:p>
            <a:pPr marL="285750" indent="-285750" algn="just">
              <a:buFont typeface="Arial" panose="020B0604020202020204" pitchFamily="34" charset="0"/>
              <a:buChar char="•"/>
            </a:pPr>
            <a:r>
              <a:rPr lang="cs-CZ" b="1" dirty="0"/>
              <a:t>a</a:t>
            </a:r>
            <a:r>
              <a:rPr lang="cs-CZ" b="1" dirty="0" smtClean="0"/>
              <a:t>dresa </a:t>
            </a:r>
            <a:r>
              <a:rPr lang="cs-CZ" b="1" dirty="0" smtClean="0"/>
              <a:t>pro doručování uvedená v ISEO (informační systém evidence obyvatel) = na bázi dobrovolnosti</a:t>
            </a:r>
          </a:p>
          <a:p>
            <a:pPr marL="285750" indent="-285750" algn="just">
              <a:buFont typeface="Arial" panose="020B0604020202020204" pitchFamily="34" charset="0"/>
              <a:buChar char="•"/>
            </a:pPr>
            <a:r>
              <a:rPr lang="cs-CZ" b="1" dirty="0" smtClean="0"/>
              <a:t>Adresa trvalého pobytu</a:t>
            </a:r>
          </a:p>
          <a:p>
            <a:pPr marL="285750" indent="-285750" algn="just">
              <a:buFont typeface="Arial" panose="020B0604020202020204" pitchFamily="34" charset="0"/>
              <a:buChar char="•"/>
            </a:pPr>
            <a:r>
              <a:rPr lang="cs-CZ" b="1" dirty="0" smtClean="0"/>
              <a:t>Kdekoli bude zastižena</a:t>
            </a:r>
          </a:p>
        </p:txBody>
      </p:sp>
    </p:spTree>
    <p:extLst>
      <p:ext uri="{BB962C8B-B14F-4D97-AF65-F5344CB8AC3E}">
        <p14:creationId xmlns:p14="http://schemas.microsoft.com/office/powerpoint/2010/main" val="3600357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Fáze správního řízení</a:t>
            </a:r>
            <a:endParaRPr lang="cs-CZ" dirty="0"/>
          </a:p>
        </p:txBody>
      </p:sp>
      <p:sp>
        <p:nvSpPr>
          <p:cNvPr id="3" name="Zástupný symbol pro obsah 2"/>
          <p:cNvSpPr>
            <a:spLocks noGrp="1"/>
          </p:cNvSpPr>
          <p:nvPr>
            <p:ph idx="1"/>
          </p:nvPr>
        </p:nvSpPr>
        <p:spPr/>
        <p:txBody>
          <a:bodyPr/>
          <a:lstStyle/>
          <a:p>
            <a:pPr marL="0" indent="0">
              <a:buNone/>
            </a:pPr>
            <a:r>
              <a:rPr lang="cs-CZ" dirty="0" smtClean="0"/>
              <a:t>běžné správní řízení má následující fáze</a:t>
            </a:r>
          </a:p>
          <a:p>
            <a:pPr marL="514350" indent="-514350">
              <a:buAutoNum type="alphaLcParenR"/>
            </a:pPr>
            <a:r>
              <a:rPr lang="cs-CZ" dirty="0" smtClean="0"/>
              <a:t>zahájení</a:t>
            </a:r>
          </a:p>
          <a:p>
            <a:pPr marL="514350" indent="-514350">
              <a:buAutoNum type="alphaLcParenR"/>
            </a:pPr>
            <a:r>
              <a:rPr lang="cs-CZ" dirty="0"/>
              <a:t>p</a:t>
            </a:r>
            <a:r>
              <a:rPr lang="cs-CZ" dirty="0" smtClean="0"/>
              <a:t>rojednání (součástí bývá dokazování)</a:t>
            </a:r>
          </a:p>
          <a:p>
            <a:pPr marL="514350" indent="-514350">
              <a:buAutoNum type="alphaLcParenR"/>
            </a:pPr>
            <a:r>
              <a:rPr lang="cs-CZ" dirty="0" smtClean="0"/>
              <a:t>rozhodnutí</a:t>
            </a:r>
          </a:p>
          <a:p>
            <a:pPr marL="514350" indent="-514350">
              <a:buAutoNum type="alphaLcParenR"/>
            </a:pPr>
            <a:endParaRPr lang="cs-CZ" dirty="0"/>
          </a:p>
        </p:txBody>
      </p:sp>
    </p:spTree>
    <p:extLst>
      <p:ext uri="{BB962C8B-B14F-4D97-AF65-F5344CB8AC3E}">
        <p14:creationId xmlns:p14="http://schemas.microsoft.com/office/powerpoint/2010/main" val="20538972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Zahájení správního řízení</a:t>
            </a:r>
            <a:endParaRPr lang="cs-CZ" dirty="0"/>
          </a:p>
        </p:txBody>
      </p:sp>
      <p:sp>
        <p:nvSpPr>
          <p:cNvPr id="3" name="Zástupný symbol pro obsah 2"/>
          <p:cNvSpPr>
            <a:spLocks noGrp="1"/>
          </p:cNvSpPr>
          <p:nvPr>
            <p:ph idx="1"/>
          </p:nvPr>
        </p:nvSpPr>
        <p:spPr/>
        <p:txBody>
          <a:bodyPr>
            <a:normAutofit/>
          </a:bodyPr>
          <a:lstStyle/>
          <a:p>
            <a:pPr marL="0" indent="0">
              <a:buNone/>
            </a:pPr>
            <a:r>
              <a:rPr lang="cs-CZ" sz="2400" dirty="0" smtClean="0"/>
              <a:t>2 způsoby</a:t>
            </a:r>
          </a:p>
          <a:p>
            <a:pPr marL="457200" indent="-457200" algn="just">
              <a:buAutoNum type="alphaLcParenR"/>
            </a:pPr>
            <a:r>
              <a:rPr lang="cs-CZ" sz="2400" dirty="0" smtClean="0"/>
              <a:t>na návrh = okamžikem, kdy návrh (žádost) dojde (napadne na správní orgán) – den, který na podání vyznačí podatelna správního orgánu</a:t>
            </a:r>
          </a:p>
          <a:p>
            <a:pPr marL="457200" indent="-457200" algn="just">
              <a:buAutoNum type="alphaLcParenR"/>
            </a:pPr>
            <a:r>
              <a:rPr lang="cs-CZ" sz="2400" dirty="0" smtClean="0"/>
              <a:t>z moci úřední = okamžikem, kdy je zahájení řízení účastníkovi oznámeno (přítomnému ústně, nepřítomnému doručením oznámení)</a:t>
            </a:r>
            <a:endParaRPr lang="cs-CZ" sz="2400" dirty="0"/>
          </a:p>
        </p:txBody>
      </p:sp>
    </p:spTree>
    <p:extLst>
      <p:ext uri="{BB962C8B-B14F-4D97-AF65-F5344CB8AC3E}">
        <p14:creationId xmlns:p14="http://schemas.microsoft.com/office/powerpoint/2010/main" val="3881257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a:t>
            </a:fld>
            <a:endParaRPr lang="cs-CZ" dirty="0"/>
          </a:p>
        </p:txBody>
      </p:sp>
      <p:sp>
        <p:nvSpPr>
          <p:cNvPr id="4" name="TextovéPole 3"/>
          <p:cNvSpPr txBox="1"/>
          <p:nvPr/>
        </p:nvSpPr>
        <p:spPr>
          <a:xfrm>
            <a:off x="611560" y="836712"/>
            <a:ext cx="7920880" cy="4893647"/>
          </a:xfrm>
          <a:prstGeom prst="rect">
            <a:avLst/>
          </a:prstGeom>
          <a:noFill/>
        </p:spPr>
        <p:txBody>
          <a:bodyPr wrap="square" rtlCol="0">
            <a:spAutoFit/>
          </a:bodyPr>
          <a:lstStyle/>
          <a:p>
            <a:r>
              <a:rPr lang="cs-CZ" sz="2400" b="1" dirty="0"/>
              <a:t>Principy dobré správy</a:t>
            </a:r>
          </a:p>
          <a:p>
            <a:endParaRPr lang="cs-CZ" b="1" dirty="0" smtClean="0"/>
          </a:p>
          <a:p>
            <a:pPr algn="just"/>
            <a:r>
              <a:rPr lang="cs-CZ" dirty="0" smtClean="0"/>
              <a:t>= obecný pojem</a:t>
            </a:r>
          </a:p>
          <a:p>
            <a:pPr algn="just"/>
            <a:endParaRPr lang="cs-CZ" dirty="0"/>
          </a:p>
          <a:p>
            <a:pPr algn="just"/>
            <a:r>
              <a:rPr lang="cs-CZ" dirty="0" smtClean="0"/>
              <a:t>V ČR se takový </a:t>
            </a:r>
            <a:r>
              <a:rPr lang="cs-CZ" b="1" dirty="0" smtClean="0"/>
              <a:t>kodex principů dobré správy </a:t>
            </a:r>
            <a:r>
              <a:rPr lang="cs-CZ" dirty="0" smtClean="0"/>
              <a:t>pokusil definovat veřejný ochránce práv, který rovněž tyto principy vymezil obecně:</a:t>
            </a:r>
          </a:p>
          <a:p>
            <a:pPr algn="just"/>
            <a:endParaRPr lang="cs-CZ" dirty="0"/>
          </a:p>
          <a:p>
            <a:pPr algn="just"/>
            <a:r>
              <a:rPr lang="cs-CZ" i="1" dirty="0"/>
              <a:t>Je zřejmé, že jde o </a:t>
            </a:r>
            <a:r>
              <a:rPr lang="cs-CZ" b="1" i="1" dirty="0"/>
              <a:t>neformální zásady kvalitního spravování věcí veřejných</a:t>
            </a:r>
            <a:r>
              <a:rPr lang="cs-CZ" i="1" dirty="0"/>
              <a:t>, které vycházejí z ústavních zásad, z obecných právních principů, z morálních pravidel i z legitimních společenských očekávání. Dobrá správa tedy označuje takový postup úřadu, který je nejen v souladu se zákonem, ale zároveň mu nelze vytknout svévoli, účelovost, vyhýbavost, neefektivnost, liknavost a jiné nežádoucí </a:t>
            </a:r>
            <a:r>
              <a:rPr lang="cs-CZ" i="1" dirty="0" smtClean="0"/>
              <a:t>znaky.</a:t>
            </a:r>
          </a:p>
          <a:p>
            <a:pPr algn="just"/>
            <a:endParaRPr lang="cs-CZ" i="1" dirty="0"/>
          </a:p>
          <a:p>
            <a:pPr algn="just"/>
            <a:r>
              <a:rPr lang="cs-CZ" dirty="0" smtClean="0"/>
              <a:t>Ochránce vymezil a definoval následující </a:t>
            </a:r>
            <a:r>
              <a:rPr lang="cs-CZ" b="1" dirty="0" smtClean="0"/>
              <a:t>konkrétní principy dobré správy</a:t>
            </a:r>
            <a:r>
              <a:rPr lang="cs-CZ" dirty="0" smtClean="0"/>
              <a:t>:</a:t>
            </a:r>
          </a:p>
          <a:p>
            <a:pPr algn="just"/>
            <a:endParaRPr lang="cs-CZ" i="1" dirty="0"/>
          </a:p>
          <a:p>
            <a:pPr algn="just"/>
            <a:r>
              <a:rPr lang="cs-CZ" i="1" dirty="0" smtClean="0"/>
              <a:t>soulad s právem, nestrannost, včasnost, předvídatelnost, přesvědčivost, přiměřenost, efektivnost, odpovědnost, vstřícnost, otevřenost</a:t>
            </a:r>
          </a:p>
        </p:txBody>
      </p:sp>
    </p:spTree>
    <p:extLst>
      <p:ext uri="{BB962C8B-B14F-4D97-AF65-F5344CB8AC3E}">
        <p14:creationId xmlns:p14="http://schemas.microsoft.com/office/powerpoint/2010/main" val="14069674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Projednání věci</a:t>
            </a:r>
            <a:endParaRPr lang="cs-CZ" dirty="0"/>
          </a:p>
        </p:txBody>
      </p:sp>
      <p:sp>
        <p:nvSpPr>
          <p:cNvPr id="3" name="Zástupný symbol pro obsah 2"/>
          <p:cNvSpPr>
            <a:spLocks noGrp="1"/>
          </p:cNvSpPr>
          <p:nvPr>
            <p:ph idx="1"/>
          </p:nvPr>
        </p:nvSpPr>
        <p:spPr/>
        <p:txBody>
          <a:bodyPr>
            <a:normAutofit lnSpcReduction="10000"/>
          </a:bodyPr>
          <a:lstStyle/>
          <a:p>
            <a:pPr marL="0" indent="0" algn="just">
              <a:buNone/>
            </a:pPr>
            <a:r>
              <a:rPr lang="cs-CZ" sz="2400" dirty="0" smtClean="0"/>
              <a:t>Správní orgán zpravidla nařídí k projednání věci </a:t>
            </a:r>
            <a:r>
              <a:rPr lang="cs-CZ" sz="2400" b="1" dirty="0" smtClean="0"/>
              <a:t>ústní jednání</a:t>
            </a:r>
            <a:r>
              <a:rPr lang="cs-CZ" sz="2400" dirty="0" smtClean="0"/>
              <a:t>, pokud neprovádí dokazování a vychází toliko z podkladů pro rozhodnutí, nenařizuje ústní jednání, vždy však musí dát účastníkovi možnost, aby se před vydáním rozhodnutí seznámil s podklady pro jeho vydání a měl možnost se k nim vyjádřit (§ 36 odst. 3 správního řádu).</a:t>
            </a:r>
          </a:p>
          <a:p>
            <a:pPr marL="0" indent="0" algn="just">
              <a:buNone/>
            </a:pPr>
            <a:endParaRPr lang="cs-CZ" sz="2400" dirty="0"/>
          </a:p>
          <a:p>
            <a:pPr marL="0" indent="0" algn="just">
              <a:buNone/>
            </a:pPr>
            <a:r>
              <a:rPr lang="cs-CZ" sz="2400" dirty="0" smtClean="0"/>
              <a:t>Podklady pro rozhodnutí = podklad pro rozhodnutí je širší pojem než důkaz (demonstrativně jsou podklady vyjmenovány v § 50 odst. 1 správního řádu: návrhy účastníků, </a:t>
            </a:r>
            <a:r>
              <a:rPr lang="cs-CZ" sz="2400" b="1" dirty="0" smtClean="0"/>
              <a:t>důkazy</a:t>
            </a:r>
            <a:r>
              <a:rPr lang="cs-CZ" sz="2400" dirty="0" smtClean="0"/>
              <a:t>, skutečnosti známé správnímu orgánu z jeho činnosti, podklady od jiných správních orgánu, skutečnosti obecně známé)</a:t>
            </a:r>
            <a:endParaRPr lang="cs-CZ" sz="2400" dirty="0"/>
          </a:p>
        </p:txBody>
      </p:sp>
    </p:spTree>
    <p:extLst>
      <p:ext uri="{BB962C8B-B14F-4D97-AF65-F5344CB8AC3E}">
        <p14:creationId xmlns:p14="http://schemas.microsoft.com/office/powerpoint/2010/main" val="30638853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Dokazování</a:t>
            </a:r>
            <a:endParaRPr lang="cs-CZ" dirty="0"/>
          </a:p>
        </p:txBody>
      </p:sp>
      <p:sp>
        <p:nvSpPr>
          <p:cNvPr id="3" name="Zástupný symbol pro obsah 2"/>
          <p:cNvSpPr>
            <a:spLocks noGrp="1"/>
          </p:cNvSpPr>
          <p:nvPr>
            <p:ph idx="1"/>
          </p:nvPr>
        </p:nvSpPr>
        <p:spPr/>
        <p:txBody>
          <a:bodyPr>
            <a:normAutofit lnSpcReduction="10000"/>
          </a:bodyPr>
          <a:lstStyle/>
          <a:p>
            <a:pPr marL="0" indent="0" algn="just">
              <a:buNone/>
            </a:pPr>
            <a:r>
              <a:rPr lang="cs-CZ" b="1" dirty="0" smtClean="0"/>
              <a:t>Dokazovaná skutečnost </a:t>
            </a:r>
            <a:r>
              <a:rPr lang="cs-CZ" dirty="0" smtClean="0"/>
              <a:t>= to, co je nutno prokázat (přestupek spočívající v jízdě na červenou)</a:t>
            </a:r>
          </a:p>
          <a:p>
            <a:pPr marL="0" indent="0" algn="just">
              <a:buNone/>
            </a:pPr>
            <a:r>
              <a:rPr lang="cs-CZ" b="1" dirty="0" smtClean="0"/>
              <a:t>Důkazní prostředek </a:t>
            </a:r>
            <a:r>
              <a:rPr lang="cs-CZ" dirty="0" smtClean="0"/>
              <a:t>= to, z čeho lze získat poznatek k dokazované skutečnosti (policista, který přestupek viděl, fotodokumentace)</a:t>
            </a:r>
          </a:p>
          <a:p>
            <a:pPr marL="0" indent="0" algn="just">
              <a:buNone/>
            </a:pPr>
            <a:r>
              <a:rPr lang="cs-CZ" b="1" dirty="0" smtClean="0"/>
              <a:t>Důkaz</a:t>
            </a:r>
            <a:r>
              <a:rPr lang="cs-CZ" dirty="0" smtClean="0"/>
              <a:t> = výsledek procesu dokazování (svědecká výpověď policisty, fotodokumentace provedená jako listinný důkaz)</a:t>
            </a:r>
            <a:endParaRPr lang="cs-CZ" dirty="0"/>
          </a:p>
        </p:txBody>
      </p:sp>
    </p:spTree>
    <p:extLst>
      <p:ext uri="{BB962C8B-B14F-4D97-AF65-F5344CB8AC3E}">
        <p14:creationId xmlns:p14="http://schemas.microsoft.com/office/powerpoint/2010/main" val="13463022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Dokazování</a:t>
            </a:r>
            <a:endParaRPr lang="cs-CZ" dirty="0"/>
          </a:p>
        </p:txBody>
      </p:sp>
      <p:sp>
        <p:nvSpPr>
          <p:cNvPr id="3" name="Zástupný symbol pro obsah 2"/>
          <p:cNvSpPr>
            <a:spLocks noGrp="1"/>
          </p:cNvSpPr>
          <p:nvPr>
            <p:ph idx="1"/>
          </p:nvPr>
        </p:nvSpPr>
        <p:spPr/>
        <p:txBody>
          <a:bodyPr/>
          <a:lstStyle/>
          <a:p>
            <a:pPr marL="0" indent="0">
              <a:buNone/>
            </a:pPr>
            <a:r>
              <a:rPr lang="cs-CZ" dirty="0" smtClean="0"/>
              <a:t>Důkaz</a:t>
            </a:r>
          </a:p>
          <a:p>
            <a:r>
              <a:rPr lang="cs-CZ" sz="2000" dirty="0" smtClean="0"/>
              <a:t>Svědeckou výpovědí = osoba, která dokazovanou skutečnost pozorovala se po řádném poučení vyslechne k tomu, co vnímala svými smysly</a:t>
            </a:r>
          </a:p>
          <a:p>
            <a:r>
              <a:rPr lang="cs-CZ" sz="2000" dirty="0" smtClean="0"/>
              <a:t>Listinou = za přítomnosti účastníků se sdělí obsah listiny nebo se přečte</a:t>
            </a:r>
          </a:p>
          <a:p>
            <a:r>
              <a:rPr lang="cs-CZ" sz="2000" dirty="0" smtClean="0"/>
              <a:t>Ohledáním = přímé pozorování skutečnosti (věci, situace, místa) správním orgánem, které je řádně zachyceno a popsáno</a:t>
            </a:r>
          </a:p>
          <a:p>
            <a:r>
              <a:rPr lang="cs-CZ" sz="2000" dirty="0" smtClean="0"/>
              <a:t>Znaleckým posudkem = otázka, pro jejichž zodpovězení je potřeba odborných znalostí</a:t>
            </a:r>
          </a:p>
          <a:p>
            <a:pPr marL="0" indent="0">
              <a:buNone/>
            </a:pPr>
            <a:endParaRPr lang="cs-CZ" sz="2000" dirty="0" smtClean="0"/>
          </a:p>
          <a:p>
            <a:pPr marL="0" indent="0">
              <a:buNone/>
            </a:pPr>
            <a:r>
              <a:rPr lang="cs-CZ" sz="2000" dirty="0" smtClean="0"/>
              <a:t>Provedené důkazy následně správní orgán hodnotí, přičemž posuzuje minimálně následující kritéria</a:t>
            </a:r>
            <a:endParaRPr lang="cs-CZ" sz="2000" dirty="0"/>
          </a:p>
        </p:txBody>
      </p:sp>
    </p:spTree>
    <p:extLst>
      <p:ext uri="{BB962C8B-B14F-4D97-AF65-F5344CB8AC3E}">
        <p14:creationId xmlns:p14="http://schemas.microsoft.com/office/powerpoint/2010/main" val="36860530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Dokazování</a:t>
            </a:r>
          </a:p>
        </p:txBody>
      </p:sp>
      <p:sp>
        <p:nvSpPr>
          <p:cNvPr id="3" name="Zástupný symbol pro obsah 2"/>
          <p:cNvSpPr>
            <a:spLocks noGrp="1"/>
          </p:cNvSpPr>
          <p:nvPr>
            <p:ph idx="1"/>
          </p:nvPr>
        </p:nvSpPr>
        <p:spPr/>
        <p:txBody>
          <a:bodyPr/>
          <a:lstStyle/>
          <a:p>
            <a:pPr algn="just"/>
            <a:r>
              <a:rPr lang="cs-CZ" sz="2800" dirty="0" smtClean="0"/>
              <a:t>vztah k dokazované skutečnosti (svědek na místě skutečně byl)</a:t>
            </a:r>
          </a:p>
          <a:p>
            <a:pPr algn="just"/>
            <a:r>
              <a:rPr lang="cs-CZ" sz="2800" dirty="0" smtClean="0"/>
              <a:t>pravdivost (svědek mluvil pravdu)</a:t>
            </a:r>
          </a:p>
          <a:p>
            <a:pPr algn="just"/>
            <a:r>
              <a:rPr lang="cs-CZ" sz="2800" dirty="0"/>
              <a:t>v</a:t>
            </a:r>
            <a:r>
              <a:rPr lang="cs-CZ" sz="2800" dirty="0" smtClean="0"/>
              <a:t>ěrohodnost (100 let stará listina je na „čistém papíru“)</a:t>
            </a:r>
          </a:p>
          <a:p>
            <a:pPr marL="0" indent="0" algn="just">
              <a:buNone/>
            </a:pPr>
            <a:r>
              <a:rPr lang="cs-CZ" sz="2800" dirty="0" smtClean="0"/>
              <a:t>= na základě hodnocení důkazů, jakož i dalších podkladů si správní orgán učiní závěr o zjištěném skutkovém stavu a rozhodne</a:t>
            </a:r>
          </a:p>
          <a:p>
            <a:pPr marL="0" indent="0">
              <a:buNone/>
            </a:pPr>
            <a:endParaRPr lang="cs-CZ" dirty="0" smtClean="0"/>
          </a:p>
          <a:p>
            <a:pPr marL="0" indent="0">
              <a:buNone/>
            </a:pPr>
            <a:endParaRPr lang="cs-CZ" dirty="0"/>
          </a:p>
        </p:txBody>
      </p:sp>
    </p:spTree>
    <p:extLst>
      <p:ext uri="{BB962C8B-B14F-4D97-AF65-F5344CB8AC3E}">
        <p14:creationId xmlns:p14="http://schemas.microsoft.com/office/powerpoint/2010/main" val="12703799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Rozhodování ve správním právu procesním</a:t>
            </a:r>
            <a:r>
              <a:rPr lang="cs-CZ" dirty="0"/>
              <a:t>	</a:t>
            </a:r>
          </a:p>
        </p:txBody>
      </p:sp>
      <p:sp>
        <p:nvSpPr>
          <p:cNvPr id="3" name="Podnadpis 2"/>
          <p:cNvSpPr>
            <a:spLocks noGrp="1"/>
          </p:cNvSpPr>
          <p:nvPr>
            <p:ph type="subTitle" idx="1"/>
          </p:nvPr>
        </p:nvSpPr>
        <p:spPr/>
        <p:txBody>
          <a:bodyPr/>
          <a:lstStyle/>
          <a:p>
            <a:endParaRPr lang="cs-CZ" b="1" dirty="0">
              <a:solidFill>
                <a:schemeClr val="tx1"/>
              </a:solidFill>
            </a:endParaRPr>
          </a:p>
          <a:p>
            <a:r>
              <a:rPr lang="cs-CZ" b="1" dirty="0" smtClean="0">
                <a:solidFill>
                  <a:schemeClr val="tx1"/>
                </a:solidFill>
              </a:rPr>
              <a:t>JUDr. Michal </a:t>
            </a:r>
            <a:r>
              <a:rPr lang="cs-CZ" b="1" dirty="0" err="1" smtClean="0">
                <a:solidFill>
                  <a:schemeClr val="tx1"/>
                </a:solidFill>
              </a:rPr>
              <a:t>Márton</a:t>
            </a:r>
            <a:r>
              <a:rPr lang="cs-CZ" b="1" dirty="0" smtClean="0">
                <a:solidFill>
                  <a:schemeClr val="tx1"/>
                </a:solidFill>
              </a:rPr>
              <a:t>, Ph.D..</a:t>
            </a:r>
            <a:endParaRPr lang="cs-CZ" b="1" dirty="0">
              <a:solidFill>
                <a:schemeClr val="tx1"/>
              </a:solidFill>
            </a:endParaRPr>
          </a:p>
        </p:txBody>
      </p:sp>
    </p:spTree>
    <p:extLst>
      <p:ext uri="{BB962C8B-B14F-4D97-AF65-F5344CB8AC3E}">
        <p14:creationId xmlns:p14="http://schemas.microsoft.com/office/powerpoint/2010/main" val="10693177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35</a:t>
            </a:fld>
            <a:endParaRPr lang="cs-CZ" dirty="0"/>
          </a:p>
        </p:txBody>
      </p:sp>
      <p:sp>
        <p:nvSpPr>
          <p:cNvPr id="5" name="TextovéPole 4"/>
          <p:cNvSpPr txBox="1"/>
          <p:nvPr/>
        </p:nvSpPr>
        <p:spPr>
          <a:xfrm>
            <a:off x="251520" y="188640"/>
            <a:ext cx="8568952" cy="6832640"/>
          </a:xfrm>
          <a:prstGeom prst="rect">
            <a:avLst/>
          </a:prstGeom>
          <a:noFill/>
        </p:spPr>
        <p:txBody>
          <a:bodyPr wrap="square" rtlCol="0">
            <a:spAutoFit/>
          </a:bodyPr>
          <a:lstStyle/>
          <a:p>
            <a:r>
              <a:rPr lang="cs-CZ" sz="2400" b="1" dirty="0" smtClean="0"/>
              <a:t>Rozhodnutí pojem</a:t>
            </a:r>
            <a:endParaRPr lang="cs-CZ" sz="2400" b="1" dirty="0"/>
          </a:p>
          <a:p>
            <a:pPr algn="just"/>
            <a:endParaRPr lang="cs-CZ" dirty="0"/>
          </a:p>
          <a:p>
            <a:pPr algn="just"/>
            <a:r>
              <a:rPr lang="cs-CZ" dirty="0" smtClean="0"/>
              <a:t>Rozhodnutím správní orgán v určité věci zakládá, mění nebo ruší práva anebo povinnosti jmenovitě určené osoby nebo v určité věci prohlašuje, že taková osoba práva nebo povinnosti má anebo nemá a v zákonem stanovených případech rozhoduje o procesních otázkách (67 odst. 1 správního řádu)</a:t>
            </a:r>
          </a:p>
          <a:p>
            <a:pPr algn="just"/>
            <a:endParaRPr lang="cs-CZ" dirty="0"/>
          </a:p>
          <a:p>
            <a:pPr algn="just"/>
            <a:r>
              <a:rPr lang="cs-CZ" dirty="0" smtClean="0"/>
              <a:t>Rozlišují se tedy rozhodnutí </a:t>
            </a:r>
          </a:p>
          <a:p>
            <a:pPr algn="just"/>
            <a:endParaRPr lang="cs-CZ" dirty="0"/>
          </a:p>
          <a:p>
            <a:pPr marL="342900" indent="-342900" algn="just">
              <a:buAutoNum type="alphaLcParenR"/>
            </a:pPr>
            <a:r>
              <a:rPr lang="cs-CZ" dirty="0" smtClean="0"/>
              <a:t>konstitutivní (právotvorná) – správní orgán autoritativně stanoví práva (stavební povolení) nebo povinnosti (uložení sankce za přestupek)</a:t>
            </a:r>
          </a:p>
          <a:p>
            <a:pPr marL="342900" indent="-342900" algn="just">
              <a:buAutoNum type="alphaLcParenR"/>
            </a:pPr>
            <a:r>
              <a:rPr lang="cs-CZ" dirty="0"/>
              <a:t>d</a:t>
            </a:r>
            <a:r>
              <a:rPr lang="cs-CZ" dirty="0" smtClean="0"/>
              <a:t>eklaratorní (osvědčující) – osvědčují již existující právní stav (zbrojní průkaz je stále platný)</a:t>
            </a:r>
          </a:p>
          <a:p>
            <a:pPr algn="just"/>
            <a:endParaRPr lang="cs-CZ" dirty="0"/>
          </a:p>
          <a:p>
            <a:pPr algn="just"/>
            <a:r>
              <a:rPr lang="cs-CZ" dirty="0"/>
              <a:t>r</a:t>
            </a:r>
            <a:r>
              <a:rPr lang="cs-CZ" dirty="0" smtClean="0"/>
              <a:t>ozhodnutí se týká individuálně určených osob, jde tedy o </a:t>
            </a:r>
            <a:r>
              <a:rPr lang="cs-CZ" b="1" dirty="0" smtClean="0"/>
              <a:t>individuální správní akt</a:t>
            </a:r>
          </a:p>
          <a:p>
            <a:pPr algn="just"/>
            <a:r>
              <a:rPr lang="cs-CZ" dirty="0" smtClean="0"/>
              <a:t>čímž se liší od normativního správního aktu – je určen neurčitému okruhu adresátů (právní předpis – vyhláška nařízení) a od opatření obecné povahy, které není ani rozhodnutím ani právním předpisem</a:t>
            </a:r>
          </a:p>
          <a:p>
            <a:pPr algn="just"/>
            <a:endParaRPr lang="cs-CZ" b="1" dirty="0"/>
          </a:p>
          <a:p>
            <a:pPr algn="just"/>
            <a:endParaRPr lang="cs-CZ" dirty="0" smtClean="0"/>
          </a:p>
          <a:p>
            <a:pPr algn="just"/>
            <a:endParaRPr lang="cs-CZ" dirty="0"/>
          </a:p>
          <a:p>
            <a:pPr algn="just"/>
            <a:endParaRPr lang="cs-CZ" dirty="0" smtClean="0"/>
          </a:p>
          <a:p>
            <a:pPr algn="just"/>
            <a:endParaRPr lang="cs-CZ" dirty="0"/>
          </a:p>
          <a:p>
            <a:pPr algn="just"/>
            <a:endParaRPr lang="cs-CZ" dirty="0"/>
          </a:p>
        </p:txBody>
      </p:sp>
    </p:spTree>
    <p:extLst>
      <p:ext uri="{BB962C8B-B14F-4D97-AF65-F5344CB8AC3E}">
        <p14:creationId xmlns:p14="http://schemas.microsoft.com/office/powerpoint/2010/main" val="35286796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36</a:t>
            </a:fld>
            <a:endParaRPr lang="cs-CZ" dirty="0"/>
          </a:p>
        </p:txBody>
      </p:sp>
      <p:sp>
        <p:nvSpPr>
          <p:cNvPr id="4" name="TextovéPole 3"/>
          <p:cNvSpPr txBox="1"/>
          <p:nvPr/>
        </p:nvSpPr>
        <p:spPr>
          <a:xfrm>
            <a:off x="467544" y="620688"/>
            <a:ext cx="8208912" cy="5632311"/>
          </a:xfrm>
          <a:prstGeom prst="rect">
            <a:avLst/>
          </a:prstGeom>
          <a:noFill/>
        </p:spPr>
        <p:txBody>
          <a:bodyPr wrap="square" rtlCol="0">
            <a:spAutoFit/>
          </a:bodyPr>
          <a:lstStyle/>
          <a:p>
            <a:r>
              <a:rPr lang="cs-CZ" sz="2400" b="1" dirty="0" smtClean="0"/>
              <a:t>Forma rozhodnutí (§ 67 odst. 2 správního řádu)</a:t>
            </a:r>
          </a:p>
          <a:p>
            <a:endParaRPr lang="cs-CZ" sz="2400" b="1" dirty="0"/>
          </a:p>
          <a:p>
            <a:r>
              <a:rPr lang="cs-CZ" sz="2400" b="1" dirty="0" smtClean="0"/>
              <a:t>je písemná, i když správní řád stanoví možnost jej nevyhotovit za určitých podmínek písemně, jeho obsah a náležitosti musí být zachyceny ve spisu (§ 72 odst. 2 </a:t>
            </a:r>
            <a:r>
              <a:rPr lang="cs-CZ" sz="2400" b="1" dirty="0" err="1" smtClean="0"/>
              <a:t>s.ř</a:t>
            </a:r>
            <a:r>
              <a:rPr lang="cs-CZ" sz="2400" b="1" dirty="0" smtClean="0"/>
              <a:t>.)</a:t>
            </a:r>
          </a:p>
          <a:p>
            <a:endParaRPr lang="cs-CZ" sz="2400" b="1" dirty="0"/>
          </a:p>
          <a:p>
            <a:r>
              <a:rPr lang="cs-CZ" sz="2400" b="1" dirty="0" smtClean="0"/>
              <a:t>Náležitosti rozhodnutí (§ 68 odst. 1)</a:t>
            </a:r>
          </a:p>
          <a:p>
            <a:endParaRPr lang="cs-CZ" sz="2400" b="1" dirty="0"/>
          </a:p>
          <a:p>
            <a:r>
              <a:rPr lang="cs-CZ" sz="2400" b="1" dirty="0" smtClean="0"/>
              <a:t>platí, že každé rozhodnutí má 3 části</a:t>
            </a:r>
          </a:p>
          <a:p>
            <a:endParaRPr lang="cs-CZ" sz="2400" b="1" dirty="0"/>
          </a:p>
          <a:p>
            <a:r>
              <a:rPr lang="cs-CZ" sz="2400" b="1" dirty="0" smtClean="0"/>
              <a:t>Výrokovou část (enunciát) = klíčová normativní součást rozhodnutí, vyjadřuje to, o čem správní orgán rozhodoval</a:t>
            </a:r>
          </a:p>
          <a:p>
            <a:r>
              <a:rPr lang="cs-CZ" sz="2400" b="1" dirty="0" smtClean="0"/>
              <a:t>Výroková část obsahuje</a:t>
            </a:r>
          </a:p>
          <a:p>
            <a:r>
              <a:rPr lang="cs-CZ" sz="2400" b="1" dirty="0" smtClean="0"/>
              <a:t>-řešení otázky, která je předmětem řízení</a:t>
            </a:r>
          </a:p>
          <a:p>
            <a:r>
              <a:rPr lang="cs-CZ" sz="2400" b="1" dirty="0" smtClean="0"/>
              <a:t>-právní ustanovení, podle nichž bylo rozhodováno</a:t>
            </a:r>
            <a:endParaRPr lang="cs-CZ" dirty="0"/>
          </a:p>
        </p:txBody>
      </p:sp>
    </p:spTree>
    <p:extLst>
      <p:ext uri="{BB962C8B-B14F-4D97-AF65-F5344CB8AC3E}">
        <p14:creationId xmlns:p14="http://schemas.microsoft.com/office/powerpoint/2010/main" val="3296449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37</a:t>
            </a:fld>
            <a:endParaRPr lang="cs-CZ" dirty="0"/>
          </a:p>
        </p:txBody>
      </p:sp>
      <p:sp>
        <p:nvSpPr>
          <p:cNvPr id="4" name="TextovéPole 3"/>
          <p:cNvSpPr txBox="1"/>
          <p:nvPr/>
        </p:nvSpPr>
        <p:spPr>
          <a:xfrm>
            <a:off x="611560" y="836712"/>
            <a:ext cx="7920880" cy="6001643"/>
          </a:xfrm>
          <a:prstGeom prst="rect">
            <a:avLst/>
          </a:prstGeom>
          <a:noFill/>
        </p:spPr>
        <p:txBody>
          <a:bodyPr wrap="square" rtlCol="0">
            <a:spAutoFit/>
          </a:bodyPr>
          <a:lstStyle/>
          <a:p>
            <a:r>
              <a:rPr lang="cs-CZ" sz="2400" b="1" dirty="0" smtClean="0"/>
              <a:t>Výroková část – pokračování</a:t>
            </a:r>
          </a:p>
          <a:p>
            <a:r>
              <a:rPr lang="cs-CZ" sz="2400" b="1" dirty="0" smtClean="0"/>
              <a:t>-označení účastníků řízení, a to tak, že </a:t>
            </a:r>
          </a:p>
          <a:p>
            <a:r>
              <a:rPr lang="cs-CZ" sz="2400" b="1" dirty="0" smtClean="0"/>
              <a:t>fyzická osoba:</a:t>
            </a:r>
          </a:p>
          <a:p>
            <a:r>
              <a:rPr lang="cs-CZ" sz="2400" b="1" dirty="0" smtClean="0"/>
              <a:t>Jméno, příjmení, datum narození, trvalý pobyt</a:t>
            </a:r>
          </a:p>
          <a:p>
            <a:r>
              <a:rPr lang="cs-CZ" sz="2400" b="1" dirty="0"/>
              <a:t>p</a:t>
            </a:r>
            <a:r>
              <a:rPr lang="cs-CZ" sz="2400" b="1" dirty="0" smtClean="0"/>
              <a:t>rávnická osoba:</a:t>
            </a:r>
          </a:p>
          <a:p>
            <a:r>
              <a:rPr lang="cs-CZ" sz="2400" b="1" dirty="0" smtClean="0"/>
              <a:t>název, identifikační číslo, sídlo</a:t>
            </a:r>
          </a:p>
          <a:p>
            <a:endParaRPr lang="cs-CZ" sz="2400" b="1" dirty="0"/>
          </a:p>
          <a:p>
            <a:r>
              <a:rPr lang="cs-CZ" sz="2400" b="1" dirty="0" smtClean="0"/>
              <a:t>Rozhodnutí může mít jeden nebo více výroků, případě též vedlejší ustanovení</a:t>
            </a:r>
          </a:p>
          <a:p>
            <a:endParaRPr lang="cs-CZ" sz="2400" b="1" dirty="0"/>
          </a:p>
          <a:p>
            <a:r>
              <a:rPr lang="cs-CZ" sz="2400" b="1" dirty="0" smtClean="0"/>
              <a:t>Odůvodnění</a:t>
            </a:r>
          </a:p>
          <a:p>
            <a:r>
              <a:rPr lang="cs-CZ" sz="2400" b="1" dirty="0" smtClean="0"/>
              <a:t>-důvody výroku nebo výroků</a:t>
            </a:r>
          </a:p>
          <a:p>
            <a:r>
              <a:rPr lang="cs-CZ" sz="2400" b="1" dirty="0" smtClean="0"/>
              <a:t>-podklady pro jeho vydání</a:t>
            </a:r>
          </a:p>
          <a:p>
            <a:r>
              <a:rPr lang="cs-CZ" sz="2400" b="1" dirty="0" smtClean="0"/>
              <a:t>-úvahy, kterými se správní orgán řídil při jejich hodnocení a výkladu právních předpisů</a:t>
            </a:r>
          </a:p>
          <a:p>
            <a:endParaRPr lang="cs-CZ" sz="2400" b="1" dirty="0"/>
          </a:p>
        </p:txBody>
      </p:sp>
    </p:spTree>
    <p:extLst>
      <p:ext uri="{BB962C8B-B14F-4D97-AF65-F5344CB8AC3E}">
        <p14:creationId xmlns:p14="http://schemas.microsoft.com/office/powerpoint/2010/main" val="5093351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38</a:t>
            </a:fld>
            <a:endParaRPr lang="cs-CZ" dirty="0"/>
          </a:p>
        </p:txBody>
      </p:sp>
      <p:sp>
        <p:nvSpPr>
          <p:cNvPr id="4" name="TextovéPole 3"/>
          <p:cNvSpPr txBox="1"/>
          <p:nvPr/>
        </p:nvSpPr>
        <p:spPr>
          <a:xfrm>
            <a:off x="395536" y="620688"/>
            <a:ext cx="8280920" cy="5327612"/>
          </a:xfrm>
          <a:prstGeom prst="rect">
            <a:avLst/>
          </a:prstGeom>
          <a:noFill/>
        </p:spPr>
        <p:txBody>
          <a:bodyPr wrap="square" rtlCol="0">
            <a:spAutoFit/>
          </a:bodyPr>
          <a:lstStyle/>
          <a:p>
            <a:pPr>
              <a:lnSpc>
                <a:spcPct val="90000"/>
              </a:lnSpc>
            </a:pPr>
            <a:r>
              <a:rPr lang="cs-CZ" altLang="cs-CZ" sz="2400" b="1" dirty="0" smtClean="0"/>
              <a:t>Odůvodnění – pokračování</a:t>
            </a:r>
          </a:p>
          <a:p>
            <a:pPr>
              <a:lnSpc>
                <a:spcPct val="90000"/>
              </a:lnSpc>
            </a:pPr>
            <a:endParaRPr lang="cs-CZ" altLang="cs-CZ" sz="2400" b="1" i="1" dirty="0"/>
          </a:p>
          <a:p>
            <a:pPr algn="just">
              <a:lnSpc>
                <a:spcPct val="90000"/>
              </a:lnSpc>
            </a:pPr>
            <a:r>
              <a:rPr lang="cs-CZ" altLang="cs-CZ" sz="2400" b="1" i="1" dirty="0" smtClean="0"/>
              <a:t>-</a:t>
            </a:r>
            <a:r>
              <a:rPr lang="cs-CZ" altLang="cs-CZ" sz="2400" b="1" dirty="0" smtClean="0"/>
              <a:t>informace o tom, jak se správní orgán vypořádal s návrhy a námitkami účastníků a jejich vyjádřením k podkladům pro rozhodnutí</a:t>
            </a:r>
          </a:p>
          <a:p>
            <a:pPr algn="just">
              <a:lnSpc>
                <a:spcPct val="90000"/>
              </a:lnSpc>
            </a:pPr>
            <a:endParaRPr lang="cs-CZ" altLang="cs-CZ" sz="2400" b="1" i="1" dirty="0"/>
          </a:p>
          <a:p>
            <a:pPr algn="just">
              <a:lnSpc>
                <a:spcPct val="90000"/>
              </a:lnSpc>
            </a:pPr>
            <a:r>
              <a:rPr lang="cs-CZ" altLang="cs-CZ" sz="2400" b="1" dirty="0" smtClean="0"/>
              <a:t>Pokud správní orgán účastníkům plně vyhoví, není potřeba odůvodnění.</a:t>
            </a:r>
          </a:p>
          <a:p>
            <a:pPr algn="just">
              <a:lnSpc>
                <a:spcPct val="90000"/>
              </a:lnSpc>
            </a:pPr>
            <a:endParaRPr lang="cs-CZ" altLang="cs-CZ" sz="2400" b="1" dirty="0"/>
          </a:p>
          <a:p>
            <a:pPr algn="just">
              <a:lnSpc>
                <a:spcPct val="90000"/>
              </a:lnSpc>
            </a:pPr>
            <a:r>
              <a:rPr lang="cs-CZ" altLang="cs-CZ" sz="2400" i="1" dirty="0" smtClean="0"/>
              <a:t>Př.</a:t>
            </a:r>
          </a:p>
          <a:p>
            <a:pPr algn="just">
              <a:lnSpc>
                <a:spcPct val="90000"/>
              </a:lnSpc>
            </a:pPr>
            <a:endParaRPr lang="cs-CZ" altLang="cs-CZ" sz="2400" i="1" dirty="0"/>
          </a:p>
          <a:p>
            <a:pPr algn="just">
              <a:lnSpc>
                <a:spcPct val="90000"/>
              </a:lnSpc>
            </a:pPr>
            <a:r>
              <a:rPr lang="cs-CZ" altLang="cs-CZ" sz="2400" i="1" dirty="0" smtClean="0"/>
              <a:t>Účastník podá žádost o pokácení stromu na příslušný orgán ochrany životního prostředí a tento mu v plném rozsahu vyhoví = rozhodnutí obsahuje pouze výrok a poučení o opravném prostředku.</a:t>
            </a:r>
            <a:endParaRPr lang="cs-CZ" altLang="cs-CZ" i="1" dirty="0"/>
          </a:p>
          <a:p>
            <a:pPr algn="just">
              <a:lnSpc>
                <a:spcPct val="90000"/>
              </a:lnSpc>
            </a:pPr>
            <a:endParaRPr lang="cs-CZ" altLang="cs-CZ" dirty="0"/>
          </a:p>
        </p:txBody>
      </p:sp>
    </p:spTree>
    <p:extLst>
      <p:ext uri="{BB962C8B-B14F-4D97-AF65-F5344CB8AC3E}">
        <p14:creationId xmlns:p14="http://schemas.microsoft.com/office/powerpoint/2010/main" val="30630272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39</a:t>
            </a:fld>
            <a:endParaRPr lang="cs-CZ" dirty="0"/>
          </a:p>
        </p:txBody>
      </p:sp>
      <p:sp>
        <p:nvSpPr>
          <p:cNvPr id="4" name="TextovéPole 3"/>
          <p:cNvSpPr txBox="1"/>
          <p:nvPr/>
        </p:nvSpPr>
        <p:spPr>
          <a:xfrm>
            <a:off x="323528" y="394718"/>
            <a:ext cx="8363272" cy="6647974"/>
          </a:xfrm>
          <a:prstGeom prst="rect">
            <a:avLst/>
          </a:prstGeom>
          <a:noFill/>
        </p:spPr>
        <p:txBody>
          <a:bodyPr wrap="square" rtlCol="0">
            <a:spAutoFit/>
          </a:bodyPr>
          <a:lstStyle/>
          <a:p>
            <a:r>
              <a:rPr lang="cs-CZ" sz="2400" b="1" dirty="0" smtClean="0"/>
              <a:t>Poučení</a:t>
            </a:r>
          </a:p>
          <a:p>
            <a:endParaRPr lang="cs-CZ" altLang="cs-CZ" sz="2400" b="1" dirty="0">
              <a:solidFill>
                <a:srgbClr val="CC3300"/>
              </a:solidFill>
            </a:endParaRPr>
          </a:p>
          <a:p>
            <a:pPr algn="just"/>
            <a:r>
              <a:rPr lang="cs-CZ" altLang="cs-CZ" sz="2400" dirty="0" smtClean="0"/>
              <a:t>-zda je možné proti rozhodnutí podat odvolání, v jaké lhůtě, od kterého dne se lhůta počítá, který správní orgán o odvolání rozhoduje a ke kterému správnímu orgánu se podává</a:t>
            </a:r>
          </a:p>
          <a:p>
            <a:pPr algn="just"/>
            <a:endParaRPr lang="cs-CZ" altLang="cs-CZ" sz="2400" dirty="0"/>
          </a:p>
          <a:p>
            <a:pPr algn="just"/>
            <a:r>
              <a:rPr lang="cs-CZ" altLang="cs-CZ" sz="2400" dirty="0" smtClean="0"/>
              <a:t>Př. odvolání je přípustné</a:t>
            </a:r>
          </a:p>
          <a:p>
            <a:pPr algn="just"/>
            <a:endParaRPr lang="cs-CZ" altLang="cs-CZ" sz="2400" dirty="0"/>
          </a:p>
          <a:p>
            <a:pPr algn="just"/>
            <a:r>
              <a:rPr lang="cs-CZ" altLang="cs-CZ" sz="2400" i="1" dirty="0" smtClean="0"/>
              <a:t>„Proti tomuto rozhodnutí lze podat odvolání ve lhůtě 15 dnů ode dne jeho doručení (dnem doručení se rozumí den převzetí zásilky obsahující rozhodnutí nebo uplynutím 10 dne ode dne jejího uložení v případě nezastižení adresáta a rovněž den, kdy adresát odmítne zásilku převzít) prostřednictvím zdejšího správního orgánu ke Krajskému úřadu Moravskoslezského kraje.“</a:t>
            </a:r>
          </a:p>
          <a:p>
            <a:pPr algn="just"/>
            <a:endParaRPr lang="cs-CZ" altLang="cs-CZ" sz="2400" dirty="0" smtClean="0"/>
          </a:p>
          <a:p>
            <a:pPr algn="just"/>
            <a:endParaRPr lang="cs-CZ" altLang="cs-CZ" sz="2400" dirty="0" smtClean="0"/>
          </a:p>
          <a:p>
            <a:endParaRPr lang="cs-CZ" altLang="cs-CZ" sz="2400" dirty="0">
              <a:solidFill>
                <a:srgbClr val="CC3300"/>
              </a:solidFill>
            </a:endParaRPr>
          </a:p>
          <a:p>
            <a:endParaRPr lang="cs-CZ" altLang="cs-CZ" dirty="0">
              <a:solidFill>
                <a:srgbClr val="FF0000"/>
              </a:solidFill>
            </a:endParaRPr>
          </a:p>
        </p:txBody>
      </p:sp>
    </p:spTree>
    <p:extLst>
      <p:ext uri="{BB962C8B-B14F-4D97-AF65-F5344CB8AC3E}">
        <p14:creationId xmlns:p14="http://schemas.microsoft.com/office/powerpoint/2010/main" val="3757719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dirty="0"/>
          </a:p>
        </p:txBody>
      </p:sp>
      <p:sp>
        <p:nvSpPr>
          <p:cNvPr id="4" name="TextovéPole 3"/>
          <p:cNvSpPr txBox="1"/>
          <p:nvPr/>
        </p:nvSpPr>
        <p:spPr>
          <a:xfrm>
            <a:off x="251520" y="548680"/>
            <a:ext cx="8640960" cy="5724644"/>
          </a:xfrm>
          <a:prstGeom prst="rect">
            <a:avLst/>
          </a:prstGeom>
          <a:noFill/>
        </p:spPr>
        <p:txBody>
          <a:bodyPr wrap="square" rtlCol="0">
            <a:spAutoFit/>
          </a:bodyPr>
          <a:lstStyle/>
          <a:p>
            <a:pPr algn="just"/>
            <a:r>
              <a:rPr lang="cs-CZ" sz="2400" b="1" dirty="0" smtClean="0"/>
              <a:t>Zásady činnosti správních orgánů</a:t>
            </a:r>
          </a:p>
          <a:p>
            <a:pPr algn="just"/>
            <a:endParaRPr lang="cs-CZ" dirty="0" smtClean="0"/>
          </a:p>
          <a:p>
            <a:pPr algn="just"/>
            <a:r>
              <a:rPr lang="cs-CZ" dirty="0" smtClean="0"/>
              <a:t>Konkrétní promítnutí výše uvedených obecných či evropských principů veřejné správy a taktéž principů dobré správy nalezneme v českém právním řádu především v </a:t>
            </a:r>
            <a:r>
              <a:rPr lang="cs-CZ" b="1" dirty="0" smtClean="0"/>
              <a:t>zákoně č. 500/2004 Sb., správní řád, ve znění pozdějších předpisů</a:t>
            </a:r>
            <a:r>
              <a:rPr lang="cs-CZ" dirty="0" smtClean="0"/>
              <a:t>, a to zejména v jeho ustanoveních § 2 - § 8.</a:t>
            </a:r>
          </a:p>
          <a:p>
            <a:pPr algn="just"/>
            <a:endParaRPr lang="cs-CZ" dirty="0"/>
          </a:p>
          <a:p>
            <a:pPr algn="just"/>
            <a:r>
              <a:rPr lang="cs-CZ" dirty="0" smtClean="0"/>
              <a:t>Nejde však pouze o zásady procesní či zásady použitelné jen v rámci </a:t>
            </a:r>
            <a:r>
              <a:rPr lang="cs-CZ" b="1" dirty="0" smtClean="0"/>
              <a:t>správního řádu</a:t>
            </a:r>
            <a:r>
              <a:rPr lang="cs-CZ" dirty="0" smtClean="0"/>
              <a:t>. Základní zásady obsažené v úvodních ustanoveních správního řádu je třeba chápat a používat v obecnější rovině jako </a:t>
            </a:r>
            <a:r>
              <a:rPr lang="cs-CZ" b="1" dirty="0" smtClean="0"/>
              <a:t>zásady činnosti správních orgánů</a:t>
            </a:r>
            <a:r>
              <a:rPr lang="cs-CZ" dirty="0" smtClean="0"/>
              <a:t>. Tyto zásady vytvářejí základní osnovu, jíž se musí správní orgány při své činnosti bezvýjimečně držet.</a:t>
            </a:r>
          </a:p>
          <a:p>
            <a:pPr algn="just"/>
            <a:endParaRPr lang="cs-CZ" dirty="0"/>
          </a:p>
          <a:p>
            <a:pPr algn="just"/>
            <a:r>
              <a:rPr lang="cs-CZ" b="1" dirty="0" smtClean="0"/>
              <a:t>Působnost základních zásad plně dopadá na všechny formy činnosti veřejné správy</a:t>
            </a:r>
            <a:r>
              <a:rPr lang="cs-CZ" dirty="0" smtClean="0"/>
              <a:t>, které správní řád upravuje, tedy vedle samotného správního řízení také na postupy podle části čtvrté (vydávání vyjádření, osvědčení a sdělení), na veřejnoprávní smlouvy podle části páté, na vydávání opatření obecné povahy podle části šesté a také na řešení stížností dle části sedmé.</a:t>
            </a:r>
          </a:p>
          <a:p>
            <a:pPr algn="just"/>
            <a:endParaRPr lang="cs-CZ" dirty="0"/>
          </a:p>
          <a:p>
            <a:pPr algn="just"/>
            <a:r>
              <a:rPr lang="cs-CZ" dirty="0" smtClean="0"/>
              <a:t>Základní zásady obsažené ve správním řádu však mají široký přesah i mimo hranice veřejnosprávní činnosti vymezené samotným správním řádem. </a:t>
            </a:r>
            <a:endParaRPr lang="cs-CZ" dirty="0"/>
          </a:p>
        </p:txBody>
      </p:sp>
    </p:spTree>
    <p:extLst>
      <p:ext uri="{BB962C8B-B14F-4D97-AF65-F5344CB8AC3E}">
        <p14:creationId xmlns:p14="http://schemas.microsoft.com/office/powerpoint/2010/main" val="218912463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40</a:t>
            </a:fld>
            <a:endParaRPr lang="cs-CZ" dirty="0"/>
          </a:p>
        </p:txBody>
      </p:sp>
      <p:sp>
        <p:nvSpPr>
          <p:cNvPr id="4" name="TextovéPole 3"/>
          <p:cNvSpPr txBox="1"/>
          <p:nvPr/>
        </p:nvSpPr>
        <p:spPr>
          <a:xfrm>
            <a:off x="323528" y="394718"/>
            <a:ext cx="8363272" cy="6093976"/>
          </a:xfrm>
          <a:prstGeom prst="rect">
            <a:avLst/>
          </a:prstGeom>
          <a:noFill/>
        </p:spPr>
        <p:txBody>
          <a:bodyPr wrap="square" rtlCol="0">
            <a:spAutoFit/>
          </a:bodyPr>
          <a:lstStyle/>
          <a:p>
            <a:r>
              <a:rPr lang="cs-CZ" sz="2400" b="1" dirty="0" smtClean="0"/>
              <a:t>Poučení</a:t>
            </a:r>
          </a:p>
          <a:p>
            <a:endParaRPr lang="cs-CZ" sz="2400" b="1" dirty="0"/>
          </a:p>
          <a:p>
            <a:r>
              <a:rPr lang="cs-CZ" sz="2400" dirty="0" smtClean="0"/>
              <a:t>Př. Odvolání není přípustné.</a:t>
            </a:r>
          </a:p>
          <a:p>
            <a:endParaRPr lang="cs-CZ" sz="2400" dirty="0"/>
          </a:p>
          <a:p>
            <a:r>
              <a:rPr lang="cs-CZ" sz="2400" i="1" dirty="0" smtClean="0"/>
              <a:t>„Proti tomuto rozhodnutí se nelze odvolat.“</a:t>
            </a:r>
          </a:p>
          <a:p>
            <a:endParaRPr lang="cs-CZ" sz="2400" dirty="0"/>
          </a:p>
          <a:p>
            <a:r>
              <a:rPr lang="cs-CZ" sz="2400" b="1" dirty="0" smtClean="0"/>
              <a:t>Náležitosti písemného vyhotovení rozhodnutí</a:t>
            </a:r>
          </a:p>
          <a:p>
            <a:r>
              <a:rPr lang="cs-CZ" sz="2400" dirty="0" smtClean="0"/>
              <a:t>-označení „rozhodnutí“</a:t>
            </a:r>
          </a:p>
          <a:p>
            <a:r>
              <a:rPr lang="cs-CZ" sz="2400" dirty="0" smtClean="0"/>
              <a:t>-označení správního orgánu, který rozhodnutí vydal</a:t>
            </a:r>
          </a:p>
          <a:p>
            <a:r>
              <a:rPr lang="cs-CZ" sz="2400" dirty="0" smtClean="0"/>
              <a:t>-číslo jednací</a:t>
            </a:r>
          </a:p>
          <a:p>
            <a:r>
              <a:rPr lang="cs-CZ" sz="2400" dirty="0" smtClean="0"/>
              <a:t>-datum vyhotovení</a:t>
            </a:r>
          </a:p>
          <a:p>
            <a:r>
              <a:rPr lang="cs-CZ" sz="2400" dirty="0" smtClean="0"/>
              <a:t>-otisk úředního razítka</a:t>
            </a:r>
          </a:p>
          <a:p>
            <a:r>
              <a:rPr lang="cs-CZ" sz="2400" dirty="0" smtClean="0"/>
              <a:t>-označení úřední osoby</a:t>
            </a:r>
          </a:p>
          <a:p>
            <a:endParaRPr lang="cs-CZ" sz="2400" b="1" i="1" dirty="0" smtClean="0"/>
          </a:p>
          <a:p>
            <a:pPr algn="just"/>
            <a:endParaRPr lang="cs-CZ" sz="2400" b="1" dirty="0"/>
          </a:p>
          <a:p>
            <a:endParaRPr lang="cs-CZ" altLang="cs-CZ" sz="1000" dirty="0" smtClean="0">
              <a:solidFill>
                <a:srgbClr val="CC3300"/>
              </a:solidFill>
            </a:endParaRPr>
          </a:p>
          <a:p>
            <a:endParaRPr lang="cs-CZ" altLang="cs-CZ" sz="1000" dirty="0">
              <a:solidFill>
                <a:srgbClr val="CC3300"/>
              </a:solidFill>
            </a:endParaRPr>
          </a:p>
          <a:p>
            <a:endParaRPr lang="cs-CZ" altLang="cs-CZ" sz="1000" dirty="0">
              <a:solidFill>
                <a:srgbClr val="CC3300"/>
              </a:solidFill>
            </a:endParaRPr>
          </a:p>
        </p:txBody>
      </p:sp>
    </p:spTree>
    <p:extLst>
      <p:ext uri="{BB962C8B-B14F-4D97-AF65-F5344CB8AC3E}">
        <p14:creationId xmlns:p14="http://schemas.microsoft.com/office/powerpoint/2010/main" val="29097722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41</a:t>
            </a:fld>
            <a:endParaRPr lang="cs-CZ" dirty="0"/>
          </a:p>
        </p:txBody>
      </p:sp>
      <p:sp>
        <p:nvSpPr>
          <p:cNvPr id="4" name="TextovéPole 3"/>
          <p:cNvSpPr txBox="1"/>
          <p:nvPr/>
        </p:nvSpPr>
        <p:spPr>
          <a:xfrm>
            <a:off x="323528" y="476672"/>
            <a:ext cx="8352928" cy="4370427"/>
          </a:xfrm>
          <a:prstGeom prst="rect">
            <a:avLst/>
          </a:prstGeom>
          <a:noFill/>
        </p:spPr>
        <p:txBody>
          <a:bodyPr wrap="square" rtlCol="0">
            <a:spAutoFit/>
          </a:bodyPr>
          <a:lstStyle/>
          <a:p>
            <a:r>
              <a:rPr lang="cs-CZ" sz="2800" b="1" dirty="0" smtClean="0"/>
              <a:t>Oznamování rozhodnutí</a:t>
            </a:r>
          </a:p>
          <a:p>
            <a:endParaRPr lang="cs-CZ" sz="2800" b="1" dirty="0"/>
          </a:p>
          <a:p>
            <a:pPr marL="457200" indent="-457200">
              <a:buFont typeface="Arial" panose="020B0604020202020204" pitchFamily="34" charset="0"/>
              <a:buChar char="•"/>
            </a:pPr>
            <a:r>
              <a:rPr lang="cs-CZ" sz="2800" dirty="0" smtClean="0"/>
              <a:t>Ústním vyhlášením = na místě, účinky má pouze tehdy, vzdá-li se účastní práva na doručení písemného vyhotovení rozhodnutí</a:t>
            </a:r>
          </a:p>
          <a:p>
            <a:pPr marL="457200" indent="-457200">
              <a:buFont typeface="Arial" panose="020B0604020202020204" pitchFamily="34" charset="0"/>
              <a:buChar char="•"/>
            </a:pPr>
            <a:endParaRPr lang="cs-CZ" sz="2800" dirty="0"/>
          </a:p>
          <a:p>
            <a:pPr marL="457200" indent="-457200">
              <a:buFont typeface="Arial" panose="020B0604020202020204" pitchFamily="34" charset="0"/>
              <a:buChar char="•"/>
            </a:pPr>
            <a:r>
              <a:rPr lang="cs-CZ" sz="2800" dirty="0" smtClean="0"/>
              <a:t>Doručením stejnopisu písemného vyhotovení do vlastních rukou (viz doručování a jeho účinky)</a:t>
            </a:r>
          </a:p>
          <a:p>
            <a:endParaRPr lang="cs-CZ" b="1" dirty="0"/>
          </a:p>
          <a:p>
            <a:endParaRPr lang="cs-CZ" b="1" dirty="0"/>
          </a:p>
          <a:p>
            <a:endParaRPr lang="cs-CZ" b="1" dirty="0"/>
          </a:p>
        </p:txBody>
      </p:sp>
    </p:spTree>
    <p:extLst>
      <p:ext uri="{BB962C8B-B14F-4D97-AF65-F5344CB8AC3E}">
        <p14:creationId xmlns:p14="http://schemas.microsoft.com/office/powerpoint/2010/main" val="35481515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42</a:t>
            </a:fld>
            <a:endParaRPr lang="cs-CZ" dirty="0"/>
          </a:p>
        </p:txBody>
      </p:sp>
      <p:sp>
        <p:nvSpPr>
          <p:cNvPr id="5" name="TextovéPole 4"/>
          <p:cNvSpPr txBox="1"/>
          <p:nvPr/>
        </p:nvSpPr>
        <p:spPr>
          <a:xfrm>
            <a:off x="611560" y="476672"/>
            <a:ext cx="7992888" cy="5170646"/>
          </a:xfrm>
          <a:prstGeom prst="rect">
            <a:avLst/>
          </a:prstGeom>
          <a:noFill/>
        </p:spPr>
        <p:txBody>
          <a:bodyPr wrap="square" rtlCol="0">
            <a:spAutoFit/>
          </a:bodyPr>
          <a:lstStyle/>
          <a:p>
            <a:r>
              <a:rPr lang="cs-CZ" sz="2400" b="1" dirty="0" smtClean="0"/>
              <a:t>Právní moc rozhodnutí</a:t>
            </a:r>
          </a:p>
          <a:p>
            <a:endParaRPr lang="cs-CZ" sz="2400" b="1" dirty="0"/>
          </a:p>
          <a:p>
            <a:pPr algn="just"/>
            <a:r>
              <a:rPr lang="cs-CZ" sz="2400" dirty="0" smtClean="0"/>
              <a:t>= formální právní moc – rozhodnutí již nelze napadnout opravným prostředkem</a:t>
            </a:r>
          </a:p>
          <a:p>
            <a:pPr algn="just"/>
            <a:r>
              <a:rPr lang="cs-CZ" sz="2400" dirty="0"/>
              <a:t>s</a:t>
            </a:r>
            <a:r>
              <a:rPr lang="cs-CZ" sz="2400" dirty="0" smtClean="0"/>
              <a:t>lovy zákona je vyjádřena v ustanovení § 73 odst. 1 správního řádu: </a:t>
            </a:r>
            <a:r>
              <a:rPr lang="cs-CZ" sz="2400" i="1" dirty="0" smtClean="0"/>
              <a:t>nestanoví-li zákon jinak, je v právní moci rozhodnutí, které bylo oznámeno a proti kterému nelze podat odvolání.</a:t>
            </a:r>
          </a:p>
          <a:p>
            <a:pPr algn="just"/>
            <a:endParaRPr lang="cs-CZ" sz="2400" i="1" dirty="0"/>
          </a:p>
          <a:p>
            <a:pPr algn="just"/>
            <a:r>
              <a:rPr lang="cs-CZ" sz="2400" i="1" dirty="0" smtClean="0"/>
              <a:t>= </a:t>
            </a:r>
            <a:r>
              <a:rPr lang="cs-CZ" sz="2400" dirty="0" smtClean="0"/>
              <a:t>materiální právní moc – vyjadřuje závaznost a nezměnitelnost rozhodnutí (rozhodnutí je závazné pro účastníky řízení a správní orgány – věc rozhodnutá, o osobním stavu je pak závazné pro každého)</a:t>
            </a:r>
            <a:endParaRPr lang="cs-CZ" sz="2400" i="1" dirty="0" smtClean="0"/>
          </a:p>
          <a:p>
            <a:pPr algn="just"/>
            <a:endParaRPr lang="cs-CZ" sz="2400" dirty="0"/>
          </a:p>
          <a:p>
            <a:pPr algn="just"/>
            <a:endParaRPr lang="cs-CZ" dirty="0"/>
          </a:p>
        </p:txBody>
      </p:sp>
    </p:spTree>
    <p:extLst>
      <p:ext uri="{BB962C8B-B14F-4D97-AF65-F5344CB8AC3E}">
        <p14:creationId xmlns:p14="http://schemas.microsoft.com/office/powerpoint/2010/main" val="22339652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Správní právo procesní,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43</a:t>
            </a:fld>
            <a:endParaRPr lang="cs-CZ" dirty="0"/>
          </a:p>
        </p:txBody>
      </p:sp>
      <p:sp>
        <p:nvSpPr>
          <p:cNvPr id="5" name="TextovéPole 4"/>
          <p:cNvSpPr txBox="1"/>
          <p:nvPr/>
        </p:nvSpPr>
        <p:spPr>
          <a:xfrm>
            <a:off x="611560" y="476672"/>
            <a:ext cx="7992888" cy="5170646"/>
          </a:xfrm>
          <a:prstGeom prst="rect">
            <a:avLst/>
          </a:prstGeom>
          <a:noFill/>
        </p:spPr>
        <p:txBody>
          <a:bodyPr wrap="square" rtlCol="0">
            <a:spAutoFit/>
          </a:bodyPr>
          <a:lstStyle/>
          <a:p>
            <a:r>
              <a:rPr lang="cs-CZ" sz="2400" b="1" dirty="0" smtClean="0"/>
              <a:t>Vykonatelnost rozhodnutí</a:t>
            </a:r>
            <a:endParaRPr lang="cs-CZ" sz="2400" b="1" dirty="0"/>
          </a:p>
          <a:p>
            <a:endParaRPr lang="cs-CZ" b="1" dirty="0"/>
          </a:p>
          <a:p>
            <a:pPr algn="just"/>
            <a:r>
              <a:rPr lang="cs-CZ" b="1" dirty="0" smtClean="0"/>
              <a:t>=povinnost (právo) rozhodnutím přiznané může být vynuceno za použití státního donucení</a:t>
            </a:r>
          </a:p>
          <a:p>
            <a:pPr algn="just"/>
            <a:endParaRPr lang="cs-CZ" b="1" dirty="0" smtClean="0"/>
          </a:p>
          <a:p>
            <a:pPr marL="285750" indent="-285750" algn="just">
              <a:buFont typeface="Arial" panose="020B0604020202020204" pitchFamily="34" charset="0"/>
              <a:buChar char="•"/>
            </a:pPr>
            <a:r>
              <a:rPr lang="cs-CZ" sz="2000" b="1" dirty="0" smtClean="0"/>
              <a:t>ve většině případů vykonatelnost splývá s právní mocí = pravomocné rozhodnutí je zároveň vykonatelné</a:t>
            </a:r>
            <a:endParaRPr lang="cs-CZ" sz="2000" b="1" dirty="0"/>
          </a:p>
          <a:p>
            <a:pPr marL="285750" indent="-285750" algn="just">
              <a:buFont typeface="Arial" panose="020B0604020202020204" pitchFamily="34" charset="0"/>
              <a:buChar char="•"/>
            </a:pPr>
            <a:r>
              <a:rPr lang="cs-CZ" sz="2000" b="1" dirty="0"/>
              <a:t>j</a:t>
            </a:r>
            <a:r>
              <a:rPr lang="cs-CZ" sz="2000" b="1" dirty="0" smtClean="0"/>
              <a:t>e-li stanovena lhůta k plnění povinnosti (tzv. </a:t>
            </a:r>
            <a:r>
              <a:rPr lang="cs-CZ" sz="2000" b="1" dirty="0" err="1" smtClean="0"/>
              <a:t>pariční</a:t>
            </a:r>
            <a:r>
              <a:rPr lang="cs-CZ" sz="2000" b="1" dirty="0" smtClean="0"/>
              <a:t> lhůta „… je povinen do 30 dnů ode dne právní moci rozhodnutí vyklidit pozemek…“), pak je rozhodnutí vykonatelné po uplynutí lhůty k plnění</a:t>
            </a:r>
          </a:p>
          <a:p>
            <a:pPr marL="285750" indent="-285750" algn="just">
              <a:buFont typeface="Arial" panose="020B0604020202020204" pitchFamily="34" charset="0"/>
              <a:buChar char="•"/>
            </a:pPr>
            <a:r>
              <a:rPr lang="cs-CZ" sz="2000" b="1" dirty="0" smtClean="0"/>
              <a:t>předběžná vykonatelnost – v případě, že odvolání nemá odkladný účinek, resp. rozhodnutí je vykonatelné bez ohledu na právní moc, a to již okamžikem jeho oznámení (tam, kde hrozí závažná újma některému z účastníků)</a:t>
            </a:r>
          </a:p>
          <a:p>
            <a:pPr marL="285750" indent="-285750" algn="just">
              <a:buFont typeface="Arial" panose="020B0604020202020204" pitchFamily="34" charset="0"/>
              <a:buChar char="•"/>
            </a:pPr>
            <a:endParaRPr lang="cs-CZ" b="1" dirty="0" smtClean="0"/>
          </a:p>
          <a:p>
            <a:pPr marL="285750" indent="-285750" algn="just">
              <a:buFont typeface="Arial" panose="020B0604020202020204" pitchFamily="34" charset="0"/>
              <a:buChar char="•"/>
            </a:pPr>
            <a:endParaRPr lang="cs-CZ" b="1" dirty="0" smtClean="0"/>
          </a:p>
          <a:p>
            <a:pPr marL="285750" indent="-285750" algn="just">
              <a:buFont typeface="Arial" panose="020B0604020202020204" pitchFamily="34" charset="0"/>
              <a:buChar char="•"/>
            </a:pPr>
            <a:endParaRPr lang="cs-CZ" dirty="0"/>
          </a:p>
        </p:txBody>
      </p:sp>
    </p:spTree>
    <p:extLst>
      <p:ext uri="{BB962C8B-B14F-4D97-AF65-F5344CB8AC3E}">
        <p14:creationId xmlns:p14="http://schemas.microsoft.com/office/powerpoint/2010/main" val="39514153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475656" y="-402818"/>
            <a:ext cx="6912768" cy="4524315"/>
          </a:xfrm>
          <a:prstGeom prst="rect">
            <a:avLst/>
          </a:prstGeom>
        </p:spPr>
        <p:txBody>
          <a:bodyPr wrap="square">
            <a:spAutoFit/>
          </a:bodyPr>
          <a:lstStyle/>
          <a:p>
            <a:endParaRPr lang="cs-CZ" sz="2400" b="1" dirty="0" smtClean="0"/>
          </a:p>
          <a:p>
            <a:endParaRPr lang="cs-CZ" sz="2400" b="1" dirty="0"/>
          </a:p>
          <a:p>
            <a:endParaRPr lang="cs-CZ" sz="2400" b="1" dirty="0" smtClean="0"/>
          </a:p>
          <a:p>
            <a:r>
              <a:rPr lang="cs-CZ" sz="2400" b="1" dirty="0" smtClean="0"/>
              <a:t>Druhy rozhodnutí (dle správního řádu)</a:t>
            </a:r>
          </a:p>
          <a:p>
            <a:endParaRPr lang="cs-CZ" sz="2400" b="1" dirty="0"/>
          </a:p>
          <a:p>
            <a:pPr marL="342900" indent="-342900">
              <a:buFont typeface="Arial" panose="020B0604020202020204" pitchFamily="34" charset="0"/>
              <a:buChar char="•"/>
            </a:pPr>
            <a:r>
              <a:rPr lang="cs-CZ" sz="2400" b="1" dirty="0"/>
              <a:t>r</a:t>
            </a:r>
            <a:r>
              <a:rPr lang="cs-CZ" sz="2400" b="1" dirty="0" smtClean="0"/>
              <a:t>ozhodnutí ve věci </a:t>
            </a:r>
          </a:p>
          <a:p>
            <a:pPr marL="342900" indent="-342900">
              <a:buFont typeface="Arial" panose="020B0604020202020204" pitchFamily="34" charset="0"/>
              <a:buChar char="•"/>
            </a:pPr>
            <a:r>
              <a:rPr lang="cs-CZ" sz="2400" b="1" dirty="0" smtClean="0"/>
              <a:t>usnesení</a:t>
            </a:r>
          </a:p>
          <a:p>
            <a:pPr marL="342900" indent="-342900">
              <a:buFont typeface="Arial" panose="020B0604020202020204" pitchFamily="34" charset="0"/>
              <a:buChar char="•"/>
            </a:pPr>
            <a:r>
              <a:rPr lang="cs-CZ" sz="2400" b="1" dirty="0" smtClean="0"/>
              <a:t>příkaz (příkaz na místě)</a:t>
            </a:r>
          </a:p>
          <a:p>
            <a:pPr marL="342900" indent="-342900">
              <a:buFont typeface="Arial" panose="020B0604020202020204" pitchFamily="34" charset="0"/>
              <a:buChar char="•"/>
            </a:pPr>
            <a:r>
              <a:rPr lang="cs-CZ" sz="2400" b="1" dirty="0" smtClean="0"/>
              <a:t>exekuční příkaz</a:t>
            </a:r>
          </a:p>
          <a:p>
            <a:endParaRPr lang="cs-CZ" sz="2400" b="1" dirty="0"/>
          </a:p>
          <a:p>
            <a:endParaRPr lang="cs-CZ" sz="2400" b="1" dirty="0" smtClean="0"/>
          </a:p>
          <a:p>
            <a:endParaRPr lang="cs-CZ" sz="2400" b="1" dirty="0" smtClean="0"/>
          </a:p>
        </p:txBody>
      </p:sp>
    </p:spTree>
    <p:extLst>
      <p:ext uri="{BB962C8B-B14F-4D97-AF65-F5344CB8AC3E}">
        <p14:creationId xmlns:p14="http://schemas.microsoft.com/office/powerpoint/2010/main" val="25955128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Příkaz</a:t>
            </a:r>
            <a:endParaRPr lang="cs-CZ" dirty="0"/>
          </a:p>
        </p:txBody>
      </p:sp>
      <p:sp>
        <p:nvSpPr>
          <p:cNvPr id="3" name="Zástupný symbol pro obsah 2"/>
          <p:cNvSpPr>
            <a:spLocks noGrp="1"/>
          </p:cNvSpPr>
          <p:nvPr>
            <p:ph idx="1"/>
          </p:nvPr>
        </p:nvSpPr>
        <p:spPr/>
        <p:txBody>
          <a:bodyPr>
            <a:normAutofit/>
          </a:bodyPr>
          <a:lstStyle/>
          <a:p>
            <a:pPr marL="0" indent="0" algn="just">
              <a:buNone/>
            </a:pPr>
            <a:r>
              <a:rPr lang="cs-CZ" sz="2800" dirty="0" smtClean="0"/>
              <a:t>Zjednodušené rozhodnutí podle § 150 správního řádu, označení, že jde o „příkaz“</a:t>
            </a:r>
          </a:p>
          <a:p>
            <a:pPr algn="just"/>
            <a:r>
              <a:rPr lang="cs-CZ" sz="2800" dirty="0"/>
              <a:t>j</a:t>
            </a:r>
            <a:r>
              <a:rPr lang="cs-CZ" sz="2800" dirty="0" smtClean="0"/>
              <a:t>e-li vydáván v rámci řízení, nemusí obsahovat odůvodnění, je-li však prvním úkonem ve věci, odůvodnění obsahovat musí</a:t>
            </a:r>
          </a:p>
          <a:p>
            <a:pPr algn="just"/>
            <a:r>
              <a:rPr lang="cs-CZ" sz="2800" dirty="0" smtClean="0"/>
              <a:t>opravným prostředkem je odpor </a:t>
            </a:r>
          </a:p>
          <a:p>
            <a:pPr marL="514350" indent="-514350">
              <a:buAutoNum type="alphaLcParenR"/>
            </a:pPr>
            <a:endParaRPr lang="cs-CZ" dirty="0"/>
          </a:p>
        </p:txBody>
      </p:sp>
    </p:spTree>
    <p:extLst>
      <p:ext uri="{BB962C8B-B14F-4D97-AF65-F5344CB8AC3E}">
        <p14:creationId xmlns:p14="http://schemas.microsoft.com/office/powerpoint/2010/main" val="11097927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Příkaz na místě</a:t>
            </a:r>
            <a:endParaRPr lang="cs-CZ" dirty="0"/>
          </a:p>
        </p:txBody>
      </p:sp>
      <p:sp>
        <p:nvSpPr>
          <p:cNvPr id="3" name="Zástupný symbol pro obsah 2"/>
          <p:cNvSpPr>
            <a:spLocks noGrp="1"/>
          </p:cNvSpPr>
          <p:nvPr>
            <p:ph idx="1"/>
          </p:nvPr>
        </p:nvSpPr>
        <p:spPr/>
        <p:txBody>
          <a:bodyPr>
            <a:normAutofit/>
          </a:bodyPr>
          <a:lstStyle/>
          <a:p>
            <a:r>
              <a:rPr lang="cs-CZ" sz="2400" dirty="0" smtClean="0"/>
              <a:t>dříve „bloková pokuta“</a:t>
            </a:r>
          </a:p>
          <a:p>
            <a:r>
              <a:rPr lang="cs-CZ" sz="2400" dirty="0"/>
              <a:t>z</a:t>
            </a:r>
            <a:r>
              <a:rPr lang="cs-CZ" sz="2400" dirty="0" smtClean="0"/>
              <a:t>jednodušená forma rozhodnutí, v podobě příkazového bloku</a:t>
            </a:r>
            <a:endParaRPr lang="cs-CZ" sz="2400" dirty="0"/>
          </a:p>
          <a:p>
            <a:r>
              <a:rPr lang="cs-CZ" sz="2400" dirty="0" smtClean="0"/>
              <a:t>při řešení přestupků</a:t>
            </a:r>
          </a:p>
          <a:p>
            <a:r>
              <a:rPr lang="cs-CZ" sz="2400" dirty="0"/>
              <a:t>p</a:t>
            </a:r>
            <a:r>
              <a:rPr lang="cs-CZ" sz="2400" dirty="0" smtClean="0"/>
              <a:t>odmínkou je souhlas osoby, jíž je ukládán s jeho vydáním, který ztvrzuje vlastnoručním podpisem</a:t>
            </a:r>
          </a:p>
          <a:p>
            <a:r>
              <a:rPr lang="cs-CZ" sz="2400" dirty="0"/>
              <a:t>p</a:t>
            </a:r>
            <a:r>
              <a:rPr lang="cs-CZ" sz="2400" dirty="0" smtClean="0"/>
              <a:t>ravomocný a vykonatelný udělením souhlasu (nejsou přípustné opravné prostředky)</a:t>
            </a:r>
          </a:p>
        </p:txBody>
      </p:sp>
    </p:spTree>
    <p:extLst>
      <p:ext uri="{BB962C8B-B14F-4D97-AF65-F5344CB8AC3E}">
        <p14:creationId xmlns:p14="http://schemas.microsoft.com/office/powerpoint/2010/main" val="35365673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Exekuční příkaz</a:t>
            </a:r>
            <a:endParaRPr lang="cs-CZ" dirty="0"/>
          </a:p>
        </p:txBody>
      </p:sp>
      <p:sp>
        <p:nvSpPr>
          <p:cNvPr id="3" name="Zástupný symbol pro obsah 2"/>
          <p:cNvSpPr>
            <a:spLocks noGrp="1"/>
          </p:cNvSpPr>
          <p:nvPr>
            <p:ph idx="1"/>
          </p:nvPr>
        </p:nvSpPr>
        <p:spPr/>
        <p:txBody>
          <a:bodyPr>
            <a:normAutofit/>
          </a:bodyPr>
          <a:lstStyle/>
          <a:p>
            <a:pPr algn="just"/>
            <a:r>
              <a:rPr lang="cs-CZ" sz="2400" dirty="0" smtClean="0"/>
              <a:t>zvláštní forma usnesení vydávaná v rámci správní exekuce</a:t>
            </a:r>
          </a:p>
          <a:p>
            <a:pPr algn="just"/>
            <a:r>
              <a:rPr lang="cs-CZ" sz="2400" dirty="0" smtClean="0"/>
              <a:t>není přípustné odvolání</a:t>
            </a:r>
          </a:p>
          <a:p>
            <a:pPr algn="just"/>
            <a:r>
              <a:rPr lang="cs-CZ" sz="2400" dirty="0" smtClean="0"/>
              <a:t>zvláštní náležitosti dle § 111 odst. 1 písm. a) – e) </a:t>
            </a:r>
            <a:r>
              <a:rPr lang="cs-CZ" sz="2400" dirty="0" err="1" smtClean="0"/>
              <a:t>s.ř</a:t>
            </a:r>
            <a:r>
              <a:rPr lang="cs-CZ" sz="2400" dirty="0" smtClean="0"/>
              <a:t>. s ohledem na skutečnost, že je vydáván v rámci správní exekuce</a:t>
            </a:r>
          </a:p>
          <a:p>
            <a:pPr marL="0" indent="0" algn="just">
              <a:buNone/>
            </a:pPr>
            <a:endParaRPr lang="cs-CZ" sz="2400" dirty="0"/>
          </a:p>
        </p:txBody>
      </p:sp>
    </p:spTree>
    <p:extLst>
      <p:ext uri="{BB962C8B-B14F-4D97-AF65-F5344CB8AC3E}">
        <p14:creationId xmlns:p14="http://schemas.microsoft.com/office/powerpoint/2010/main" val="10144547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Opravné prostředky ve správním řízení</a:t>
            </a:r>
            <a:endParaRPr lang="cs-CZ" dirty="0"/>
          </a:p>
        </p:txBody>
      </p:sp>
      <p:sp>
        <p:nvSpPr>
          <p:cNvPr id="3" name="Podnadpis 2"/>
          <p:cNvSpPr>
            <a:spLocks noGrp="1"/>
          </p:cNvSpPr>
          <p:nvPr>
            <p:ph type="subTitle" idx="1"/>
          </p:nvPr>
        </p:nvSpPr>
        <p:spPr/>
        <p:txBody>
          <a:bodyPr/>
          <a:lstStyle/>
          <a:p>
            <a:r>
              <a:rPr lang="cs-CZ" b="1" dirty="0" smtClean="0">
                <a:solidFill>
                  <a:schemeClr val="tx1"/>
                </a:solidFill>
              </a:rPr>
              <a:t>JUDr. Michal Márton, </a:t>
            </a:r>
            <a:r>
              <a:rPr lang="cs-CZ" b="1" dirty="0" err="1" smtClean="0">
                <a:solidFill>
                  <a:schemeClr val="tx1"/>
                </a:solidFill>
              </a:rPr>
              <a:t>Ph.D</a:t>
            </a:r>
            <a:r>
              <a:rPr lang="cs-CZ" b="1" dirty="0" smtClean="0">
                <a:solidFill>
                  <a:schemeClr val="tx1"/>
                </a:solidFill>
              </a:rPr>
              <a:t>.</a:t>
            </a:r>
            <a:endParaRPr lang="cs-CZ" b="1" dirty="0">
              <a:solidFill>
                <a:schemeClr val="tx1"/>
              </a:solidFill>
            </a:endParaRPr>
          </a:p>
        </p:txBody>
      </p:sp>
    </p:spTree>
    <p:extLst>
      <p:ext uri="{BB962C8B-B14F-4D97-AF65-F5344CB8AC3E}">
        <p14:creationId xmlns:p14="http://schemas.microsoft.com/office/powerpoint/2010/main" val="20723754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Opravné prostředky</a:t>
            </a:r>
            <a:endParaRPr lang="cs-CZ" dirty="0"/>
          </a:p>
        </p:txBody>
      </p:sp>
      <p:sp>
        <p:nvSpPr>
          <p:cNvPr id="3" name="Zástupný symbol pro obsah 2"/>
          <p:cNvSpPr>
            <a:spLocks noGrp="1"/>
          </p:cNvSpPr>
          <p:nvPr>
            <p:ph idx="1"/>
          </p:nvPr>
        </p:nvSpPr>
        <p:spPr/>
        <p:txBody>
          <a:bodyPr>
            <a:normAutofit/>
          </a:bodyPr>
          <a:lstStyle/>
          <a:p>
            <a:pPr>
              <a:buNone/>
            </a:pPr>
            <a:r>
              <a:rPr lang="cs-CZ" sz="1200" dirty="0"/>
              <a:t>s</a:t>
            </a:r>
            <a:r>
              <a:rPr lang="cs-CZ" sz="1200" dirty="0" smtClean="0"/>
              <a:t>louží k nápravě vad rozhodnutí správního orgánu</a:t>
            </a:r>
          </a:p>
          <a:p>
            <a:pPr>
              <a:buNone/>
            </a:pPr>
            <a:endParaRPr lang="cs-CZ" sz="1200" dirty="0"/>
          </a:p>
          <a:p>
            <a:pPr>
              <a:buNone/>
            </a:pPr>
            <a:r>
              <a:rPr lang="cs-CZ" sz="1200" dirty="0" smtClean="0"/>
              <a:t>Druhy opravných prostředků podle správního řádu:</a:t>
            </a:r>
          </a:p>
          <a:p>
            <a:pPr>
              <a:buNone/>
            </a:pPr>
            <a:endParaRPr lang="cs-CZ" sz="1200" dirty="0"/>
          </a:p>
          <a:p>
            <a:r>
              <a:rPr lang="cs-CZ" sz="1200" dirty="0" smtClean="0"/>
              <a:t>Odvolání</a:t>
            </a:r>
          </a:p>
          <a:p>
            <a:r>
              <a:rPr lang="cs-CZ" sz="1200" dirty="0" smtClean="0"/>
              <a:t>Rozklad </a:t>
            </a:r>
          </a:p>
          <a:p>
            <a:r>
              <a:rPr lang="cs-CZ" sz="1200" dirty="0" smtClean="0"/>
              <a:t>Odpor</a:t>
            </a:r>
          </a:p>
          <a:p>
            <a:r>
              <a:rPr lang="cs-CZ" sz="1200" dirty="0" smtClean="0"/>
              <a:t>Námitky</a:t>
            </a:r>
          </a:p>
          <a:p>
            <a:pPr>
              <a:buNone/>
            </a:pPr>
            <a:endParaRPr lang="cs-CZ" sz="1200" dirty="0"/>
          </a:p>
          <a:p>
            <a:pPr>
              <a:buNone/>
            </a:pPr>
            <a:r>
              <a:rPr lang="cs-CZ" sz="1200" dirty="0" smtClean="0"/>
              <a:t>= v tomto případě jde o tzv. opravné prostředky </a:t>
            </a:r>
            <a:r>
              <a:rPr lang="cs-CZ" sz="1200" b="1" dirty="0" smtClean="0"/>
              <a:t>řádné</a:t>
            </a:r>
            <a:r>
              <a:rPr lang="cs-CZ" sz="1200" dirty="0" smtClean="0"/>
              <a:t>, jejich podáním nenastává právní moc napadeného rozhodnutí</a:t>
            </a:r>
          </a:p>
          <a:p>
            <a:pPr>
              <a:buNone/>
            </a:pPr>
            <a:endParaRPr lang="cs-CZ" sz="1200" dirty="0"/>
          </a:p>
          <a:p>
            <a:r>
              <a:rPr lang="cs-CZ" sz="1200" dirty="0" err="1"/>
              <a:t>p</a:t>
            </a:r>
            <a:r>
              <a:rPr lang="cs-CZ" sz="1200" dirty="0" err="1" smtClean="0"/>
              <a:t>řezkumné</a:t>
            </a:r>
            <a:r>
              <a:rPr lang="cs-CZ" sz="1200" dirty="0" smtClean="0"/>
              <a:t> řízení</a:t>
            </a:r>
          </a:p>
          <a:p>
            <a:r>
              <a:rPr lang="cs-CZ" sz="1200" dirty="0"/>
              <a:t>o</a:t>
            </a:r>
            <a:r>
              <a:rPr lang="cs-CZ" sz="1200" dirty="0" smtClean="0"/>
              <a:t>bnova řízení</a:t>
            </a:r>
          </a:p>
          <a:p>
            <a:pPr>
              <a:buNone/>
            </a:pPr>
            <a:endParaRPr lang="cs-CZ" sz="1200" dirty="0"/>
          </a:p>
          <a:p>
            <a:pPr>
              <a:buNone/>
            </a:pPr>
            <a:r>
              <a:rPr lang="cs-CZ" sz="1200" dirty="0" smtClean="0"/>
              <a:t>=v tomto případě jde o tzv. </a:t>
            </a:r>
            <a:r>
              <a:rPr lang="cs-CZ" sz="1200" b="1" dirty="0" smtClean="0"/>
              <a:t>mimořádné </a:t>
            </a:r>
            <a:r>
              <a:rPr lang="cs-CZ" sz="1200" dirty="0" smtClean="0"/>
              <a:t>opravné prostředky, jde o zásah do již pravomocného rozhodnutí</a:t>
            </a:r>
          </a:p>
          <a:p>
            <a:pPr>
              <a:buNone/>
            </a:pPr>
            <a:endParaRPr lang="cs-CZ" sz="1200" dirty="0" smtClean="0"/>
          </a:p>
          <a:p>
            <a:pPr>
              <a:buNone/>
            </a:pPr>
            <a:endParaRPr lang="cs-CZ" sz="1200" b="1" dirty="0"/>
          </a:p>
          <a:p>
            <a:pPr>
              <a:buNone/>
            </a:pPr>
            <a:endParaRPr lang="cs-CZ" sz="1200" b="1" dirty="0" smtClean="0"/>
          </a:p>
        </p:txBody>
      </p:sp>
    </p:spTree>
    <p:extLst>
      <p:ext uri="{BB962C8B-B14F-4D97-AF65-F5344CB8AC3E}">
        <p14:creationId xmlns:p14="http://schemas.microsoft.com/office/powerpoint/2010/main" val="1584785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dirty="0"/>
          </a:p>
        </p:txBody>
      </p:sp>
      <p:sp>
        <p:nvSpPr>
          <p:cNvPr id="5" name="TextovéPole 4"/>
          <p:cNvSpPr txBox="1"/>
          <p:nvPr/>
        </p:nvSpPr>
        <p:spPr>
          <a:xfrm>
            <a:off x="251520" y="548680"/>
            <a:ext cx="8568952" cy="4062651"/>
          </a:xfrm>
          <a:prstGeom prst="rect">
            <a:avLst/>
          </a:prstGeom>
          <a:noFill/>
        </p:spPr>
        <p:txBody>
          <a:bodyPr wrap="square" rtlCol="0">
            <a:spAutoFit/>
          </a:bodyPr>
          <a:lstStyle/>
          <a:p>
            <a:pPr algn="just"/>
            <a:r>
              <a:rPr lang="cs-CZ" sz="2400" b="1" dirty="0"/>
              <a:t>Zásady činnosti správních orgánů</a:t>
            </a:r>
          </a:p>
          <a:p>
            <a:endParaRPr lang="cs-CZ" dirty="0" smtClean="0"/>
          </a:p>
          <a:p>
            <a:pPr algn="just"/>
            <a:r>
              <a:rPr lang="cs-CZ" dirty="0" smtClean="0"/>
              <a:t>Přesah základních zásad mimo hranice správního řádu do veškeré činnosti veřejné správy vyplývá z ust. § 177 odst. 1 správního řádu:</a:t>
            </a:r>
          </a:p>
          <a:p>
            <a:endParaRPr lang="cs-CZ" dirty="0" smtClean="0"/>
          </a:p>
          <a:p>
            <a:pPr algn="just"/>
            <a:r>
              <a:rPr lang="cs-CZ" i="1" dirty="0" smtClean="0"/>
              <a:t>Základní </a:t>
            </a:r>
            <a:r>
              <a:rPr lang="cs-CZ" i="1" dirty="0"/>
              <a:t>zásady činnosti správních orgánů uvedené v § 2 až 8 se použijí </a:t>
            </a:r>
            <a:r>
              <a:rPr lang="cs-CZ" b="1" i="1" dirty="0"/>
              <a:t>při výkonu veřejné správy</a:t>
            </a:r>
            <a:r>
              <a:rPr lang="cs-CZ" i="1" dirty="0"/>
              <a:t> i v případech, kdy zvláštní zákon stanoví, že se správní řád nepoužije, ale sám úpravu odpovídající těmto zásadám neobsahuje.</a:t>
            </a:r>
          </a:p>
          <a:p>
            <a:pPr algn="just"/>
            <a:r>
              <a:rPr lang="cs-CZ" i="1" dirty="0"/>
              <a:t> </a:t>
            </a:r>
          </a:p>
          <a:p>
            <a:pPr algn="just"/>
            <a:r>
              <a:rPr lang="cs-CZ" dirty="0" smtClean="0"/>
              <a:t>Základní zásady činnosti správních orgánů dle správního řádu tak připadají v úvahu jako závazná vodítka také pro formy činnosti správních orgánů ve správním řádu výslovně neupravené (např. normotvorná činnost obcí a krajů, daňové řízení …).</a:t>
            </a:r>
          </a:p>
          <a:p>
            <a:pPr algn="just"/>
            <a:endParaRPr lang="cs-CZ" dirty="0" smtClean="0"/>
          </a:p>
          <a:p>
            <a:pPr algn="just"/>
            <a:endParaRPr lang="cs-CZ" dirty="0"/>
          </a:p>
        </p:txBody>
      </p:sp>
    </p:spTree>
    <p:extLst>
      <p:ext uri="{BB962C8B-B14F-4D97-AF65-F5344CB8AC3E}">
        <p14:creationId xmlns:p14="http://schemas.microsoft.com/office/powerpoint/2010/main" val="24251475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a:t>
            </a:r>
            <a:endParaRPr lang="cs-CZ" dirty="0"/>
          </a:p>
        </p:txBody>
      </p:sp>
      <p:sp>
        <p:nvSpPr>
          <p:cNvPr id="3" name="Zástupný symbol pro obsah 2"/>
          <p:cNvSpPr>
            <a:spLocks noGrp="1"/>
          </p:cNvSpPr>
          <p:nvPr>
            <p:ph idx="1"/>
          </p:nvPr>
        </p:nvSpPr>
        <p:spPr/>
        <p:txBody>
          <a:bodyPr>
            <a:normAutofit fontScale="85000" lnSpcReduction="20000"/>
          </a:bodyPr>
          <a:lstStyle/>
          <a:p>
            <a:pPr>
              <a:buNone/>
            </a:pPr>
            <a:r>
              <a:rPr lang="cs-CZ" dirty="0" smtClean="0"/>
              <a:t>Osoby oprávněné podat odvolání („</a:t>
            </a:r>
            <a:r>
              <a:rPr lang="cs-CZ" b="1" dirty="0" smtClean="0"/>
              <a:t>kdo“</a:t>
            </a:r>
            <a:r>
              <a:rPr lang="cs-CZ" dirty="0" smtClean="0"/>
              <a:t>)</a:t>
            </a:r>
          </a:p>
          <a:p>
            <a:pPr>
              <a:buNone/>
            </a:pPr>
            <a:r>
              <a:rPr lang="cs-CZ" dirty="0" smtClean="0"/>
              <a:t>-</a:t>
            </a:r>
            <a:r>
              <a:rPr lang="cs-CZ" b="1" dirty="0" smtClean="0"/>
              <a:t>účastník</a:t>
            </a:r>
            <a:r>
              <a:rPr lang="cs-CZ" dirty="0" smtClean="0"/>
              <a:t>, nestanoví-li zákon jinak, což může být v případě:</a:t>
            </a:r>
          </a:p>
          <a:p>
            <a:pPr algn="just"/>
            <a:r>
              <a:rPr lang="cs-CZ" i="1" dirty="0"/>
              <a:t>v</a:t>
            </a:r>
            <a:r>
              <a:rPr lang="cs-CZ" i="1" dirty="0" smtClean="0"/>
              <a:t>yloučení odvolání </a:t>
            </a:r>
            <a:r>
              <a:rPr lang="cs-CZ" dirty="0" smtClean="0"/>
              <a:t>(§ 76/5 s.</a:t>
            </a:r>
            <a:r>
              <a:rPr lang="cs-CZ" dirty="0" err="1" smtClean="0"/>
              <a:t>ř</a:t>
            </a:r>
            <a:r>
              <a:rPr lang="cs-CZ" dirty="0" smtClean="0"/>
              <a:t>.) – proti usnesení, které se poznamená do spisu a proti usnesení, o němž to stanoví zákon se nelze odvolat</a:t>
            </a:r>
          </a:p>
          <a:p>
            <a:pPr algn="just"/>
            <a:r>
              <a:rPr lang="cs-CZ" i="1" dirty="0" smtClean="0"/>
              <a:t>omezení rozsahu odvolání </a:t>
            </a:r>
            <a:r>
              <a:rPr lang="cs-CZ" dirty="0" smtClean="0"/>
              <a:t>(§ 96/1/b PZ) - poškozený pouze proti výroku o nároku na náhradu škody nebo nároku na vydání bezdůvodného obohacení a výroku o nákladech spojených s uplatněním nároku na náhradu škody nebo nároku na vydání bezdůvodného obohacení, nebo</a:t>
            </a:r>
          </a:p>
          <a:p>
            <a:pPr>
              <a:buNone/>
            </a:pPr>
            <a:endParaRPr lang="cs-CZ" dirty="0"/>
          </a:p>
        </p:txBody>
      </p:sp>
    </p:spTree>
    <p:extLst>
      <p:ext uri="{BB962C8B-B14F-4D97-AF65-F5344CB8AC3E}">
        <p14:creationId xmlns:p14="http://schemas.microsoft.com/office/powerpoint/2010/main" val="29920413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a:t>
            </a:r>
            <a:endParaRPr lang="cs-CZ" dirty="0"/>
          </a:p>
        </p:txBody>
      </p:sp>
      <p:sp>
        <p:nvSpPr>
          <p:cNvPr id="3" name="Zástupný symbol pro obsah 2"/>
          <p:cNvSpPr>
            <a:spLocks noGrp="1"/>
          </p:cNvSpPr>
          <p:nvPr>
            <p:ph idx="1"/>
          </p:nvPr>
        </p:nvSpPr>
        <p:spPr/>
        <p:txBody>
          <a:bodyPr>
            <a:normAutofit fontScale="92500" lnSpcReduction="10000"/>
          </a:bodyPr>
          <a:lstStyle/>
          <a:p>
            <a:pPr algn="just">
              <a:buNone/>
            </a:pPr>
            <a:r>
              <a:rPr lang="cs-CZ" dirty="0" smtClean="0"/>
              <a:t>dále účastník nemůže podat odvolání</a:t>
            </a:r>
          </a:p>
          <a:p>
            <a:pPr algn="just"/>
            <a:r>
              <a:rPr lang="cs-CZ" dirty="0"/>
              <a:t>v</a:t>
            </a:r>
            <a:r>
              <a:rPr lang="cs-CZ" dirty="0" smtClean="0"/>
              <a:t>zdal-li se jej</a:t>
            </a:r>
          </a:p>
          <a:p>
            <a:pPr algn="just"/>
            <a:r>
              <a:rPr lang="cs-CZ" dirty="0" smtClean="0"/>
              <a:t>vzal-li podané odvolání zpět</a:t>
            </a:r>
          </a:p>
          <a:p>
            <a:pPr algn="just">
              <a:buNone/>
            </a:pPr>
            <a:r>
              <a:rPr lang="cs-CZ" dirty="0" smtClean="0"/>
              <a:t>Odvoláním lze napadnout  </a:t>
            </a:r>
            <a:r>
              <a:rPr lang="cs-CZ" b="1" dirty="0" smtClean="0"/>
              <a:t>(„co“) </a:t>
            </a:r>
            <a:r>
              <a:rPr lang="cs-CZ" dirty="0" smtClean="0"/>
              <a:t>rozhodnutí správního orgánu I. stupně, a to</a:t>
            </a:r>
            <a:endParaRPr lang="cs-CZ" b="1" dirty="0" smtClean="0"/>
          </a:p>
          <a:p>
            <a:pPr algn="just"/>
            <a:r>
              <a:rPr lang="cs-CZ" dirty="0"/>
              <a:t>v</a:t>
            </a:r>
            <a:r>
              <a:rPr lang="cs-CZ" dirty="0" smtClean="0"/>
              <a:t>ýrokovou část (celek)</a:t>
            </a:r>
          </a:p>
          <a:p>
            <a:pPr algn="just"/>
            <a:r>
              <a:rPr lang="cs-CZ" dirty="0"/>
              <a:t>v</a:t>
            </a:r>
            <a:r>
              <a:rPr lang="cs-CZ" dirty="0" smtClean="0"/>
              <a:t>ýrok (část)</a:t>
            </a:r>
          </a:p>
          <a:p>
            <a:pPr algn="just"/>
            <a:r>
              <a:rPr lang="cs-CZ" dirty="0"/>
              <a:t>v</a:t>
            </a:r>
            <a:r>
              <a:rPr lang="cs-CZ" dirty="0" smtClean="0"/>
              <a:t>edlejší ustanovení</a:t>
            </a:r>
          </a:p>
          <a:p>
            <a:pPr algn="just"/>
            <a:r>
              <a:rPr lang="cs-CZ" b="1" u="sng" dirty="0" smtClean="0"/>
              <a:t>jen proti odůvodnění odvolání podat nelze</a:t>
            </a:r>
          </a:p>
          <a:p>
            <a:pPr>
              <a:buNone/>
            </a:pPr>
            <a:endParaRPr lang="cs-CZ" dirty="0" smtClean="0"/>
          </a:p>
        </p:txBody>
      </p:sp>
    </p:spTree>
    <p:extLst>
      <p:ext uri="{BB962C8B-B14F-4D97-AF65-F5344CB8AC3E}">
        <p14:creationId xmlns:p14="http://schemas.microsoft.com/office/powerpoint/2010/main" val="38012723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 </a:t>
            </a:r>
            <a:endParaRPr lang="cs-CZ" dirty="0"/>
          </a:p>
        </p:txBody>
      </p:sp>
      <p:sp>
        <p:nvSpPr>
          <p:cNvPr id="3" name="Zástupný symbol pro obsah 2"/>
          <p:cNvSpPr>
            <a:spLocks noGrp="1"/>
          </p:cNvSpPr>
          <p:nvPr>
            <p:ph idx="1"/>
          </p:nvPr>
        </p:nvSpPr>
        <p:spPr/>
        <p:txBody>
          <a:bodyPr>
            <a:normAutofit fontScale="92500" lnSpcReduction="20000"/>
          </a:bodyPr>
          <a:lstStyle/>
          <a:p>
            <a:pPr>
              <a:buNone/>
            </a:pPr>
            <a:r>
              <a:rPr lang="cs-CZ" b="1" dirty="0" smtClean="0"/>
              <a:t>Náležitosti odvolání </a:t>
            </a:r>
          </a:p>
          <a:p>
            <a:pPr algn="just">
              <a:buFont typeface="Wingdings" pitchFamily="2" charset="2"/>
              <a:buChar char="q"/>
            </a:pPr>
            <a:r>
              <a:rPr lang="cs-CZ" dirty="0" smtClean="0"/>
              <a:t>obecné náležitosti podání (§ 37/2 s.</a:t>
            </a:r>
            <a:r>
              <a:rPr lang="cs-CZ" dirty="0" err="1" smtClean="0"/>
              <a:t>ř</a:t>
            </a:r>
            <a:r>
              <a:rPr lang="cs-CZ" dirty="0" smtClean="0"/>
              <a:t>.) a </a:t>
            </a:r>
            <a:endParaRPr lang="cs-CZ" dirty="0"/>
          </a:p>
          <a:p>
            <a:pPr algn="just">
              <a:buFont typeface="Wingdings" pitchFamily="2" charset="2"/>
              <a:buChar char="q"/>
            </a:pPr>
            <a:r>
              <a:rPr lang="cs-CZ" dirty="0"/>
              <a:t>z</a:t>
            </a:r>
            <a:r>
              <a:rPr lang="cs-CZ" dirty="0" smtClean="0"/>
              <a:t>vláštní náležitosti odvolání (§ 82/2 s.</a:t>
            </a:r>
            <a:r>
              <a:rPr lang="cs-CZ" dirty="0" err="1" smtClean="0"/>
              <a:t>ř</a:t>
            </a:r>
            <a:r>
              <a:rPr lang="cs-CZ" dirty="0" smtClean="0"/>
              <a:t>.)</a:t>
            </a:r>
          </a:p>
          <a:p>
            <a:pPr algn="just"/>
            <a:r>
              <a:rPr lang="cs-CZ" dirty="0"/>
              <a:t>p</a:t>
            </a:r>
            <a:r>
              <a:rPr lang="cs-CZ" dirty="0" smtClean="0"/>
              <a:t>roti kterému rozhodnutí směřuje</a:t>
            </a:r>
          </a:p>
          <a:p>
            <a:pPr algn="just"/>
            <a:r>
              <a:rPr lang="cs-CZ" dirty="0" smtClean="0"/>
              <a:t>proč je rozhodnutí vadné </a:t>
            </a:r>
            <a:r>
              <a:rPr lang="cs-CZ" i="1" dirty="0" smtClean="0"/>
              <a:t>(v čem je spatřován rozpor s právními předpisy, nesprávnost rozhodnutí nebo řízení, jež mu předcházelo)</a:t>
            </a:r>
          </a:p>
          <a:p>
            <a:pPr algn="just"/>
            <a:r>
              <a:rPr lang="cs-CZ" dirty="0" smtClean="0"/>
              <a:t>rozsah, ve kterém je rozhodnutí napadeno </a:t>
            </a:r>
            <a:r>
              <a:rPr lang="cs-CZ" i="1" dirty="0" smtClean="0"/>
              <a:t>(</a:t>
            </a:r>
            <a:r>
              <a:rPr lang="cs-CZ" b="1" i="1" dirty="0" smtClean="0"/>
              <a:t>není-li uveden, pak platí, že se domáhá zrušení celého rozhodnutí)</a:t>
            </a:r>
          </a:p>
          <a:p>
            <a:pPr algn="just"/>
            <a:endParaRPr lang="cs-CZ" i="1" dirty="0" smtClean="0"/>
          </a:p>
          <a:p>
            <a:pPr>
              <a:buNone/>
            </a:pPr>
            <a:endParaRPr lang="cs-CZ" dirty="0"/>
          </a:p>
        </p:txBody>
      </p:sp>
    </p:spTree>
    <p:extLst>
      <p:ext uri="{BB962C8B-B14F-4D97-AF65-F5344CB8AC3E}">
        <p14:creationId xmlns:p14="http://schemas.microsoft.com/office/powerpoint/2010/main" val="20981175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 </a:t>
            </a:r>
            <a:endParaRPr lang="cs-CZ" dirty="0"/>
          </a:p>
        </p:txBody>
      </p:sp>
      <p:sp>
        <p:nvSpPr>
          <p:cNvPr id="3" name="Zástupný symbol pro obsah 2"/>
          <p:cNvSpPr>
            <a:spLocks noGrp="1"/>
          </p:cNvSpPr>
          <p:nvPr>
            <p:ph idx="1"/>
          </p:nvPr>
        </p:nvSpPr>
        <p:spPr/>
        <p:txBody>
          <a:bodyPr>
            <a:normAutofit fontScale="92500" lnSpcReduction="20000"/>
          </a:bodyPr>
          <a:lstStyle/>
          <a:p>
            <a:pPr algn="just">
              <a:buNone/>
            </a:pPr>
            <a:r>
              <a:rPr lang="cs-CZ" b="1" dirty="0" smtClean="0"/>
              <a:t>Lhůta k podání odvolání („kdy“)</a:t>
            </a:r>
          </a:p>
          <a:p>
            <a:pPr algn="just"/>
            <a:r>
              <a:rPr lang="cs-CZ" dirty="0" smtClean="0"/>
              <a:t>do 15 dnů ode dne oznámení rozhodnutí, pokud zákon nestanoví jinak</a:t>
            </a:r>
          </a:p>
          <a:p>
            <a:pPr algn="just"/>
            <a:r>
              <a:rPr lang="cs-CZ" dirty="0" smtClean="0"/>
              <a:t>po vydání rozhodnutí (je-li před, nepřihlíží se k němu)</a:t>
            </a:r>
          </a:p>
          <a:p>
            <a:pPr algn="just"/>
            <a:r>
              <a:rPr lang="cs-CZ" dirty="0" smtClean="0"/>
              <a:t>před oznámením (platí, že bylo podáno 1. den odvolací lhůty)</a:t>
            </a:r>
          </a:p>
          <a:p>
            <a:pPr algn="just"/>
            <a:r>
              <a:rPr lang="cs-CZ" dirty="0" smtClean="0"/>
              <a:t>do 90 dnů v případě neúplného, nesprávného nebo chybějícího poučení nebo do 15 dnů ode dne oznámení opravného usnesení týkajícího se poučení</a:t>
            </a:r>
          </a:p>
          <a:p>
            <a:endParaRPr lang="cs-CZ" dirty="0" smtClean="0"/>
          </a:p>
          <a:p>
            <a:pPr>
              <a:buNone/>
            </a:pPr>
            <a:endParaRPr lang="cs-CZ" b="1" dirty="0" smtClean="0"/>
          </a:p>
        </p:txBody>
      </p:sp>
    </p:spTree>
    <p:extLst>
      <p:ext uri="{BB962C8B-B14F-4D97-AF65-F5344CB8AC3E}">
        <p14:creationId xmlns:p14="http://schemas.microsoft.com/office/powerpoint/2010/main" val="10072677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a:t>
            </a:r>
            <a:endParaRPr lang="cs-CZ" dirty="0"/>
          </a:p>
        </p:txBody>
      </p:sp>
      <p:sp>
        <p:nvSpPr>
          <p:cNvPr id="3" name="Zástupný symbol pro obsah 2"/>
          <p:cNvSpPr>
            <a:spLocks noGrp="1"/>
          </p:cNvSpPr>
          <p:nvPr>
            <p:ph idx="1"/>
          </p:nvPr>
        </p:nvSpPr>
        <p:spPr/>
        <p:txBody>
          <a:bodyPr/>
          <a:lstStyle/>
          <a:p>
            <a:pPr>
              <a:buNone/>
            </a:pPr>
            <a:r>
              <a:rPr lang="cs-CZ" b="1" dirty="0" smtClean="0"/>
              <a:t>Účinky odvolání</a:t>
            </a:r>
          </a:p>
          <a:p>
            <a:pPr>
              <a:buNone/>
            </a:pPr>
            <a:r>
              <a:rPr lang="cs-CZ" b="1" dirty="0" err="1" smtClean="0"/>
              <a:t>Suspenzivní</a:t>
            </a:r>
            <a:r>
              <a:rPr lang="cs-CZ" b="1" dirty="0" smtClean="0"/>
              <a:t> (odkladný) </a:t>
            </a:r>
            <a:r>
              <a:rPr lang="cs-CZ" dirty="0" smtClean="0"/>
              <a:t>= odklad právní moci i vykonatelnosti, nejde-li o rozhodnutí předběžně vykonatelná, lze i vyloučit cestou výroku rozhodnutí</a:t>
            </a:r>
          </a:p>
          <a:p>
            <a:pPr>
              <a:buNone/>
            </a:pPr>
            <a:r>
              <a:rPr lang="cs-CZ" b="1" dirty="0" smtClean="0"/>
              <a:t>Devolutivní</a:t>
            </a:r>
            <a:r>
              <a:rPr lang="cs-CZ" dirty="0" smtClean="0"/>
              <a:t> = postoupení odvolání ze správního orgánu I. stupně na odvolací (nadřízený orgán)</a:t>
            </a:r>
            <a:endParaRPr lang="cs-CZ" dirty="0"/>
          </a:p>
        </p:txBody>
      </p:sp>
    </p:spTree>
    <p:extLst>
      <p:ext uri="{BB962C8B-B14F-4D97-AF65-F5344CB8AC3E}">
        <p14:creationId xmlns:p14="http://schemas.microsoft.com/office/powerpoint/2010/main" val="38213572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 </a:t>
            </a:r>
            <a:endParaRPr lang="cs-CZ" dirty="0"/>
          </a:p>
        </p:txBody>
      </p:sp>
      <p:sp>
        <p:nvSpPr>
          <p:cNvPr id="3" name="Zástupný symbol pro obsah 2"/>
          <p:cNvSpPr>
            <a:spLocks noGrp="1"/>
          </p:cNvSpPr>
          <p:nvPr>
            <p:ph idx="1"/>
          </p:nvPr>
        </p:nvSpPr>
        <p:spPr/>
        <p:txBody>
          <a:bodyPr>
            <a:normAutofit lnSpcReduction="10000"/>
          </a:bodyPr>
          <a:lstStyle/>
          <a:p>
            <a:pPr algn="just">
              <a:buNone/>
            </a:pPr>
            <a:r>
              <a:rPr lang="cs-CZ" dirty="0" smtClean="0"/>
              <a:t>Kam se podává a kdo rozhoduje?</a:t>
            </a:r>
          </a:p>
          <a:p>
            <a:pPr algn="just"/>
            <a:r>
              <a:rPr lang="cs-CZ" dirty="0" smtClean="0"/>
              <a:t>Ke správnímu orgánu, který napadené rozhodnutí vydal (správní orgán I. stupně)</a:t>
            </a:r>
          </a:p>
          <a:p>
            <a:pPr algn="just"/>
            <a:r>
              <a:rPr lang="cs-CZ" dirty="0" smtClean="0"/>
              <a:t>Rozhoduje nadřízený (správní orgán II. stupně, odvolací) orgán</a:t>
            </a:r>
          </a:p>
          <a:p>
            <a:pPr algn="just">
              <a:buNone/>
            </a:pPr>
            <a:r>
              <a:rPr lang="cs-CZ" dirty="0" smtClean="0"/>
              <a:t>Činnost správního orgánu I. stupně po podání odvolání spočívá v </a:t>
            </a:r>
          </a:p>
          <a:p>
            <a:pPr algn="just"/>
            <a:r>
              <a:rPr lang="cs-CZ" dirty="0" smtClean="0"/>
              <a:t>přípravě pro rozhodnutí odvolacího orgánu (doplní řízení, umožní se účastníkům vyjádřit)</a:t>
            </a:r>
          </a:p>
        </p:txBody>
      </p:sp>
    </p:spTree>
    <p:extLst>
      <p:ext uri="{BB962C8B-B14F-4D97-AF65-F5344CB8AC3E}">
        <p14:creationId xmlns:p14="http://schemas.microsoft.com/office/powerpoint/2010/main" val="28963744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 </a:t>
            </a:r>
            <a:endParaRPr lang="cs-CZ" dirty="0"/>
          </a:p>
        </p:txBody>
      </p:sp>
      <p:sp>
        <p:nvSpPr>
          <p:cNvPr id="3" name="Zástupný symbol pro obsah 2"/>
          <p:cNvSpPr>
            <a:spLocks noGrp="1"/>
          </p:cNvSpPr>
          <p:nvPr>
            <p:ph idx="1"/>
          </p:nvPr>
        </p:nvSpPr>
        <p:spPr/>
        <p:txBody>
          <a:bodyPr/>
          <a:lstStyle/>
          <a:p>
            <a:pPr algn="just"/>
            <a:r>
              <a:rPr lang="cs-CZ" dirty="0" smtClean="0"/>
              <a:t>možnosti nápravy vadného rozhodnutí zrušením nebo změnou původního rozhodnutí správním orgánem I. stupně cestou tzv. </a:t>
            </a:r>
            <a:r>
              <a:rPr lang="cs-CZ" b="1" dirty="0" smtClean="0"/>
              <a:t>„</a:t>
            </a:r>
            <a:r>
              <a:rPr lang="cs-CZ" b="1" dirty="0" err="1" smtClean="0"/>
              <a:t>autoremedury</a:t>
            </a:r>
            <a:r>
              <a:rPr lang="cs-CZ" b="1" dirty="0" smtClean="0"/>
              <a:t>“</a:t>
            </a:r>
            <a:r>
              <a:rPr lang="cs-CZ" dirty="0" smtClean="0"/>
              <a:t> za podmínek § 87 s.</a:t>
            </a:r>
            <a:r>
              <a:rPr lang="cs-CZ" dirty="0" err="1" smtClean="0"/>
              <a:t>ř</a:t>
            </a:r>
            <a:r>
              <a:rPr lang="cs-CZ" dirty="0" smtClean="0"/>
              <a:t>.</a:t>
            </a:r>
            <a:r>
              <a:rPr lang="cs-CZ" b="1" dirty="0" smtClean="0"/>
              <a:t> </a:t>
            </a:r>
            <a:endParaRPr lang="cs-CZ" dirty="0" smtClean="0"/>
          </a:p>
          <a:p>
            <a:pPr marL="571500" indent="-571500" algn="just">
              <a:buFont typeface="+mj-lt"/>
              <a:buAutoNum type="romanUcPeriod"/>
            </a:pPr>
            <a:r>
              <a:rPr lang="cs-CZ" dirty="0" smtClean="0"/>
              <a:t>plně vyhoví odvolání a </a:t>
            </a:r>
          </a:p>
          <a:p>
            <a:pPr marL="571500" indent="-571500" algn="just">
              <a:buFont typeface="+mj-lt"/>
              <a:buAutoNum type="romanUcPeriod"/>
            </a:pPr>
            <a:r>
              <a:rPr lang="cs-CZ" dirty="0" smtClean="0"/>
              <a:t>nemůže být způsobena újma jiným účastníkům</a:t>
            </a:r>
          </a:p>
        </p:txBody>
      </p:sp>
    </p:spTree>
    <p:extLst>
      <p:ext uri="{BB962C8B-B14F-4D97-AF65-F5344CB8AC3E}">
        <p14:creationId xmlns:p14="http://schemas.microsoft.com/office/powerpoint/2010/main" val="1934163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 </a:t>
            </a:r>
            <a:endParaRPr lang="cs-CZ" dirty="0"/>
          </a:p>
        </p:txBody>
      </p:sp>
      <p:sp>
        <p:nvSpPr>
          <p:cNvPr id="3" name="Zástupný symbol pro obsah 2"/>
          <p:cNvSpPr>
            <a:spLocks noGrp="1"/>
          </p:cNvSpPr>
          <p:nvPr>
            <p:ph idx="1"/>
          </p:nvPr>
        </p:nvSpPr>
        <p:spPr/>
        <p:txBody>
          <a:bodyPr/>
          <a:lstStyle/>
          <a:p>
            <a:r>
              <a:rPr lang="cs-CZ" b="1" dirty="0" smtClean="0"/>
              <a:t>Postoupení věci odvolacímu orgánu ve lhůtě</a:t>
            </a:r>
          </a:p>
          <a:p>
            <a:pPr>
              <a:buFont typeface="Wingdings" pitchFamily="2" charset="2"/>
              <a:buChar char="q"/>
            </a:pPr>
            <a:r>
              <a:rPr lang="cs-CZ" dirty="0" smtClean="0"/>
              <a:t>30 dnů ode dne doručení </a:t>
            </a:r>
          </a:p>
          <a:p>
            <a:pPr>
              <a:buFont typeface="Wingdings" pitchFamily="2" charset="2"/>
              <a:buChar char="q"/>
            </a:pPr>
            <a:r>
              <a:rPr lang="cs-CZ" dirty="0" smtClean="0"/>
              <a:t>10 dnů ode dne doručení, je-li nepřípustné (není přípustné proti rozhodnutí, podáno osobou neoprávněnou) nebo opožděné (podáno po lhůtě k odvolání)</a:t>
            </a:r>
            <a:endParaRPr lang="cs-CZ" dirty="0"/>
          </a:p>
        </p:txBody>
      </p:sp>
    </p:spTree>
    <p:extLst>
      <p:ext uri="{BB962C8B-B14F-4D97-AF65-F5344CB8AC3E}">
        <p14:creationId xmlns:p14="http://schemas.microsoft.com/office/powerpoint/2010/main" val="35657743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 </a:t>
            </a:r>
            <a:endParaRPr lang="cs-CZ" dirty="0"/>
          </a:p>
        </p:txBody>
      </p:sp>
      <p:sp>
        <p:nvSpPr>
          <p:cNvPr id="3" name="Zástupný symbol pro obsah 2"/>
          <p:cNvSpPr>
            <a:spLocks noGrp="1"/>
          </p:cNvSpPr>
          <p:nvPr>
            <p:ph idx="1"/>
          </p:nvPr>
        </p:nvSpPr>
        <p:spPr/>
        <p:txBody>
          <a:bodyPr>
            <a:normAutofit fontScale="92500"/>
          </a:bodyPr>
          <a:lstStyle/>
          <a:p>
            <a:pPr algn="just">
              <a:buNone/>
            </a:pPr>
            <a:r>
              <a:rPr lang="cs-CZ" dirty="0" smtClean="0"/>
              <a:t>Odvolací orgán</a:t>
            </a:r>
          </a:p>
          <a:p>
            <a:pPr algn="just"/>
            <a:r>
              <a:rPr lang="cs-CZ" dirty="0"/>
              <a:t>p</a:t>
            </a:r>
            <a:r>
              <a:rPr lang="cs-CZ" dirty="0" smtClean="0"/>
              <a:t>řezkoumá napadené rozhodnutí</a:t>
            </a:r>
          </a:p>
          <a:p>
            <a:pPr algn="just"/>
            <a:r>
              <a:rPr lang="cs-CZ" dirty="0"/>
              <a:t>d</a:t>
            </a:r>
            <a:r>
              <a:rPr lang="cs-CZ" dirty="0" smtClean="0"/>
              <a:t>okazování je v odvolacím řízení v řízení </a:t>
            </a:r>
            <a:r>
              <a:rPr lang="cs-CZ" b="1" dirty="0" smtClean="0"/>
              <a:t>o žádosti </a:t>
            </a:r>
            <a:r>
              <a:rPr lang="cs-CZ" dirty="0" smtClean="0"/>
              <a:t>ovládáno zásadou </a:t>
            </a:r>
            <a:r>
              <a:rPr lang="cs-CZ" b="1" dirty="0" smtClean="0"/>
              <a:t>koncentrace</a:t>
            </a:r>
            <a:r>
              <a:rPr lang="cs-CZ" dirty="0" smtClean="0"/>
              <a:t> (pouze důkazy, které nemohl uplatnit - § 82 odst. 4 s.</a:t>
            </a:r>
            <a:r>
              <a:rPr lang="cs-CZ" dirty="0" err="1" smtClean="0"/>
              <a:t>ř</a:t>
            </a:r>
            <a:r>
              <a:rPr lang="cs-CZ" dirty="0" smtClean="0"/>
              <a:t>.), v řízení z </a:t>
            </a:r>
            <a:r>
              <a:rPr lang="cs-CZ" b="1" dirty="0" smtClean="0"/>
              <a:t>úřední činnosti </a:t>
            </a:r>
            <a:r>
              <a:rPr lang="cs-CZ" dirty="0" smtClean="0"/>
              <a:t>(typicky přestupky) se zásada </a:t>
            </a:r>
            <a:r>
              <a:rPr lang="cs-CZ" b="1" dirty="0" smtClean="0"/>
              <a:t>koncentrace neuplatňuje </a:t>
            </a:r>
            <a:r>
              <a:rPr lang="cs-CZ" i="1" dirty="0" smtClean="0"/>
              <a:t>(§ 97/1 ZP obviněný může v odvolání nebo v průběhu odvolacího řízení uvádět nové skutečnosti nebo důkazy).</a:t>
            </a:r>
            <a:endParaRPr lang="cs-CZ" b="1" i="1" dirty="0"/>
          </a:p>
        </p:txBody>
      </p:sp>
    </p:spTree>
    <p:extLst>
      <p:ext uri="{BB962C8B-B14F-4D97-AF65-F5344CB8AC3E}">
        <p14:creationId xmlns:p14="http://schemas.microsoft.com/office/powerpoint/2010/main" val="7936995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a:t>
            </a:r>
            <a:endParaRPr lang="cs-CZ" dirty="0"/>
          </a:p>
        </p:txBody>
      </p:sp>
      <p:sp>
        <p:nvSpPr>
          <p:cNvPr id="3" name="Zástupný symbol pro obsah 2"/>
          <p:cNvSpPr>
            <a:spLocks noGrp="1"/>
          </p:cNvSpPr>
          <p:nvPr>
            <p:ph idx="1"/>
          </p:nvPr>
        </p:nvSpPr>
        <p:spPr>
          <a:xfrm>
            <a:off x="467544" y="1556792"/>
            <a:ext cx="8229600" cy="4525963"/>
          </a:xfrm>
        </p:spPr>
        <p:txBody>
          <a:bodyPr>
            <a:normAutofit lnSpcReduction="10000"/>
          </a:bodyPr>
          <a:lstStyle/>
          <a:p>
            <a:pPr algn="just">
              <a:buNone/>
            </a:pPr>
            <a:r>
              <a:rPr lang="cs-CZ" b="1" dirty="0" smtClean="0"/>
              <a:t>Rozhodnutí odvolacího orgánu </a:t>
            </a:r>
            <a:r>
              <a:rPr lang="cs-CZ" dirty="0" smtClean="0"/>
              <a:t>– předmětem řízení je přezkum rozhodnutí správního orgánu I. stupně, tedy:</a:t>
            </a:r>
          </a:p>
          <a:p>
            <a:pPr algn="just">
              <a:buNone/>
            </a:pPr>
            <a:r>
              <a:rPr lang="cs-CZ" b="1" u="sng" dirty="0" smtClean="0"/>
              <a:t>je-li rozhodnutí správního orgánu I. stupně nesprávné nebo v rozporu s právními předpisy </a:t>
            </a:r>
          </a:p>
          <a:p>
            <a:pPr algn="just"/>
            <a:r>
              <a:rPr lang="cs-CZ" dirty="0" smtClean="0"/>
              <a:t>zruší a řízení zastaví (§ 90 odst. 1 písm. a) s.</a:t>
            </a:r>
            <a:r>
              <a:rPr lang="cs-CZ" dirty="0" err="1" smtClean="0"/>
              <a:t>ř</a:t>
            </a:r>
            <a:r>
              <a:rPr lang="cs-CZ" dirty="0" smtClean="0"/>
              <a:t>.)</a:t>
            </a:r>
          </a:p>
          <a:p>
            <a:pPr algn="just"/>
            <a:r>
              <a:rPr lang="cs-CZ" dirty="0" smtClean="0"/>
              <a:t>zruší a věc vrátí správnímu orgánu I. stupně k novému projednání (§ 90 odst. 1 písm. b) s.</a:t>
            </a:r>
            <a:r>
              <a:rPr lang="cs-CZ" dirty="0" err="1" smtClean="0"/>
              <a:t>ř</a:t>
            </a:r>
            <a:r>
              <a:rPr lang="cs-CZ" dirty="0" smtClean="0"/>
              <a:t>.)</a:t>
            </a:r>
          </a:p>
        </p:txBody>
      </p:sp>
    </p:spTree>
    <p:extLst>
      <p:ext uri="{BB962C8B-B14F-4D97-AF65-F5344CB8AC3E}">
        <p14:creationId xmlns:p14="http://schemas.microsoft.com/office/powerpoint/2010/main" val="3979402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dirty="0"/>
          </a:p>
        </p:txBody>
      </p:sp>
      <p:sp>
        <p:nvSpPr>
          <p:cNvPr id="4" name="TextovéPole 3"/>
          <p:cNvSpPr txBox="1"/>
          <p:nvPr/>
        </p:nvSpPr>
        <p:spPr>
          <a:xfrm>
            <a:off x="287524" y="260648"/>
            <a:ext cx="8568952" cy="5940088"/>
          </a:xfrm>
          <a:prstGeom prst="rect">
            <a:avLst/>
          </a:prstGeom>
          <a:noFill/>
        </p:spPr>
        <p:txBody>
          <a:bodyPr wrap="square" rtlCol="0">
            <a:spAutoFit/>
          </a:bodyPr>
          <a:lstStyle/>
          <a:p>
            <a:r>
              <a:rPr lang="cs-CZ" sz="2400" b="1" dirty="0"/>
              <a:t>Zásada legality a legitimity veřejné správy</a:t>
            </a:r>
          </a:p>
          <a:p>
            <a:pPr lvl="0" algn="just"/>
            <a:endParaRPr lang="cs-CZ" dirty="0"/>
          </a:p>
          <a:p>
            <a:pPr lvl="0" algn="just"/>
            <a:r>
              <a:rPr lang="cs-CZ" dirty="0"/>
              <a:t>Správní právo jako nedílná součást právního řádu představuje objektivizované vyjádření veřejných zájmů a v podmínkách současného kontinentálně evropského pojetí právního státu je správní právo v návaznosti na princip ústavnosti, důsledně ovládáno </a:t>
            </a:r>
            <a:r>
              <a:rPr lang="cs-CZ" b="1" dirty="0"/>
              <a:t>zásadami legality a legitimity veřejné správy</a:t>
            </a:r>
            <a:r>
              <a:rPr lang="cs-CZ" dirty="0"/>
              <a:t>.</a:t>
            </a:r>
          </a:p>
          <a:p>
            <a:pPr lvl="0" algn="just"/>
            <a:endParaRPr lang="cs-CZ" dirty="0"/>
          </a:p>
          <a:p>
            <a:pPr lvl="0" algn="just"/>
            <a:r>
              <a:rPr lang="cs-CZ" b="1" dirty="0"/>
              <a:t>Zásada legality (zákonnosti) </a:t>
            </a:r>
            <a:r>
              <a:rPr lang="cs-CZ" dirty="0"/>
              <a:t>vyjadřuje vázanost správy zákony a dalšími obecně závaznými právními předpisy vydávanými na základě zákonů a k jejich provedení. Správní právo v tomto smyslu vyjadřuje a garantuje:</a:t>
            </a:r>
          </a:p>
          <a:p>
            <a:pPr lvl="0" algn="just"/>
            <a:endParaRPr lang="cs-CZ" dirty="0"/>
          </a:p>
          <a:p>
            <a:pPr marL="285750" lvl="0" indent="-285750" algn="just">
              <a:buFont typeface="Wingdings" panose="05000000000000000000" pitchFamily="2" charset="2"/>
              <a:buChar char="Ø"/>
            </a:pPr>
            <a:r>
              <a:rPr lang="cs-CZ" dirty="0"/>
              <a:t>bezvýjimečnou vázanost správních orgánů zákony, vymezujícími jejich postavení a pravomoci (správní orgán může jen to, co je u zákonem přikázáno nebo dovoleno),</a:t>
            </a:r>
          </a:p>
          <a:p>
            <a:pPr marL="285750" lvl="0" indent="-285750" algn="just">
              <a:buFont typeface="Wingdings" panose="05000000000000000000" pitchFamily="2" charset="2"/>
              <a:buChar char="Ø"/>
            </a:pPr>
            <a:r>
              <a:rPr lang="cs-CZ" dirty="0"/>
              <a:t>vázanost právního postavení a chování fyzických i právnických osob, vůči nimž je veřejná správa vykonávána, prostřednictvím příslušných právně závazných aktů (tyto subjekty mohou vše, co jim není právními normami a na jejich základě vydanými správními akty zakázáno).</a:t>
            </a:r>
          </a:p>
          <a:p>
            <a:pPr lvl="0" algn="just"/>
            <a:endParaRPr lang="cs-CZ" dirty="0"/>
          </a:p>
          <a:p>
            <a:pPr lvl="0" algn="just"/>
            <a:r>
              <a:rPr lang="cs-CZ" b="1" dirty="0"/>
              <a:t>Zásada legitimity </a:t>
            </a:r>
            <a:r>
              <a:rPr lang="cs-CZ" dirty="0"/>
              <a:t>vyjadřuje ústavně a následně zákonem specifikované uznání oprávnění správních orgánů k výkonu příslušného zaměření a rozsahu veřejné správy.</a:t>
            </a:r>
          </a:p>
        </p:txBody>
      </p:sp>
    </p:spTree>
    <p:extLst>
      <p:ext uri="{BB962C8B-B14F-4D97-AF65-F5344CB8AC3E}">
        <p14:creationId xmlns:p14="http://schemas.microsoft.com/office/powerpoint/2010/main" val="334633234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Odvolání</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r</a:t>
            </a:r>
            <a:r>
              <a:rPr lang="cs-CZ" dirty="0" smtClean="0"/>
              <a:t>ozhodnutí nebo jeho část změní (§ 90 odst. 1 písm. c) s.</a:t>
            </a:r>
            <a:r>
              <a:rPr lang="cs-CZ" dirty="0" err="1" smtClean="0"/>
              <a:t>ř</a:t>
            </a:r>
            <a:r>
              <a:rPr lang="cs-CZ" dirty="0" smtClean="0"/>
              <a:t>.)</a:t>
            </a:r>
          </a:p>
          <a:p>
            <a:pPr>
              <a:buFont typeface="Wingdings" pitchFamily="2" charset="2"/>
              <a:buChar char="q"/>
            </a:pPr>
            <a:r>
              <a:rPr lang="cs-CZ" dirty="0"/>
              <a:t>n</a:t>
            </a:r>
            <a:r>
              <a:rPr lang="cs-CZ" dirty="0" smtClean="0"/>
              <a:t>elze změnit v neprospěch odvolatele zákaz „</a:t>
            </a:r>
            <a:r>
              <a:rPr lang="cs-CZ" dirty="0" err="1" smtClean="0"/>
              <a:t>reformationis</a:t>
            </a:r>
            <a:r>
              <a:rPr lang="cs-CZ" dirty="0" smtClean="0"/>
              <a:t> in </a:t>
            </a:r>
            <a:r>
              <a:rPr lang="cs-CZ" dirty="0" err="1" smtClean="0"/>
              <a:t>peius</a:t>
            </a:r>
            <a:r>
              <a:rPr lang="cs-CZ" dirty="0" smtClean="0"/>
              <a:t>“</a:t>
            </a:r>
          </a:p>
          <a:p>
            <a:r>
              <a:rPr lang="cs-CZ" dirty="0"/>
              <a:t>n</a:t>
            </a:r>
            <a:r>
              <a:rPr lang="cs-CZ" dirty="0" smtClean="0"/>
              <a:t>astala-li skutečnost odůvodňující zastavení řízení = zruší a zastaví (§ 90 odst. 4 s.</a:t>
            </a:r>
            <a:r>
              <a:rPr lang="cs-CZ" dirty="0" err="1" smtClean="0"/>
              <a:t>ř</a:t>
            </a:r>
            <a:r>
              <a:rPr lang="cs-CZ" dirty="0" smtClean="0"/>
              <a:t>.)</a:t>
            </a:r>
          </a:p>
          <a:p>
            <a:pPr>
              <a:buNone/>
            </a:pPr>
            <a:r>
              <a:rPr lang="cs-CZ" b="1" u="sng" dirty="0" smtClean="0"/>
              <a:t>Je-li rozhodnutí správního orgánu I. stupně věcně správné a v souladu s předpisy </a:t>
            </a:r>
          </a:p>
          <a:p>
            <a:r>
              <a:rPr lang="cs-CZ" dirty="0"/>
              <a:t>o</a:t>
            </a:r>
            <a:r>
              <a:rPr lang="cs-CZ" dirty="0" smtClean="0"/>
              <a:t>dvolání zamítne a napadené rozhodnutí potvrdí (§ 90 odst. 5 s.</a:t>
            </a:r>
            <a:r>
              <a:rPr lang="cs-CZ" dirty="0" err="1" smtClean="0"/>
              <a:t>ř</a:t>
            </a:r>
            <a:r>
              <a:rPr lang="cs-CZ" dirty="0" smtClean="0"/>
              <a:t>.)</a:t>
            </a:r>
          </a:p>
          <a:p>
            <a:pPr>
              <a:buNone/>
            </a:pPr>
            <a:r>
              <a:rPr lang="cs-CZ" b="1" u="sng" dirty="0" smtClean="0"/>
              <a:t>je-li odvolání opožděné nebo nepřípustné</a:t>
            </a:r>
          </a:p>
          <a:p>
            <a:r>
              <a:rPr lang="cs-CZ" dirty="0"/>
              <a:t>o</a:t>
            </a:r>
            <a:r>
              <a:rPr lang="cs-CZ" dirty="0" smtClean="0"/>
              <a:t>dvolání odmítne (§ 92 odst. 1 s.</a:t>
            </a:r>
            <a:r>
              <a:rPr lang="cs-CZ" dirty="0" err="1" smtClean="0"/>
              <a:t>ř</a:t>
            </a:r>
            <a:r>
              <a:rPr lang="cs-CZ" dirty="0" smtClean="0"/>
              <a:t>.)</a:t>
            </a:r>
            <a:endParaRPr lang="cs-CZ" dirty="0"/>
          </a:p>
        </p:txBody>
      </p:sp>
    </p:spTree>
    <p:extLst>
      <p:ext uri="{BB962C8B-B14F-4D97-AF65-F5344CB8AC3E}">
        <p14:creationId xmlns:p14="http://schemas.microsoft.com/office/powerpoint/2010/main" val="250941374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Rozklad</a:t>
            </a:r>
            <a:endParaRPr lang="cs-CZ" dirty="0"/>
          </a:p>
        </p:txBody>
      </p:sp>
      <p:sp>
        <p:nvSpPr>
          <p:cNvPr id="3" name="Zástupný symbol pro obsah 2"/>
          <p:cNvSpPr>
            <a:spLocks noGrp="1"/>
          </p:cNvSpPr>
          <p:nvPr>
            <p:ph idx="1"/>
          </p:nvPr>
        </p:nvSpPr>
        <p:spPr/>
        <p:txBody>
          <a:bodyPr/>
          <a:lstStyle/>
          <a:p>
            <a:pPr>
              <a:buNone/>
            </a:pPr>
            <a:r>
              <a:rPr lang="cs-CZ" dirty="0" smtClean="0"/>
              <a:t>§ 152 s.</a:t>
            </a:r>
            <a:r>
              <a:rPr lang="cs-CZ" dirty="0" err="1" smtClean="0"/>
              <a:t>ř</a:t>
            </a:r>
            <a:r>
              <a:rPr lang="cs-CZ" dirty="0" smtClean="0"/>
              <a:t>.</a:t>
            </a:r>
          </a:p>
          <a:p>
            <a:pPr algn="just"/>
            <a:r>
              <a:rPr lang="cs-CZ" dirty="0"/>
              <a:t>p</a:t>
            </a:r>
            <a:r>
              <a:rPr lang="cs-CZ" dirty="0" smtClean="0"/>
              <a:t>rincipy jako odvolání = proti rozhodnutí vydanému ústředním správním orgánem, ministrem nebo jeho vedoucím v I. stupni (není nadřízený orgán)</a:t>
            </a:r>
          </a:p>
          <a:p>
            <a:pPr algn="just"/>
            <a:r>
              <a:rPr lang="cs-CZ" dirty="0"/>
              <a:t>r</a:t>
            </a:r>
            <a:r>
              <a:rPr lang="cs-CZ" dirty="0" smtClean="0"/>
              <a:t>ozhoduje ministr nebo vedoucí ústředního správního úřadu, ale návrh rozhodnutí předkládá rozkladová komise</a:t>
            </a:r>
            <a:endParaRPr lang="cs-CZ" dirty="0"/>
          </a:p>
        </p:txBody>
      </p:sp>
    </p:spTree>
    <p:extLst>
      <p:ext uri="{BB962C8B-B14F-4D97-AF65-F5344CB8AC3E}">
        <p14:creationId xmlns:p14="http://schemas.microsoft.com/office/powerpoint/2010/main" val="380641630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Odpor</a:t>
            </a:r>
            <a:endParaRPr lang="cs-CZ" dirty="0"/>
          </a:p>
        </p:txBody>
      </p:sp>
      <p:sp>
        <p:nvSpPr>
          <p:cNvPr id="3" name="Zástupný symbol pro obsah 2"/>
          <p:cNvSpPr>
            <a:spLocks noGrp="1"/>
          </p:cNvSpPr>
          <p:nvPr>
            <p:ph idx="1"/>
          </p:nvPr>
        </p:nvSpPr>
        <p:spPr/>
        <p:txBody>
          <a:bodyPr>
            <a:normAutofit fontScale="92500" lnSpcReduction="20000"/>
          </a:bodyPr>
          <a:lstStyle/>
          <a:p>
            <a:pPr>
              <a:buNone/>
            </a:pPr>
            <a:r>
              <a:rPr lang="cs-CZ" dirty="0" smtClean="0"/>
              <a:t>§ 150 s.</a:t>
            </a:r>
            <a:r>
              <a:rPr lang="cs-CZ" dirty="0" err="1" smtClean="0"/>
              <a:t>ř</a:t>
            </a:r>
            <a:r>
              <a:rPr lang="cs-CZ" dirty="0" smtClean="0"/>
              <a:t>.</a:t>
            </a:r>
          </a:p>
          <a:p>
            <a:pPr>
              <a:buNone/>
            </a:pPr>
            <a:r>
              <a:rPr lang="cs-CZ" dirty="0" smtClean="0"/>
              <a:t>Opravný prostředek proti příkazu</a:t>
            </a:r>
          </a:p>
          <a:p>
            <a:r>
              <a:rPr lang="cs-CZ" dirty="0"/>
              <a:t>l</a:t>
            </a:r>
            <a:r>
              <a:rPr lang="cs-CZ" dirty="0" smtClean="0"/>
              <a:t>hůta k podání odporu činí 8 dnů ode dne oznámení příkazu, podává se ke správnímu orgánu, který příkaz vydal</a:t>
            </a:r>
          </a:p>
          <a:p>
            <a:r>
              <a:rPr lang="cs-CZ" dirty="0"/>
              <a:t>p</a:t>
            </a:r>
            <a:r>
              <a:rPr lang="cs-CZ" dirty="0" smtClean="0"/>
              <a:t>říkaz se ruší a plní účinky oznámení o zahájení řízení (není </a:t>
            </a:r>
            <a:r>
              <a:rPr lang="cs-CZ" dirty="0" err="1" smtClean="0"/>
              <a:t>suspenzivní</a:t>
            </a:r>
            <a:r>
              <a:rPr lang="cs-CZ" dirty="0" smtClean="0"/>
              <a:t> ani devolutivní účinek = přestává existovat a jedná dále správní orgán I. stupně)</a:t>
            </a:r>
          </a:p>
          <a:p>
            <a:r>
              <a:rPr lang="cs-CZ" dirty="0"/>
              <a:t>n</a:t>
            </a:r>
            <a:r>
              <a:rPr lang="cs-CZ" dirty="0" smtClean="0"/>
              <a:t>ení možné </a:t>
            </a:r>
            <a:r>
              <a:rPr lang="cs-CZ" dirty="0" err="1" smtClean="0"/>
              <a:t>zpětvzetí</a:t>
            </a:r>
            <a:r>
              <a:rPr lang="cs-CZ" dirty="0" smtClean="0"/>
              <a:t> odporu</a:t>
            </a:r>
            <a:endParaRPr lang="cs-CZ" dirty="0"/>
          </a:p>
        </p:txBody>
      </p:sp>
    </p:spTree>
    <p:extLst>
      <p:ext uri="{BB962C8B-B14F-4D97-AF65-F5344CB8AC3E}">
        <p14:creationId xmlns:p14="http://schemas.microsoft.com/office/powerpoint/2010/main" val="295982025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Námitky</a:t>
            </a:r>
            <a:endParaRPr lang="cs-CZ" dirty="0"/>
          </a:p>
        </p:txBody>
      </p:sp>
      <p:sp>
        <p:nvSpPr>
          <p:cNvPr id="3" name="Zástupný symbol pro obsah 2"/>
          <p:cNvSpPr>
            <a:spLocks noGrp="1"/>
          </p:cNvSpPr>
          <p:nvPr>
            <p:ph idx="1"/>
          </p:nvPr>
        </p:nvSpPr>
        <p:spPr/>
        <p:txBody>
          <a:bodyPr/>
          <a:lstStyle/>
          <a:p>
            <a:pPr>
              <a:buNone/>
            </a:pPr>
            <a:r>
              <a:rPr lang="cs-CZ" dirty="0" smtClean="0"/>
              <a:t>§ 117 s.</a:t>
            </a:r>
            <a:r>
              <a:rPr lang="cs-CZ" dirty="0" err="1" smtClean="0"/>
              <a:t>ř</a:t>
            </a:r>
            <a:r>
              <a:rPr lang="cs-CZ" dirty="0" smtClean="0"/>
              <a:t>. opravný prostředek proti rozhodnutím v oblasti exekucí</a:t>
            </a:r>
          </a:p>
          <a:p>
            <a:r>
              <a:rPr lang="cs-CZ" dirty="0"/>
              <a:t>r</a:t>
            </a:r>
            <a:r>
              <a:rPr lang="cs-CZ" dirty="0" smtClean="0"/>
              <a:t>ozhoduje exekuční orgán (není devolutivní účinek)</a:t>
            </a:r>
          </a:p>
          <a:p>
            <a:r>
              <a:rPr lang="cs-CZ" dirty="0" smtClean="0"/>
              <a:t> proti úkonům a usnesením exekučního správního orgánu, proti nimž se nelze odvolat</a:t>
            </a:r>
          </a:p>
          <a:p>
            <a:r>
              <a:rPr lang="cs-CZ" dirty="0" smtClean="0"/>
              <a:t>odkladný účinek taxativně stanoven v § 117 odst. 3</a:t>
            </a:r>
          </a:p>
        </p:txBody>
      </p:sp>
    </p:spTree>
    <p:extLst>
      <p:ext uri="{BB962C8B-B14F-4D97-AF65-F5344CB8AC3E}">
        <p14:creationId xmlns:p14="http://schemas.microsoft.com/office/powerpoint/2010/main" val="3285609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dirty="0"/>
          </a:p>
        </p:txBody>
      </p:sp>
      <p:sp>
        <p:nvSpPr>
          <p:cNvPr id="4" name="TextovéPole 3"/>
          <p:cNvSpPr txBox="1"/>
          <p:nvPr/>
        </p:nvSpPr>
        <p:spPr>
          <a:xfrm>
            <a:off x="251520" y="548680"/>
            <a:ext cx="8640960" cy="6001643"/>
          </a:xfrm>
          <a:prstGeom prst="rect">
            <a:avLst/>
          </a:prstGeom>
          <a:noFill/>
        </p:spPr>
        <p:txBody>
          <a:bodyPr wrap="square" rtlCol="0">
            <a:spAutoFit/>
          </a:bodyPr>
          <a:lstStyle/>
          <a:p>
            <a:r>
              <a:rPr lang="cs-CZ" sz="2400" b="1" dirty="0" smtClean="0"/>
              <a:t>Zásada legality (§ 2 odst. 1 </a:t>
            </a:r>
            <a:r>
              <a:rPr lang="cs-CZ" sz="2400" b="1" dirty="0" err="1" smtClean="0"/>
              <a:t>s.ř</a:t>
            </a:r>
            <a:r>
              <a:rPr lang="cs-CZ" sz="2400" b="1" dirty="0" smtClean="0"/>
              <a:t>.)</a:t>
            </a:r>
            <a:endParaRPr lang="cs-CZ" sz="2400" b="1" dirty="0"/>
          </a:p>
          <a:p>
            <a:pPr algn="just"/>
            <a:endParaRPr lang="cs-CZ" sz="1000" dirty="0"/>
          </a:p>
          <a:p>
            <a:pPr algn="just"/>
            <a:r>
              <a:rPr lang="cs-CZ" dirty="0" smtClean="0"/>
              <a:t>K naplnění zásady zákonnosti správní řád ukládá správním orgánům </a:t>
            </a:r>
            <a:r>
              <a:rPr lang="cs-CZ" b="1" dirty="0" smtClean="0"/>
              <a:t>postupovat v souladu se zákony a ostatními právními předpisy</a:t>
            </a:r>
            <a:r>
              <a:rPr lang="cs-CZ" dirty="0" smtClean="0"/>
              <a:t>, jakož i s mezinárodními smlouvami, které jsou součástí právního řádu (viz ust. § 2 odst. 1 správního řádu).</a:t>
            </a:r>
          </a:p>
          <a:p>
            <a:pPr algn="just"/>
            <a:endParaRPr lang="cs-CZ" sz="1000" dirty="0"/>
          </a:p>
          <a:p>
            <a:pPr algn="just"/>
            <a:r>
              <a:rPr lang="cs-CZ" dirty="0" smtClean="0"/>
              <a:t>Zásada zákonnosti je zásadou nejdůležitější, neboť pro veřejnou správu vykonávanou v podmínkách právního státu </a:t>
            </a:r>
            <a:r>
              <a:rPr lang="cs-CZ" b="1" dirty="0" smtClean="0"/>
              <a:t>určuje podmínky, meze a způsob výkonu</a:t>
            </a:r>
            <a:r>
              <a:rPr lang="cs-CZ" dirty="0" smtClean="0"/>
              <a:t> jejích </a:t>
            </a:r>
            <a:r>
              <a:rPr lang="cs-CZ" b="1" dirty="0" smtClean="0"/>
              <a:t>pravomocí </a:t>
            </a:r>
            <a:r>
              <a:rPr lang="cs-CZ" dirty="0" smtClean="0"/>
              <a:t>zejména vůči spravovaným osobám.</a:t>
            </a:r>
          </a:p>
          <a:p>
            <a:pPr algn="just"/>
            <a:endParaRPr lang="cs-CZ" sz="1000" dirty="0"/>
          </a:p>
          <a:p>
            <a:pPr algn="just"/>
            <a:r>
              <a:rPr lang="cs-CZ" b="1" dirty="0" smtClean="0"/>
              <a:t>soulad</a:t>
            </a:r>
            <a:r>
              <a:rPr lang="cs-CZ" dirty="0" smtClean="0"/>
              <a:t> postupu správních orgánů </a:t>
            </a:r>
            <a:r>
              <a:rPr lang="cs-CZ" b="1" dirty="0" smtClean="0"/>
              <a:t>s předpisy procesními</a:t>
            </a:r>
            <a:endParaRPr lang="cs-CZ" dirty="0"/>
          </a:p>
          <a:p>
            <a:pPr algn="just"/>
            <a:r>
              <a:rPr lang="cs-CZ" b="1" dirty="0" smtClean="0"/>
              <a:t>hmotněprávními</a:t>
            </a:r>
            <a:r>
              <a:rPr lang="cs-CZ" dirty="0" smtClean="0"/>
              <a:t> (vymezení oprávnění a povinností, o nichž se rozhoduje)a </a:t>
            </a:r>
            <a:r>
              <a:rPr lang="cs-CZ" b="1" dirty="0" smtClean="0"/>
              <a:t>kompetenčními</a:t>
            </a:r>
            <a:r>
              <a:rPr lang="cs-CZ" dirty="0" smtClean="0"/>
              <a:t> (otázka pravomoci a působnosti správních orgánů).</a:t>
            </a:r>
          </a:p>
          <a:p>
            <a:pPr algn="just"/>
            <a:endParaRPr lang="cs-CZ" dirty="0"/>
          </a:p>
          <a:p>
            <a:pPr algn="just"/>
            <a:r>
              <a:rPr lang="cs-CZ" sz="2000" b="1" dirty="0" smtClean="0"/>
              <a:t>Zásada legitimního očekávání (§ 2 odst. 4 </a:t>
            </a:r>
            <a:r>
              <a:rPr lang="cs-CZ" sz="2000" b="1" dirty="0" err="1" smtClean="0"/>
              <a:t>s.ř</a:t>
            </a:r>
            <a:r>
              <a:rPr lang="cs-CZ" sz="2000" b="1" dirty="0" smtClean="0"/>
              <a:t>.)</a:t>
            </a:r>
          </a:p>
          <a:p>
            <a:pPr algn="just"/>
            <a:endParaRPr lang="cs-CZ" sz="2000" b="1" dirty="0"/>
          </a:p>
          <a:p>
            <a:pPr algn="just"/>
            <a:r>
              <a:rPr lang="cs-CZ" sz="2000" b="1" dirty="0" smtClean="0"/>
              <a:t>= správní orgán dbá na to, aby přijaté rozhodnutí bylo v souladu s veřejným zájmem, odpovídalo okolnostem případu, jakož i to, aby při rozhodování skutkově shodných nebo podobných případů nevznikaly nedůvodné rozdíly.</a:t>
            </a:r>
          </a:p>
          <a:p>
            <a:pPr algn="just"/>
            <a:endParaRPr lang="cs-CZ" sz="2000" b="1" dirty="0"/>
          </a:p>
          <a:p>
            <a:pPr algn="just"/>
            <a:endParaRPr lang="cs-CZ" sz="2000" b="1" dirty="0" smtClean="0"/>
          </a:p>
          <a:p>
            <a:pPr algn="just"/>
            <a:endParaRPr lang="cs-CZ" sz="1000" dirty="0"/>
          </a:p>
        </p:txBody>
      </p:sp>
    </p:spTree>
    <p:extLst>
      <p:ext uri="{BB962C8B-B14F-4D97-AF65-F5344CB8AC3E}">
        <p14:creationId xmlns:p14="http://schemas.microsoft.com/office/powerpoint/2010/main" val="16333937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dirty="0"/>
          </a:p>
        </p:txBody>
      </p:sp>
      <p:sp>
        <p:nvSpPr>
          <p:cNvPr id="4" name="TextovéPole 3"/>
          <p:cNvSpPr txBox="1"/>
          <p:nvPr/>
        </p:nvSpPr>
        <p:spPr>
          <a:xfrm>
            <a:off x="323528" y="548680"/>
            <a:ext cx="8496944" cy="3877985"/>
          </a:xfrm>
          <a:prstGeom prst="rect">
            <a:avLst/>
          </a:prstGeom>
          <a:noFill/>
        </p:spPr>
        <p:txBody>
          <a:bodyPr wrap="square" rtlCol="0">
            <a:spAutoFit/>
          </a:bodyPr>
          <a:lstStyle/>
          <a:p>
            <a:r>
              <a:rPr lang="cs-CZ" sz="2400" b="1" dirty="0" smtClean="0"/>
              <a:t>Zásada proporcionality (přiměřenosti)</a:t>
            </a:r>
            <a:endParaRPr lang="cs-CZ" sz="2400" b="1" dirty="0"/>
          </a:p>
          <a:p>
            <a:endParaRPr lang="cs-CZ" sz="1000" b="1" dirty="0" smtClean="0"/>
          </a:p>
          <a:p>
            <a:pPr algn="just"/>
            <a:r>
              <a:rPr lang="cs-CZ" dirty="0" smtClean="0"/>
              <a:t>Je jednou ze zásad, která </a:t>
            </a:r>
            <a:r>
              <a:rPr lang="cs-CZ" b="1" dirty="0" smtClean="0"/>
              <a:t>míří k obsahové stránce rozhodnutí </a:t>
            </a:r>
            <a:r>
              <a:rPr lang="cs-CZ" dirty="0" smtClean="0"/>
              <a:t>či dalších úkonů a také ke </a:t>
            </a:r>
            <a:r>
              <a:rPr lang="cs-CZ" b="1" dirty="0" smtClean="0"/>
              <a:t>způsobu uplatňování jednotlivých procesních forem </a:t>
            </a:r>
            <a:r>
              <a:rPr lang="cs-CZ" dirty="0" smtClean="0"/>
              <a:t>a obecně ke </a:t>
            </a:r>
            <a:r>
              <a:rPr lang="cs-CZ" b="1" dirty="0" smtClean="0"/>
              <a:t>způsobu výkonu veřejné moci</a:t>
            </a:r>
            <a:r>
              <a:rPr lang="cs-CZ" dirty="0" smtClean="0"/>
              <a:t> v oblasti veřejné správy.</a:t>
            </a:r>
          </a:p>
          <a:p>
            <a:pPr algn="just"/>
            <a:endParaRPr lang="cs-CZ" sz="1000" dirty="0"/>
          </a:p>
          <a:p>
            <a:pPr algn="just"/>
            <a:r>
              <a:rPr lang="cs-CZ" dirty="0" smtClean="0"/>
              <a:t>Jde o zásadu ústavní a mezinárodně uznávanou, bývá označována přímo jako princip.</a:t>
            </a:r>
          </a:p>
          <a:p>
            <a:pPr algn="just"/>
            <a:endParaRPr lang="cs-CZ" sz="1000" dirty="0"/>
          </a:p>
          <a:p>
            <a:pPr algn="just"/>
            <a:r>
              <a:rPr lang="cs-CZ" dirty="0" smtClean="0"/>
              <a:t>Ve správním řádu je </a:t>
            </a:r>
            <a:r>
              <a:rPr lang="cs-CZ" b="1" dirty="0" smtClean="0"/>
              <a:t>princip proporcionality </a:t>
            </a:r>
            <a:r>
              <a:rPr lang="cs-CZ" dirty="0" smtClean="0"/>
              <a:t>vyjádřen pomocí několika dílčích zásad:</a:t>
            </a:r>
          </a:p>
          <a:p>
            <a:pPr algn="just"/>
            <a:endParaRPr lang="cs-CZ" sz="1000" dirty="0"/>
          </a:p>
          <a:p>
            <a:pPr marL="285750" indent="-285750" algn="just">
              <a:buFont typeface="Wingdings" panose="05000000000000000000" pitchFamily="2" charset="2"/>
              <a:buChar char="q"/>
            </a:pPr>
            <a:r>
              <a:rPr lang="cs-CZ" dirty="0" smtClean="0"/>
              <a:t>zásada zákazu zneužití správního uvážení (ust. § 2 odst. 2 správního řádu),</a:t>
            </a:r>
          </a:p>
          <a:p>
            <a:pPr marL="285750" indent="-285750" algn="just">
              <a:buFont typeface="Wingdings" panose="05000000000000000000" pitchFamily="2" charset="2"/>
              <a:buChar char="q"/>
            </a:pPr>
            <a:r>
              <a:rPr lang="cs-CZ" dirty="0" smtClean="0"/>
              <a:t>zásada ochrany dobré víry a oprávněných zájmů </a:t>
            </a:r>
            <a:r>
              <a:rPr lang="cs-CZ" dirty="0"/>
              <a:t>(ust. § 2 odst. </a:t>
            </a:r>
            <a:r>
              <a:rPr lang="cs-CZ" dirty="0" smtClean="0"/>
              <a:t>3 </a:t>
            </a:r>
            <a:r>
              <a:rPr lang="cs-CZ" dirty="0"/>
              <a:t>správního řádu</a:t>
            </a:r>
            <a:r>
              <a:rPr lang="cs-CZ" dirty="0" smtClean="0"/>
              <a:t>),</a:t>
            </a:r>
          </a:p>
          <a:p>
            <a:pPr marL="285750" indent="-285750" algn="just">
              <a:buFont typeface="Wingdings" panose="05000000000000000000" pitchFamily="2" charset="2"/>
              <a:buChar char="q"/>
            </a:pPr>
            <a:r>
              <a:rPr lang="cs-CZ" dirty="0" smtClean="0"/>
              <a:t>zásada subsidiarity a nutnost nalézt řešení odpovídající okolnostem daného případu (ust. § 2 odst. 4 správního řádu).</a:t>
            </a:r>
          </a:p>
          <a:p>
            <a:pPr algn="just"/>
            <a:endParaRPr lang="cs-CZ" sz="1000" dirty="0"/>
          </a:p>
          <a:p>
            <a:pPr algn="just"/>
            <a:endParaRPr lang="cs-CZ" sz="1000" dirty="0"/>
          </a:p>
        </p:txBody>
      </p:sp>
    </p:spTree>
    <p:extLst>
      <p:ext uri="{BB962C8B-B14F-4D97-AF65-F5344CB8AC3E}">
        <p14:creationId xmlns:p14="http://schemas.microsoft.com/office/powerpoint/2010/main" val="3988716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Základní principy veřejné správy, </a:t>
            </a:r>
          </a:p>
          <a:p>
            <a:r>
              <a:rPr lang="cs-CZ" dirty="0" smtClean="0"/>
              <a:t>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dirty="0"/>
          </a:p>
        </p:txBody>
      </p:sp>
      <p:sp>
        <p:nvSpPr>
          <p:cNvPr id="4" name="TextovéPole 3"/>
          <p:cNvSpPr txBox="1"/>
          <p:nvPr/>
        </p:nvSpPr>
        <p:spPr>
          <a:xfrm>
            <a:off x="323528" y="394718"/>
            <a:ext cx="8363272" cy="3016210"/>
          </a:xfrm>
          <a:prstGeom prst="rect">
            <a:avLst/>
          </a:prstGeom>
          <a:noFill/>
        </p:spPr>
        <p:txBody>
          <a:bodyPr wrap="square" rtlCol="0">
            <a:spAutoFit/>
          </a:bodyPr>
          <a:lstStyle/>
          <a:p>
            <a:r>
              <a:rPr lang="cs-CZ" altLang="cs-CZ" sz="2400" b="1" dirty="0" smtClean="0"/>
              <a:t>Zákaz zneužití správního uvážení (§ 2 odst. 2 </a:t>
            </a:r>
            <a:r>
              <a:rPr lang="cs-CZ" altLang="cs-CZ" sz="2400" b="1" dirty="0" err="1" smtClean="0"/>
              <a:t>s.ř</a:t>
            </a:r>
            <a:r>
              <a:rPr lang="cs-CZ" altLang="cs-CZ" sz="2400" b="1" dirty="0" smtClean="0"/>
              <a:t>.)</a:t>
            </a:r>
            <a:endParaRPr lang="cs-CZ" altLang="cs-CZ" sz="2400" b="1" dirty="0"/>
          </a:p>
          <a:p>
            <a:endParaRPr lang="cs-CZ" altLang="cs-CZ" sz="1000" dirty="0" smtClean="0">
              <a:solidFill>
                <a:srgbClr val="CC3300"/>
              </a:solidFill>
            </a:endParaRPr>
          </a:p>
          <a:p>
            <a:r>
              <a:rPr lang="cs-CZ" altLang="cs-CZ" dirty="0" smtClean="0"/>
              <a:t>Účelem je zajistit, aby pravomoc správních orgánů nebyla zneužita a byla vykonávána řádným, přiměřeným a rozumným způsobem.</a:t>
            </a:r>
          </a:p>
          <a:p>
            <a:endParaRPr lang="cs-CZ" altLang="cs-CZ" sz="1000" dirty="0"/>
          </a:p>
          <a:p>
            <a:pPr algn="just"/>
            <a:r>
              <a:rPr lang="cs-CZ" altLang="cs-CZ" dirty="0" smtClean="0"/>
              <a:t>Správní řád zásadu formuluje tak, že </a:t>
            </a:r>
            <a:r>
              <a:rPr lang="cs-CZ" altLang="cs-CZ" b="1" dirty="0" smtClean="0"/>
              <a:t>správní orgán uplatňuje svou pravomoc pouze k těm účelům, k nimž mu byla zákonem nebo na základě zákona svěřena, a v rozsahu, v jakém mu byla svěřena</a:t>
            </a:r>
            <a:r>
              <a:rPr lang="cs-CZ" altLang="cs-CZ" dirty="0" smtClean="0"/>
              <a:t>. Tato zásada se uplatňuje zejména v případech, kdy je správnímu orgánu ponechána zákonem možnost (a zároveň povinnost) zvolit jedno z více řešení.</a:t>
            </a:r>
          </a:p>
          <a:p>
            <a:pPr algn="just"/>
            <a:endParaRPr lang="cs-CZ" altLang="cs-CZ" sz="1000" dirty="0" smtClean="0"/>
          </a:p>
          <a:p>
            <a:pPr algn="just"/>
            <a:endParaRPr lang="cs-CZ" altLang="cs-CZ" sz="1000" dirty="0"/>
          </a:p>
        </p:txBody>
      </p:sp>
    </p:spTree>
    <p:extLst>
      <p:ext uri="{BB962C8B-B14F-4D97-AF65-F5344CB8AC3E}">
        <p14:creationId xmlns:p14="http://schemas.microsoft.com/office/powerpoint/2010/main" val="3765143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5892</Words>
  <Application>Microsoft Office PowerPoint</Application>
  <PresentationFormat>Předvádění na obrazovce (4:3)</PresentationFormat>
  <Paragraphs>612</Paragraphs>
  <Slides>63</Slides>
  <Notes>7</Notes>
  <HiddenSlides>0</HiddenSlides>
  <MMClips>0</MMClips>
  <ScaleCrop>false</ScaleCrop>
  <HeadingPairs>
    <vt:vector size="4" baseType="variant">
      <vt:variant>
        <vt:lpstr>Motiv</vt:lpstr>
      </vt:variant>
      <vt:variant>
        <vt:i4>1</vt:i4>
      </vt:variant>
      <vt:variant>
        <vt:lpstr>Nadpisy snímků</vt:lpstr>
      </vt:variant>
      <vt:variant>
        <vt:i4>63</vt:i4>
      </vt:variant>
    </vt:vector>
  </HeadingPairs>
  <TitlesOfParts>
    <vt:vector size="64" baseType="lpstr">
      <vt:lpstr>Motiv systému Office</vt:lpstr>
      <vt:lpstr>ZÁKLADNÍ PRINCIPY VEŘEJNÉ SPRÁVY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SPRÁVNÍ PRÁVO PROCESNÍ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Fáze správního řízení</vt:lpstr>
      <vt:lpstr>Zahájení správního řízení</vt:lpstr>
      <vt:lpstr>Projednání věci</vt:lpstr>
      <vt:lpstr>Dokazování</vt:lpstr>
      <vt:lpstr>Dokazování</vt:lpstr>
      <vt:lpstr>Dokazování</vt:lpstr>
      <vt:lpstr>Rozhodování ve správním právu procesním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Příkaz</vt:lpstr>
      <vt:lpstr>Příkaz na místě</vt:lpstr>
      <vt:lpstr>Exekuční příkaz</vt:lpstr>
      <vt:lpstr>Opravné prostředky ve správním řízení</vt:lpstr>
      <vt:lpstr>Opravné prostředky</vt:lpstr>
      <vt:lpstr>Odvolání</vt:lpstr>
      <vt:lpstr>Odvolání</vt:lpstr>
      <vt:lpstr>Odvolání </vt:lpstr>
      <vt:lpstr>Odvolání </vt:lpstr>
      <vt:lpstr>Odvolání</vt:lpstr>
      <vt:lpstr>Odvolání </vt:lpstr>
      <vt:lpstr>Odvolání </vt:lpstr>
      <vt:lpstr>Odvolání </vt:lpstr>
      <vt:lpstr>Odvolání </vt:lpstr>
      <vt:lpstr>Odvolání</vt:lpstr>
      <vt:lpstr>Odvolání</vt:lpstr>
      <vt:lpstr>Rozklad</vt:lpstr>
      <vt:lpstr>Odpor</vt:lpstr>
      <vt:lpstr>Námitky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SPRÁVNÍ PRÁVO PROCESNÍ</dc:title>
  <dc:creator>Michal Márton</dc:creator>
  <cp:lastModifiedBy>Michal Márton</cp:lastModifiedBy>
  <cp:revision>10</cp:revision>
  <dcterms:created xsi:type="dcterms:W3CDTF">2018-04-03T16:38:28Z</dcterms:created>
  <dcterms:modified xsi:type="dcterms:W3CDTF">2021-04-04T13:00:34Z</dcterms:modified>
</cp:coreProperties>
</file>