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57" r:id="rId3"/>
    <p:sldId id="279" r:id="rId4"/>
    <p:sldId id="296" r:id="rId5"/>
    <p:sldId id="283" r:id="rId6"/>
    <p:sldId id="281" r:id="rId7"/>
    <p:sldId id="295" r:id="rId8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4768" autoAdjust="0"/>
  </p:normalViewPr>
  <p:slideViewPr>
    <p:cSldViewPr>
      <p:cViewPr varScale="1">
        <p:scale>
          <a:sx n="71" d="100"/>
          <a:sy n="71" d="100"/>
        </p:scale>
        <p:origin x="1714" y="4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572A98-CB2F-44F4-AF25-2156C3275E64}" type="datetimeFigureOut">
              <a:rPr lang="cs-CZ" smtClean="0"/>
              <a:pPr/>
              <a:t>12.04.2021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1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4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515D28-ACCA-46CC-8747-1CED2801158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713726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515D28-ACCA-46CC-8747-1CED28011589}" type="slidenum">
              <a:rPr lang="cs-CZ" smtClean="0"/>
              <a:pPr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998460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indent="-228600">
              <a:buNone/>
            </a:pPr>
            <a:endParaRPr lang="cs-CZ" b="1" baseline="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515D28-ACCA-46CC-8747-1CED28011589}" type="slidenum">
              <a:rPr lang="cs-CZ" smtClean="0"/>
              <a:pPr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41928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515D28-ACCA-46CC-8747-1CED28011589}" type="slidenum">
              <a:rPr lang="cs-CZ" smtClean="0"/>
              <a:pPr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553409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515D28-ACCA-46CC-8747-1CED28011589}" type="slidenum">
              <a:rPr lang="cs-CZ" smtClean="0"/>
              <a:pPr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577000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515D28-ACCA-46CC-8747-1CED28011589}" type="slidenum">
              <a:rPr lang="cs-CZ" smtClean="0"/>
              <a:pPr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225794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515D28-ACCA-46CC-8747-1CED28011589}" type="slidenum">
              <a:rPr lang="cs-CZ" smtClean="0"/>
              <a:pPr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768831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331402A5-CF29-4560-8312-1343C2C28A1C}" type="datetimeFigureOut">
              <a:rPr lang="cs-CZ" smtClean="0"/>
              <a:pPr/>
              <a:t>12.04.2021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10" name="Obdélní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bdélní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římá spojovací čára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Přímá spojovací čára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Přímá spojovací čára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Obdélní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a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a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a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C16BCAA6-4C74-470E-9EBD-A7A7AEE06FD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402A5-CF29-4560-8312-1343C2C28A1C}" type="datetimeFigureOut">
              <a:rPr lang="cs-CZ" smtClean="0"/>
              <a:pPr/>
              <a:t>12.04.2021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BCAA6-4C74-470E-9EBD-A7A7AEE06FD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402A5-CF29-4560-8312-1343C2C28A1C}" type="datetimeFigureOut">
              <a:rPr lang="cs-CZ" smtClean="0"/>
              <a:pPr/>
              <a:t>12.04.2021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BCAA6-4C74-470E-9EBD-A7A7AEE06FD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31402A5-CF29-4560-8312-1343C2C28A1C}" type="datetimeFigureOut">
              <a:rPr lang="cs-CZ" smtClean="0"/>
              <a:pPr/>
              <a:t>12.04.2021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16BCAA6-4C74-470E-9EBD-A7A7AEE06FD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331402A5-CF29-4560-8312-1343C2C28A1C}" type="datetimeFigureOut">
              <a:rPr lang="cs-CZ" smtClean="0"/>
              <a:pPr/>
              <a:t>12.04.2021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9" name="Obdélní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římá spojovací čára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Přímá spojovací čára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Obdélní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a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a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a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Přímá spojovací čára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C16BCAA6-4C74-470E-9EBD-A7A7AEE06FD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402A5-CF29-4560-8312-1343C2C28A1C}" type="datetimeFigureOut">
              <a:rPr lang="cs-CZ" smtClean="0"/>
              <a:pPr/>
              <a:t>12.04.2021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BCAA6-4C74-470E-9EBD-A7A7AEE06FD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402A5-CF29-4560-8312-1343C2C28A1C}" type="datetimeFigureOut">
              <a:rPr lang="cs-CZ" smtClean="0"/>
              <a:pPr/>
              <a:t>12.04.2021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BCAA6-4C74-470E-9EBD-A7A7AEE06FD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31402A5-CF29-4560-8312-1343C2C28A1C}" type="datetimeFigureOut">
              <a:rPr lang="cs-CZ" smtClean="0"/>
              <a:pPr/>
              <a:t>12.04.2021</a:t>
            </a:fld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16BCAA6-4C74-470E-9EBD-A7A7AEE06FD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402A5-CF29-4560-8312-1343C2C28A1C}" type="datetimeFigureOut">
              <a:rPr lang="cs-CZ" smtClean="0"/>
              <a:pPr/>
              <a:t>12.04.2021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BCAA6-4C74-470E-9EBD-A7A7AEE06FD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pro obsah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31402A5-CF29-4560-8312-1343C2C28A1C}" type="datetimeFigureOut">
              <a:rPr lang="cs-CZ" smtClean="0"/>
              <a:pPr/>
              <a:t>12.04.2021</a:t>
            </a:fld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16BCAA6-4C74-470E-9EBD-A7A7AEE06FD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3" name="Zástupný symbol pro zápatí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a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římá spojovací čára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Přímá spojovací čára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Přímá spojovací čára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pro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31402A5-CF29-4560-8312-1343C2C28A1C}" type="datetimeFigureOut">
              <a:rPr lang="cs-CZ" smtClean="0"/>
              <a:pPr/>
              <a:t>12.04.2021</a:t>
            </a:fld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16BCAA6-4C74-470E-9EBD-A7A7AEE06FD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331402A5-CF29-4560-8312-1343C2C28A1C}" type="datetimeFigureOut">
              <a:rPr lang="cs-CZ" smtClean="0"/>
              <a:pPr/>
              <a:t>12.04.2021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a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16BCAA6-4C74-470E-9EBD-A7A7AEE06FD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kotlanova@opf.slu.cz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362200" y="228600"/>
            <a:ext cx="6172200" cy="5638800"/>
          </a:xfrm>
        </p:spPr>
        <p:txBody>
          <a:bodyPr>
            <a:noAutofit/>
          </a:bodyPr>
          <a:lstStyle/>
          <a:p>
            <a:pPr algn="ctr">
              <a:spcAft>
                <a:spcPts val="600"/>
              </a:spcAft>
            </a:pPr>
            <a:r>
              <a:rPr lang="cs-CZ" sz="6000" dirty="0" smtClean="0">
                <a:solidFill>
                  <a:schemeClr val="tx1"/>
                </a:solidFill>
              </a:rPr>
              <a:t>Vnější ekonomické prostředí  </a:t>
            </a:r>
            <a:br>
              <a:rPr lang="cs-CZ" sz="6000" dirty="0" smtClean="0">
                <a:solidFill>
                  <a:schemeClr val="tx1"/>
                </a:solidFill>
              </a:rPr>
            </a:br>
            <a:r>
              <a:rPr lang="cs-CZ" sz="4000" dirty="0" smtClean="0">
                <a:solidFill>
                  <a:schemeClr val="tx1"/>
                </a:solidFill>
              </a:rPr>
              <a:t>(BKVEP)</a:t>
            </a:r>
            <a:r>
              <a:rPr lang="cs-CZ" sz="6000" dirty="0" smtClean="0">
                <a:solidFill>
                  <a:schemeClr val="tx1"/>
                </a:solidFill>
              </a:rPr>
              <a:t>         </a:t>
            </a:r>
            <a:br>
              <a:rPr lang="cs-CZ" sz="6000" dirty="0" smtClean="0">
                <a:solidFill>
                  <a:schemeClr val="tx1"/>
                </a:solidFill>
              </a:rPr>
            </a:br>
            <a:r>
              <a:rPr lang="cs-CZ" sz="6000" dirty="0" smtClean="0">
                <a:solidFill>
                  <a:schemeClr val="tx1"/>
                </a:solidFill>
              </a:rPr>
              <a:t/>
            </a:r>
            <a:br>
              <a:rPr lang="cs-CZ" sz="6000" dirty="0" smtClean="0">
                <a:solidFill>
                  <a:schemeClr val="tx1"/>
                </a:solidFill>
              </a:rPr>
            </a:br>
            <a:r>
              <a:rPr lang="cs-CZ" sz="3600" b="0" dirty="0">
                <a:solidFill>
                  <a:schemeClr val="tx1"/>
                </a:solidFill>
              </a:rPr>
              <a:t>L</a:t>
            </a:r>
            <a:r>
              <a:rPr lang="cs-CZ" sz="3600" b="0" dirty="0" smtClean="0">
                <a:solidFill>
                  <a:schemeClr val="tx1"/>
                </a:solidFill>
              </a:rPr>
              <a:t>S 2020/2021</a:t>
            </a:r>
            <a:endParaRPr lang="cs-CZ" sz="3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50106"/>
          </a:xfrm>
        </p:spPr>
        <p:txBody>
          <a:bodyPr>
            <a:normAutofit/>
          </a:bodyPr>
          <a:lstStyle/>
          <a:p>
            <a:r>
              <a:rPr lang="cs-CZ" sz="4800" b="1" u="sng" dirty="0" smtClean="0">
                <a:solidFill>
                  <a:schemeClr val="tx1"/>
                </a:solidFill>
              </a:rPr>
              <a:t>Zajištění výuky</a:t>
            </a:r>
            <a:endParaRPr lang="cs-CZ" sz="4800" b="1" u="sng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57158" y="1268760"/>
            <a:ext cx="8286808" cy="5205192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buNone/>
            </a:pPr>
            <a:r>
              <a:rPr lang="cs-CZ" sz="3200" b="1" i="1" dirty="0" smtClean="0"/>
              <a:t>GARANT PŘEDMĚTU: </a:t>
            </a:r>
          </a:p>
          <a:p>
            <a:pPr marL="901700" indent="-2730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cs-CZ" sz="3200" dirty="0" smtClean="0"/>
              <a:t>Doc. Mgr. Ing. Michal Tvrdoň, Ph.D.</a:t>
            </a:r>
          </a:p>
          <a:p>
            <a:pPr>
              <a:spcAft>
                <a:spcPts val="1200"/>
              </a:spcAft>
              <a:buNone/>
            </a:pPr>
            <a:r>
              <a:rPr lang="cs-CZ" sz="3200" b="1" i="1" dirty="0" smtClean="0"/>
              <a:t>PŘEDNÁŠKY</a:t>
            </a:r>
            <a:endParaRPr lang="cs-CZ" sz="3200" dirty="0"/>
          </a:p>
          <a:p>
            <a:pPr>
              <a:buNone/>
            </a:pPr>
            <a:r>
              <a:rPr lang="cs-CZ" sz="3200" dirty="0" smtClean="0"/>
              <a:t>Ing</a:t>
            </a:r>
            <a:r>
              <a:rPr lang="cs-CZ" sz="3200" dirty="0"/>
              <a:t>. Eva Kotlánová, </a:t>
            </a:r>
            <a:r>
              <a:rPr lang="cs-CZ" sz="3200" dirty="0" smtClean="0"/>
              <a:t>Ph.D.</a:t>
            </a:r>
          </a:p>
          <a:p>
            <a:pPr marL="628650" indent="0">
              <a:spcBef>
                <a:spcPts val="0"/>
              </a:spcBef>
              <a:buNone/>
            </a:pPr>
            <a:r>
              <a:rPr lang="cs-CZ" sz="3200" dirty="0"/>
              <a:t>	</a:t>
            </a:r>
            <a:r>
              <a:rPr lang="cs-CZ" sz="2800" dirty="0" smtClean="0"/>
              <a:t>katedra ekonomie a veřejné správy</a:t>
            </a:r>
          </a:p>
          <a:p>
            <a:pPr marL="273050" indent="-273050">
              <a:spcBef>
                <a:spcPts val="0"/>
              </a:spcBef>
              <a:buNone/>
            </a:pPr>
            <a:r>
              <a:rPr lang="cs-CZ" sz="2800" dirty="0" smtClean="0"/>
              <a:t>		kancelář A234</a:t>
            </a:r>
          </a:p>
          <a:p>
            <a:pPr marL="273050" indent="-273050">
              <a:spcBef>
                <a:spcPts val="0"/>
              </a:spcBef>
              <a:buNone/>
            </a:pPr>
            <a:r>
              <a:rPr lang="cs-CZ" sz="2800" dirty="0" smtClean="0"/>
              <a:t>		</a:t>
            </a:r>
            <a:r>
              <a:rPr lang="cs-CZ" sz="2800" dirty="0" smtClean="0">
                <a:hlinkClick r:id="rId3"/>
              </a:rPr>
              <a:t>kotlanova@opf.slu.cz</a:t>
            </a:r>
            <a:endParaRPr lang="cs-CZ" sz="2800" dirty="0" smtClean="0"/>
          </a:p>
          <a:p>
            <a:pPr lvl="0">
              <a:spcBef>
                <a:spcPts val="0"/>
              </a:spcBef>
              <a:buClr>
                <a:srgbClr val="4F81BD"/>
              </a:buClr>
              <a:buNone/>
            </a:pPr>
            <a:r>
              <a:rPr lang="cs-CZ" sz="2800" dirty="0" smtClean="0"/>
              <a:t>	</a:t>
            </a:r>
            <a:r>
              <a:rPr lang="cs-CZ" sz="2800" dirty="0"/>
              <a:t>	</a:t>
            </a:r>
            <a:r>
              <a:rPr lang="cs-CZ" sz="2800" u="sng" dirty="0" err="1" smtClean="0"/>
              <a:t>Konz</a:t>
            </a:r>
            <a:r>
              <a:rPr lang="cs-CZ" sz="2800" u="sng" dirty="0" smtClean="0"/>
              <a:t>. h.</a:t>
            </a:r>
            <a:r>
              <a:rPr lang="cs-CZ" sz="2800" dirty="0" smtClean="0"/>
              <a:t>:  </a:t>
            </a:r>
            <a:r>
              <a:rPr lang="es-ES" b="1" dirty="0">
                <a:solidFill>
                  <a:prstClr val="black"/>
                </a:solidFill>
              </a:rPr>
              <a:t>Pondělí  13.00 - 14.00</a:t>
            </a:r>
          </a:p>
          <a:p>
            <a:pPr lvl="0">
              <a:spcBef>
                <a:spcPts val="0"/>
              </a:spcBef>
              <a:buClr>
                <a:srgbClr val="4F81BD"/>
              </a:buClr>
              <a:buNone/>
            </a:pPr>
            <a:r>
              <a:rPr lang="cs-CZ" b="1" dirty="0">
                <a:solidFill>
                  <a:prstClr val="black"/>
                </a:solidFill>
              </a:rPr>
              <a:t>                                  </a:t>
            </a:r>
            <a:r>
              <a:rPr lang="cs-CZ" b="1" dirty="0" smtClean="0">
                <a:solidFill>
                  <a:prstClr val="black"/>
                </a:solidFill>
              </a:rPr>
              <a:t>S</a:t>
            </a:r>
            <a:r>
              <a:rPr lang="es-ES" b="1" dirty="0" smtClean="0">
                <a:solidFill>
                  <a:prstClr val="black"/>
                </a:solidFill>
              </a:rPr>
              <a:t>tředa </a:t>
            </a:r>
            <a:r>
              <a:rPr lang="cs-CZ" b="1" dirty="0" smtClean="0">
                <a:solidFill>
                  <a:prstClr val="black"/>
                </a:solidFill>
              </a:rPr>
              <a:t> </a:t>
            </a:r>
            <a:r>
              <a:rPr lang="es-ES" b="1" dirty="0" smtClean="0">
                <a:solidFill>
                  <a:prstClr val="black"/>
                </a:solidFill>
              </a:rPr>
              <a:t>   </a:t>
            </a:r>
            <a:r>
              <a:rPr lang="es-ES" b="1" dirty="0">
                <a:solidFill>
                  <a:prstClr val="black"/>
                </a:solidFill>
              </a:rPr>
              <a:t>11.30 - </a:t>
            </a:r>
            <a:r>
              <a:rPr lang="es-ES" b="1" dirty="0" smtClean="0">
                <a:solidFill>
                  <a:prstClr val="black"/>
                </a:solidFill>
              </a:rPr>
              <a:t>12.30</a:t>
            </a:r>
            <a:endParaRPr lang="cs-CZ" b="1" dirty="0" smtClean="0">
              <a:solidFill>
                <a:prstClr val="black"/>
              </a:solidFill>
            </a:endParaRPr>
          </a:p>
          <a:p>
            <a:pPr>
              <a:spcBef>
                <a:spcPts val="0"/>
              </a:spcBef>
              <a:buNone/>
            </a:pPr>
            <a:endParaRPr lang="cs-CZ" sz="2800" dirty="0" smtClean="0"/>
          </a:p>
          <a:p>
            <a:pPr marL="514350" indent="-514350">
              <a:spcAft>
                <a:spcPts val="600"/>
              </a:spcAft>
              <a:buClr>
                <a:schemeClr val="tx2"/>
              </a:buClr>
              <a:buSzPct val="100000"/>
              <a:buNone/>
            </a:pPr>
            <a:endParaRPr lang="cs-CZ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>
            <a:normAutofit/>
          </a:bodyPr>
          <a:lstStyle/>
          <a:p>
            <a:pPr algn="ctr"/>
            <a:r>
              <a:rPr lang="cs-CZ" sz="3600" b="1" u="sng" dirty="0" smtClean="0">
                <a:solidFill>
                  <a:schemeClr val="tx1"/>
                </a:solidFill>
              </a:rPr>
              <a:t>Charakteristika předmětu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524000"/>
            <a:ext cx="8219256" cy="4949952"/>
          </a:xfrm>
        </p:spPr>
        <p:txBody>
          <a:bodyPr>
            <a:normAutofit/>
          </a:bodyPr>
          <a:lstStyle/>
          <a:p>
            <a:pPr marL="450850" indent="-450850" algn="just">
              <a:lnSpc>
                <a:spcPct val="100000"/>
              </a:lnSpc>
              <a:spcAft>
                <a:spcPts val="1200"/>
              </a:spcAft>
            </a:pPr>
            <a:r>
              <a:rPr lang="cs-CZ" sz="2800" dirty="0" smtClean="0"/>
              <a:t>letní </a:t>
            </a:r>
            <a:r>
              <a:rPr lang="cs-CZ" sz="2800" dirty="0"/>
              <a:t>semestr </a:t>
            </a:r>
            <a:r>
              <a:rPr lang="cs-CZ" sz="2800" dirty="0" smtClean="0"/>
              <a:t>2020/2021</a:t>
            </a:r>
            <a:endParaRPr lang="cs-CZ" sz="2800" dirty="0"/>
          </a:p>
          <a:p>
            <a:pPr marL="450850" indent="-450850" algn="just">
              <a:lnSpc>
                <a:spcPct val="100000"/>
              </a:lnSpc>
              <a:spcAft>
                <a:spcPts val="1200"/>
              </a:spcAft>
            </a:pPr>
            <a:r>
              <a:rPr lang="cs-CZ" sz="2800" dirty="0"/>
              <a:t>1. ročník </a:t>
            </a:r>
            <a:r>
              <a:rPr lang="cs-CZ" sz="2800" dirty="0" smtClean="0"/>
              <a:t>bakalářského kombinovaného </a:t>
            </a:r>
            <a:r>
              <a:rPr lang="cs-CZ" sz="2800" dirty="0"/>
              <a:t>studia </a:t>
            </a:r>
            <a:r>
              <a:rPr lang="cs-CZ" sz="2800" dirty="0" smtClean="0"/>
              <a:t>rozsah </a:t>
            </a:r>
            <a:r>
              <a:rPr lang="cs-CZ" sz="2800" dirty="0"/>
              <a:t>předmětu:  2 + 0</a:t>
            </a:r>
            <a:endParaRPr lang="cs-CZ" sz="2800" dirty="0" smtClean="0"/>
          </a:p>
          <a:p>
            <a:pPr marL="450850" indent="-450850" algn="just">
              <a:lnSpc>
                <a:spcPct val="100000"/>
              </a:lnSpc>
              <a:spcAft>
                <a:spcPts val="1200"/>
              </a:spcAft>
            </a:pPr>
            <a:r>
              <a:rPr lang="cs-CZ" sz="2800" dirty="0" smtClean="0"/>
              <a:t>počet </a:t>
            </a:r>
            <a:r>
              <a:rPr lang="cs-CZ" sz="2800" dirty="0"/>
              <a:t>kreditů: 5</a:t>
            </a:r>
          </a:p>
          <a:p>
            <a:pPr marL="450850" indent="-450850" algn="just">
              <a:lnSpc>
                <a:spcPct val="100000"/>
              </a:lnSpc>
              <a:spcAft>
                <a:spcPts val="1200"/>
              </a:spcAft>
            </a:pPr>
            <a:r>
              <a:rPr lang="cs-CZ" sz="2800" b="1" dirty="0">
                <a:solidFill>
                  <a:srgbClr val="FF0000"/>
                </a:solidFill>
              </a:rPr>
              <a:t>ukončení: </a:t>
            </a:r>
            <a:r>
              <a:rPr lang="cs-CZ" sz="2800" b="1" dirty="0" smtClean="0">
                <a:solidFill>
                  <a:srgbClr val="FF0000"/>
                </a:solidFill>
              </a:rPr>
              <a:t>zkouška (+ průběžný test)</a:t>
            </a:r>
            <a:endParaRPr lang="cs-CZ" sz="2800" b="1" dirty="0">
              <a:solidFill>
                <a:srgbClr val="FF0000"/>
              </a:solidFill>
            </a:endParaRPr>
          </a:p>
          <a:p>
            <a:pPr marL="801688" indent="-341313" algn="just">
              <a:buFont typeface="Wingdings" pitchFamily="2" charset="2"/>
              <a:buChar char="Ø"/>
            </a:pPr>
            <a:endParaRPr lang="cs-CZ" sz="2800" b="1" u="sng" dirty="0" smtClean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92162"/>
          </a:xfrm>
        </p:spPr>
        <p:txBody>
          <a:bodyPr>
            <a:normAutofit/>
          </a:bodyPr>
          <a:lstStyle/>
          <a:p>
            <a:r>
              <a:rPr lang="cs-CZ" sz="3200" b="1" u="sng" dirty="0" smtClean="0">
                <a:solidFill>
                  <a:schemeClr val="tx1"/>
                </a:solidFill>
              </a:rPr>
              <a:t>Témata, kterým se budeme věnovat</a:t>
            </a:r>
            <a:endParaRPr lang="cs-CZ" sz="3200" b="1" u="sng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295400"/>
            <a:ext cx="7467600" cy="5178552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cs-CZ" dirty="0" smtClean="0"/>
              <a:t>Úvod do makroekonomie</a:t>
            </a:r>
          </a:p>
          <a:p>
            <a:pPr>
              <a:spcAft>
                <a:spcPts val="600"/>
              </a:spcAft>
            </a:pPr>
            <a:r>
              <a:rPr lang="cs-CZ" dirty="0" smtClean="0"/>
              <a:t>Hospodářský výkon země</a:t>
            </a:r>
          </a:p>
          <a:p>
            <a:pPr>
              <a:spcAft>
                <a:spcPts val="600"/>
              </a:spcAft>
            </a:pPr>
            <a:r>
              <a:rPr lang="cs-CZ" dirty="0" smtClean="0"/>
              <a:t>Peníze, trh peněz a inflace</a:t>
            </a:r>
          </a:p>
          <a:p>
            <a:pPr>
              <a:spcAft>
                <a:spcPts val="600"/>
              </a:spcAft>
            </a:pPr>
            <a:r>
              <a:rPr lang="cs-CZ" dirty="0" smtClean="0"/>
              <a:t>Trh práce a nezaměstnanost</a:t>
            </a:r>
          </a:p>
          <a:p>
            <a:pPr>
              <a:spcAft>
                <a:spcPts val="600"/>
              </a:spcAft>
            </a:pPr>
            <a:r>
              <a:rPr lang="cs-CZ" dirty="0" smtClean="0"/>
              <a:t>Model AS-AD</a:t>
            </a:r>
          </a:p>
          <a:p>
            <a:pPr>
              <a:spcAft>
                <a:spcPts val="600"/>
              </a:spcAft>
            </a:pPr>
            <a:r>
              <a:rPr lang="cs-CZ" dirty="0" smtClean="0"/>
              <a:t>Fiskální politiky</a:t>
            </a:r>
          </a:p>
          <a:p>
            <a:pPr>
              <a:spcAft>
                <a:spcPts val="600"/>
              </a:spcAft>
            </a:pPr>
            <a:r>
              <a:rPr lang="cs-CZ" dirty="0" smtClean="0"/>
              <a:t>Monetární politika</a:t>
            </a:r>
          </a:p>
          <a:p>
            <a:pPr>
              <a:spcAft>
                <a:spcPts val="600"/>
              </a:spcAft>
            </a:pPr>
            <a:r>
              <a:rPr lang="cs-CZ" dirty="0" smtClean="0"/>
              <a:t>Vzájemné ekonomické vztahy zemí</a:t>
            </a:r>
          </a:p>
          <a:p>
            <a:pPr>
              <a:spcAft>
                <a:spcPts val="600"/>
              </a:spcAft>
            </a:pPr>
            <a:r>
              <a:rPr lang="cs-CZ" dirty="0" smtClean="0"/>
              <a:t>Evropská unie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857612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01000" cy="792162"/>
          </a:xfrm>
        </p:spPr>
        <p:txBody>
          <a:bodyPr>
            <a:normAutofit fontScale="90000"/>
          </a:bodyPr>
          <a:lstStyle/>
          <a:p>
            <a:pPr algn="ctr"/>
            <a:r>
              <a:rPr lang="cs-CZ" sz="3600" b="1" u="sng" dirty="0" smtClean="0">
                <a:solidFill>
                  <a:schemeClr val="tx1"/>
                </a:solidFill>
              </a:rPr>
              <a:t>Podmínky absolvování předmětu a hodnocení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001000" cy="5715000"/>
          </a:xfrm>
        </p:spPr>
        <p:txBody>
          <a:bodyPr>
            <a:normAutofit fontScale="85000" lnSpcReduction="20000"/>
          </a:bodyPr>
          <a:lstStyle/>
          <a:p>
            <a:pPr algn="just">
              <a:spcAft>
                <a:spcPts val="600"/>
              </a:spcAft>
            </a:pPr>
            <a:r>
              <a:rPr lang="cs-CZ" sz="2600" b="1" dirty="0" smtClean="0"/>
              <a:t>Pro připuštění studenta ke zkoušce nejsou stanoveny žádné zvláštní podmínky</a:t>
            </a:r>
          </a:p>
          <a:p>
            <a:pPr algn="just">
              <a:spcAft>
                <a:spcPts val="600"/>
              </a:spcAft>
            </a:pPr>
            <a:r>
              <a:rPr lang="cs-CZ" sz="2600" b="1" dirty="0" smtClean="0"/>
              <a:t>Celkově </a:t>
            </a:r>
            <a:r>
              <a:rPr lang="cs-CZ" sz="2600" dirty="0" smtClean="0"/>
              <a:t>lze v předmětu získat </a:t>
            </a:r>
            <a:r>
              <a:rPr lang="cs-CZ" sz="2600" b="1" dirty="0" smtClean="0"/>
              <a:t>100 bodů</a:t>
            </a:r>
            <a:r>
              <a:rPr lang="cs-CZ" sz="2600" dirty="0" smtClean="0"/>
              <a:t>:</a:t>
            </a:r>
          </a:p>
          <a:p>
            <a:pPr marL="1262063" indent="-360363"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cs-CZ" sz="2600" b="1" dirty="0" smtClean="0"/>
              <a:t>30 bodů </a:t>
            </a:r>
            <a:r>
              <a:rPr lang="cs-CZ" sz="2600" dirty="0"/>
              <a:t>–</a:t>
            </a:r>
            <a:r>
              <a:rPr lang="cs-CZ" sz="2600" b="1" dirty="0" smtClean="0"/>
              <a:t> </a:t>
            </a:r>
            <a:r>
              <a:rPr lang="cs-CZ" sz="2600" dirty="0"/>
              <a:t> </a:t>
            </a:r>
            <a:r>
              <a:rPr lang="cs-CZ" sz="2600" dirty="0" smtClean="0"/>
              <a:t>průběžný test</a:t>
            </a:r>
          </a:p>
          <a:p>
            <a:pPr marL="1262063" indent="-360363"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cs-CZ" sz="2600" b="1" dirty="0" smtClean="0"/>
              <a:t>70 bodů </a:t>
            </a:r>
            <a:r>
              <a:rPr lang="cs-CZ" sz="2600" dirty="0" smtClean="0"/>
              <a:t>– kombinovaná zkouška (teorie)</a:t>
            </a:r>
          </a:p>
          <a:p>
            <a:pPr algn="just">
              <a:spcAft>
                <a:spcPts val="600"/>
              </a:spcAft>
            </a:pPr>
            <a:r>
              <a:rPr lang="cs-CZ" sz="2600" b="1" dirty="0" smtClean="0"/>
              <a:t>Průběžný test</a:t>
            </a:r>
          </a:p>
          <a:p>
            <a:pPr marL="1262063" indent="-360363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sz="2600" dirty="0"/>
              <a:t>Budeme psát </a:t>
            </a:r>
            <a:r>
              <a:rPr lang="cs-CZ" sz="2600" b="1" dirty="0">
                <a:solidFill>
                  <a:srgbClr val="FF0000"/>
                </a:solidFill>
              </a:rPr>
              <a:t>online v prostředí IS v pátek 30.4</a:t>
            </a:r>
            <a:r>
              <a:rPr lang="cs-CZ" sz="2600" dirty="0"/>
              <a:t>. (teorie, grafy), </a:t>
            </a:r>
            <a:r>
              <a:rPr lang="cs-CZ" sz="2600" b="1" dirty="0">
                <a:solidFill>
                  <a:srgbClr val="FF0000"/>
                </a:solidFill>
              </a:rPr>
              <a:t>další informace budou zaslány mailem</a:t>
            </a:r>
          </a:p>
          <a:p>
            <a:pPr marL="1262063" indent="-360363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sz="2600" dirty="0" smtClean="0"/>
              <a:t>Test </a:t>
            </a:r>
            <a:r>
              <a:rPr lang="cs-CZ" sz="2600" dirty="0" smtClean="0"/>
              <a:t>je dobrovolný, náplní bude do té doby probraná látka </a:t>
            </a:r>
          </a:p>
          <a:p>
            <a:pPr marL="901700" indent="0" algn="just">
              <a:spcBef>
                <a:spcPts val="0"/>
              </a:spcBef>
              <a:buNone/>
            </a:pPr>
            <a:endParaRPr lang="cs-CZ" sz="2600" dirty="0" smtClean="0"/>
          </a:p>
          <a:p>
            <a:pPr algn="just">
              <a:spcAft>
                <a:spcPts val="600"/>
              </a:spcAft>
            </a:pPr>
            <a:r>
              <a:rPr lang="cs-CZ" sz="2600" b="1" dirty="0" smtClean="0">
                <a:solidFill>
                  <a:srgbClr val="FF0000"/>
                </a:solidFill>
              </a:rPr>
              <a:t>Závěrečná klasifikace</a:t>
            </a:r>
            <a:endParaRPr lang="cs-CZ" sz="2600" b="1" dirty="0">
              <a:solidFill>
                <a:srgbClr val="FF0000"/>
              </a:solidFill>
            </a:endParaRPr>
          </a:p>
          <a:p>
            <a:pPr marL="1262063" indent="-360363"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cs-CZ" sz="2600" b="1" dirty="0"/>
              <a:t>100 – </a:t>
            </a:r>
            <a:r>
              <a:rPr lang="cs-CZ" sz="2600" b="1" dirty="0" smtClean="0"/>
              <a:t>93 </a:t>
            </a:r>
            <a:r>
              <a:rPr lang="cs-CZ" sz="2600" b="1" dirty="0"/>
              <a:t>: A</a:t>
            </a:r>
          </a:p>
          <a:p>
            <a:pPr marL="1262063" indent="-360363"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cs-CZ" sz="2600" b="1" dirty="0" smtClean="0"/>
              <a:t>  92 </a:t>
            </a:r>
            <a:r>
              <a:rPr lang="cs-CZ" sz="2600" b="1" dirty="0"/>
              <a:t>– </a:t>
            </a:r>
            <a:r>
              <a:rPr lang="cs-CZ" sz="2600" b="1" dirty="0" smtClean="0"/>
              <a:t>85 </a:t>
            </a:r>
            <a:r>
              <a:rPr lang="cs-CZ" sz="2600" b="1" dirty="0"/>
              <a:t>: B</a:t>
            </a:r>
          </a:p>
          <a:p>
            <a:pPr marL="1262063" indent="-360363"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cs-CZ" sz="2600" b="1" dirty="0" smtClean="0"/>
              <a:t>  84 </a:t>
            </a:r>
            <a:r>
              <a:rPr lang="cs-CZ" sz="2600" b="1" dirty="0"/>
              <a:t>– </a:t>
            </a:r>
            <a:r>
              <a:rPr lang="cs-CZ" sz="2600" b="1" dirty="0" smtClean="0"/>
              <a:t>77 </a:t>
            </a:r>
            <a:r>
              <a:rPr lang="cs-CZ" sz="2600" b="1" dirty="0"/>
              <a:t>: C</a:t>
            </a:r>
          </a:p>
          <a:p>
            <a:pPr marL="1262063" indent="-360363"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cs-CZ" sz="2600" b="1" dirty="0" smtClean="0"/>
              <a:t>  76 </a:t>
            </a:r>
            <a:r>
              <a:rPr lang="cs-CZ" sz="2600" b="1" dirty="0"/>
              <a:t>– </a:t>
            </a:r>
            <a:r>
              <a:rPr lang="cs-CZ" sz="2600" b="1" dirty="0" smtClean="0"/>
              <a:t>69 </a:t>
            </a:r>
            <a:r>
              <a:rPr lang="cs-CZ" sz="2600" b="1" dirty="0"/>
              <a:t>: D</a:t>
            </a:r>
          </a:p>
          <a:p>
            <a:pPr marL="1262063" indent="-360363"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cs-CZ" sz="2600" b="1" dirty="0" smtClean="0"/>
              <a:t>  68 </a:t>
            </a:r>
            <a:r>
              <a:rPr lang="cs-CZ" sz="2600" b="1" dirty="0"/>
              <a:t>– 60 : E</a:t>
            </a:r>
          </a:p>
          <a:p>
            <a:pPr marL="1262063" indent="-360363"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cs-CZ" sz="2600" b="1" dirty="0" smtClean="0"/>
              <a:t>  59 </a:t>
            </a:r>
            <a:r>
              <a:rPr lang="cs-CZ" sz="2600" b="1" dirty="0"/>
              <a:t>– </a:t>
            </a:r>
            <a:r>
              <a:rPr lang="cs-CZ" sz="2600" b="1" dirty="0" smtClean="0"/>
              <a:t>  0 </a:t>
            </a:r>
            <a:r>
              <a:rPr lang="cs-CZ" sz="2600" b="1" dirty="0"/>
              <a:t>: F</a:t>
            </a:r>
          </a:p>
        </p:txBody>
      </p:sp>
    </p:spTree>
    <p:extLst>
      <p:ext uri="{BB962C8B-B14F-4D97-AF65-F5344CB8AC3E}">
        <p14:creationId xmlns:p14="http://schemas.microsoft.com/office/powerpoint/2010/main" val="2232669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338"/>
            <a:ext cx="7467600" cy="778098"/>
          </a:xfrm>
        </p:spPr>
        <p:txBody>
          <a:bodyPr>
            <a:normAutofit/>
          </a:bodyPr>
          <a:lstStyle/>
          <a:p>
            <a:pPr algn="ctr"/>
            <a:r>
              <a:rPr lang="cs-CZ" sz="4000" b="1" u="sng" dirty="0" smtClean="0">
                <a:solidFill>
                  <a:schemeClr val="tx1"/>
                </a:solidFill>
              </a:rPr>
              <a:t>Základní literatura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830280"/>
            <a:ext cx="8219256" cy="2604864"/>
          </a:xfrm>
        </p:spPr>
        <p:txBody>
          <a:bodyPr>
            <a:normAutofit fontScale="92500" lnSpcReduction="10000"/>
          </a:bodyPr>
          <a:lstStyle/>
          <a:p>
            <a:pPr>
              <a:spcAft>
                <a:spcPts val="600"/>
              </a:spcAft>
            </a:pPr>
            <a:r>
              <a:rPr lang="cs-CZ" sz="2800" dirty="0" smtClean="0"/>
              <a:t>TVRDOŇ, M., 2019. Vnější ekonomické prostředí. Opora ve formátu </a:t>
            </a:r>
            <a:r>
              <a:rPr lang="cs-CZ" sz="2800" dirty="0" err="1" smtClean="0"/>
              <a:t>pdf</a:t>
            </a:r>
            <a:r>
              <a:rPr lang="cs-CZ" sz="2800" dirty="0" smtClean="0"/>
              <a:t>.</a:t>
            </a:r>
          </a:p>
          <a:p>
            <a:pPr>
              <a:spcAft>
                <a:spcPts val="600"/>
              </a:spcAft>
            </a:pPr>
            <a:r>
              <a:rPr lang="cs-CZ" sz="2800" dirty="0" smtClean="0"/>
              <a:t>JUREČKA</a:t>
            </a:r>
            <a:r>
              <a:rPr lang="cs-CZ" sz="2800" dirty="0"/>
              <a:t>, V. a KOLEKTIV, 2017. </a:t>
            </a:r>
            <a:r>
              <a:rPr lang="cs-CZ" sz="2800" i="1" dirty="0"/>
              <a:t>Makroekonomie</a:t>
            </a:r>
            <a:r>
              <a:rPr lang="cs-CZ" sz="2800" dirty="0"/>
              <a:t>. Praha: </a:t>
            </a:r>
            <a:r>
              <a:rPr lang="cs-CZ" sz="2800" dirty="0" err="1"/>
              <a:t>Grada</a:t>
            </a:r>
            <a:r>
              <a:rPr lang="cs-CZ" sz="2800" dirty="0"/>
              <a:t> </a:t>
            </a:r>
            <a:r>
              <a:rPr lang="cs-CZ" sz="2800" dirty="0" err="1"/>
              <a:t>Publishing</a:t>
            </a:r>
            <a:r>
              <a:rPr lang="cs-CZ" sz="2800" dirty="0"/>
              <a:t>, a.s. ISBN 978-80-271-0251-8.</a:t>
            </a:r>
          </a:p>
          <a:p>
            <a:pPr>
              <a:spcAft>
                <a:spcPts val="600"/>
              </a:spcAft>
            </a:pPr>
            <a:r>
              <a:rPr lang="cs-CZ" sz="2800" dirty="0" smtClean="0"/>
              <a:t>PELLEŠOVÁ, P., 2014. </a:t>
            </a:r>
            <a:r>
              <a:rPr lang="cs-CZ" sz="2800" i="1" dirty="0" smtClean="0"/>
              <a:t>Obecná ekonomie II</a:t>
            </a:r>
            <a:r>
              <a:rPr lang="cs-CZ" sz="2800" dirty="0" smtClean="0"/>
              <a:t>. Karviná: SU OPF. ISBN 978-80-7248-959-6.</a:t>
            </a:r>
            <a:endParaRPr lang="cs-CZ" sz="2800" dirty="0"/>
          </a:p>
        </p:txBody>
      </p:sp>
      <p:sp>
        <p:nvSpPr>
          <p:cNvPr id="4" name="Nadpis 1"/>
          <p:cNvSpPr txBox="1">
            <a:spLocks/>
          </p:cNvSpPr>
          <p:nvPr/>
        </p:nvSpPr>
        <p:spPr>
          <a:xfrm>
            <a:off x="609600" y="3372007"/>
            <a:ext cx="7467600" cy="778098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s-CZ" sz="4000" b="1" u="sng" dirty="0" smtClean="0">
                <a:solidFill>
                  <a:schemeClr val="tx1"/>
                </a:solidFill>
              </a:rPr>
              <a:t>doporučená literatura</a:t>
            </a:r>
            <a:endParaRPr lang="cs-CZ" sz="4000" dirty="0"/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457200" y="4122201"/>
            <a:ext cx="8219256" cy="2757264"/>
          </a:xfrm>
          <a:prstGeom prst="rect">
            <a:avLst/>
          </a:prstGeom>
        </p:spPr>
        <p:txBody>
          <a:bodyPr vert="horz">
            <a:normAutofit fontScale="92500" lnSpcReduction="10000"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</a:pPr>
            <a:r>
              <a:rPr lang="cs-CZ" sz="2800" dirty="0" smtClean="0"/>
              <a:t>LINDAUER, J., 2012. </a:t>
            </a:r>
            <a:r>
              <a:rPr lang="cs-CZ" sz="2800" i="1" dirty="0" err="1" smtClean="0"/>
              <a:t>Macroeconomics</a:t>
            </a:r>
            <a:r>
              <a:rPr lang="cs-CZ" sz="2800" dirty="0" smtClean="0"/>
              <a:t>. </a:t>
            </a:r>
            <a:r>
              <a:rPr lang="cs-CZ" sz="2800" dirty="0" err="1" smtClean="0"/>
              <a:t>Bloomington</a:t>
            </a:r>
            <a:r>
              <a:rPr lang="cs-CZ" sz="2800" dirty="0" smtClean="0"/>
              <a:t>: </a:t>
            </a:r>
            <a:r>
              <a:rPr lang="cs-CZ" sz="2800" dirty="0" err="1" smtClean="0"/>
              <a:t>Claremont-Howard</a:t>
            </a:r>
            <a:r>
              <a:rPr lang="cs-CZ" sz="2800" dirty="0" smtClean="0"/>
              <a:t>. ISBN 978-1475962406.</a:t>
            </a:r>
          </a:p>
          <a:p>
            <a:pPr>
              <a:spcAft>
                <a:spcPts val="600"/>
              </a:spcAft>
            </a:pPr>
            <a:r>
              <a:rPr lang="cs-CZ" sz="2800" dirty="0" smtClean="0"/>
              <a:t>MANKIW, N. G., 2009. </a:t>
            </a:r>
            <a:r>
              <a:rPr lang="cs-CZ" sz="2800" i="1" dirty="0" smtClean="0"/>
              <a:t>Zásady ekonomie</a:t>
            </a:r>
            <a:r>
              <a:rPr lang="cs-CZ" sz="2800" dirty="0" smtClean="0"/>
              <a:t>. Praha: </a:t>
            </a:r>
            <a:r>
              <a:rPr lang="cs-CZ" sz="2800" dirty="0" err="1"/>
              <a:t>G</a:t>
            </a:r>
            <a:r>
              <a:rPr lang="cs-CZ" sz="2800" dirty="0" err="1" smtClean="0"/>
              <a:t>rada</a:t>
            </a:r>
            <a:r>
              <a:rPr lang="cs-CZ" sz="2800" dirty="0" smtClean="0"/>
              <a:t>. ISBN 978-80-7169-897-3.</a:t>
            </a:r>
          </a:p>
          <a:p>
            <a:pPr>
              <a:spcAft>
                <a:spcPts val="600"/>
              </a:spcAft>
            </a:pPr>
            <a:r>
              <a:rPr lang="cs-CZ" sz="2800" dirty="0" smtClean="0"/>
              <a:t>TVRDOŇ, M., 2014. </a:t>
            </a:r>
            <a:r>
              <a:rPr lang="cs-CZ" sz="2800" i="1" dirty="0" smtClean="0"/>
              <a:t>Evropská unie</a:t>
            </a:r>
            <a:r>
              <a:rPr lang="cs-CZ" sz="2800" dirty="0"/>
              <a:t>. Karviná: SU OPF. ISBN </a:t>
            </a:r>
            <a:r>
              <a:rPr lang="cs-CZ" sz="2800" dirty="0" smtClean="0"/>
              <a:t>978-80-7510-080-1.</a:t>
            </a:r>
            <a:endParaRPr lang="cs-CZ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857232"/>
            <a:ext cx="7467600" cy="5616720"/>
          </a:xfrm>
        </p:spPr>
        <p:txBody>
          <a:bodyPr/>
          <a:lstStyle/>
          <a:p>
            <a:pPr algn="ctr">
              <a:buNone/>
            </a:pPr>
            <a:endParaRPr lang="cs-CZ" sz="5400" dirty="0" smtClean="0"/>
          </a:p>
          <a:p>
            <a:pPr algn="ctr">
              <a:buNone/>
            </a:pPr>
            <a:endParaRPr lang="cs-CZ" sz="5400" dirty="0" smtClean="0"/>
          </a:p>
          <a:p>
            <a:pPr algn="ctr">
              <a:buNone/>
            </a:pPr>
            <a:r>
              <a:rPr lang="cs-CZ" sz="5400" dirty="0" smtClean="0"/>
              <a:t>Děkuji za pozornost a přeji hezký den</a:t>
            </a:r>
            <a:br>
              <a:rPr lang="cs-CZ" sz="5400" dirty="0" smtClean="0"/>
            </a:br>
            <a:r>
              <a:rPr lang="cs-CZ" sz="5400" b="1" dirty="0" smtClean="0">
                <a:latin typeface="Times New Roman" pitchFamily="18" charset="0"/>
                <a:cs typeface="Times New Roman" pitchFamily="18" charset="0"/>
              </a:rPr>
              <a:t>☺</a:t>
            </a:r>
            <a:endParaRPr lang="cs-CZ" sz="54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3827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ýř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731</TotalTime>
  <Words>316</Words>
  <Application>Microsoft Office PowerPoint</Application>
  <PresentationFormat>Předvádění na obrazovce (4:3)</PresentationFormat>
  <Paragraphs>59</Paragraphs>
  <Slides>7</Slides>
  <Notes>6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3" baseType="lpstr">
      <vt:lpstr>Arial</vt:lpstr>
      <vt:lpstr>Calibri</vt:lpstr>
      <vt:lpstr>Times New Roman</vt:lpstr>
      <vt:lpstr>Wingdings</vt:lpstr>
      <vt:lpstr>Wingdings 2</vt:lpstr>
      <vt:lpstr>Arkýř</vt:lpstr>
      <vt:lpstr>Vnější ekonomické prostředí   (BKVEP)           LS 2020/2021</vt:lpstr>
      <vt:lpstr>Zajištění výuky</vt:lpstr>
      <vt:lpstr>Charakteristika předmětu</vt:lpstr>
      <vt:lpstr>Témata, kterým se budeme věnovat</vt:lpstr>
      <vt:lpstr>Podmínky absolvování předmětu a hodnocení</vt:lpstr>
      <vt:lpstr>Základní literatura</vt:lpstr>
      <vt:lpstr>Prezentace aplikace PowerPoint</vt:lpstr>
    </vt:vector>
  </TitlesOfParts>
  <Company>OPF SU Karvina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Hospodářská politika</dc:title>
  <dc:creator>Admins</dc:creator>
  <cp:lastModifiedBy>prigo_ek@outlook.cz</cp:lastModifiedBy>
  <cp:revision>173</cp:revision>
  <cp:lastPrinted>2020-02-24T07:43:52Z</cp:lastPrinted>
  <dcterms:created xsi:type="dcterms:W3CDTF">2015-02-19T14:22:13Z</dcterms:created>
  <dcterms:modified xsi:type="dcterms:W3CDTF">2021-04-12T13:39:20Z</dcterms:modified>
</cp:coreProperties>
</file>