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69" r:id="rId3"/>
    <p:sldId id="270" r:id="rId4"/>
    <p:sldId id="295" r:id="rId5"/>
    <p:sldId id="273" r:id="rId6"/>
    <p:sldId id="274" r:id="rId7"/>
    <p:sldId id="276" r:id="rId8"/>
    <p:sldId id="278" r:id="rId9"/>
    <p:sldId id="296" r:id="rId10"/>
    <p:sldId id="297" r:id="rId11"/>
    <p:sldId id="298" r:id="rId12"/>
    <p:sldId id="281" r:id="rId13"/>
    <p:sldId id="299" r:id="rId14"/>
    <p:sldId id="300" r:id="rId15"/>
    <p:sldId id="284" r:id="rId16"/>
    <p:sldId id="283" r:id="rId17"/>
    <p:sldId id="301" r:id="rId18"/>
    <p:sldId id="282" r:id="rId19"/>
    <p:sldId id="302" r:id="rId20"/>
    <p:sldId id="303" r:id="rId21"/>
    <p:sldId id="304" r:id="rId22"/>
    <p:sldId id="305" r:id="rId23"/>
    <p:sldId id="285" r:id="rId24"/>
    <p:sldId id="306" r:id="rId25"/>
    <p:sldId id="307" r:id="rId26"/>
    <p:sldId id="308" r:id="rId27"/>
    <p:sldId id="309" r:id="rId28"/>
    <p:sldId id="312" r:id="rId29"/>
    <p:sldId id="311" r:id="rId30"/>
    <p:sldId id="310" r:id="rId31"/>
    <p:sldId id="313" r:id="rId32"/>
    <p:sldId id="314" r:id="rId33"/>
    <p:sldId id="315" r:id="rId34"/>
    <p:sldId id="316" r:id="rId35"/>
    <p:sldId id="317" r:id="rId36"/>
    <p:sldId id="268" r:id="rId3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5504" autoAdjust="0"/>
  </p:normalViewPr>
  <p:slideViewPr>
    <p:cSldViewPr>
      <p:cViewPr varScale="1">
        <p:scale>
          <a:sx n="71" d="100"/>
          <a:sy n="71" d="100"/>
        </p:scale>
        <p:origin x="16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095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041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087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683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704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915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3640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42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5676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409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 tématem peněz úzce</a:t>
            </a:r>
            <a:r>
              <a:rPr lang="cs-CZ" baseline="0" dirty="0" smtClean="0"/>
              <a:t> souvisí pojem inflace, a proto se budeme věnovat také jemu.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854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9503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524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6037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236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517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599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399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89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70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21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Představte si, že vám přijde</a:t>
            </a:r>
            <a:r>
              <a:rPr lang="cs-CZ" baseline="0" dirty="0" smtClean="0"/>
              <a:t> na účet výplata. Nejdřív zaplatíte běžné výdaje (nájem, jídlo, energie, atd.), pokud vám něco zbyde, část odložíte pro případ „co by kdyby“ a pokud vám ještě něco zbyde, můžete zkusit investovat. Ne vždy se stává, že vám peníze na investice zbydou.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928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Jelikož</a:t>
            </a:r>
            <a:r>
              <a:rPr lang="cs-CZ" baseline="0" dirty="0" smtClean="0"/>
              <a:t> se jedná o poptávkovou křivku, má klesající charakter, protože s poklesem ceny peněz (úrokové míry) roste poptávané množství peněz a naopak s růstem ceny peněz (úrokové míry) poptávané množství klesá. Znáte z praxe, s růstem úrokové míry nemají </a:t>
            </a:r>
            <a:r>
              <a:rPr lang="cs-CZ" baseline="0" dirty="0" err="1" smtClean="0"/>
              <a:t>ek</a:t>
            </a:r>
            <a:r>
              <a:rPr lang="cs-CZ" baseline="0" dirty="0" smtClean="0"/>
              <a:t>. subjekty zájem o půjčky, protože jsou drahé a vzhledem k vysoké úrokové míře je výhodnější držet peníze v aktivech, která vydělávají  Naopak pokud úroková míra klesá, roste zájem o peníze v podobě např. hypoték a úroková míra je tak nízká, že je můžeme držet v likvidní formě, aniž bychom přicházeli o úrok.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66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Peníze, trh peněz a inflace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Poptávka po penězích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md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760640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Co vede ekonomické subjekty k držbě peněz, jaká je jejich motivace?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err="1" smtClean="0"/>
              <a:t>J.M.Keynes</a:t>
            </a:r>
            <a:r>
              <a:rPr lang="cs-CZ" sz="2800" dirty="0" smtClean="0"/>
              <a:t> rozlišil tři motivy držby peněz: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u="sng" dirty="0" smtClean="0"/>
              <a:t>Transakční</a:t>
            </a:r>
          </a:p>
          <a:p>
            <a:pPr marL="452437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Je založen na funkci peněz jako prostředku směny. </a:t>
            </a:r>
            <a:r>
              <a:rPr lang="cs-CZ" sz="2800" dirty="0" err="1" smtClean="0"/>
              <a:t>Ek</a:t>
            </a:r>
            <a:r>
              <a:rPr lang="cs-CZ" sz="2800" dirty="0" smtClean="0"/>
              <a:t>. Subjekty drží takovou peněžní zásobu, kterou potřebuje k realizaci běžných transakcí</a:t>
            </a:r>
            <a:endParaRPr lang="cs-CZ" sz="28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u="sng" dirty="0" smtClean="0"/>
              <a:t>Opatrnostní</a:t>
            </a:r>
          </a:p>
          <a:p>
            <a:pPr marL="452437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Je spojen </a:t>
            </a:r>
            <a:r>
              <a:rPr lang="cs-CZ" sz="2800" dirty="0"/>
              <a:t>s výjimečnými výdaji, které nejsou časté, ale může k nim dojít (porouchá se pračka, auto – je třeba koupit nové), tzv. finanční rezerva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b="1" u="sng" dirty="0" smtClean="0"/>
              <a:t>Spekulativní</a:t>
            </a:r>
          </a:p>
          <a:p>
            <a:pPr marL="452437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Jeho podstata vychází z vnímání peněz jako uchovatele hodnoty. Peníze držíme za účelem investice do CP či nemovitostí</a:t>
            </a:r>
            <a:endParaRPr lang="cs-CZ" sz="2800" dirty="0"/>
          </a:p>
          <a:p>
            <a:pPr marL="0" indent="0">
              <a:spcAft>
                <a:spcPts val="600"/>
              </a:spcAft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1194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Křivka poptávky po penězích</a:t>
            </a:r>
          </a:p>
        </p:txBody>
      </p:sp>
      <p:pic>
        <p:nvPicPr>
          <p:cNvPr id="4" name="Picture 20"/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84784"/>
            <a:ext cx="7571184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76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Co působí na křivku MD?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7606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 </a:t>
            </a:r>
            <a:r>
              <a:rPr lang="cs-CZ" sz="2800" b="1" dirty="0" smtClean="0"/>
              <a:t>změna úrokové míry</a:t>
            </a:r>
            <a:r>
              <a:rPr lang="cs-CZ" sz="2800" dirty="0" smtClean="0"/>
              <a:t>  způsobuje pouze </a:t>
            </a:r>
            <a:r>
              <a:rPr lang="cs-CZ" sz="2800" b="1" dirty="0" smtClean="0"/>
              <a:t>posun po křivce 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Co způsobuje </a:t>
            </a:r>
            <a:r>
              <a:rPr lang="cs-CZ" sz="2800" b="1" dirty="0" smtClean="0"/>
              <a:t>posun celé křivky </a:t>
            </a:r>
            <a:r>
              <a:rPr lang="cs-CZ" sz="2800" dirty="0" smtClean="0"/>
              <a:t>(doprava, doleva)</a:t>
            </a:r>
            <a:r>
              <a:rPr lang="cs-CZ" sz="2800" b="1" dirty="0" smtClean="0"/>
              <a:t>?</a:t>
            </a:r>
          </a:p>
          <a:p>
            <a:pPr marL="720725" indent="-268288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800" b="1" i="1" dirty="0" smtClean="0"/>
              <a:t>Změna úrovně reálných důchodů</a:t>
            </a:r>
          </a:p>
          <a:p>
            <a:pPr marL="720725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/>
              <a:t>Rostou-li příjmy </a:t>
            </a:r>
            <a:r>
              <a:rPr lang="cs-CZ" sz="2800" dirty="0" err="1"/>
              <a:t>ek</a:t>
            </a:r>
            <a:r>
              <a:rPr lang="cs-CZ" sz="2800" dirty="0"/>
              <a:t>. subjektů, mohou tyto subjekty více nakupovat (více transakcí), což vede ke zvýšení poptávaného množství </a:t>
            </a:r>
            <a:r>
              <a:rPr lang="cs-CZ" sz="2800" dirty="0" smtClean="0"/>
              <a:t>peněz = posun křivky doprava </a:t>
            </a:r>
            <a:r>
              <a:rPr lang="cs-CZ" sz="2800" b="1" dirty="0" smtClean="0"/>
              <a:t>(1)</a:t>
            </a:r>
            <a:r>
              <a:rPr lang="cs-CZ" sz="2800" dirty="0" smtClean="0"/>
              <a:t> </a:t>
            </a:r>
            <a:r>
              <a:rPr lang="cs-CZ" sz="2800" dirty="0"/>
              <a:t>a </a:t>
            </a:r>
            <a:r>
              <a:rPr lang="cs-CZ" sz="2800" dirty="0" smtClean="0"/>
              <a:t>naopak </a:t>
            </a:r>
            <a:r>
              <a:rPr lang="cs-CZ" sz="2800" b="1" dirty="0" smtClean="0"/>
              <a:t>(2)</a:t>
            </a:r>
            <a:endParaRPr lang="cs-CZ" sz="2800" b="1" dirty="0"/>
          </a:p>
          <a:p>
            <a:pPr marL="720725" indent="-268288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800" b="1" i="1" dirty="0" smtClean="0"/>
              <a:t>Změna cenové hladiny</a:t>
            </a:r>
          </a:p>
          <a:p>
            <a:pPr marL="720725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55600" algn="l"/>
              </a:tabLst>
            </a:pPr>
            <a:r>
              <a:rPr lang="cs-CZ" sz="2800" dirty="0"/>
              <a:t>Roste-li cenová hladina při dané úrovni reálných důchodů, budou </a:t>
            </a:r>
            <a:r>
              <a:rPr lang="cs-CZ" sz="2800" dirty="0" err="1"/>
              <a:t>ek</a:t>
            </a:r>
            <a:r>
              <a:rPr lang="cs-CZ" sz="2800" dirty="0" smtClean="0"/>
              <a:t>. subjekty </a:t>
            </a:r>
            <a:r>
              <a:rPr lang="cs-CZ" sz="2800" dirty="0"/>
              <a:t>poptávat větší množství </a:t>
            </a:r>
            <a:r>
              <a:rPr lang="cs-CZ" sz="2800" dirty="0" smtClean="0"/>
              <a:t>peněz, aby si koupily stejné množství statků jako před růstem cenové hladiny = posun křivky doprava </a:t>
            </a:r>
            <a:r>
              <a:rPr lang="cs-CZ" sz="2800" b="1" dirty="0" smtClean="0"/>
              <a:t>(1)</a:t>
            </a:r>
            <a:r>
              <a:rPr lang="cs-CZ" sz="2800" dirty="0" smtClean="0"/>
              <a:t> a naopak </a:t>
            </a:r>
            <a:r>
              <a:rPr lang="cs-CZ" sz="2800" b="1" dirty="0" smtClean="0"/>
              <a:t>(2)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999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Posun Křivky </a:t>
            </a:r>
            <a:r>
              <a:rPr lang="cs-CZ" sz="4000" b="1" u="sng" dirty="0">
                <a:solidFill>
                  <a:schemeClr val="tx1"/>
                </a:solidFill>
              </a:rPr>
              <a:t>poptávky po penězích</a:t>
            </a:r>
          </a:p>
        </p:txBody>
      </p:sp>
      <p:pic>
        <p:nvPicPr>
          <p:cNvPr id="5" name="Picture 75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124744"/>
            <a:ext cx="7428155" cy="504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378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Nabídka peněz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ms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328592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Nabídkou peněz rozumíme celkové množství peněz, které v ekonomice určitou rychlostí obíhají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Je to vztah mezi nabízeným množstvím peněz a úrokovou mírou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Definice peněž je široká, proto budeme nabídku peněz chápat v užším smyslu slova (M1)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Nabídku peněz tvoří bankovní sektor představovaný centrální bankou a komerčními bankami</a:t>
            </a:r>
          </a:p>
          <a:p>
            <a:pPr marL="0" indent="0">
              <a:spcAft>
                <a:spcPts val="600"/>
              </a:spcAft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4189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Centrální banka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49322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sz="3100" dirty="0" smtClean="0"/>
              <a:t>můžeme ji označit jako „banku </a:t>
            </a:r>
            <a:r>
              <a:rPr lang="cs-CZ" sz="3100" dirty="0"/>
              <a:t>bank</a:t>
            </a:r>
            <a:r>
              <a:rPr lang="cs-CZ" sz="3100" dirty="0" smtClean="0"/>
              <a:t>“</a:t>
            </a:r>
          </a:p>
          <a:p>
            <a:pPr>
              <a:spcAft>
                <a:spcPts val="600"/>
              </a:spcAft>
            </a:pPr>
            <a:r>
              <a:rPr lang="cs-CZ" sz="3100" dirty="0" smtClean="0"/>
              <a:t>nejvyšší </a:t>
            </a:r>
            <a:r>
              <a:rPr lang="cs-CZ" sz="3100" dirty="0"/>
              <a:t>monetární autorita, zodpovědná za regulaci bankovního systému a dohled nad jeho </a:t>
            </a:r>
            <a:r>
              <a:rPr lang="cs-CZ" sz="3100" dirty="0" smtClean="0"/>
              <a:t>fungováním</a:t>
            </a:r>
          </a:p>
          <a:p>
            <a:pPr>
              <a:spcAft>
                <a:spcPts val="600"/>
              </a:spcAft>
            </a:pPr>
            <a:r>
              <a:rPr lang="cs-CZ" sz="3100" dirty="0" smtClean="0"/>
              <a:t>V </a:t>
            </a:r>
            <a:r>
              <a:rPr lang="cs-CZ" sz="3100" dirty="0"/>
              <a:t>současných rozvinutých tržních ekonomikách se funkce centrálních bank příliš neliší a jde je rozlišit do dvou hlavních oblastí:</a:t>
            </a:r>
          </a:p>
          <a:p>
            <a:pPr marL="720725" indent="-268288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3100" b="1" u="sng" dirty="0"/>
              <a:t>mikroekonomická </a:t>
            </a:r>
            <a:endParaRPr lang="cs-CZ" sz="3100" b="1" u="sng" dirty="0" smtClean="0"/>
          </a:p>
          <a:p>
            <a:pPr marL="720725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3100" dirty="0" smtClean="0"/>
              <a:t>představuje </a:t>
            </a:r>
            <a:r>
              <a:rPr lang="cs-CZ" sz="3100" dirty="0"/>
              <a:t>regulaci a dohled bankovního systému, postavení centrální emisní banky jako banky bank a banky státu, ale také její vystupování vůči veřejnosti a zahraničí jako reprezentant státu v měnové oblasti;</a:t>
            </a:r>
          </a:p>
          <a:p>
            <a:pPr marL="720725" indent="-268288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3100" b="1" u="sng" dirty="0"/>
              <a:t>makroekonomická</a:t>
            </a:r>
            <a:r>
              <a:rPr lang="cs-CZ" sz="3100" dirty="0"/>
              <a:t> </a:t>
            </a:r>
            <a:endParaRPr lang="cs-CZ" sz="3100" dirty="0" smtClean="0"/>
          </a:p>
          <a:p>
            <a:pPr marL="720725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3100" dirty="0" smtClean="0"/>
              <a:t>je </a:t>
            </a:r>
            <a:r>
              <a:rPr lang="cs-CZ" sz="3100" dirty="0"/>
              <a:t>založena především na provádění monetární politiky, emise hotovostních peněz a operace s devizovými prostředky a devizovou činnost.</a:t>
            </a:r>
          </a:p>
          <a:p>
            <a:pPr>
              <a:spcAft>
                <a:spcPts val="600"/>
              </a:spcAft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3006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8356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Činnost centrální banky (ČNB)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49322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 </a:t>
            </a:r>
            <a:r>
              <a:rPr lang="cs-CZ" sz="2800" dirty="0" smtClean="0"/>
              <a:t>pečuje o cenovou a finanční stabilitu v ekonomice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Emituje hotovostní oběživo (bankovky a mince)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Stanovuje míru povinných minimálních rezerv a základní úrokové sazby (</a:t>
            </a:r>
            <a:r>
              <a:rPr lang="cs-CZ" sz="2800" dirty="0" err="1" smtClean="0"/>
              <a:t>reposazbu</a:t>
            </a:r>
            <a:r>
              <a:rPr lang="cs-CZ" sz="2800" dirty="0" smtClean="0"/>
              <a:t>, diskontní a lombardní)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Řídí a dohlíží na peněžní oběh, platební a zúčtovací styk komerčních bank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Vykonává dohled nad bankovním a finančním sektorem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Vystupuje jako „banka  bank“ – KB si u ní ukládají své rezervy a také si od ní půjčují, pokud je potřebují zvýšit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Jako „banka státu“ vede účty a provádí některé operace pro vládu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Vede účty organizacím a osobám napojeným na státní rozpočet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Ovlivňuje kurz měny intervencemi na měnových trzích</a:t>
            </a:r>
          </a:p>
        </p:txBody>
      </p:sp>
    </p:spTree>
    <p:extLst>
      <p:ext uri="{BB962C8B-B14F-4D97-AF65-F5344CB8AC3E}">
        <p14:creationId xmlns:p14="http://schemas.microsoft.com/office/powerpoint/2010/main" val="29954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424936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Komerční banky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424936" cy="594928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vznikají na základě poskytnuté bankovní licence od centrální banky. 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smtClean="0"/>
              <a:t>v </a:t>
            </a:r>
            <a:r>
              <a:rPr lang="cs-CZ" dirty="0"/>
              <a:t>zásadě vykonávají tyto základní operace:</a:t>
            </a:r>
          </a:p>
          <a:p>
            <a:pPr marL="538163" indent="-182563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b="1" u="sng" dirty="0"/>
              <a:t>pasivní </a:t>
            </a:r>
            <a:r>
              <a:rPr lang="cs-CZ" b="1" u="sng" dirty="0" smtClean="0"/>
              <a:t>operace</a:t>
            </a:r>
            <a:endParaRPr lang="cs-CZ" b="1" u="sng" dirty="0"/>
          </a:p>
          <a:p>
            <a:pPr marL="538163" indent="0">
              <a:spcBef>
                <a:spcPts val="0"/>
              </a:spcBef>
              <a:buNone/>
            </a:pPr>
            <a:r>
              <a:rPr lang="cs-CZ" dirty="0" smtClean="0"/>
              <a:t>přijímají </a:t>
            </a:r>
            <a:r>
              <a:rPr lang="cs-CZ" dirty="0"/>
              <a:t>vklady – v tomto případě se dostávají do role dlužníka a vznikají ji závazky. </a:t>
            </a:r>
            <a:endParaRPr lang="cs-CZ" dirty="0" smtClean="0"/>
          </a:p>
          <a:p>
            <a:pPr marL="53816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Aby </a:t>
            </a:r>
            <a:r>
              <a:rPr lang="cs-CZ" dirty="0"/>
              <a:t>banky motivovaly ekonomické subjekty k vkladům, platí jim za poskytnutí vkladu úroky.</a:t>
            </a:r>
          </a:p>
          <a:p>
            <a:pPr marL="538163" indent="-182563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b="1" u="sng" dirty="0"/>
              <a:t>aktivní operace, tj. poskytují úvěry </a:t>
            </a:r>
          </a:p>
          <a:p>
            <a:pPr marL="538163" indent="0">
              <a:spcBef>
                <a:spcPts val="0"/>
              </a:spcBef>
              <a:buNone/>
            </a:pPr>
            <a:r>
              <a:rPr lang="cs-CZ" dirty="0" smtClean="0"/>
              <a:t>v </a:t>
            </a:r>
            <a:r>
              <a:rPr lang="cs-CZ" dirty="0"/>
              <a:t>tomto případě se banky dostávají do role věřitele a vznikají ji pohledávky</a:t>
            </a:r>
            <a:r>
              <a:rPr lang="cs-CZ" dirty="0" smtClean="0"/>
              <a:t>.</a:t>
            </a:r>
          </a:p>
          <a:p>
            <a:pPr marL="538163" indent="0">
              <a:spcBef>
                <a:spcPts val="0"/>
              </a:spcBef>
              <a:buNone/>
            </a:pPr>
            <a:r>
              <a:rPr lang="cs-CZ" dirty="0" smtClean="0"/>
              <a:t>V </a:t>
            </a:r>
            <a:r>
              <a:rPr lang="cs-CZ" dirty="0"/>
              <a:t>tomto případě platí úroky dlužníci, které jsou vyšší než úroky poskytované u vkladů, což je základní princip fungování bankovního sektoru. </a:t>
            </a:r>
          </a:p>
          <a:p>
            <a:pPr marL="538163" indent="-182563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b="1" u="sng" dirty="0"/>
              <a:t>zprostředkovatelské a poradenské </a:t>
            </a:r>
            <a:r>
              <a:rPr lang="cs-CZ" b="1" u="sng" dirty="0" smtClean="0"/>
              <a:t>operace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1160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Křivka nabídky peněz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ms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pic>
        <p:nvPicPr>
          <p:cNvPr id="4" name="Picture 78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2776"/>
            <a:ext cx="7632848" cy="496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745288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Posunky křivky nabídky peněz (</a:t>
            </a:r>
            <a:r>
              <a:rPr lang="cs-CZ" sz="4000" b="1" u="sng" dirty="0" err="1">
                <a:solidFill>
                  <a:schemeClr val="tx1"/>
                </a:solidFill>
              </a:rPr>
              <a:t>ms</a:t>
            </a:r>
            <a:r>
              <a:rPr lang="cs-CZ" sz="4000" b="1" u="sng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932040" y="1052736"/>
            <a:ext cx="3384376" cy="568863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Pokud se centrální banka rozhodne zvyšovat nabídku peněz v ekonomice, potom dojde k posunu křivky MS směrem doprava (jedná se o tzv. expanzivní monetární politiku) – viz pohyb 1 </a:t>
            </a:r>
          </a:p>
          <a:p>
            <a:endParaRPr lang="cs-CZ" dirty="0"/>
          </a:p>
          <a:p>
            <a:r>
              <a:rPr lang="cs-CZ" dirty="0"/>
              <a:t>Pokud se centrální banka rozhodne nabídku peněz snížit, potom se křivka MS posune směrem doleva (jedná se o tzv. restriktivní monetární politiku) - viz pohyb 2</a:t>
            </a:r>
          </a:p>
          <a:p>
            <a:endParaRPr lang="cs-CZ" dirty="0"/>
          </a:p>
        </p:txBody>
      </p:sp>
      <p:pic>
        <p:nvPicPr>
          <p:cNvPr id="6" name="Picture 21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98875"/>
            <a:ext cx="4392488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82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850106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Peněžní x reálná ekonomika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19" y="1124744"/>
            <a:ext cx="8311567" cy="5328592"/>
          </a:xfrm>
        </p:spPr>
        <p:txBody>
          <a:bodyPr>
            <a:normAutofit lnSpcReduction="1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3100" dirty="0" smtClean="0"/>
              <a:t>S ohledem na existenci rozlišujeme:</a:t>
            </a:r>
          </a:p>
          <a:p>
            <a:pPr marL="720725" indent="-26828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3100" b="1" u="sng" dirty="0" smtClean="0"/>
              <a:t>Reálnou ekonomiku</a:t>
            </a:r>
          </a:p>
          <a:p>
            <a:pPr marL="1162050" indent="-3556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V této ekonomice jsou kombinací výrobních faktorů produkovány užitečné výrobky a služby</a:t>
            </a:r>
          </a:p>
          <a:p>
            <a:pPr marL="720725" indent="-268288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3100" b="1" u="sng" dirty="0"/>
              <a:t>Peněžní ekonomiku</a:t>
            </a:r>
          </a:p>
          <a:p>
            <a:pPr marL="1162050" indent="-3556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Z velké části není hmatatelná a je představována penězi v jejich nejrůznějších formách a také utvářením </a:t>
            </a:r>
            <a:r>
              <a:rPr lang="cs-CZ" sz="2800" dirty="0" smtClean="0"/>
              <a:t>cen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dirty="0"/>
              <a:t>Obě tyto strany ekonomiky jsou spolu propojeny a vzájemně se ovlivňují</a:t>
            </a:r>
          </a:p>
          <a:p>
            <a:pPr marL="358775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358775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692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Rovnováha na trhu peněz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499992" y="980728"/>
            <a:ext cx="4032448" cy="5544616"/>
          </a:xfrm>
        </p:spPr>
        <p:txBody>
          <a:bodyPr>
            <a:normAutofit/>
          </a:bodyPr>
          <a:lstStyle/>
          <a:p>
            <a:r>
              <a:rPr lang="cs-CZ" dirty="0"/>
              <a:t>Rovnovážný bod E je průsečíkem obou křivek, tedy bodem, kde se střetává nabídka a poptávka a kde je poptávané množství peněz rovno tomu nabízenému (viz bod E). </a:t>
            </a:r>
            <a:endParaRPr lang="cs-CZ" dirty="0" smtClean="0"/>
          </a:p>
          <a:p>
            <a:r>
              <a:rPr lang="cs-CZ" dirty="0"/>
              <a:t>Za tohoto stavu je dosažena rovnovážná úroková míra (</a:t>
            </a:r>
            <a:r>
              <a:rPr lang="cs-CZ" dirty="0" err="1"/>
              <a:t>i</a:t>
            </a:r>
            <a:r>
              <a:rPr lang="cs-CZ" baseline="-25000" dirty="0" err="1"/>
              <a:t>E</a:t>
            </a:r>
            <a:r>
              <a:rPr lang="cs-CZ" dirty="0"/>
              <a:t>) a rovnovážné množství peněz (M</a:t>
            </a:r>
            <a:r>
              <a:rPr lang="cs-CZ" baseline="-25000" dirty="0"/>
              <a:t>E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jakékoliv jiné úrovni úrokové míry by byl trh peněz v </a:t>
            </a:r>
            <a:r>
              <a:rPr lang="cs-CZ" dirty="0" smtClean="0"/>
              <a:t>nerovnováze</a:t>
            </a:r>
            <a:endParaRPr lang="cs-CZ" dirty="0"/>
          </a:p>
        </p:txBody>
      </p:sp>
      <p:pic>
        <p:nvPicPr>
          <p:cNvPr id="5" name="Picture 36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68760"/>
            <a:ext cx="4464496" cy="497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00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8614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Rovnováha na trhu </a:t>
            </a:r>
            <a:r>
              <a:rPr lang="cs-CZ" sz="3600" b="1" u="sng" dirty="0" smtClean="0">
                <a:solidFill>
                  <a:schemeClr val="tx1"/>
                </a:solidFill>
              </a:rPr>
              <a:t>peněz – posun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md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23528" y="4913784"/>
            <a:ext cx="8136904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Pokud dojde k posunu křivky MD směrem doprava (pohyb 1), čili došlo ke zvýšení poptávky po penězích, </a:t>
            </a:r>
            <a:r>
              <a:rPr lang="cs-CZ" dirty="0" smtClean="0"/>
              <a:t>potom </a:t>
            </a:r>
            <a:r>
              <a:rPr lang="cs-CZ" dirty="0"/>
              <a:t>se v zájmu </a:t>
            </a:r>
            <a:r>
              <a:rPr lang="cs-CZ" dirty="0" smtClean="0"/>
              <a:t>zachování </a:t>
            </a:r>
            <a:r>
              <a:rPr lang="cs-CZ" dirty="0"/>
              <a:t>rovnovážného stavu zvýší také úroková míra z hodnoty </a:t>
            </a:r>
            <a:r>
              <a:rPr lang="cs-CZ" dirty="0" err="1"/>
              <a:t>i</a:t>
            </a:r>
            <a:r>
              <a:rPr lang="cs-CZ" baseline="-25000" dirty="0" err="1"/>
              <a:t>E</a:t>
            </a:r>
            <a:r>
              <a:rPr lang="cs-CZ" dirty="0"/>
              <a:t> na i</a:t>
            </a:r>
            <a:r>
              <a:rPr lang="cs-CZ" baseline="-25000" dirty="0"/>
              <a:t>1</a:t>
            </a:r>
            <a:r>
              <a:rPr lang="cs-CZ" dirty="0"/>
              <a:t>. Ke snížení úrokové míry by došlo v případě snížení poptávky po penězích (viz pohyb 2). </a:t>
            </a:r>
          </a:p>
          <a:p>
            <a:endParaRPr lang="cs-CZ" dirty="0"/>
          </a:p>
        </p:txBody>
      </p:sp>
      <p:pic>
        <p:nvPicPr>
          <p:cNvPr id="6" name="Picture 38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92696"/>
            <a:ext cx="583264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8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8614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Rovnováha na trhu </a:t>
            </a:r>
            <a:r>
              <a:rPr lang="cs-CZ" sz="3600" b="1" u="sng" dirty="0" smtClean="0">
                <a:solidFill>
                  <a:schemeClr val="tx1"/>
                </a:solidFill>
              </a:rPr>
              <a:t>peněz – posun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ms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5129808"/>
            <a:ext cx="8055656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Pokud se zvýší nabídky peněz z úrovně M</a:t>
            </a:r>
            <a:r>
              <a:rPr lang="cs-CZ" baseline="-25000" dirty="0"/>
              <a:t>0</a:t>
            </a:r>
            <a:r>
              <a:rPr lang="cs-CZ" dirty="0"/>
              <a:t> na úroveň M</a:t>
            </a:r>
            <a:r>
              <a:rPr lang="cs-CZ" baseline="-25000" dirty="0"/>
              <a:t>1</a:t>
            </a:r>
            <a:r>
              <a:rPr lang="cs-CZ" dirty="0"/>
              <a:t> (křivka MS se posune směrem doprava, viz pohyb 1), potom se sníží úroková míra z </a:t>
            </a:r>
            <a:r>
              <a:rPr lang="cs-CZ" dirty="0" err="1"/>
              <a:t>i</a:t>
            </a:r>
            <a:r>
              <a:rPr lang="cs-CZ" baseline="-25000" dirty="0" err="1"/>
              <a:t>E</a:t>
            </a:r>
            <a:r>
              <a:rPr lang="cs-CZ" dirty="0"/>
              <a:t> na úroveň i</a:t>
            </a:r>
            <a:r>
              <a:rPr lang="cs-CZ" baseline="-25000" dirty="0"/>
              <a:t>1</a:t>
            </a:r>
            <a:r>
              <a:rPr lang="cs-CZ" dirty="0"/>
              <a:t>. V případě snížení nabídky peněz (viz posun 2) - úroková míra by se zvýšila na úroveň i</a:t>
            </a:r>
            <a:r>
              <a:rPr lang="cs-CZ" baseline="-25000" dirty="0"/>
              <a:t>2</a:t>
            </a:r>
            <a:r>
              <a:rPr lang="cs-CZ" dirty="0"/>
              <a:t>). </a:t>
            </a:r>
          </a:p>
        </p:txBody>
      </p:sp>
      <p:pic>
        <p:nvPicPr>
          <p:cNvPr id="7" name="Picture 41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0688"/>
            <a:ext cx="676875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621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8092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inflace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280920" cy="5133184"/>
          </a:xfrm>
        </p:spPr>
        <p:txBody>
          <a:bodyPr>
            <a:normAutofit/>
          </a:bodyPr>
          <a:lstStyle/>
          <a:p>
            <a:pPr marL="452438" indent="-452438">
              <a:spcAft>
                <a:spcPts val="600"/>
              </a:spcAft>
            </a:pPr>
            <a:r>
              <a:rPr lang="cs-CZ" sz="2800" dirty="0" smtClean="0"/>
              <a:t>Je </a:t>
            </a:r>
            <a:r>
              <a:rPr lang="cs-CZ" sz="2800" dirty="0"/>
              <a:t>definována </a:t>
            </a:r>
            <a:r>
              <a:rPr lang="cs-CZ" sz="2800" dirty="0" smtClean="0"/>
              <a:t>jako </a:t>
            </a:r>
            <a:r>
              <a:rPr lang="cs-CZ" sz="2800" dirty="0"/>
              <a:t>trvalý růst všeobecné (průměrné) </a:t>
            </a:r>
            <a:r>
              <a:rPr lang="cs-CZ" sz="2800" b="1" dirty="0"/>
              <a:t>cenové </a:t>
            </a:r>
            <a:r>
              <a:rPr lang="cs-CZ" sz="2800" b="1" dirty="0" smtClean="0"/>
              <a:t>hladiny</a:t>
            </a:r>
            <a:r>
              <a:rPr lang="cs-CZ" sz="2800" b="1" dirty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(Pozor nemůžete říct cen!!!)</a:t>
            </a:r>
          </a:p>
          <a:p>
            <a:pPr marL="452438" indent="-452438">
              <a:spcAft>
                <a:spcPts val="600"/>
              </a:spcAft>
            </a:pPr>
            <a:r>
              <a:rPr lang="cs-CZ" sz="2800" dirty="0" smtClean="0"/>
              <a:t>Má za následek snižování kupní síly peněz</a:t>
            </a:r>
          </a:p>
          <a:p>
            <a:pPr marL="452438" indent="-452438">
              <a:spcAft>
                <a:spcPts val="600"/>
              </a:spcAft>
            </a:pPr>
            <a:r>
              <a:rPr lang="cs-CZ" sz="2800" dirty="0" smtClean="0"/>
              <a:t>Pokud dojde v ekonomice ke zdražování některých statků, nemusí to nutně znamenat inflaci, protože zároveň může cena jiných statků klesat</a:t>
            </a:r>
          </a:p>
          <a:p>
            <a:pPr marL="452438" indent="-452438">
              <a:spcAft>
                <a:spcPts val="600"/>
              </a:spcAft>
            </a:pPr>
            <a:r>
              <a:rPr lang="cs-CZ" sz="2800" b="1" i="1" u="sng" dirty="0" smtClean="0"/>
              <a:t>Cenová stabilita </a:t>
            </a:r>
            <a:r>
              <a:rPr lang="cs-CZ" sz="2800" dirty="0" smtClean="0"/>
              <a:t>= situace, kdy cenová hladina ani neroste ani neklesá</a:t>
            </a:r>
          </a:p>
          <a:p>
            <a:pPr marL="623887" indent="0">
              <a:lnSpc>
                <a:spcPct val="9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8677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8092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inflace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688632"/>
          </a:xfrm>
        </p:spPr>
        <p:txBody>
          <a:bodyPr>
            <a:normAutofit fontScale="850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3100" b="1" u="sng" dirty="0" smtClean="0"/>
              <a:t>Akcelerace inflace</a:t>
            </a:r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Zvyšování míry inflace (její zrychlování)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b="1" u="sng" dirty="0" smtClean="0"/>
              <a:t>Deflace </a:t>
            </a:r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Přirozený pokles cenové hladiny, který má za následek zvyšování kupní síly peněz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b="1" u="sng" dirty="0" smtClean="0"/>
              <a:t>Dezinflace</a:t>
            </a:r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Umělé snižování míry inflace, tzn. Její zpomalování, obvykle provádí centrální banka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b="1" u="sng" dirty="0" smtClean="0"/>
              <a:t>Stagflace</a:t>
            </a:r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Situace v ekonomice, kdy ekonomika stagnuje (reálný produkt se nemění) a zároveň dochází k růstu cenové hladiny (inflaci)</a:t>
            </a:r>
          </a:p>
          <a:p>
            <a:pPr marL="355600" indent="-355600">
              <a:spcAft>
                <a:spcPts val="600"/>
              </a:spcAft>
            </a:pPr>
            <a:r>
              <a:rPr lang="cs-CZ" sz="3100" b="1" u="sng" dirty="0" err="1" smtClean="0"/>
              <a:t>Slumpflace</a:t>
            </a:r>
            <a:endParaRPr lang="cs-CZ" sz="3100" b="1" u="sng" dirty="0" smtClean="0"/>
          </a:p>
          <a:p>
            <a:pPr marL="720725" indent="-3651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100" dirty="0"/>
              <a:t>Situace v ekonomice, kdy ekonomika klesá (jde do recese) a cenová hladina roste</a:t>
            </a:r>
          </a:p>
          <a:p>
            <a:pPr marL="623887" indent="0">
              <a:lnSpc>
                <a:spcPct val="9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825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Měření </a:t>
            </a:r>
            <a:r>
              <a:rPr lang="cs-CZ" sz="4000" b="1" u="sng" dirty="0" smtClean="0">
                <a:solidFill>
                  <a:schemeClr val="tx1"/>
                </a:solidFill>
              </a:rPr>
              <a:t>inflace – cenové indexy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421216"/>
          </a:xfrm>
        </p:spPr>
        <p:txBody>
          <a:bodyPr/>
          <a:lstStyle/>
          <a:p>
            <a:r>
              <a:rPr lang="cs-CZ" sz="2800" dirty="0"/>
              <a:t>Z</a:t>
            </a:r>
            <a:r>
              <a:rPr lang="cs-CZ" sz="2800" dirty="0" smtClean="0"/>
              <a:t> matematického hlediska je inflace tempo růstu cenové hladiny</a:t>
            </a:r>
          </a:p>
          <a:p>
            <a:r>
              <a:rPr lang="cs-CZ" sz="2800" dirty="0" smtClean="0"/>
              <a:t>Pokud tedy chceme inflaci změřit, musíme primárně zjistit, jaká je cenová hladina v ekonomice – k tomu slouží </a:t>
            </a:r>
            <a:r>
              <a:rPr lang="cs-CZ" sz="2800" b="1" u="sng" dirty="0" smtClean="0"/>
              <a:t>cenové indexy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Nejčastěji bývají používány tři základní typy cenových indexů:</a:t>
            </a:r>
          </a:p>
          <a:p>
            <a:pPr marL="720725" indent="-3651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Index spotřebitelských cen (CPI)</a:t>
            </a:r>
          </a:p>
          <a:p>
            <a:pPr marL="720725" indent="-3651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Implicitní cenový deflátor (deflátor HDP)</a:t>
            </a:r>
          </a:p>
          <a:p>
            <a:pPr marL="720725" indent="-36512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Index cen průmyslové produkce (PPI)</a:t>
            </a:r>
          </a:p>
          <a:p>
            <a:pPr marL="0" indent="0"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7133986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673280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Index spotřebitelských cen (cpi)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908720"/>
                <a:ext cx="8280920" cy="5565232"/>
              </a:xfrm>
            </p:spPr>
            <p:txBody>
              <a:bodyPr/>
              <a:lstStyle/>
              <a:p>
                <a:r>
                  <a:rPr lang="cs-CZ" dirty="0" smtClean="0"/>
                  <a:t>Tento index vyjadřuje, jak se změní cena daného koše komodit (tzv. spotřební koš) v běžném období proti základnímu období při jeho stále stejném složení</a:t>
                </a:r>
              </a:p>
              <a:p>
                <a:r>
                  <a:rPr lang="cs-CZ" dirty="0" smtClean="0"/>
                  <a:t>Spotřební koš sloužící pro výpočet indexu spotřebitelských cen obsahuje přes 700 položek s rozdílnými váhami (např. potraviny, bydlení, oděvy, doprava)</a:t>
                </a:r>
              </a:p>
              <a:p>
                <a:pPr>
                  <a:spcAft>
                    <a:spcPts val="1200"/>
                  </a:spcAft>
                </a:pPr>
                <a:r>
                  <a:rPr lang="cs-CZ" dirty="0" smtClean="0"/>
                  <a:t>Vypočítává </a:t>
                </a:r>
                <a:r>
                  <a:rPr lang="cs-CZ" dirty="0"/>
                  <a:t>se na základě tzv. </a:t>
                </a:r>
                <a:r>
                  <a:rPr lang="cs-CZ" b="1" dirty="0" err="1"/>
                  <a:t>Laspeyrova</a:t>
                </a:r>
                <a:r>
                  <a:rPr lang="cs-CZ" b="1" dirty="0"/>
                  <a:t> indexu </a:t>
                </a:r>
                <a:r>
                  <a:rPr lang="cs-CZ" dirty="0"/>
                  <a:t>(1. přednáška)</a:t>
                </a: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𝑪𝑷𝑰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cs-CZ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cs-CZ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cs-CZ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𝑸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cs-CZ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cs-CZ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cs-CZ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𝑸</m:t>
                                  </m:r>
                                </m:e>
                                <m:sub>
                                  <m:r>
                                    <a:rPr lang="cs-CZ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cs-CZ" b="1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355600" indent="0">
                  <a:buNone/>
                </a:pPr>
                <a:r>
                  <a:rPr lang="cs-CZ" i="1" dirty="0" smtClean="0"/>
                  <a:t>Q</a:t>
                </a:r>
                <a:r>
                  <a:rPr lang="cs-CZ" i="1" baseline="-25000" dirty="0" smtClean="0"/>
                  <a:t>0</a:t>
                </a:r>
                <a:r>
                  <a:rPr lang="cs-CZ" i="1" dirty="0" smtClean="0"/>
                  <a:t>………...spotřební koš základního období</a:t>
                </a:r>
              </a:p>
              <a:p>
                <a:pPr marL="355600" indent="0">
                  <a:buNone/>
                </a:pPr>
                <a:r>
                  <a:rPr lang="cs-CZ" i="1" dirty="0" smtClean="0"/>
                  <a:t>P</a:t>
                </a:r>
                <a:r>
                  <a:rPr lang="cs-CZ" i="1" baseline="-25000" dirty="0" smtClean="0"/>
                  <a:t>0</a:t>
                </a:r>
                <a:r>
                  <a:rPr lang="cs-CZ" i="1" dirty="0" smtClean="0"/>
                  <a:t>…………ceny statků ve spotřebním koši v základním období</a:t>
                </a:r>
              </a:p>
              <a:p>
                <a:pPr marL="355600" indent="0">
                  <a:buNone/>
                </a:pPr>
                <a:r>
                  <a:rPr lang="cs-CZ" i="1" dirty="0" smtClean="0"/>
                  <a:t>P</a:t>
                </a:r>
                <a:r>
                  <a:rPr lang="cs-CZ" i="1" baseline="-25000" dirty="0" smtClean="0"/>
                  <a:t>1</a:t>
                </a:r>
                <a:r>
                  <a:rPr lang="cs-CZ" i="1" dirty="0" smtClean="0"/>
                  <a:t>………..ceny statků v běžném období (roce)</a:t>
                </a:r>
                <a:endParaRPr lang="cs-CZ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908720"/>
                <a:ext cx="8280920" cy="5565232"/>
              </a:xfrm>
              <a:blipFill>
                <a:blip r:embed="rId3"/>
                <a:stretch>
                  <a:fillRect l="-294" t="-876" r="-368" b="-12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627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Index cen průmyslových výrobců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76973" y="908720"/>
                <a:ext cx="7715200" cy="5349208"/>
              </a:xfrm>
            </p:spPr>
            <p:txBody>
              <a:bodyPr>
                <a:normAutofit/>
              </a:bodyPr>
              <a:lstStyle/>
              <a:p>
                <a:r>
                  <a:rPr lang="cs-CZ" sz="2800" dirty="0" smtClean="0"/>
                  <a:t>Měří v čase relativní změny cen, kterými výrobci oceňují vyrobenou produkci realizovanou na domácím trhu</a:t>
                </a:r>
              </a:p>
              <a:p>
                <a:pPr>
                  <a:spcAft>
                    <a:spcPts val="1200"/>
                  </a:spcAft>
                </a:pPr>
                <a:r>
                  <a:rPr lang="cs-CZ" sz="2800" dirty="0" smtClean="0"/>
                  <a:t>Vztahuje se na zboží, které je vyrobeno a předáno k odbytu v tuzemsku a nezahrnuje vývoj výrobků pro vývoz</a:t>
                </a:r>
              </a:p>
              <a:p>
                <a:pPr marL="0" indent="0">
                  <a:spcBef>
                    <a:spcPct val="0"/>
                  </a:spcBef>
                  <a:spcAft>
                    <a:spcPts val="1200"/>
                  </a:spcAft>
                  <a:buNone/>
                </a:pPr>
                <a:r>
                  <a:rPr lang="cs-CZ" sz="3600" b="1" u="sng" cap="small" dirty="0">
                    <a:latin typeface="+mj-lt"/>
                    <a:ea typeface="+mj-ea"/>
                    <a:cs typeface="+mj-cs"/>
                  </a:rPr>
                  <a:t>Implicitní cenový </a:t>
                </a:r>
                <a:r>
                  <a:rPr lang="cs-CZ" sz="3600" b="1" u="sng" cap="small" dirty="0" smtClean="0">
                    <a:latin typeface="+mj-lt"/>
                    <a:ea typeface="+mj-ea"/>
                    <a:cs typeface="+mj-cs"/>
                  </a:rPr>
                  <a:t>deflátor (</a:t>
                </a:r>
                <a:r>
                  <a:rPr lang="cs-CZ" sz="3600" b="1" u="sng" cap="small" dirty="0" err="1" smtClean="0">
                    <a:latin typeface="+mj-lt"/>
                    <a:ea typeface="+mj-ea"/>
                    <a:cs typeface="+mj-cs"/>
                  </a:rPr>
                  <a:t>defl</a:t>
                </a:r>
                <a:r>
                  <a:rPr lang="cs-CZ" sz="3600" b="1" u="sng" cap="small" dirty="0" smtClean="0">
                    <a:latin typeface="+mj-lt"/>
                    <a:ea typeface="+mj-ea"/>
                    <a:cs typeface="+mj-cs"/>
                  </a:rPr>
                  <a:t>. </a:t>
                </a:r>
                <a:r>
                  <a:rPr lang="cs-CZ" sz="3600" b="1" u="sng" cap="small" dirty="0" err="1" smtClean="0">
                    <a:latin typeface="+mj-lt"/>
                    <a:ea typeface="+mj-ea"/>
                    <a:cs typeface="+mj-cs"/>
                  </a:rPr>
                  <a:t>hdp</a:t>
                </a:r>
                <a:r>
                  <a:rPr lang="cs-CZ" sz="3600" b="1" u="sng" cap="small" dirty="0">
                    <a:latin typeface="+mj-lt"/>
                    <a:ea typeface="+mj-ea"/>
                    <a:cs typeface="+mj-cs"/>
                  </a:rPr>
                  <a:t>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sz="2800" b="1" i="1" smtClean="0">
                        <a:latin typeface="Cambria Math" panose="02040503050406030204" pitchFamily="18" charset="0"/>
                      </a:rPr>
                      <m:t>𝑰𝑷𝑫</m:t>
                    </m:r>
                    <m:r>
                      <a:rPr lang="cs-CZ" sz="2800" b="1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cs-CZ" sz="28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cs-CZ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𝑸</m:t>
                                </m:r>
                              </m:e>
                              <m:sub>
                                <m:r>
                                  <a:rPr lang="cs-CZ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cs-CZ" sz="2800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cs-CZ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𝑸</m:t>
                                </m:r>
                              </m:e>
                              <m:sub>
                                <m:r>
                                  <a:rPr lang="cs-CZ" sz="2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cs-CZ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𝑵𝒐𝒎𝒊𝒏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𝑯𝑫𝑷</m:t>
                        </m:r>
                      </m:num>
                      <m:den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𝑹𝒆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ý </m:t>
                        </m:r>
                        <m:r>
                          <a:rPr lang="cs-CZ" sz="2800" b="1" i="1" smtClean="0">
                            <a:latin typeface="Cambria Math" panose="02040503050406030204" pitchFamily="18" charset="0"/>
                          </a:rPr>
                          <m:t>𝑯𝑫𝑷</m:t>
                        </m:r>
                      </m:den>
                    </m:f>
                  </m:oMath>
                </a14:m>
                <a:r>
                  <a:rPr lang="cs-CZ" sz="28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cs-CZ" sz="2800" b="1" dirty="0"/>
                  <a:t> </a:t>
                </a:r>
              </a:p>
              <a:p>
                <a:pPr marL="0" indent="0" algn="ctr">
                  <a:buNone/>
                </a:pPr>
                <a:endParaRPr lang="cs-CZ" sz="2800" dirty="0" smtClean="0"/>
              </a:p>
              <a:p>
                <a:pPr marL="0" indent="0">
                  <a:buNone/>
                </a:pPr>
                <a:endParaRPr lang="cs-CZ" sz="2800" dirty="0" smtClean="0"/>
              </a:p>
              <a:p>
                <a:pPr marL="0" indent="0">
                  <a:buNone/>
                </a:pP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76973" y="908720"/>
                <a:ext cx="7715200" cy="5349208"/>
              </a:xfrm>
              <a:blipFill>
                <a:blip r:embed="rId2"/>
                <a:stretch>
                  <a:fillRect l="-2370" t="-1025" r="-12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486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648072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Rozdíly mezi CPI a deflátorem HDP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Deflátor HDP</a:t>
            </a:r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/>
              <a:t>Zahrnuje veškerou výrobu na území státu, nezahrnuje import</a:t>
            </a:r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/>
              <a:t>Vypočítává se čtvrtletně</a:t>
            </a:r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/>
              <a:t>Je aktuálnější, lépe zaznamenává změny ve </a:t>
            </a:r>
            <a:r>
              <a:rPr lang="cs-CZ" sz="2800" dirty="0" smtClean="0"/>
              <a:t>spotřebě</a:t>
            </a:r>
            <a:endParaRPr lang="cs-CZ" sz="2800" dirty="0"/>
          </a:p>
          <a:p>
            <a:r>
              <a:rPr lang="cs-CZ" sz="2800" b="1" u="sng" dirty="0" smtClean="0"/>
              <a:t>CPI</a:t>
            </a:r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/>
              <a:t>Lze ho měřit každý </a:t>
            </a:r>
            <a:r>
              <a:rPr lang="cs-CZ" sz="2800" dirty="0" smtClean="0"/>
              <a:t>měsíc</a:t>
            </a:r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 smtClean="0"/>
              <a:t>Spotřební koš zahrnuje i výrobky, které dovážíme</a:t>
            </a:r>
          </a:p>
          <a:p>
            <a:pPr marL="720725" indent="-365125">
              <a:buFont typeface="Wingdings" panose="05000000000000000000" pitchFamily="2" charset="2"/>
              <a:buChar char="ü"/>
            </a:pPr>
            <a:r>
              <a:rPr lang="cs-CZ" sz="2800" dirty="0" smtClean="0"/>
              <a:t>Nevýhodou je, že spotřební koš a váhy v něm se mění jednou za čas (zpravidla 1x za 5 let)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77661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Měření inflace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052736"/>
                <a:ext cx="8640960" cy="542121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Ekonomické subjekty však nezajímá ani tak cenová hladina, jako spíše tempo jejího růstu, což je </a:t>
                </a:r>
                <a:r>
                  <a:rPr lang="cs-CZ" b="1" dirty="0" smtClean="0"/>
                  <a:t>míra inflace</a:t>
                </a:r>
                <a:r>
                  <a:rPr lang="cs-CZ" dirty="0" smtClean="0"/>
                  <a:t>, která porovnává, jak rychle se zvyšovala cenová hladina v roce t oproti cenové hladině v roce t-1</a:t>
                </a:r>
              </a:p>
              <a:p>
                <a:pPr>
                  <a:spcAft>
                    <a:spcPts val="1200"/>
                  </a:spcAft>
                </a:pPr>
                <a:r>
                  <a:rPr lang="cs-CZ" dirty="0" smtClean="0"/>
                  <a:t>Vzorec pak vypadá následovně: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𝒓𝒂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𝒊𝒏𝒇𝒍𝒂𝒄𝒆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𝒄𝒆𝒏𝒐𝒗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𝒉𝒍𝒂𝒅𝒊𝒏𝒂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𝒄𝒆𝒏𝒐𝒗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𝒉𝒍𝒂𝒅𝒊𝒏𝒂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𝒄𝒆𝒏𝒐𝒗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𝒉𝒍𝒂𝒅𝒊𝒏𝒂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cs-CZ" sz="2000" b="1" i="1" dirty="0" smtClean="0"/>
              </a:p>
              <a:p>
                <a:pPr marL="0" indent="0">
                  <a:buNone/>
                </a:pPr>
                <a:endParaRPr lang="cs-CZ" sz="2000" b="1" i="1" dirty="0"/>
              </a:p>
              <a:p>
                <a:pPr>
                  <a:spcAft>
                    <a:spcPts val="1200"/>
                  </a:spcAft>
                </a:pPr>
                <a:r>
                  <a:rPr lang="cs-CZ" dirty="0" smtClean="0"/>
                  <a:t>Míru inflace pomocí implicitního cenového deflátoru pak zjistíme:</a:t>
                </a:r>
              </a:p>
              <a:p>
                <a:pPr marL="0" indent="0"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í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𝒓𝒂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𝒊𝒏𝒇𝒍𝒂𝒄𝒆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1" i="1" smtClean="0">
                              <a:latin typeface="Cambria Math" panose="02040503050406030204" pitchFamily="18" charset="0"/>
                            </a:rPr>
                            <m:t>𝑰𝑷𝑫</m:t>
                          </m:r>
                          <m:d>
                            <m:dPr>
                              <m:ctrlPr>
                                <a:rPr lang="cs-CZ" sz="2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2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 smtClean="0">
                              <a:latin typeface="Cambria Math" panose="02040503050406030204" pitchFamily="18" charset="0"/>
                            </a:rPr>
                            <m:t>𝑰𝑷𝑫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2200" b="1" i="1" smtClean="0">
                              <a:latin typeface="Cambria Math" panose="02040503050406030204" pitchFamily="18" charset="0"/>
                            </a:rPr>
                            <m:t>𝑰𝑷𝑫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cs-CZ" sz="2200" b="1" i="1" dirty="0"/>
              </a:p>
              <a:p>
                <a:pPr>
                  <a:spcBef>
                    <a:spcPts val="1800"/>
                  </a:spcBef>
                  <a:spcAft>
                    <a:spcPts val="1200"/>
                  </a:spcAft>
                </a:pPr>
                <a:r>
                  <a:rPr lang="cs-CZ" sz="2000" i="1" dirty="0" smtClean="0">
                    <a:solidFill>
                      <a:srgbClr val="FF0000"/>
                    </a:solidFill>
                  </a:rPr>
                  <a:t>Možnosti interpretace zjišťování míry inflace pomocí srovnání CPI v čase a tři základní způsoby měření inflace najdete na str. 51 opory doc. Tvrdoně</a:t>
                </a:r>
                <a:endParaRPr lang="cs-CZ" sz="2000" i="1" dirty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1200"/>
                  </a:spcAft>
                  <a:buNone/>
                </a:pP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052736"/>
                <a:ext cx="8640960" cy="5421216"/>
              </a:xfrm>
              <a:blipFill>
                <a:blip r:embed="rId3"/>
                <a:stretch>
                  <a:fillRect l="-282" t="-1575" r="-1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Vývoj Peněz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80920" cy="5904656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Barterový obchod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Výměna zboží za zboží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b="1" i="1" dirty="0"/>
              <a:t>Problém</a:t>
            </a:r>
            <a:r>
              <a:rPr lang="cs-CZ" dirty="0"/>
              <a:t> – je třeba nalézt právě toho, kdo potřebuje co mám já a má něco, co potřebuji, dalším problémem je stanovení směnné </a:t>
            </a:r>
            <a:r>
              <a:rPr lang="cs-CZ" dirty="0" smtClean="0"/>
              <a:t>hodnoty – kolik čeho za co</a:t>
            </a:r>
            <a:endParaRPr lang="cs-CZ" dirty="0"/>
          </a:p>
          <a:p>
            <a:pPr marL="355600" indent="-355600">
              <a:spcAft>
                <a:spcPts val="600"/>
              </a:spcAft>
            </a:pPr>
            <a:r>
              <a:rPr lang="cs-CZ" b="1" u="sng" dirty="0"/>
              <a:t>Komoditní peníze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Řeší problém stanovení směnné hodnoty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Relativně vzácná komodita a v dané komunitě akceptovaná jako platidlo (jantar, sůl, </a:t>
            </a:r>
            <a:r>
              <a:rPr lang="cs-CZ" dirty="0" smtClean="0"/>
              <a:t>mušle)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Časem nahrazeny drahými kovy (zlato, stříbro) – </a:t>
            </a:r>
            <a:r>
              <a:rPr lang="cs-CZ" b="1" u="sng" dirty="0" smtClean="0"/>
              <a:t>bimetalismus </a:t>
            </a:r>
            <a:r>
              <a:rPr lang="cs-CZ" dirty="0" smtClean="0"/>
              <a:t>– následně ražení mincí - usnadnění obchodu</a:t>
            </a:r>
          </a:p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Papírové peníze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17. - 18. </a:t>
            </a:r>
            <a:r>
              <a:rPr lang="cs-CZ" dirty="0" smtClean="0"/>
              <a:t>stol. rozvoj výroby v manufakturách, potřeba modernějších forem platidel – vznik papírových peněz, které byly kryty zlatem (směnitelné za zlato)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b="1" u="sng" dirty="0" smtClean="0"/>
              <a:t>Státovky</a:t>
            </a:r>
            <a:r>
              <a:rPr lang="cs-CZ" dirty="0" smtClean="0"/>
              <a:t> – papírové peníze, které vznikaly z rozhodnutí panovníka a sloužily k financování např. válečných výdajů (nebyly kryty zlatem)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Základní typy inflace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568952" cy="58052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 základě toho, jaké hodnoty míra inflace dosahuje, rozlišujeme: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Mírnou 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Někdy označována jako plíživá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Dosahuje hodnot cca do 10%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Nemá výraznější negativní dopady na ekonomiku ani na funkci </a:t>
            </a:r>
            <a:r>
              <a:rPr lang="cs-CZ" dirty="0" smtClean="0"/>
              <a:t>peněz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/>
              <a:t>Pádivou </a:t>
            </a:r>
            <a:r>
              <a:rPr lang="cs-CZ" b="1" u="sng" dirty="0" smtClean="0"/>
              <a:t>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Dosahuje hodnot cca </a:t>
            </a:r>
            <a:r>
              <a:rPr lang="cs-CZ" dirty="0" smtClean="0"/>
              <a:t>do </a:t>
            </a:r>
            <a:r>
              <a:rPr lang="cs-CZ" dirty="0"/>
              <a:t>100</a:t>
            </a:r>
            <a:r>
              <a:rPr lang="cs-CZ" dirty="0" smtClean="0"/>
              <a:t>%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Ohrožuje kupní sílu domácí měny, funkce peněz jako uchovatele hodnoty je narušena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Hyperinflaci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Dosahuje </a:t>
            </a:r>
            <a:r>
              <a:rPr lang="cs-CZ" dirty="0" smtClean="0"/>
              <a:t>hodnot </a:t>
            </a:r>
            <a:r>
              <a:rPr lang="cs-CZ" dirty="0"/>
              <a:t>nad 100</a:t>
            </a:r>
            <a:r>
              <a:rPr lang="cs-CZ" dirty="0" smtClean="0"/>
              <a:t>%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Znamená rozklad ekonomiky, peníze zcela ztrácí svou hodnotu a všechny funkce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Domácí měna je nahrazena jinou případně se přechází na barterový obchod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2932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1442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inflace dle projevu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064896" cy="58052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 základě toho, jak se inflace v ekonomice projevuje, rozlišujeme: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Otevřenou 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Plně se projevuje v růstu cenové hladiny</a:t>
            </a:r>
            <a:endParaRPr lang="cs-CZ" dirty="0"/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Cenové index ji zachytí</a:t>
            </a:r>
            <a:endParaRPr lang="cs-CZ" dirty="0"/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Skrytou 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Zvyšování cen se nepromítá do cenových indexů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Vzniká pokud je špatně sestaven spotřebitelský koš 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Dalším projevem může být zhoršení kvality výrobků aniž by došlo k poklesu jejich ceny</a:t>
            </a:r>
          </a:p>
          <a:p>
            <a:pPr marL="720725" indent="-365125">
              <a:buFont typeface="Wingdings" panose="05000000000000000000" pitchFamily="2" charset="2"/>
              <a:buChar char="Ø"/>
            </a:pPr>
            <a:r>
              <a:rPr lang="cs-CZ" b="1" u="sng" dirty="0" smtClean="0"/>
              <a:t>Potlačenou inflaci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Růst cen je administrativně </a:t>
            </a:r>
            <a:r>
              <a:rPr lang="cs-CZ" dirty="0" err="1" smtClean="0"/>
              <a:t>bržděn</a:t>
            </a:r>
            <a:endParaRPr lang="cs-CZ" dirty="0" smtClean="0"/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Např. </a:t>
            </a:r>
            <a:r>
              <a:rPr lang="cs-CZ" dirty="0" err="1" smtClean="0"/>
              <a:t>zastropování</a:t>
            </a:r>
            <a:r>
              <a:rPr lang="cs-CZ" dirty="0" smtClean="0"/>
              <a:t> nájemného 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Byla velkým problémem v centrálně řízených ekonomikách, kdy byly ceny stanoveny administrativně bez ohledu na skutečné náklady a kvalitu výrobků</a:t>
            </a:r>
          </a:p>
        </p:txBody>
      </p:sp>
    </p:spTree>
    <p:extLst>
      <p:ext uri="{BB962C8B-B14F-4D97-AF65-F5344CB8AC3E}">
        <p14:creationId xmlns:p14="http://schemas.microsoft.com/office/powerpoint/2010/main" val="15699928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Příčiny inflace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894730"/>
            <a:ext cx="8280920" cy="596327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Inflace může být způsobena poptávkovými, nabídkovými šoky případně může být do ekonomiky importována pomocí růstu cen dováženého zboží</a:t>
            </a:r>
          </a:p>
          <a:p>
            <a:r>
              <a:rPr lang="cs-CZ" b="1" u="sng" dirty="0" smtClean="0"/>
              <a:t>Inflace tažená poptávkou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Příčinou je pozitivní poptávkový šok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Vláda či centrální banka se snaží podpořit poptávkovou stranu ekonomiky (↑ vládních výdajů, transferů, ↓daní z příjmů, ↓ úrokových saze), to vše vede k růstu poptávky, která se odrazí v růstu cenové hladiny </a:t>
            </a:r>
            <a:r>
              <a:rPr lang="cs-CZ" i="1" dirty="0" smtClean="0">
                <a:solidFill>
                  <a:srgbClr val="FF0000"/>
                </a:solidFill>
              </a:rPr>
              <a:t>(více si vysvětlíme u modelu AS-AD)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b="1" u="sng" dirty="0" smtClean="0"/>
              <a:t>Inflace </a:t>
            </a:r>
            <a:r>
              <a:rPr lang="cs-CZ" b="1" u="sng" dirty="0"/>
              <a:t>tažená nabídkou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Příčinou je negativní nabídkový šok, např. růst světových cen strategických surovin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Výrobci nakupují dráž VF, což se následně projeví v růstu cen výrobků a služeb a růstu průměrné cenové hladiny, zároveň dojde k poklesu </a:t>
            </a:r>
            <a:r>
              <a:rPr lang="cs-CZ" smtClean="0"/>
              <a:t>vyráběného množství </a:t>
            </a:r>
            <a:r>
              <a:rPr lang="cs-CZ" i="1">
                <a:solidFill>
                  <a:srgbClr val="FF0000"/>
                </a:solidFill>
              </a:rPr>
              <a:t>(více si vysvětlíme u modelu AS-AD)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3641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4942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Pozitivní efekty inflace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715200" cy="5565232"/>
          </a:xfrm>
        </p:spPr>
        <p:txBody>
          <a:bodyPr>
            <a:normAutofit/>
          </a:bodyPr>
          <a:lstStyle/>
          <a:p>
            <a:pPr marL="355600" indent="-355600"/>
            <a:r>
              <a:rPr lang="cs-CZ" sz="2800" dirty="0" smtClean="0"/>
              <a:t>Inflace v rozumné míře (u vyspělých ekonomik se odhaduje 2-4%) může mít na ekonomiku pozitivní vliv, neboť stimuluje </a:t>
            </a:r>
            <a:r>
              <a:rPr lang="cs-CZ" sz="2800" dirty="0" err="1" smtClean="0"/>
              <a:t>ek</a:t>
            </a:r>
            <a:r>
              <a:rPr lang="cs-CZ" sz="2800" dirty="0" smtClean="0"/>
              <a:t>. subjekty k činnosti, kterou by bez její existence neprováděly</a:t>
            </a:r>
          </a:p>
          <a:p>
            <a:pPr marL="355600" indent="-355600"/>
            <a:r>
              <a:rPr lang="cs-CZ" sz="2800" dirty="0" smtClean="0"/>
              <a:t>Může např. motivovat zaměstnance k vyšší produktivitě práce, neboť jim přinese zvýšení reálných mezd</a:t>
            </a:r>
          </a:p>
          <a:p>
            <a:pPr marL="355600" indent="-355600"/>
            <a:r>
              <a:rPr lang="cs-CZ" sz="2800" dirty="0" smtClean="0"/>
              <a:t>Inflace také může pozitivně ovlivnit ekonomický růst v tom smyslu, že podnítí investory efektivněji investovat kapitál. Jeho efektivnější využití následně povede k vyššímu ekonomickému růstu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48233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63408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Negativní efekty inflace a její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r>
              <a:rPr lang="cs-CZ" dirty="0" smtClean="0"/>
              <a:t>Převažují nad pozitivními efekty</a:t>
            </a:r>
          </a:p>
          <a:p>
            <a:r>
              <a:rPr lang="cs-CZ" dirty="0" smtClean="0"/>
              <a:t>V této souvislosti je nutné rozlišit </a:t>
            </a:r>
            <a:r>
              <a:rPr lang="cs-CZ" b="1" i="1" dirty="0" smtClean="0"/>
              <a:t>anticipovanou inflaci</a:t>
            </a:r>
            <a:r>
              <a:rPr lang="cs-CZ" dirty="0" smtClean="0"/>
              <a:t> (předvídaná, očekávaná) a </a:t>
            </a:r>
            <a:r>
              <a:rPr lang="cs-CZ" b="1" i="1" dirty="0" smtClean="0"/>
              <a:t>neanticipovanou</a:t>
            </a:r>
          </a:p>
          <a:p>
            <a:r>
              <a:rPr lang="cs-CZ" b="1" u="sng" dirty="0" smtClean="0"/>
              <a:t>Důsledky neanticipované inflace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/>
              <a:t>Ovlivňuje vztah mezi věřiteli a </a:t>
            </a:r>
            <a:r>
              <a:rPr lang="cs-CZ" dirty="0" smtClean="0"/>
              <a:t>dlužníky</a:t>
            </a:r>
          </a:p>
          <a:p>
            <a:pPr marL="892175" indent="-3540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Ovlivňuje vztah mezi zaměstnanci a zaměstnavateli</a:t>
            </a:r>
          </a:p>
          <a:p>
            <a:pPr marL="892175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Způsobuje přerozdělení příjmů a bohatství mezi jednotlivcem a státem</a:t>
            </a:r>
          </a:p>
          <a:p>
            <a:r>
              <a:rPr lang="cs-CZ" b="1" u="sng" dirty="0"/>
              <a:t>Náklady, které způsobuje jak anticipovaná tak neanticipovaná </a:t>
            </a:r>
            <a:r>
              <a:rPr lang="cs-CZ" b="1" u="sng" dirty="0" smtClean="0"/>
              <a:t>inflace</a:t>
            </a:r>
          </a:p>
          <a:p>
            <a:pPr marL="892175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err="1" smtClean="0"/>
              <a:t>Přeceňovací</a:t>
            </a:r>
            <a:r>
              <a:rPr lang="cs-CZ" dirty="0" smtClean="0"/>
              <a:t> </a:t>
            </a:r>
            <a:r>
              <a:rPr lang="cs-CZ" dirty="0"/>
              <a:t>náklady (menu </a:t>
            </a:r>
            <a:r>
              <a:rPr lang="cs-CZ" dirty="0" err="1"/>
              <a:t>costs</a:t>
            </a:r>
            <a:r>
              <a:rPr lang="cs-CZ" dirty="0" smtClean="0"/>
              <a:t>)</a:t>
            </a:r>
          </a:p>
          <a:p>
            <a:pPr marL="892175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Náklady ošoupaných podrážek</a:t>
            </a:r>
          </a:p>
          <a:p>
            <a:pPr marL="892175" indent="-354013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Dezinflační náklady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6714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7467600" cy="5997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Na závěr je třeba konstatovat, že i když je inflace vnímána spíše negativně ani její opak tedy deflace není pro ekonomiku ničím pozitivním.</a:t>
            </a:r>
          </a:p>
          <a:p>
            <a:pPr marL="0" indent="0">
              <a:buNone/>
            </a:pPr>
            <a:r>
              <a:rPr lang="cs-CZ" sz="2800" dirty="0" smtClean="0"/>
              <a:t>Deflace, která trvá delší dobu, může vést až k tzv. </a:t>
            </a:r>
            <a:r>
              <a:rPr lang="cs-CZ" sz="2800" b="1" dirty="0" smtClean="0"/>
              <a:t>deflační pasti.</a:t>
            </a:r>
            <a:r>
              <a:rPr lang="cs-CZ" sz="2800" dirty="0" smtClean="0"/>
              <a:t> 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FF0000"/>
                </a:solidFill>
              </a:rPr>
              <a:t>Více si přečtěte na str. 53 v opoře doc. Tvrdoně</a:t>
            </a:r>
            <a:endParaRPr lang="cs-CZ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4312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Vývoj Peněz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80920" cy="5904656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Systém zlatého standardu – hotovostní peníze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Souvisí s původními papírovými penězi, které byly směnitelné za zlato 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V různých  modifikacích existoval až do 70. let 20. století, v té době byla zlatem kryta pouze jedna měna – americký dolar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Po rozpadu zlatého standardu již peníze nejsou kryty zlatem a bankovky a mince jsou emitovány centrálními bankami</a:t>
            </a:r>
            <a:endParaRPr lang="cs-CZ" dirty="0"/>
          </a:p>
          <a:p>
            <a:pPr marL="355600" indent="-355600">
              <a:spcAft>
                <a:spcPts val="600"/>
              </a:spcAft>
            </a:pPr>
            <a:r>
              <a:rPr lang="cs-CZ" b="1" u="sng" dirty="0" smtClean="0"/>
              <a:t>Bezhotovostní peníze</a:t>
            </a:r>
            <a:endParaRPr lang="cs-CZ" b="1" u="sng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V posledních cca 30 letech jsou zcela běžné v podobě debetních, kreditních karet nebo formou placení mobilním telefonem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Některé státy se snaží o naprosté odstranění hotovostních peněz (např. Skandinávie)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3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Definice peněz a jejich vlastnosti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19256" cy="5616624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600" dirty="0" smtClean="0"/>
              <a:t>Peníze jsou statek, který v určité společnosti slouží jako všeobecně přijímaný prostředek směny (platidlo)</a:t>
            </a:r>
          </a:p>
          <a:p>
            <a:pPr marL="355600" indent="-355600">
              <a:spcAft>
                <a:spcPts val="1200"/>
              </a:spcAft>
            </a:pPr>
            <a:r>
              <a:rPr lang="cs-CZ" sz="2600" dirty="0"/>
              <a:t>Z pohledu práva se používá zákonné platidlo, tj. měna daného státu (v ČR koruna, zatím</a:t>
            </a:r>
            <a:r>
              <a:rPr lang="cs-CZ" sz="2600" dirty="0" smtClean="0"/>
              <a:t>)</a:t>
            </a:r>
          </a:p>
          <a:p>
            <a:pPr marL="355600" indent="-355600">
              <a:spcAft>
                <a:spcPts val="600"/>
              </a:spcAft>
            </a:pPr>
            <a:r>
              <a:rPr lang="cs-CZ" sz="2600" b="1" u="sng" dirty="0" smtClean="0"/>
              <a:t>Vlastnosti peněz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i="1" dirty="0" smtClean="0"/>
              <a:t>Dělitelnost</a:t>
            </a:r>
            <a:r>
              <a:rPr lang="cs-CZ" sz="2600" dirty="0" smtClean="0"/>
              <a:t> (výhoda = lze je rozložit na menší </a:t>
            </a:r>
            <a:r>
              <a:rPr lang="cs-CZ" sz="2600" dirty="0" err="1" smtClean="0"/>
              <a:t>jednotiky</a:t>
            </a:r>
            <a:r>
              <a:rPr lang="cs-CZ" sz="2600" dirty="0" smtClean="0"/>
              <a:t> – libry x pence)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i="1" dirty="0" smtClean="0"/>
              <a:t>Zaměnitelnost</a:t>
            </a:r>
            <a:r>
              <a:rPr lang="cs-CZ" sz="2600" dirty="0" smtClean="0"/>
              <a:t> (je jedno v jaké formě peníze přijímáme –   2 x 500 nebo 1000 Kč)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i="1" dirty="0" smtClean="0"/>
              <a:t>Přenositelnost </a:t>
            </a:r>
            <a:r>
              <a:rPr lang="cs-CZ" sz="2600" dirty="0" smtClean="0"/>
              <a:t>(výrazně lehčí oproti drahým kovům)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i="1" dirty="0"/>
              <a:t>Trvalost a </a:t>
            </a:r>
            <a:r>
              <a:rPr lang="cs-CZ" sz="2600" b="1" i="1" dirty="0" smtClean="0"/>
              <a:t>trvanlivost</a:t>
            </a:r>
            <a:r>
              <a:rPr lang="cs-CZ" sz="2600" dirty="0" smtClean="0"/>
              <a:t> (zatím není žádné datum spotřeby a mají relativně dlouhou životnost)</a:t>
            </a:r>
            <a:endParaRPr lang="cs-CZ" sz="2600" dirty="0"/>
          </a:p>
          <a:p>
            <a:pPr marL="355600" indent="-355600">
              <a:spcAft>
                <a:spcPts val="600"/>
              </a:spcAft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69297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Funkce peněz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80920" cy="5760640"/>
          </a:xfrm>
        </p:spPr>
        <p:txBody>
          <a:bodyPr>
            <a:normAutofit fontScale="92500" lnSpcReduction="10000"/>
          </a:bodyPr>
          <a:lstStyle/>
          <a:p>
            <a:pPr marL="355600" indent="-355600"/>
            <a:r>
              <a:rPr lang="cs-CZ" sz="3000" dirty="0" smtClean="0"/>
              <a:t>Rozlišujeme 3 základní funkce peněz:</a:t>
            </a:r>
          </a:p>
          <a:p>
            <a:pPr marL="892175" indent="-439738">
              <a:buSzPct val="100000"/>
              <a:buAutoNum type="arabicPeriod"/>
            </a:pPr>
            <a:r>
              <a:rPr lang="cs-CZ" sz="3000" b="1" u="sng" dirty="0" smtClean="0"/>
              <a:t>Prostředek směny</a:t>
            </a:r>
          </a:p>
          <a:p>
            <a:pPr marL="1162050" indent="-2698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000" dirty="0"/>
              <a:t>Peníze slouží ke zprostředkování směny (obchodu)</a:t>
            </a:r>
          </a:p>
          <a:p>
            <a:pPr marL="892175" indent="-439738">
              <a:buSzPct val="100000"/>
              <a:buFont typeface="+mj-lt"/>
              <a:buAutoNum type="arabicPeriod" startAt="2"/>
            </a:pPr>
            <a:r>
              <a:rPr lang="cs-CZ" sz="3000" b="1" u="sng" dirty="0" smtClean="0"/>
              <a:t>Zúčtovací jednotka</a:t>
            </a:r>
          </a:p>
          <a:p>
            <a:pPr marL="1162050" indent="-2698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000" dirty="0"/>
              <a:t>Peníze vyjadřují hodnotu statků a služeb, slouží k tzv. oceňování</a:t>
            </a:r>
          </a:p>
          <a:p>
            <a:pPr marL="1162050" indent="-2698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000" dirty="0"/>
              <a:t>Jsou důležité pro kalkulaci a odhadování příjmů a nákladů</a:t>
            </a:r>
          </a:p>
          <a:p>
            <a:pPr marL="892175" indent="-439738">
              <a:buSzPct val="100000"/>
              <a:buFont typeface="+mj-lt"/>
              <a:buAutoNum type="arabicPeriod" startAt="3"/>
            </a:pPr>
            <a:r>
              <a:rPr lang="cs-CZ" sz="3000" b="1" u="sng" dirty="0" smtClean="0"/>
              <a:t>Uchovatel hodnoty</a:t>
            </a:r>
          </a:p>
          <a:p>
            <a:pPr marL="1162050" indent="-269875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3000" dirty="0"/>
              <a:t>Pomocí peněz je možné uchovat hodnotu pro budoucí spotřebu a na základě jejich akumulace vytvářet bohatství pro budoucnost</a:t>
            </a:r>
          </a:p>
          <a:p>
            <a:pPr marL="892175" indent="-439738">
              <a:buSzPct val="100000"/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80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Peněžní agregáty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147248" cy="5637240"/>
          </a:xfrm>
        </p:spPr>
        <p:txBody>
          <a:bodyPr>
            <a:normAutofit fontScale="92500" lnSpcReduction="10000"/>
          </a:bodyPr>
          <a:lstStyle/>
          <a:p>
            <a:pPr marL="355600" indent="-355600"/>
            <a:r>
              <a:rPr lang="cs-CZ" sz="2800" dirty="0" smtClean="0"/>
              <a:t>V souvislosti s peněžními agregáty pracujeme s pojmem </a:t>
            </a:r>
            <a:r>
              <a:rPr lang="cs-CZ" sz="2800" b="1" i="1" u="sng" dirty="0" smtClean="0"/>
              <a:t>likvidita</a:t>
            </a:r>
            <a:r>
              <a:rPr lang="cs-CZ" sz="2800" b="1" i="1" dirty="0" smtClean="0"/>
              <a:t> = stupeň připravenosti aktiv k platbám</a:t>
            </a:r>
          </a:p>
          <a:p>
            <a:pPr marL="355600" indent="-355600"/>
            <a:r>
              <a:rPr lang="cs-CZ" sz="2800" dirty="0" smtClean="0"/>
              <a:t>Peněžní agregáty se liší právě stupněm likvidity, k jejich členění použijeme to, které využívá Česká národní banka: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M1 – tzv. „úzké peníze“</a:t>
            </a:r>
          </a:p>
          <a:p>
            <a:pPr marL="720725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600" dirty="0" smtClean="0"/>
              <a:t>Nejlikvidnější aktiva, která zahrnují hotovost a netermínované vklady (vklady na požádání, tj. běžné účty)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M2 – tzv. „střední peníze“</a:t>
            </a:r>
          </a:p>
          <a:p>
            <a:pPr marL="720725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600" dirty="0"/>
              <a:t>Zahrnuje M1 + termínované </a:t>
            </a:r>
            <a:r>
              <a:rPr lang="cs-CZ" sz="2600" dirty="0" smtClean="0"/>
              <a:t>vklady (jejich použití je omezené výpovědní lhůtou nebo splatností, max. do 2 let)</a:t>
            </a:r>
            <a:endParaRPr lang="cs-CZ" sz="2600" dirty="0"/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dirty="0" smtClean="0"/>
              <a:t>M3 – tzv. „široké peníze“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Zahrnuje M2 </a:t>
            </a:r>
            <a:r>
              <a:rPr lang="cs-CZ" sz="2600" dirty="0" smtClean="0"/>
              <a:t>+ obchodovatelné nástroje emitované sektorem měnových finančních institucí (akcie, podílové listy apod.)</a:t>
            </a:r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14497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Trh peněz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493224"/>
          </a:xfrm>
        </p:spPr>
        <p:txBody>
          <a:bodyPr>
            <a:normAutofit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3200" dirty="0" smtClean="0"/>
              <a:t>Peníze jsou určitým typem zboží, se kterým se obchoduje na trhu, existuje jejich nabídka a poptávka po nich</a:t>
            </a:r>
          </a:p>
          <a:p>
            <a:pPr marL="355600" indent="-355600">
              <a:spcAft>
                <a:spcPts val="600"/>
              </a:spcAft>
            </a:pPr>
            <a:r>
              <a:rPr lang="cs-CZ" sz="3200" dirty="0" smtClean="0"/>
              <a:t>Trh peněz je tedy místo, kde se střetává nabídka s poptávkou, i když se často jedná o místo virtuální </a:t>
            </a:r>
          </a:p>
          <a:p>
            <a:pPr marL="355600" indent="-355600">
              <a:spcAft>
                <a:spcPts val="600"/>
              </a:spcAft>
            </a:pPr>
            <a:r>
              <a:rPr lang="cs-CZ" sz="3200" dirty="0" smtClean="0"/>
              <a:t>Množství peněz je termín poměrně jasný, co je však jejich cenou? </a:t>
            </a:r>
            <a:r>
              <a:rPr lang="cs-CZ" sz="3200" b="1" dirty="0" smtClean="0"/>
              <a:t>Cena peněz</a:t>
            </a:r>
            <a:r>
              <a:rPr lang="cs-CZ" sz="3200" dirty="0" smtClean="0"/>
              <a:t> je vyjádřena prostřednictvím </a:t>
            </a:r>
            <a:r>
              <a:rPr lang="cs-CZ" sz="3200" b="1" dirty="0" smtClean="0"/>
              <a:t>úrokové míry</a:t>
            </a:r>
            <a:r>
              <a:rPr lang="cs-CZ" sz="3200" dirty="0" smtClean="0"/>
              <a:t>, která se vytváří na trhu vzájemným působením S a D</a:t>
            </a:r>
          </a:p>
        </p:txBody>
      </p:sp>
    </p:spTree>
    <p:extLst>
      <p:ext uri="{BB962C8B-B14F-4D97-AF65-F5344CB8AC3E}">
        <p14:creationId xmlns:p14="http://schemas.microsoft.com/office/powerpoint/2010/main" val="38630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Poptávka po penězích (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md</a:t>
            </a:r>
            <a:r>
              <a:rPr lang="cs-CZ" sz="4000" b="1" u="sng" dirty="0" smtClean="0">
                <a:solidFill>
                  <a:schemeClr val="tx1"/>
                </a:solidFill>
              </a:rPr>
              <a:t>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688632"/>
          </a:xfrm>
        </p:spPr>
        <p:txBody>
          <a:bodyPr>
            <a:normAutofit fontScale="92500"/>
          </a:bodyPr>
          <a:lstStyle/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Peníze jsou určitým typem zboží, se kterým se obchoduje na trhu, existuje jejich nabídka a poptávka po nich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Přání ekonomických subjektů držet peníze jako prostředek směny a uchovatele hodnoty = D po penězích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dirty="0" smtClean="0"/>
              <a:t>Představuje  množství peněz  (v co nejlikvidnější podobě, agregát M1) poptávaných při určité ceně (úrokové míře)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b="1" u="sng" dirty="0" smtClean="0"/>
              <a:t>Nominální peněžní zůstatek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/>
              <a:t>Zásoba peněz bez ohledu na ceny statků na trhu</a:t>
            </a:r>
          </a:p>
          <a:p>
            <a:pPr marL="355600" indent="-355600">
              <a:spcAft>
                <a:spcPts val="600"/>
              </a:spcAft>
            </a:pPr>
            <a:r>
              <a:rPr lang="cs-CZ" sz="2800" b="1" u="sng" dirty="0" smtClean="0"/>
              <a:t>Reálný peněžní zůstatek</a:t>
            </a:r>
          </a:p>
          <a:p>
            <a:pPr marL="720725" indent="-26828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800" dirty="0" smtClean="0"/>
              <a:t>Př</a:t>
            </a:r>
            <a:r>
              <a:rPr lang="cs-CZ" sz="2800" dirty="0"/>
              <a:t>edstavuje kupní sílu peněžního zůstatku, zohledňuje změny cenové hladiny</a:t>
            </a:r>
          </a:p>
          <a:p>
            <a:pPr marL="0" indent="0">
              <a:spcAft>
                <a:spcPts val="600"/>
              </a:spcAft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9659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1646</TotalTime>
  <Words>2750</Words>
  <Application>Microsoft Office PowerPoint</Application>
  <PresentationFormat>Předvádění na obrazovce (4:3)</PresentationFormat>
  <Paragraphs>267</Paragraphs>
  <Slides>36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Cambria Math</vt:lpstr>
      <vt:lpstr>Times New Roman</vt:lpstr>
      <vt:lpstr>Wingdings</vt:lpstr>
      <vt:lpstr>Wingdings 2</vt:lpstr>
      <vt:lpstr>Arkýř</vt:lpstr>
      <vt:lpstr>Peníze, trh peněz a inflace</vt:lpstr>
      <vt:lpstr>Peněžní x reálná ekonomika</vt:lpstr>
      <vt:lpstr>Vývoj Peněz</vt:lpstr>
      <vt:lpstr>Vývoj Peněz</vt:lpstr>
      <vt:lpstr>Definice peněz a jejich vlastnosti</vt:lpstr>
      <vt:lpstr>Funkce peněz</vt:lpstr>
      <vt:lpstr>Peněžní agregáty</vt:lpstr>
      <vt:lpstr>Trh peněz</vt:lpstr>
      <vt:lpstr>Poptávka po penězích (md)</vt:lpstr>
      <vt:lpstr>Poptávka po penězích (md)</vt:lpstr>
      <vt:lpstr>Křivka poptávky po penězích</vt:lpstr>
      <vt:lpstr>Co působí na křivku MD?</vt:lpstr>
      <vt:lpstr>Posun Křivky poptávky po penězích</vt:lpstr>
      <vt:lpstr>Nabídka peněz (ms)</vt:lpstr>
      <vt:lpstr>Centrální banka</vt:lpstr>
      <vt:lpstr>Činnost centrální banky (ČNB)</vt:lpstr>
      <vt:lpstr>Komerční banky</vt:lpstr>
      <vt:lpstr>Křivka nabídky peněz (ms)</vt:lpstr>
      <vt:lpstr>Posunky křivky nabídky peněz (ms)</vt:lpstr>
      <vt:lpstr>Rovnováha na trhu peněz</vt:lpstr>
      <vt:lpstr>Rovnováha na trhu peněz – posun md</vt:lpstr>
      <vt:lpstr>Rovnováha na trhu peněz – posun ms</vt:lpstr>
      <vt:lpstr>inflace</vt:lpstr>
      <vt:lpstr>inflace</vt:lpstr>
      <vt:lpstr>Měření inflace – cenové indexy</vt:lpstr>
      <vt:lpstr>Index spotřebitelských cen (cpi)</vt:lpstr>
      <vt:lpstr>Index cen průmyslových výrobců</vt:lpstr>
      <vt:lpstr>Rozdíly mezi CPI a deflátorem HDP</vt:lpstr>
      <vt:lpstr>Měření inflace</vt:lpstr>
      <vt:lpstr>Základní typy inflace</vt:lpstr>
      <vt:lpstr>typy inflace dle projevu</vt:lpstr>
      <vt:lpstr>Příčiny inflace</vt:lpstr>
      <vt:lpstr>Pozitivní efekty inflace</vt:lpstr>
      <vt:lpstr>Negativní efekty inflace a její náklady</vt:lpstr>
      <vt:lpstr>Prezentace aplikace PowerPoint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271</cp:revision>
  <dcterms:created xsi:type="dcterms:W3CDTF">2015-02-19T14:22:13Z</dcterms:created>
  <dcterms:modified xsi:type="dcterms:W3CDTF">2020-05-01T16:00:56Z</dcterms:modified>
</cp:coreProperties>
</file>