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88" r:id="rId4"/>
    <p:sldId id="289" r:id="rId5"/>
    <p:sldId id="290" r:id="rId6"/>
    <p:sldId id="291" r:id="rId7"/>
    <p:sldId id="273" r:id="rId8"/>
    <p:sldId id="268" r:id="rId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86486" autoAdjust="0"/>
  </p:normalViewPr>
  <p:slideViewPr>
    <p:cSldViewPr>
      <p:cViewPr varScale="1">
        <p:scale>
          <a:sx n="72" d="100"/>
          <a:sy n="72" d="100"/>
        </p:scale>
        <p:origin x="169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287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3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041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25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439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766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139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607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uroskop.cz/76/sekce/instituce-eu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uropa.eu/european-union/index_cs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760" y="2132856"/>
            <a:ext cx="6172200" cy="2737938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Evropská unie – korekce některých údajů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792088"/>
          </a:xfrm>
        </p:spPr>
        <p:txBody>
          <a:bodyPr>
            <a:normAutofit/>
          </a:bodyPr>
          <a:lstStyle/>
          <a:p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715200" cy="5133184"/>
          </a:xfrm>
        </p:spPr>
        <p:txBody>
          <a:bodyPr>
            <a:normAutofit/>
          </a:bodyPr>
          <a:lstStyle/>
          <a:p>
            <a:pPr marL="273050" indent="-273050" algn="just">
              <a:spcAft>
                <a:spcPts val="600"/>
              </a:spcAft>
            </a:pPr>
            <a:r>
              <a:rPr lang="cs-CZ" sz="2800" dirty="0" smtClean="0"/>
              <a:t>Vzhledem k tomu, že Velká Británie opustila Evropskou unii, je třeba upravit některé údaje, které nejsou obsaženy v opoře doc. Tvrdoně, respektive jsou v ní uvedeny ještě včetně Velké Británie. </a:t>
            </a:r>
            <a:endParaRPr lang="cs-CZ" sz="2800" dirty="0"/>
          </a:p>
          <a:p>
            <a:pPr marL="273050" indent="-273050" algn="just">
              <a:spcAft>
                <a:spcPts val="600"/>
              </a:spcAft>
            </a:pPr>
            <a:r>
              <a:rPr lang="cs-CZ" sz="2800" dirty="0" smtClean="0"/>
              <a:t>Další změny nastaly v roce 2019, kdy byla ustavena nová Komise </a:t>
            </a:r>
          </a:p>
          <a:p>
            <a:pPr marL="273050" indent="-273050" algn="just">
              <a:spcAft>
                <a:spcPts val="600"/>
              </a:spcAft>
            </a:pPr>
            <a:r>
              <a:rPr lang="cs-CZ" sz="2800" dirty="0" smtClean="0"/>
              <a:t>Tyto údaje jsou platné k 18. 5. 2020</a:t>
            </a:r>
          </a:p>
          <a:p>
            <a:pPr marL="273050" indent="-273050" algn="just">
              <a:spcAft>
                <a:spcPts val="600"/>
              </a:spcAft>
            </a:pPr>
            <a:r>
              <a:rPr lang="cs-CZ" sz="2800" dirty="0" smtClean="0"/>
              <a:t>Všechny další informace uvedené v opoře doc. Tvrdoně jsou platné</a:t>
            </a:r>
          </a:p>
          <a:p>
            <a:pPr marL="801688" indent="-341313" algn="just">
              <a:spcAft>
                <a:spcPts val="600"/>
              </a:spcAft>
              <a:buNone/>
            </a:pPr>
            <a:endParaRPr lang="cs-CZ" sz="2800" dirty="0" smtClean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654032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Str. 127, 128 a 129</a:t>
            </a:r>
            <a:endParaRPr lang="en-US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1124744"/>
            <a:ext cx="7758138" cy="5616624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Počet členských států EU: </a:t>
            </a:r>
            <a:r>
              <a:rPr lang="cs-CZ" sz="2800" dirty="0" smtClean="0">
                <a:solidFill>
                  <a:srgbClr val="FF0000"/>
                </a:solidFill>
              </a:rPr>
              <a:t>27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>
                <a:solidFill>
                  <a:srgbClr val="FF0000"/>
                </a:solidFill>
              </a:rPr>
              <a:t>6</a:t>
            </a:r>
            <a:r>
              <a:rPr lang="cs-CZ" sz="2800" dirty="0"/>
              <a:t> velkých a 21 malých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>
                <a:solidFill>
                  <a:srgbClr val="FF0000"/>
                </a:solidFill>
              </a:rPr>
              <a:t>11</a:t>
            </a:r>
            <a:r>
              <a:rPr lang="cs-CZ" sz="2800" dirty="0"/>
              <a:t> vyspělých a 16 relativně málo z hlediska ekonomické rozvinutosti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21 republik a </a:t>
            </a:r>
            <a:r>
              <a:rPr lang="cs-CZ" sz="2800" dirty="0">
                <a:solidFill>
                  <a:srgbClr val="FF0000"/>
                </a:solidFill>
              </a:rPr>
              <a:t>6</a:t>
            </a:r>
            <a:r>
              <a:rPr lang="cs-CZ" sz="2800" dirty="0"/>
              <a:t> konstitučních monarchií</a:t>
            </a:r>
          </a:p>
          <a:p>
            <a:pPr marL="460375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cs-CZ" sz="2800" dirty="0" smtClean="0"/>
          </a:p>
          <a:p>
            <a:pPr algn="just"/>
            <a:r>
              <a:rPr lang="cs-CZ" sz="2800" dirty="0"/>
              <a:t>Rozloha EU: cca </a:t>
            </a:r>
            <a:r>
              <a:rPr lang="cs-CZ" sz="2800" dirty="0">
                <a:solidFill>
                  <a:srgbClr val="FF0000"/>
                </a:solidFill>
              </a:rPr>
              <a:t>4 mil. km</a:t>
            </a:r>
            <a:r>
              <a:rPr lang="cs-CZ" sz="2800" baseline="30000" dirty="0">
                <a:solidFill>
                  <a:srgbClr val="FF0000"/>
                </a:solidFill>
              </a:rPr>
              <a:t>2</a:t>
            </a:r>
          </a:p>
          <a:p>
            <a:pPr algn="just"/>
            <a:r>
              <a:rPr lang="cs-CZ" sz="2800" dirty="0"/>
              <a:t>Počet obyvatel EU: cca </a:t>
            </a:r>
            <a:r>
              <a:rPr lang="cs-CZ" sz="2800" dirty="0">
                <a:solidFill>
                  <a:srgbClr val="FF0000"/>
                </a:solidFill>
              </a:rPr>
              <a:t>450 mil. </a:t>
            </a:r>
            <a:endParaRPr lang="cs-CZ" sz="2800" dirty="0" smtClean="0">
              <a:solidFill>
                <a:srgbClr val="FF0000"/>
              </a:solidFill>
            </a:endParaRPr>
          </a:p>
          <a:p>
            <a:pPr algn="just"/>
            <a:r>
              <a:rPr lang="cs-CZ" sz="2800" dirty="0" smtClean="0"/>
              <a:t>Mezi nejvyspělejší státy svět patří </a:t>
            </a:r>
            <a:r>
              <a:rPr lang="cs-CZ" sz="2800" dirty="0" smtClean="0">
                <a:solidFill>
                  <a:srgbClr val="FF0000"/>
                </a:solidFill>
              </a:rPr>
              <a:t>11</a:t>
            </a:r>
            <a:r>
              <a:rPr lang="cs-CZ" sz="2800" dirty="0" smtClean="0"/>
              <a:t> členských zemí EU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1900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654032"/>
          </a:xfrm>
        </p:spPr>
        <p:txBody>
          <a:bodyPr>
            <a:no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i</a:t>
            </a:r>
            <a:r>
              <a:rPr lang="cs-CZ" sz="4000" b="1" u="sng" dirty="0" smtClean="0">
                <a:solidFill>
                  <a:schemeClr val="tx1"/>
                </a:solidFill>
              </a:rPr>
              <a:t>nstituce </a:t>
            </a:r>
            <a:r>
              <a:rPr lang="cs-CZ" sz="4000" b="1" u="sng" dirty="0" err="1" smtClean="0">
                <a:solidFill>
                  <a:schemeClr val="tx1"/>
                </a:solidFill>
              </a:rPr>
              <a:t>eu</a:t>
            </a:r>
            <a:endParaRPr lang="en-US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908720"/>
            <a:ext cx="7758138" cy="5832648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Počet členů některých institucí je navázán na počet členských států, tak na to prosím myslete, v opoře je toto uvedeno</a:t>
            </a:r>
          </a:p>
          <a:p>
            <a:pPr algn="just"/>
            <a:r>
              <a:rPr lang="cs-CZ" sz="2800" dirty="0" smtClean="0"/>
              <a:t>Pokud tedy bude v opoře uvedeno 28, automaticky platí 27</a:t>
            </a:r>
          </a:p>
          <a:p>
            <a:pPr algn="just"/>
            <a:r>
              <a:rPr lang="cs-CZ" sz="2800" b="1" i="1" u="sng" dirty="0" smtClean="0"/>
              <a:t>Komise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27 komisařů (každá země má </a:t>
            </a:r>
            <a:r>
              <a:rPr lang="cs-CZ" sz="2800" dirty="0" smtClean="0"/>
              <a:t>jednoho)</a:t>
            </a:r>
            <a:endParaRPr lang="cs-CZ" sz="2800" dirty="0"/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Předsedkyní je Ursula von der </a:t>
            </a:r>
            <a:r>
              <a:rPr lang="cs-CZ" sz="2800" dirty="0" err="1"/>
              <a:t>Leyen</a:t>
            </a:r>
            <a:endParaRPr lang="cs-CZ" sz="2800" dirty="0"/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za ČR – Věra Jourová – místopředsedkyně Komise </a:t>
            </a:r>
            <a:r>
              <a:rPr lang="cs-CZ" sz="2800" dirty="0" smtClean="0"/>
              <a:t>a komisařka </a:t>
            </a:r>
            <a:r>
              <a:rPr lang="cs-CZ" sz="2800" dirty="0"/>
              <a:t>pro hodnoty EU a transparentnost </a:t>
            </a:r>
          </a:p>
        </p:txBody>
      </p:sp>
    </p:spTree>
    <p:extLst>
      <p:ext uri="{BB962C8B-B14F-4D97-AF65-F5344CB8AC3E}">
        <p14:creationId xmlns:p14="http://schemas.microsoft.com/office/powerpoint/2010/main" val="186364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654032"/>
          </a:xfrm>
        </p:spPr>
        <p:txBody>
          <a:bodyPr>
            <a:no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i</a:t>
            </a:r>
            <a:r>
              <a:rPr lang="cs-CZ" sz="4000" b="1" u="sng" dirty="0" smtClean="0">
                <a:solidFill>
                  <a:schemeClr val="tx1"/>
                </a:solidFill>
              </a:rPr>
              <a:t>nstituce </a:t>
            </a:r>
            <a:r>
              <a:rPr lang="cs-CZ" sz="4000" b="1" u="sng" dirty="0" err="1" smtClean="0">
                <a:solidFill>
                  <a:schemeClr val="tx1"/>
                </a:solidFill>
              </a:rPr>
              <a:t>eu</a:t>
            </a:r>
            <a:endParaRPr lang="en-US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908720"/>
            <a:ext cx="7758138" cy="5832648"/>
          </a:xfrm>
        </p:spPr>
        <p:txBody>
          <a:bodyPr>
            <a:normAutofit fontScale="92500"/>
          </a:bodyPr>
          <a:lstStyle/>
          <a:p>
            <a:pPr algn="just"/>
            <a:r>
              <a:rPr lang="cs-CZ" sz="2800" b="1" i="1" u="sng" dirty="0" smtClean="0"/>
              <a:t>Komise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27 komisařů (každá země má </a:t>
            </a:r>
            <a:r>
              <a:rPr lang="cs-CZ" sz="2800" dirty="0" smtClean="0"/>
              <a:t>jednoho)</a:t>
            </a:r>
            <a:endParaRPr lang="cs-CZ" sz="2800" dirty="0"/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Předsedkyní je Ursula von der </a:t>
            </a:r>
            <a:r>
              <a:rPr lang="cs-CZ" sz="2800" dirty="0" err="1"/>
              <a:t>Leyen</a:t>
            </a:r>
            <a:endParaRPr lang="cs-CZ" sz="2800" dirty="0"/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za ČR – Věra Jourová – místopředsedkyně Komise  komisařka pro hodnoty EU a transparentnost </a:t>
            </a:r>
            <a:endParaRPr lang="cs-CZ" sz="2800" dirty="0" smtClean="0"/>
          </a:p>
          <a:p>
            <a:pPr algn="just">
              <a:spcAft>
                <a:spcPts val="600"/>
              </a:spcAft>
            </a:pPr>
            <a:r>
              <a:rPr lang="cs-CZ" sz="2800" b="1" i="1" u="sng" dirty="0"/>
              <a:t>Evropský </a:t>
            </a:r>
            <a:r>
              <a:rPr lang="cs-CZ" sz="2800" b="1" i="1" u="sng" dirty="0" smtClean="0"/>
              <a:t>parlament</a:t>
            </a:r>
            <a:endParaRPr lang="cs-CZ" sz="2800" b="1" i="1" u="sng" dirty="0"/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705 poslanců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21 za </a:t>
            </a:r>
            <a:r>
              <a:rPr lang="cs-CZ" sz="2800" dirty="0" smtClean="0"/>
              <a:t>ČR</a:t>
            </a:r>
          </a:p>
          <a:p>
            <a:pPr algn="just">
              <a:spcAft>
                <a:spcPts val="600"/>
              </a:spcAft>
            </a:pPr>
            <a:r>
              <a:rPr lang="cs-CZ" sz="2800" b="1" i="1" u="sng" dirty="0"/>
              <a:t>Více </a:t>
            </a:r>
            <a:r>
              <a:rPr lang="cs-CZ" sz="2800" b="1" i="1" u="sng" dirty="0" smtClean="0"/>
              <a:t>nejen o </a:t>
            </a:r>
            <a:r>
              <a:rPr lang="cs-CZ" sz="2800" b="1" i="1" u="sng" dirty="0"/>
              <a:t>institucích EU najdete na </a:t>
            </a:r>
            <a:endParaRPr lang="cs-CZ" sz="2800" b="1" i="1" u="sng" dirty="0" smtClean="0"/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>
                <a:hlinkClick r:id="rId3"/>
              </a:rPr>
              <a:t>https://www.euroskop.cz/76/sekce/instituce-eu</a:t>
            </a:r>
            <a:r>
              <a:rPr lang="cs-CZ" sz="2800" dirty="0" smtClean="0">
                <a:hlinkClick r:id="rId3"/>
              </a:rPr>
              <a:t>/</a:t>
            </a:r>
            <a:endParaRPr lang="cs-CZ" sz="2800" dirty="0" smtClean="0"/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>
                <a:hlinkClick r:id="rId4"/>
              </a:rPr>
              <a:t>https://</a:t>
            </a:r>
            <a:r>
              <a:rPr lang="cs-CZ" sz="2800" dirty="0" smtClean="0">
                <a:hlinkClick r:id="rId4"/>
              </a:rPr>
              <a:t>europa.eu/european-union/index_cs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13534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654032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Neplést!!!</a:t>
            </a:r>
            <a:endParaRPr lang="en-US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908720"/>
            <a:ext cx="7758138" cy="583264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b="1" i="1" u="sng" dirty="0" smtClean="0"/>
              <a:t>Evropská rada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funguje jako strategický orgán odpovědný za základní politická rozhodnutí, řešení závažných politických problémů a určování směru vývoje evropské integrace. Slouží jako fórum pro vrcholnou politickou diskuzi v krizových situacích a často napomáhá vyřešit případné spory a neshody mezi členskými státy. </a:t>
            </a:r>
            <a:endParaRPr lang="cs-CZ" dirty="0" smtClean="0"/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Předsedou je Charles Michel</a:t>
            </a:r>
          </a:p>
          <a:p>
            <a:pPr algn="just">
              <a:spcAft>
                <a:spcPts val="600"/>
              </a:spcAft>
            </a:pPr>
            <a:r>
              <a:rPr lang="cs-CZ" b="1" i="1" u="sng" dirty="0" smtClean="0"/>
              <a:t>Rada EU</a:t>
            </a:r>
            <a:endParaRPr lang="cs-CZ" b="1" i="1" u="sng" dirty="0"/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Někdy jen pouze Rada nebo Rada ministrů</a:t>
            </a:r>
            <a:endParaRPr lang="cs-CZ" dirty="0"/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legislativní </a:t>
            </a:r>
            <a:r>
              <a:rPr lang="cs-CZ" dirty="0"/>
              <a:t>a </a:t>
            </a:r>
            <a:r>
              <a:rPr lang="cs-CZ" dirty="0" smtClean="0"/>
              <a:t>výkonný </a:t>
            </a:r>
            <a:r>
              <a:rPr lang="cs-CZ" smtClean="0"/>
              <a:t>orgán EU (27) </a:t>
            </a:r>
            <a:endParaRPr lang="cs-CZ" dirty="0" smtClean="0"/>
          </a:p>
          <a:p>
            <a:pPr algn="just">
              <a:spcAft>
                <a:spcPts val="600"/>
              </a:spcAft>
            </a:pPr>
            <a:r>
              <a:rPr lang="cs-CZ" b="1" i="1" u="sng" dirty="0"/>
              <a:t>Rada </a:t>
            </a:r>
            <a:r>
              <a:rPr lang="cs-CZ" b="1" i="1" u="sng" dirty="0" smtClean="0"/>
              <a:t>Evropy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>
                <a:solidFill>
                  <a:srgbClr val="FF0000"/>
                </a:solidFill>
              </a:rPr>
              <a:t>Nepatří mezi orgány </a:t>
            </a:r>
            <a:r>
              <a:rPr lang="cs-CZ" dirty="0" smtClean="0">
                <a:solidFill>
                  <a:srgbClr val="FF0000"/>
                </a:solidFill>
              </a:rPr>
              <a:t>EU!!!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Jedná se o mezinárodní organizaci spojující 47 zemí Evropy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27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63408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Str. 150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787208" cy="533267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Na str. 150 jsou popsána konvergenční kritéria, která slouží pro vstup do eurozóny, často se můžete setkat s názvem Maastrichtská </a:t>
            </a:r>
            <a:r>
              <a:rPr lang="cs-CZ" sz="2800" dirty="0" smtClean="0"/>
              <a:t>kritéria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971</TotalTime>
  <Words>324</Words>
  <Application>Microsoft Office PowerPoint</Application>
  <PresentationFormat>Předvádění na obrazovce (4:3)</PresentationFormat>
  <Paragraphs>53</Paragraphs>
  <Slides>8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Calibri</vt:lpstr>
      <vt:lpstr>Times New Roman</vt:lpstr>
      <vt:lpstr>Wingdings</vt:lpstr>
      <vt:lpstr>Wingdings 2</vt:lpstr>
      <vt:lpstr>Arkýř</vt:lpstr>
      <vt:lpstr>Evropská unie – korekce některých údajů</vt:lpstr>
      <vt:lpstr>Prezentace aplikace PowerPoint</vt:lpstr>
      <vt:lpstr>Str. 127, 128 a 129</vt:lpstr>
      <vt:lpstr>instituce eu</vt:lpstr>
      <vt:lpstr>instituce eu</vt:lpstr>
      <vt:lpstr>Neplést!!!</vt:lpstr>
      <vt:lpstr>Str. 150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226</cp:revision>
  <dcterms:created xsi:type="dcterms:W3CDTF">2015-02-19T14:22:13Z</dcterms:created>
  <dcterms:modified xsi:type="dcterms:W3CDTF">2021-02-19T15:13:26Z</dcterms:modified>
</cp:coreProperties>
</file>