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  <p:sldMasterId id="2147483787" r:id="rId2"/>
  </p:sldMasterIdLst>
  <p:notesMasterIdLst>
    <p:notesMasterId r:id="rId54"/>
  </p:notesMasterIdLst>
  <p:sldIdLst>
    <p:sldId id="275" r:id="rId3"/>
    <p:sldId id="274" r:id="rId4"/>
    <p:sldId id="33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278" r:id="rId13"/>
    <p:sldId id="279" r:id="rId14"/>
    <p:sldId id="332" r:id="rId15"/>
    <p:sldId id="331" r:id="rId16"/>
    <p:sldId id="280" r:id="rId17"/>
    <p:sldId id="281" r:id="rId18"/>
    <p:sldId id="333" r:id="rId19"/>
    <p:sldId id="334" r:id="rId20"/>
    <p:sldId id="339" r:id="rId21"/>
    <p:sldId id="340" r:id="rId22"/>
    <p:sldId id="325" r:id="rId23"/>
    <p:sldId id="307" r:id="rId24"/>
    <p:sldId id="285" r:id="rId25"/>
    <p:sldId id="286" r:id="rId26"/>
    <p:sldId id="287" r:id="rId27"/>
    <p:sldId id="309" r:id="rId28"/>
    <p:sldId id="314" r:id="rId29"/>
    <p:sldId id="336" r:id="rId30"/>
    <p:sldId id="310" r:id="rId31"/>
    <p:sldId id="311" r:id="rId32"/>
    <p:sldId id="312" r:id="rId33"/>
    <p:sldId id="341" r:id="rId34"/>
    <p:sldId id="346" r:id="rId35"/>
    <p:sldId id="348" r:id="rId36"/>
    <p:sldId id="345" r:id="rId37"/>
    <p:sldId id="347" r:id="rId38"/>
    <p:sldId id="343" r:id="rId39"/>
    <p:sldId id="324" r:id="rId40"/>
    <p:sldId id="350" r:id="rId41"/>
    <p:sldId id="313" r:id="rId42"/>
    <p:sldId id="349" r:id="rId43"/>
    <p:sldId id="327" r:id="rId44"/>
    <p:sldId id="335" r:id="rId45"/>
    <p:sldId id="288" r:id="rId46"/>
    <p:sldId id="337" r:id="rId47"/>
    <p:sldId id="338" r:id="rId48"/>
    <p:sldId id="289" r:id="rId49"/>
    <p:sldId id="315" r:id="rId50"/>
    <p:sldId id="292" r:id="rId51"/>
    <p:sldId id="293" r:id="rId52"/>
    <p:sldId id="299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42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m\AppData\Local\Temp\32018119_05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m\AppData\Local\Temp\Eurostat_Table_teilm021NoFlagNoDesc_e7e878ca-626b-4495-b5d9-dbf5387ec422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B:\PC%20VE%20&#352;KOLE\R&#367;zn&#233;\HABILITACE\HABILITA&#268;N&#205;%20P&#344;EDN&#193;&#352;KA\Region&#225;ln&#237;%20nezam&#283;stnanost.xls" TargetMode="External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m\AppData\Local\Temp\32018119_05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Se&#353;it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B:\PC%20VE%20&#352;KOLE\R&#367;zn&#233;\HABILITACE\HABILITA&#268;N&#205;%20P&#344;EDN&#193;&#352;KA\data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B:\PC%20VE%20&#352;KOLE\R&#367;zn&#233;\HABILITACE\HABILITA&#268;N&#205;%20P&#344;EDN&#193;&#352;KA\data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R&#367;zn&#233;\HABILITACE\data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B:\PC%20VE%20&#352;KOLE\R&#367;zn&#233;\HABILITACE\HABILITA&#268;N&#205;%20P&#344;EDN&#193;&#352;KA\ZM&#282;NY%20V%20ZAM&#282;STNANOSTI%20DLE%20DOSA&#381;EN&#201;HO%20VZD&#282;L&#193;N&#205;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m\AppData\Local\Temp\Eurostat_Table_tps00203NoFlagNoDesc_661926ae-f4d2-4dc8-a498-a0dd63aac1da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Rozložení</a:t>
            </a:r>
            <a:r>
              <a:rPr lang="cs-CZ" b="1" baseline="0"/>
              <a:t> obyvatel v ČR</a:t>
            </a:r>
            <a:endParaRPr lang="cs-CZ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D-48C5-A7EC-719F135445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D-48C5-A7EC-719F135445FC}"/>
              </c:ext>
            </c:extLst>
          </c:dPt>
          <c:dLbls>
            <c:dLbl>
              <c:idx val="0"/>
              <c:layout>
                <c:manualLayout>
                  <c:x val="5.3010061242344704E-2"/>
                  <c:y val="-0.18497484689413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1D-48C5-A7EC-719F135445FC}"/>
                </c:ext>
              </c:extLst>
            </c:dLbl>
            <c:dLbl>
              <c:idx val="1"/>
              <c:layout>
                <c:manualLayout>
                  <c:x val="-8.5591644794400703E-3"/>
                  <c:y val="-0.12858850976961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1D-48C5-A7EC-719F135445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'[32018119_0501.xlsx]vsps'!$S$42:$S$43</c:f>
              <c:strCache>
                <c:ptCount val="2"/>
                <c:pt idx="0">
                  <c:v>ekonomicky neaktivní obyvatelsko</c:v>
                </c:pt>
                <c:pt idx="1">
                  <c:v>ekonomicky aktivní obyvatelsko</c:v>
                </c:pt>
              </c:strCache>
            </c:strRef>
          </c:cat>
          <c:val>
            <c:numRef>
              <c:f>'[32018119_0501.xlsx]vsps'!$T$42:$T$43</c:f>
              <c:numCache>
                <c:formatCode>#\ ##0.0</c:formatCode>
                <c:ptCount val="2"/>
                <c:pt idx="0">
                  <c:v>5234.3890755524017</c:v>
                </c:pt>
                <c:pt idx="1">
                  <c:v>5415.4109244475976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1D-48C5-A7EC-719F135445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92-4528-9744-D2EE1D9CCA06}"/>
              </c:ext>
            </c:extLst>
          </c:dPt>
          <c:cat>
            <c:strRef>
              <c:f>'[Eurostat_Table_teilm021NoFlagNoDesc_e7e878ca-626b-4495-b5d9-dbf5387ec422.xls]Sheet0'!$A$4:$A$31</c:f>
              <c:strCache>
                <c:ptCount val="28"/>
                <c:pt idx="0">
                  <c:v>Spain</c:v>
                </c:pt>
                <c:pt idx="1">
                  <c:v>Greece</c:v>
                </c:pt>
                <c:pt idx="2">
                  <c:v>Italy</c:v>
                </c:pt>
                <c:pt idx="3">
                  <c:v>Sweden</c:v>
                </c:pt>
                <c:pt idx="4">
                  <c:v>Portugal</c:v>
                </c:pt>
                <c:pt idx="5">
                  <c:v>Luxembourg</c:v>
                </c:pt>
                <c:pt idx="6">
                  <c:v>Croatia</c:v>
                </c:pt>
                <c:pt idx="7">
                  <c:v>Estonia</c:v>
                </c:pt>
                <c:pt idx="8">
                  <c:v>Lithuania</c:v>
                </c:pt>
                <c:pt idx="9">
                  <c:v>Finland</c:v>
                </c:pt>
                <c:pt idx="10">
                  <c:v>France</c:v>
                </c:pt>
                <c:pt idx="11">
                  <c:v>Cyprus</c:v>
                </c:pt>
                <c:pt idx="12">
                  <c:v>Slovakia</c:v>
                </c:pt>
                <c:pt idx="13">
                  <c:v>Latvia</c:v>
                </c:pt>
                <c:pt idx="14">
                  <c:v>Romania</c:v>
                </c:pt>
                <c:pt idx="15">
                  <c:v>Slovenia</c:v>
                </c:pt>
                <c:pt idx="16">
                  <c:v>Bulgaria</c:v>
                </c:pt>
                <c:pt idx="17">
                  <c:v>Ireland</c:v>
                </c:pt>
                <c:pt idx="18">
                  <c:v>Belgium</c:v>
                </c:pt>
                <c:pt idx="19">
                  <c:v>Hungary</c:v>
                </c:pt>
                <c:pt idx="20">
                  <c:v>United Kingdom</c:v>
                </c:pt>
                <c:pt idx="21">
                  <c:v>Denmark</c:v>
                </c:pt>
                <c:pt idx="22">
                  <c:v>Austria</c:v>
                </c:pt>
                <c:pt idx="23">
                  <c:v>Poland</c:v>
                </c:pt>
                <c:pt idx="24">
                  <c:v>Netherlands</c:v>
                </c:pt>
                <c:pt idx="25">
                  <c:v>Malta</c:v>
                </c:pt>
                <c:pt idx="26">
                  <c:v>Czechia</c:v>
                </c:pt>
                <c:pt idx="27">
                  <c:v>Germany</c:v>
                </c:pt>
              </c:strCache>
            </c:strRef>
          </c:cat>
          <c:val>
            <c:numRef>
              <c:f>'[Eurostat_Table_teilm021NoFlagNoDesc_e7e878ca-626b-4495-b5d9-dbf5387ec422.xls]Sheet0'!$I$4:$I$31</c:f>
              <c:numCache>
                <c:formatCode>General</c:formatCode>
                <c:ptCount val="28"/>
                <c:pt idx="0">
                  <c:v>41.6</c:v>
                </c:pt>
                <c:pt idx="1">
                  <c:v>37.5</c:v>
                </c:pt>
                <c:pt idx="2">
                  <c:v>29.9</c:v>
                </c:pt>
                <c:pt idx="3">
                  <c:v>28.3</c:v>
                </c:pt>
                <c:pt idx="4">
                  <c:v>27.4</c:v>
                </c:pt>
                <c:pt idx="5">
                  <c:v>26.3</c:v>
                </c:pt>
                <c:pt idx="6">
                  <c:v>25.1</c:v>
                </c:pt>
                <c:pt idx="7">
                  <c:v>23.2</c:v>
                </c:pt>
                <c:pt idx="8">
                  <c:v>21.8</c:v>
                </c:pt>
                <c:pt idx="9">
                  <c:v>21.8</c:v>
                </c:pt>
                <c:pt idx="10">
                  <c:v>20.100000000000001</c:v>
                </c:pt>
                <c:pt idx="11">
                  <c:v>19.899999999999999</c:v>
                </c:pt>
                <c:pt idx="12">
                  <c:v>19.899999999999999</c:v>
                </c:pt>
                <c:pt idx="13">
                  <c:v>16.899999999999999</c:v>
                </c:pt>
                <c:pt idx="14">
                  <c:v>16.899999999999999</c:v>
                </c:pt>
                <c:pt idx="15">
                  <c:v>16.899999999999999</c:v>
                </c:pt>
                <c:pt idx="16">
                  <c:v>16.399999999999999</c:v>
                </c:pt>
                <c:pt idx="17">
                  <c:v>15.9</c:v>
                </c:pt>
                <c:pt idx="18">
                  <c:v>15.7</c:v>
                </c:pt>
                <c:pt idx="19">
                  <c:v>15.2</c:v>
                </c:pt>
                <c:pt idx="20">
                  <c:v>12.9</c:v>
                </c:pt>
                <c:pt idx="21">
                  <c:v>12.6</c:v>
                </c:pt>
                <c:pt idx="22">
                  <c:v>10.9</c:v>
                </c:pt>
                <c:pt idx="23">
                  <c:v>10.8</c:v>
                </c:pt>
                <c:pt idx="24">
                  <c:v>10.7</c:v>
                </c:pt>
                <c:pt idx="25">
                  <c:v>9.8000000000000007</c:v>
                </c:pt>
                <c:pt idx="26">
                  <c:v>8.6999999999999993</c:v>
                </c:pt>
                <c:pt idx="27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92-4528-9744-D2EE1D9CC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505864"/>
        <c:axId val="134509472"/>
      </c:barChart>
      <c:catAx>
        <c:axId val="134505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509472"/>
        <c:crosses val="autoZero"/>
        <c:auto val="1"/>
        <c:lblAlgn val="ctr"/>
        <c:lblOffset val="100"/>
        <c:noMultiLvlLbl val="0"/>
      </c:catAx>
      <c:valAx>
        <c:axId val="13450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50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'mira nezam'!$A$5</c:f>
              <c:strCache>
                <c:ptCount val="1"/>
                <c:pt idx="0">
                  <c:v>Praha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('mira nezam'!$B$3:$P$3;'mira nezam'!$R$3:$Y$3)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 formatCode="0_ ;\-0\ ">
                  <c:v>2009</c:v>
                </c:pt>
                <c:pt idx="20" formatCode="0_ ;\-0\ ">
                  <c:v>2010</c:v>
                </c:pt>
                <c:pt idx="21" formatCode="0_ ;\-0\ ">
                  <c:v>2011</c:v>
                </c:pt>
                <c:pt idx="22" formatCode="0_ ;\-0\ ">
                  <c:v>2012</c:v>
                </c:pt>
              </c:numCache>
            </c:numRef>
          </c:cat>
          <c:val>
            <c:numRef>
              <c:f>('mira nezam'!$B$5:$P$5;'mira nezam'!$R$5:$Y$5)</c:f>
              <c:numCache>
                <c:formatCode>General</c:formatCode>
                <c:ptCount val="23"/>
                <c:pt idx="0" formatCode="0.00">
                  <c:v>0.63847747678612565</c:v>
                </c:pt>
                <c:pt idx="1">
                  <c:v>1.1599999999999988</c:v>
                </c:pt>
                <c:pt idx="2">
                  <c:v>0.32000000000000034</c:v>
                </c:pt>
                <c:pt idx="3" formatCode="0.00">
                  <c:v>0.34</c:v>
                </c:pt>
                <c:pt idx="4" formatCode="0.00">
                  <c:v>0.28008503775505317</c:v>
                </c:pt>
                <c:pt idx="5" formatCode="0.00">
                  <c:v>0.29000000000000026</c:v>
                </c:pt>
                <c:pt idx="6" formatCode="0.00">
                  <c:v>0.43000000000000027</c:v>
                </c:pt>
                <c:pt idx="7" formatCode="0.00">
                  <c:v>0.86930963205295764</c:v>
                </c:pt>
                <c:pt idx="8" formatCode="0.00">
                  <c:v>2.3134436362321416</c:v>
                </c:pt>
                <c:pt idx="9" formatCode="0.00">
                  <c:v>3.5202002625011923</c:v>
                </c:pt>
                <c:pt idx="10" formatCode="0.00">
                  <c:v>3.4202709646693155</c:v>
                </c:pt>
                <c:pt idx="11" formatCode="0.00">
                  <c:v>3.3906753293572707</c:v>
                </c:pt>
                <c:pt idx="12" formatCode="0.00">
                  <c:v>3.7348068040294478</c:v>
                </c:pt>
                <c:pt idx="13" formatCode="0.00">
                  <c:v>4.0183865502164018</c:v>
                </c:pt>
                <c:pt idx="14" formatCode="0.00">
                  <c:v>4.2401666431339819</c:v>
                </c:pt>
                <c:pt idx="15" formatCode="0.00">
                  <c:v>3.2497986914220922</c:v>
                </c:pt>
                <c:pt idx="16" formatCode="0.00">
                  <c:v>2.7222116528933675</c:v>
                </c:pt>
                <c:pt idx="17" formatCode="0.00">
                  <c:v>2.1606148590947911</c:v>
                </c:pt>
                <c:pt idx="18" formatCode="0.00">
                  <c:v>2.1370615965675692</c:v>
                </c:pt>
                <c:pt idx="19" formatCode="0.00">
                  <c:v>3.6608407527316897</c:v>
                </c:pt>
                <c:pt idx="20" formatCode="0.00">
                  <c:v>4.0714696734256295</c:v>
                </c:pt>
                <c:pt idx="21" formatCode="0.00">
                  <c:v>3.9487536583161393</c:v>
                </c:pt>
                <c:pt idx="22" formatCode="0.00">
                  <c:v>4.5227415225621996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12-4505-96AC-F4548C3C6E1D}"/>
            </c:ext>
          </c:extLst>
        </c:ser>
        <c:ser>
          <c:idx val="1"/>
          <c:order val="1"/>
          <c:tx>
            <c:strRef>
              <c:f>'mira nezam'!$A$8</c:f>
              <c:strCache>
                <c:ptCount val="1"/>
                <c:pt idx="0">
                  <c:v>Plzeňský</c:v>
                </c:pt>
              </c:strCache>
            </c:strRef>
          </c:tx>
          <c:marker>
            <c:symbol val="none"/>
          </c:marker>
          <c:cat>
            <c:numRef>
              <c:f>('mira nezam'!$B$3:$P$3;'mira nezam'!$R$3:$Y$3)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 formatCode="0_ ;\-0\ ">
                  <c:v>2009</c:v>
                </c:pt>
                <c:pt idx="20" formatCode="0_ ;\-0\ ">
                  <c:v>2010</c:v>
                </c:pt>
                <c:pt idx="21" formatCode="0_ ;\-0\ ">
                  <c:v>2011</c:v>
                </c:pt>
                <c:pt idx="22" formatCode="0_ ;\-0\ ">
                  <c:v>2012</c:v>
                </c:pt>
              </c:numCache>
            </c:numRef>
          </c:cat>
          <c:val>
            <c:numRef>
              <c:f>('mira nezam'!$B$8:$P$8;'mira nezam'!$R$8:$Y$8)</c:f>
              <c:numCache>
                <c:formatCode>0.00</c:formatCode>
                <c:ptCount val="23"/>
                <c:pt idx="0">
                  <c:v>0.65078510280724255</c:v>
                </c:pt>
                <c:pt idx="1">
                  <c:v>3.9716082752884896</c:v>
                </c:pt>
                <c:pt idx="2">
                  <c:v>2.9805698724760892</c:v>
                </c:pt>
                <c:pt idx="3">
                  <c:v>3.6909171500492497</c:v>
                </c:pt>
                <c:pt idx="4">
                  <c:v>2.5588279623327952</c:v>
                </c:pt>
                <c:pt idx="5">
                  <c:v>2.19</c:v>
                </c:pt>
                <c:pt idx="6">
                  <c:v>2.63</c:v>
                </c:pt>
                <c:pt idx="7">
                  <c:v>4.2303066894751185</c:v>
                </c:pt>
                <c:pt idx="8">
                  <c:v>6.0869351327124459</c:v>
                </c:pt>
                <c:pt idx="9">
                  <c:v>7.4282850613277756</c:v>
                </c:pt>
                <c:pt idx="10">
                  <c:v>6.4728479133927062</c:v>
                </c:pt>
                <c:pt idx="11">
                  <c:v>6.519206747975467</c:v>
                </c:pt>
                <c:pt idx="12">
                  <c:v>7.0588974355394862</c:v>
                </c:pt>
                <c:pt idx="13">
                  <c:v>7.6030538640370278</c:v>
                </c:pt>
                <c:pt idx="14">
                  <c:v>7.4058308032745925</c:v>
                </c:pt>
                <c:pt idx="15">
                  <c:v>6.4455738613041991</c:v>
                </c:pt>
                <c:pt idx="16">
                  <c:v>5.5970667389622495</c:v>
                </c:pt>
                <c:pt idx="17">
                  <c:v>4.4334669580927928</c:v>
                </c:pt>
                <c:pt idx="18">
                  <c:v>5.028837587333344</c:v>
                </c:pt>
                <c:pt idx="19">
                  <c:v>8.1609524639774751</c:v>
                </c:pt>
                <c:pt idx="20">
                  <c:v>8.2455312517462236</c:v>
                </c:pt>
                <c:pt idx="21">
                  <c:v>7.0093255661509106</c:v>
                </c:pt>
                <c:pt idx="22">
                  <c:v>7.3058642072460502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12-4505-96AC-F4548C3C6E1D}"/>
            </c:ext>
          </c:extLst>
        </c:ser>
        <c:ser>
          <c:idx val="2"/>
          <c:order val="2"/>
          <c:tx>
            <c:strRef>
              <c:f>'mira nezam'!$A$10</c:f>
              <c:strCache>
                <c:ptCount val="1"/>
                <c:pt idx="0">
                  <c:v>Ústecký</c:v>
                </c:pt>
              </c:strCache>
            </c:strRef>
          </c:tx>
          <c:marker>
            <c:symbol val="none"/>
          </c:marker>
          <c:cat>
            <c:numRef>
              <c:f>('mira nezam'!$B$3:$P$3;'mira nezam'!$R$3:$Y$3)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 formatCode="0_ ;\-0\ ">
                  <c:v>2009</c:v>
                </c:pt>
                <c:pt idx="20" formatCode="0_ ;\-0\ ">
                  <c:v>2010</c:v>
                </c:pt>
                <c:pt idx="21" formatCode="0_ ;\-0\ ">
                  <c:v>2011</c:v>
                </c:pt>
                <c:pt idx="22" formatCode="0_ ;\-0\ ">
                  <c:v>2012</c:v>
                </c:pt>
              </c:numCache>
            </c:numRef>
          </c:cat>
          <c:val>
            <c:numRef>
              <c:f>('mira nezam'!$B$10:$P$10;'mira nezam'!$R$10:$Y$10)</c:f>
              <c:numCache>
                <c:formatCode>0.00</c:formatCode>
                <c:ptCount val="23"/>
                <c:pt idx="0">
                  <c:v>0.66591012312458431</c:v>
                </c:pt>
                <c:pt idx="1">
                  <c:v>4.4692304380583394</c:v>
                </c:pt>
                <c:pt idx="2">
                  <c:v>3.5778116957392037</c:v>
                </c:pt>
                <c:pt idx="3">
                  <c:v>5.2326863468634688</c:v>
                </c:pt>
                <c:pt idx="4">
                  <c:v>5.2448051434469907</c:v>
                </c:pt>
                <c:pt idx="5">
                  <c:v>5.79</c:v>
                </c:pt>
                <c:pt idx="6">
                  <c:v>7.05</c:v>
                </c:pt>
                <c:pt idx="7">
                  <c:v>10.001832551993258</c:v>
                </c:pt>
                <c:pt idx="8">
                  <c:v>13.180753216270686</c:v>
                </c:pt>
                <c:pt idx="9">
                  <c:v>15.915114873035074</c:v>
                </c:pt>
                <c:pt idx="10">
                  <c:v>16.145947020959753</c:v>
                </c:pt>
                <c:pt idx="11">
                  <c:v>15.83293587333652</c:v>
                </c:pt>
                <c:pt idx="12">
                  <c:v>17.131138070479494</c:v>
                </c:pt>
                <c:pt idx="13">
                  <c:v>17.937679232585548</c:v>
                </c:pt>
                <c:pt idx="14">
                  <c:v>16.932583467155723</c:v>
                </c:pt>
                <c:pt idx="15">
                  <c:v>15.4116197053067</c:v>
                </c:pt>
                <c:pt idx="16">
                  <c:v>13.768523343297762</c:v>
                </c:pt>
                <c:pt idx="17">
                  <c:v>10.961799577261729</c:v>
                </c:pt>
                <c:pt idx="18">
                  <c:v>10.256524335272974</c:v>
                </c:pt>
                <c:pt idx="19">
                  <c:v>13.608064930942518</c:v>
                </c:pt>
                <c:pt idx="20">
                  <c:v>13.900836320191159</c:v>
                </c:pt>
                <c:pt idx="21">
                  <c:v>12.939940826371394</c:v>
                </c:pt>
                <c:pt idx="22">
                  <c:v>14.019689825518078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12-4505-96AC-F4548C3C6E1D}"/>
            </c:ext>
          </c:extLst>
        </c:ser>
        <c:ser>
          <c:idx val="3"/>
          <c:order val="3"/>
          <c:tx>
            <c:strRef>
              <c:f>'mira nezam'!$A$18</c:f>
              <c:strCache>
                <c:ptCount val="1"/>
                <c:pt idx="0">
                  <c:v>Moravskoslezský</c:v>
                </c:pt>
              </c:strCache>
            </c:strRef>
          </c:tx>
          <c:marker>
            <c:symbol val="none"/>
          </c:marker>
          <c:cat>
            <c:numRef>
              <c:f>('mira nezam'!$B$3:$P$3;'mira nezam'!$R$3:$Y$3)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 formatCode="0_ ;\-0\ ">
                  <c:v>2009</c:v>
                </c:pt>
                <c:pt idx="20" formatCode="0_ ;\-0\ ">
                  <c:v>2010</c:v>
                </c:pt>
                <c:pt idx="21" formatCode="0_ ;\-0\ ">
                  <c:v>2011</c:v>
                </c:pt>
                <c:pt idx="22" formatCode="0_ ;\-0\ ">
                  <c:v>2012</c:v>
                </c:pt>
              </c:numCache>
            </c:numRef>
          </c:cat>
          <c:val>
            <c:numRef>
              <c:f>('mira nezam'!$B$18:$P$18;'mira nezam'!$R$18:$Y$18)</c:f>
              <c:numCache>
                <c:formatCode>0.00</c:formatCode>
                <c:ptCount val="23"/>
                <c:pt idx="0">
                  <c:v>1.265374661023716</c:v>
                </c:pt>
                <c:pt idx="1">
                  <c:v>6.3004335506519507</c:v>
                </c:pt>
                <c:pt idx="2">
                  <c:v>4.0634566812332116</c:v>
                </c:pt>
                <c:pt idx="3">
                  <c:v>6.6286744254135552</c:v>
                </c:pt>
                <c:pt idx="4">
                  <c:v>5.9884355040747117</c:v>
                </c:pt>
                <c:pt idx="5">
                  <c:v>5.07</c:v>
                </c:pt>
                <c:pt idx="6">
                  <c:v>5.67</c:v>
                </c:pt>
                <c:pt idx="7">
                  <c:v>7.8492533788364849</c:v>
                </c:pt>
                <c:pt idx="8">
                  <c:v>11.449787460364547</c:v>
                </c:pt>
                <c:pt idx="9">
                  <c:v>14.936800081630562</c:v>
                </c:pt>
                <c:pt idx="10">
                  <c:v>15.132597568778003</c:v>
                </c:pt>
                <c:pt idx="11">
                  <c:v>15.111314963130216</c:v>
                </c:pt>
                <c:pt idx="12">
                  <c:v>15.889093143988342</c:v>
                </c:pt>
                <c:pt idx="13">
                  <c:v>16.840877910605727</c:v>
                </c:pt>
                <c:pt idx="14">
                  <c:v>16.84988355265051</c:v>
                </c:pt>
                <c:pt idx="15">
                  <c:v>14.2304858939062</c:v>
                </c:pt>
                <c:pt idx="16">
                  <c:v>12.583186828497773</c:v>
                </c:pt>
                <c:pt idx="17">
                  <c:v>9.6162760832659906</c:v>
                </c:pt>
                <c:pt idx="18">
                  <c:v>8.4864457713406178</c:v>
                </c:pt>
                <c:pt idx="19">
                  <c:v>12.142674962321751</c:v>
                </c:pt>
                <c:pt idx="20">
                  <c:v>12.356143539983618</c:v>
                </c:pt>
                <c:pt idx="21">
                  <c:v>11.183260730381511</c:v>
                </c:pt>
                <c:pt idx="22">
                  <c:v>12.341718696966588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12-4505-96AC-F4548C3C6E1D}"/>
            </c:ext>
          </c:extLst>
        </c:ser>
        <c:ser>
          <c:idx val="4"/>
          <c:order val="4"/>
          <c:tx>
            <c:strRef>
              <c:f>'mira nezam'!$A$15</c:f>
              <c:strCache>
                <c:ptCount val="1"/>
                <c:pt idx="0">
                  <c:v>Jihomoravský</c:v>
                </c:pt>
              </c:strCache>
            </c:strRef>
          </c:tx>
          <c:marker>
            <c:symbol val="none"/>
          </c:marker>
          <c:cat>
            <c:numRef>
              <c:f>('mira nezam'!$B$3:$P$3;'mira nezam'!$R$3:$Y$3)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 formatCode="0_ ;\-0\ ">
                  <c:v>2009</c:v>
                </c:pt>
                <c:pt idx="20" formatCode="0_ ;\-0\ ">
                  <c:v>2010</c:v>
                </c:pt>
                <c:pt idx="21" formatCode="0_ ;\-0\ ">
                  <c:v>2011</c:v>
                </c:pt>
                <c:pt idx="22" formatCode="0_ ;\-0\ ">
                  <c:v>2012</c:v>
                </c:pt>
              </c:numCache>
            </c:numRef>
          </c:cat>
          <c:val>
            <c:numRef>
              <c:f>('mira nezam'!$B$15:$P$15;'mira nezam'!$R$15:$Y$15)</c:f>
              <c:numCache>
                <c:formatCode>0.00</c:formatCode>
                <c:ptCount val="23"/>
                <c:pt idx="0">
                  <c:v>0.70654024805759563</c:v>
                </c:pt>
                <c:pt idx="1">
                  <c:v>5.3635599753314791</c:v>
                </c:pt>
                <c:pt idx="2">
                  <c:v>3.6040946059083852</c:v>
                </c:pt>
                <c:pt idx="3">
                  <c:v>5.2751636548036203</c:v>
                </c:pt>
                <c:pt idx="4">
                  <c:v>3.2045192571421466</c:v>
                </c:pt>
                <c:pt idx="5">
                  <c:v>2.92</c:v>
                </c:pt>
                <c:pt idx="6">
                  <c:v>3.4</c:v>
                </c:pt>
                <c:pt idx="7">
                  <c:v>5.3690201804925328</c:v>
                </c:pt>
                <c:pt idx="8">
                  <c:v>7.9160844138209727</c:v>
                </c:pt>
                <c:pt idx="9">
                  <c:v>9.8549482874948175</c:v>
                </c:pt>
                <c:pt idx="10">
                  <c:v>9.3493879953601908</c:v>
                </c:pt>
                <c:pt idx="11">
                  <c:v>9.7258063093652805</c:v>
                </c:pt>
                <c:pt idx="12">
                  <c:v>11.195409280093257</c:v>
                </c:pt>
                <c:pt idx="13">
                  <c:v>11.450654108163155</c:v>
                </c:pt>
                <c:pt idx="14">
                  <c:v>11.557717888827224</c:v>
                </c:pt>
                <c:pt idx="15">
                  <c:v>10.209441404758868</c:v>
                </c:pt>
                <c:pt idx="16">
                  <c:v>8.8156994506276263</c:v>
                </c:pt>
                <c:pt idx="17">
                  <c:v>6.918818728543739</c:v>
                </c:pt>
                <c:pt idx="18">
                  <c:v>6.8268222773656726</c:v>
                </c:pt>
                <c:pt idx="19">
                  <c:v>10.586727233735607</c:v>
                </c:pt>
                <c:pt idx="20">
                  <c:v>10.86676921898539</c:v>
                </c:pt>
                <c:pt idx="21">
                  <c:v>9.8064259718364948</c:v>
                </c:pt>
                <c:pt idx="22">
                  <c:v>10.415447723990244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12-4505-96AC-F4548C3C6E1D}"/>
            </c:ext>
          </c:extLst>
        </c:ser>
        <c:ser>
          <c:idx val="5"/>
          <c:order val="5"/>
          <c:tx>
            <c:strRef>
              <c:f>'mira nezam'!$A$4</c:f>
              <c:strCache>
                <c:ptCount val="1"/>
                <c:pt idx="0">
                  <c:v>Česká republika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('mira nezam'!$B$4:$P$4;'mira nezam'!$R$4:$Y$4)</c:f>
              <c:numCache>
                <c:formatCode>0.00</c:formatCode>
                <c:ptCount val="23"/>
                <c:pt idx="0">
                  <c:v>0.65700000000000081</c:v>
                </c:pt>
                <c:pt idx="1">
                  <c:v>4.13</c:v>
                </c:pt>
                <c:pt idx="2">
                  <c:v>2.57</c:v>
                </c:pt>
                <c:pt idx="3">
                  <c:v>3.52</c:v>
                </c:pt>
                <c:pt idx="4">
                  <c:v>3.19</c:v>
                </c:pt>
                <c:pt idx="5">
                  <c:v>2.9299999999999997</c:v>
                </c:pt>
                <c:pt idx="6">
                  <c:v>3.52</c:v>
                </c:pt>
                <c:pt idx="7">
                  <c:v>5.2328719573800742</c:v>
                </c:pt>
                <c:pt idx="8" formatCode="#,##0.00">
                  <c:v>7.483871813695961</c:v>
                </c:pt>
                <c:pt idx="9">
                  <c:v>9.3711984151967691</c:v>
                </c:pt>
                <c:pt idx="10">
                  <c:v>8.7770364574907607</c:v>
                </c:pt>
                <c:pt idx="11">
                  <c:v>8.8968117525287926</c:v>
                </c:pt>
                <c:pt idx="12">
                  <c:v>9.8068633078411622</c:v>
                </c:pt>
                <c:pt idx="13">
                  <c:v>10.306007207859041</c:v>
                </c:pt>
                <c:pt idx="14">
                  <c:v>10.331823829409654</c:v>
                </c:pt>
                <c:pt idx="15">
                  <c:v>8.8770197544510037</c:v>
                </c:pt>
                <c:pt idx="16">
                  <c:v>7.665583841947976</c:v>
                </c:pt>
                <c:pt idx="17">
                  <c:v>5.982298171652733</c:v>
                </c:pt>
                <c:pt idx="18">
                  <c:v>5.9601641680320654</c:v>
                </c:pt>
                <c:pt idx="19">
                  <c:v>9.2444706038979909</c:v>
                </c:pt>
                <c:pt idx="20">
                  <c:v>9.5664645425634465</c:v>
                </c:pt>
                <c:pt idx="21">
                  <c:v>8.6169069038877204</c:v>
                </c:pt>
                <c:pt idx="22">
                  <c:v>9.3580202223638729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12-4505-96AC-F4548C3C6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330112"/>
        <c:axId val="202331648"/>
      </c:lineChart>
      <c:catAx>
        <c:axId val="20233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onsolas" panose="020B0609020204030204" pitchFamily="49" charset="0"/>
                <a:cs typeface="Consolas" panose="020B0609020204030204" pitchFamily="49" charset="0"/>
              </a:defRPr>
            </a:pPr>
            <a:endParaRPr lang="cs-CZ"/>
          </a:p>
        </c:txPr>
        <c:crossAx val="202331648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202331648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onsolas" panose="020B0609020204030204" pitchFamily="49" charset="0"/>
                <a:cs typeface="Consolas" panose="020B0609020204030204" pitchFamily="49" charset="0"/>
              </a:defRPr>
            </a:pPr>
            <a:endParaRPr lang="cs-CZ"/>
          </a:p>
        </c:txPr>
        <c:crossAx val="202330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Rozložení</a:t>
            </a:r>
            <a:r>
              <a:rPr lang="cs-CZ" b="1" baseline="0"/>
              <a:t> ekonomicky aktivního obyvatelstva</a:t>
            </a:r>
            <a:endParaRPr lang="cs-CZ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3A-4FB8-8E0C-3C3476E077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3A-4FB8-8E0C-3C3476E077A0}"/>
              </c:ext>
            </c:extLst>
          </c:dPt>
          <c:dLbls>
            <c:dLbl>
              <c:idx val="0"/>
              <c:layout>
                <c:manualLayout>
                  <c:x val="0.19395559930008749"/>
                  <c:y val="-0.12850758238553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3A-4FB8-8E0C-3C3476E07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'[32018119_0501.xlsx]vsps'!$S$44:$S$45</c:f>
              <c:strCache>
                <c:ptCount val="2"/>
                <c:pt idx="0">
                  <c:v>zaměstnaní</c:v>
                </c:pt>
                <c:pt idx="1">
                  <c:v>nezaměstnaní</c:v>
                </c:pt>
              </c:strCache>
            </c:strRef>
          </c:cat>
          <c:val>
            <c:numRef>
              <c:f>'[32018119_0501.xlsx]vsps'!$T$44:$T$45</c:f>
              <c:numCache>
                <c:formatCode>#\ ##0.0</c:formatCode>
                <c:ptCount val="2"/>
                <c:pt idx="0">
                  <c:v>5293.7886501100002</c:v>
                </c:pt>
                <c:pt idx="1">
                  <c:v>121.62227433759745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3A-4FB8-8E0C-3C3476E077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v>cyklická nezaměstnanost</c:v>
          </c:tx>
          <c:spPr>
            <a:solidFill>
              <a:srgbClr val="FF0000"/>
            </a:solidFill>
          </c:spPr>
          <c:invertIfNegative val="0"/>
          <c:val>
            <c:numRef>
              <c:f>List2!$B$7:$CC$7</c:f>
              <c:numCache>
                <c:formatCode>0.0</c:formatCode>
                <c:ptCount val="80"/>
                <c:pt idx="0">
                  <c:v>0.63616496809949363</c:v>
                </c:pt>
                <c:pt idx="1">
                  <c:v>0.55639727651666671</c:v>
                </c:pt>
                <c:pt idx="2">
                  <c:v>0.45973923220096979</c:v>
                </c:pt>
                <c:pt idx="3">
                  <c:v>0.32102708509016326</c:v>
                </c:pt>
                <c:pt idx="4">
                  <c:v>0.18892440298765992</c:v>
                </c:pt>
                <c:pt idx="5">
                  <c:v>0.26375658366368082</c:v>
                </c:pt>
                <c:pt idx="6">
                  <c:v>0.31528702183405116</c:v>
                </c:pt>
                <c:pt idx="7">
                  <c:v>0.2068137924231124</c:v>
                </c:pt>
                <c:pt idx="8">
                  <c:v>-9.0170373020459634E-4</c:v>
                </c:pt>
                <c:pt idx="9">
                  <c:v>-0.20004392340033408</c:v>
                </c:pt>
                <c:pt idx="10">
                  <c:v>-0.42598071708176866</c:v>
                </c:pt>
                <c:pt idx="11">
                  <c:v>-0.7929109122991661</c:v>
                </c:pt>
                <c:pt idx="12">
                  <c:v>-0.98496828157102456</c:v>
                </c:pt>
                <c:pt idx="13">
                  <c:v>-0.93363884635190364</c:v>
                </c:pt>
                <c:pt idx="14">
                  <c:v>-1.0255318147722514</c:v>
                </c:pt>
                <c:pt idx="15">
                  <c:v>-1.0785687830017521</c:v>
                </c:pt>
                <c:pt idx="16">
                  <c:v>-1.0868145887214284</c:v>
                </c:pt>
                <c:pt idx="17">
                  <c:v>-0.94130885070662007</c:v>
                </c:pt>
                <c:pt idx="18">
                  <c:v>-0.83907260102633952</c:v>
                </c:pt>
                <c:pt idx="19">
                  <c:v>-0.56968917583182943</c:v>
                </c:pt>
                <c:pt idx="20">
                  <c:v>-0.36090388996331974</c:v>
                </c:pt>
                <c:pt idx="21">
                  <c:v>-0.38379634845026889</c:v>
                </c:pt>
                <c:pt idx="22">
                  <c:v>-1.4531397471781548E-2</c:v>
                </c:pt>
                <c:pt idx="23">
                  <c:v>0.5842246562026695</c:v>
                </c:pt>
                <c:pt idx="24">
                  <c:v>0.98443884154056516</c:v>
                </c:pt>
                <c:pt idx="25">
                  <c:v>1.3806990251717519</c:v>
                </c:pt>
                <c:pt idx="26">
                  <c:v>1.618542599706966</c:v>
                </c:pt>
                <c:pt idx="27">
                  <c:v>1.4943638043347347</c:v>
                </c:pt>
                <c:pt idx="28">
                  <c:v>1.5284534623690922</c:v>
                </c:pt>
                <c:pt idx="29">
                  <c:v>1.0701905058227541</c:v>
                </c:pt>
                <c:pt idx="30">
                  <c:v>0.56672243653690535</c:v>
                </c:pt>
                <c:pt idx="31">
                  <c:v>0.32728707236285443</c:v>
                </c:pt>
                <c:pt idx="32">
                  <c:v>0.21775424978441493</c:v>
                </c:pt>
                <c:pt idx="33">
                  <c:v>6.7724744854187405E-2</c:v>
                </c:pt>
                <c:pt idx="34">
                  <c:v>3.600982967554426E-2</c:v>
                </c:pt>
                <c:pt idx="35">
                  <c:v>-0.26362349078676761</c:v>
                </c:pt>
                <c:pt idx="36">
                  <c:v>-0.6223691733229757</c:v>
                </c:pt>
                <c:pt idx="37">
                  <c:v>-0.9379495270711018</c:v>
                </c:pt>
                <c:pt idx="38">
                  <c:v>-0.94809362477908665</c:v>
                </c:pt>
                <c:pt idx="39">
                  <c:v>-0.80584026501408046</c:v>
                </c:pt>
                <c:pt idx="40">
                  <c:v>-0.61376198268144189</c:v>
                </c:pt>
                <c:pt idx="41">
                  <c:v>-0.27511141025880931</c:v>
                </c:pt>
                <c:pt idx="42">
                  <c:v>-6.734135604308733E-2</c:v>
                </c:pt>
                <c:pt idx="43">
                  <c:v>0.18903713959470486</c:v>
                </c:pt>
                <c:pt idx="44">
                  <c:v>0.59519373326386305</c:v>
                </c:pt>
                <c:pt idx="45">
                  <c:v>0.6701703449516957</c:v>
                </c:pt>
                <c:pt idx="46">
                  <c:v>0.66125866839913316</c:v>
                </c:pt>
                <c:pt idx="47">
                  <c:v>0.69525035993827622</c:v>
                </c:pt>
                <c:pt idx="48">
                  <c:v>0.61846302117019203</c:v>
                </c:pt>
                <c:pt idx="49">
                  <c:v>0.68247226336396549</c:v>
                </c:pt>
                <c:pt idx="50">
                  <c:v>0.58143783913212344</c:v>
                </c:pt>
                <c:pt idx="51">
                  <c:v>0.76560047366085493</c:v>
                </c:pt>
                <c:pt idx="52">
                  <c:v>0.73844440433487391</c:v>
                </c:pt>
                <c:pt idx="53">
                  <c:v>0.43680781073576763</c:v>
                </c:pt>
                <c:pt idx="54">
                  <c:v>0.32941686897404504</c:v>
                </c:pt>
                <c:pt idx="55">
                  <c:v>-2.3614830874501887E-2</c:v>
                </c:pt>
                <c:pt idx="56">
                  <c:v>-0.60301359128948384</c:v>
                </c:pt>
                <c:pt idx="57">
                  <c:v>-0.90767585985821364</c:v>
                </c:pt>
                <c:pt idx="58">
                  <c:v>-1.1657663550182378</c:v>
                </c:pt>
                <c:pt idx="59">
                  <c:v>-1.3307277449717849</c:v>
                </c:pt>
                <c:pt idx="60">
                  <c:v>-1.591618286413506</c:v>
                </c:pt>
                <c:pt idx="61">
                  <c:v>-1.7772535345403981</c:v>
                </c:pt>
                <c:pt idx="62">
                  <c:v>-1.8581836082739045</c:v>
                </c:pt>
                <c:pt idx="63">
                  <c:v>-1.7132890960574589</c:v>
                </c:pt>
                <c:pt idx="64">
                  <c:v>-0.5219745078493756</c:v>
                </c:pt>
                <c:pt idx="65">
                  <c:v>0.32262515038968365</c:v>
                </c:pt>
                <c:pt idx="66">
                  <c:v>1.0077958835471601</c:v>
                </c:pt>
                <c:pt idx="67">
                  <c:v>1.1728390732696372</c:v>
                </c:pt>
                <c:pt idx="68">
                  <c:v>1.2683900180243728</c:v>
                </c:pt>
                <c:pt idx="69">
                  <c:v>0.90446686822857814</c:v>
                </c:pt>
                <c:pt idx="70">
                  <c:v>0.73971373763431714</c:v>
                </c:pt>
                <c:pt idx="71">
                  <c:v>0.43231660080300705</c:v>
                </c:pt>
                <c:pt idx="72">
                  <c:v>0.25718116375869832</c:v>
                </c:pt>
                <c:pt idx="73">
                  <c:v>0.22444816005360221</c:v>
                </c:pt>
                <c:pt idx="74">
                  <c:v>-0.15440194699691659</c:v>
                </c:pt>
                <c:pt idx="75">
                  <c:v>-0.28954922002837513</c:v>
                </c:pt>
                <c:pt idx="76">
                  <c:v>-4.5228529584764261E-2</c:v>
                </c:pt>
                <c:pt idx="77">
                  <c:v>-5.3767850650535513E-2</c:v>
                </c:pt>
                <c:pt idx="78">
                  <c:v>-5.0338204983601739E-2</c:v>
                </c:pt>
                <c:pt idx="79">
                  <c:v>0.14130465732128883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5-426F-A02F-7F1615F03051}"/>
            </c:ext>
          </c:extLst>
        </c:ser>
        <c:ser>
          <c:idx val="2"/>
          <c:order val="2"/>
          <c:tx>
            <c:v>strukturální nezaměstnanost</c:v>
          </c:tx>
          <c:spPr>
            <a:solidFill>
              <a:srgbClr val="00B0F0"/>
            </a:solidFill>
          </c:spPr>
          <c:invertIfNegative val="0"/>
          <c:val>
            <c:numRef>
              <c:f>List2!$B$9:$CC$9</c:f>
              <c:numCache>
                <c:formatCode>0.0</c:formatCode>
                <c:ptCount val="80"/>
                <c:pt idx="0">
                  <c:v>3.7531080309934493</c:v>
                </c:pt>
                <c:pt idx="1">
                  <c:v>3.8042890397543947</c:v>
                </c:pt>
                <c:pt idx="2">
                  <c:v>3.8558676516204038</c:v>
                </c:pt>
                <c:pt idx="3">
                  <c:v>3.9085892179943622</c:v>
                </c:pt>
                <c:pt idx="4">
                  <c:v>3.9634864272992725</c:v>
                </c:pt>
                <c:pt idx="5">
                  <c:v>4.021792609886333</c:v>
                </c:pt>
                <c:pt idx="6">
                  <c:v>4.0848591738586002</c:v>
                </c:pt>
                <c:pt idx="7">
                  <c:v>4.1542023751839219</c:v>
                </c:pt>
                <c:pt idx="8">
                  <c:v>4.2315355242187884</c:v>
                </c:pt>
                <c:pt idx="9">
                  <c:v>4.3187011899399712</c:v>
                </c:pt>
                <c:pt idx="10">
                  <c:v>4.4175413777593846</c:v>
                </c:pt>
                <c:pt idx="11">
                  <c:v>4.5297730656368387</c:v>
                </c:pt>
                <c:pt idx="12">
                  <c:v>4.6568469935839438</c:v>
                </c:pt>
                <c:pt idx="13">
                  <c:v>4.7997183322921524</c:v>
                </c:pt>
                <c:pt idx="14">
                  <c:v>4.9587266472769045</c:v>
                </c:pt>
                <c:pt idx="15">
                  <c:v>5.1336279797747064</c:v>
                </c:pt>
                <c:pt idx="16">
                  <c:v>5.3235374136377853</c:v>
                </c:pt>
                <c:pt idx="17">
                  <c:v>5.5268959272290372</c:v>
                </c:pt>
                <c:pt idx="18">
                  <c:v>5.7414652397933894</c:v>
                </c:pt>
                <c:pt idx="19">
                  <c:v>5.9644187525440495</c:v>
                </c:pt>
                <c:pt idx="20">
                  <c:v>6.1924054463186264</c:v>
                </c:pt>
                <c:pt idx="21">
                  <c:v>6.4217182462198155</c:v>
                </c:pt>
                <c:pt idx="22">
                  <c:v>6.6484245124190799</c:v>
                </c:pt>
                <c:pt idx="23">
                  <c:v>6.8683517323701144</c:v>
                </c:pt>
                <c:pt idx="24">
                  <c:v>7.0773183114031806</c:v>
                </c:pt>
                <c:pt idx="25">
                  <c:v>7.2715077952586755</c:v>
                </c:pt>
                <c:pt idx="26">
                  <c:v>7.4477190039529404</c:v>
                </c:pt>
                <c:pt idx="27">
                  <c:v>7.6036136943930934</c:v>
                </c:pt>
                <c:pt idx="28">
                  <c:v>7.7378652126110294</c:v>
                </c:pt>
                <c:pt idx="29">
                  <c:v>7.8500808820163606</c:v>
                </c:pt>
                <c:pt idx="30">
                  <c:v>7.9408233094327034</c:v>
                </c:pt>
                <c:pt idx="31">
                  <c:v>8.0113239707497659</c:v>
                </c:pt>
                <c:pt idx="32">
                  <c:v>8.0631685433801579</c:v>
                </c:pt>
                <c:pt idx="33">
                  <c:v>8.0981472591566561</c:v>
                </c:pt>
                <c:pt idx="34">
                  <c:v>8.1181864463181679</c:v>
                </c:pt>
                <c:pt idx="35">
                  <c:v>8.1252547610691739</c:v>
                </c:pt>
                <c:pt idx="36">
                  <c:v>8.1213433657576282</c:v>
                </c:pt>
                <c:pt idx="37">
                  <c:v>8.1082786580498123</c:v>
                </c:pt>
                <c:pt idx="38">
                  <c:v>8.0874980548786528</c:v>
                </c:pt>
                <c:pt idx="39">
                  <c:v>8.0598527547226446</c:v>
                </c:pt>
                <c:pt idx="40">
                  <c:v>8.0256013975447988</c:v>
                </c:pt>
                <c:pt idx="41">
                  <c:v>7.9844989731425073</c:v>
                </c:pt>
                <c:pt idx="42">
                  <c:v>7.9359168700739859</c:v>
                </c:pt>
                <c:pt idx="43">
                  <c:v>7.8790545322660455</c:v>
                </c:pt>
                <c:pt idx="44">
                  <c:v>7.8130693152979491</c:v>
                </c:pt>
                <c:pt idx="45">
                  <c:v>7.7372367229612173</c:v>
                </c:pt>
                <c:pt idx="46">
                  <c:v>7.6512042551306552</c:v>
                </c:pt>
                <c:pt idx="47">
                  <c:v>7.5550382681466717</c:v>
                </c:pt>
                <c:pt idx="48">
                  <c:v>7.4492184050174384</c:v>
                </c:pt>
                <c:pt idx="49">
                  <c:v>7.3346588402260355</c:v>
                </c:pt>
                <c:pt idx="50">
                  <c:v>7.2126602876438479</c:v>
                </c:pt>
                <c:pt idx="51">
                  <c:v>7.0849500063067836</c:v>
                </c:pt>
                <c:pt idx="52">
                  <c:v>6.9536186539002953</c:v>
                </c:pt>
                <c:pt idx="53">
                  <c:v>6.8212353884057908</c:v>
                </c:pt>
                <c:pt idx="54">
                  <c:v>6.6908308955574451</c:v>
                </c:pt>
                <c:pt idx="55">
                  <c:v>6.5657088659711285</c:v>
                </c:pt>
                <c:pt idx="56">
                  <c:v>6.4493788758057935</c:v>
                </c:pt>
                <c:pt idx="57">
                  <c:v>6.3453357419511374</c:v>
                </c:pt>
                <c:pt idx="58">
                  <c:v>6.2566973978022808</c:v>
                </c:pt>
                <c:pt idx="59">
                  <c:v>6.1860144793419156</c:v>
                </c:pt>
                <c:pt idx="60">
                  <c:v>6.1351090185808985</c:v>
                </c:pt>
                <c:pt idx="61">
                  <c:v>6.1049713426894279</c:v>
                </c:pt>
                <c:pt idx="62">
                  <c:v>6.0955970174087266</c:v>
                </c:pt>
                <c:pt idx="63">
                  <c:v>6.1058708250208973</c:v>
                </c:pt>
                <c:pt idx="64">
                  <c:v>6.1335161830529108</c:v>
                </c:pt>
                <c:pt idx="65">
                  <c:v>6.1751857033466697</c:v>
                </c:pt>
                <c:pt idx="66">
                  <c:v>6.2272057636766887</c:v>
                </c:pt>
                <c:pt idx="67">
                  <c:v>6.2861043825364717</c:v>
                </c:pt>
                <c:pt idx="68">
                  <c:v>6.3490394508467372</c:v>
                </c:pt>
                <c:pt idx="69">
                  <c:v>6.4139018839489976</c:v>
                </c:pt>
                <c:pt idx="70">
                  <c:v>6.4793753409460324</c:v>
                </c:pt>
                <c:pt idx="71">
                  <c:v>6.5447087727332587</c:v>
                </c:pt>
                <c:pt idx="72">
                  <c:v>6.6096134512921276</c:v>
                </c:pt>
                <c:pt idx="73">
                  <c:v>6.674070846479558</c:v>
                </c:pt>
                <c:pt idx="74">
                  <c:v>6.7382231663798864</c:v>
                </c:pt>
                <c:pt idx="75">
                  <c:v>6.8023528991773965</c:v>
                </c:pt>
                <c:pt idx="76">
                  <c:v>6.8666460318395774</c:v>
                </c:pt>
                <c:pt idx="77">
                  <c:v>6.931107583071352</c:v>
                </c:pt>
                <c:pt idx="78">
                  <c:v>6.9957143037466505</c:v>
                </c:pt>
                <c:pt idx="79">
                  <c:v>7.0604093398327858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95-426F-A02F-7F1615F03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133824"/>
        <c:axId val="157135616"/>
      </c:barChart>
      <c:lineChart>
        <c:grouping val="standard"/>
        <c:varyColors val="0"/>
        <c:ser>
          <c:idx val="0"/>
          <c:order val="0"/>
          <c:tx>
            <c:v>míra nezaměstnanosti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List2!$B$2:$CC$2</c:f>
              <c:strCache>
                <c:ptCount val="80"/>
                <c:pt idx="0">
                  <c:v>1q1993</c:v>
                </c:pt>
                <c:pt idx="1">
                  <c:v>2q1993</c:v>
                </c:pt>
                <c:pt idx="2">
                  <c:v>3q1993</c:v>
                </c:pt>
                <c:pt idx="3">
                  <c:v>4q1993</c:v>
                </c:pt>
                <c:pt idx="4">
                  <c:v>1q1994</c:v>
                </c:pt>
                <c:pt idx="5">
                  <c:v>2q1994</c:v>
                </c:pt>
                <c:pt idx="6">
                  <c:v>3q1994</c:v>
                </c:pt>
                <c:pt idx="7">
                  <c:v>4q1994</c:v>
                </c:pt>
                <c:pt idx="8">
                  <c:v>1q1995</c:v>
                </c:pt>
                <c:pt idx="9">
                  <c:v>2q1995</c:v>
                </c:pt>
                <c:pt idx="10">
                  <c:v>3q1995</c:v>
                </c:pt>
                <c:pt idx="11">
                  <c:v>4q1995</c:v>
                </c:pt>
                <c:pt idx="12">
                  <c:v>1q1996</c:v>
                </c:pt>
                <c:pt idx="13">
                  <c:v>2q1996</c:v>
                </c:pt>
                <c:pt idx="14">
                  <c:v>3q1996</c:v>
                </c:pt>
                <c:pt idx="15">
                  <c:v>4q1996</c:v>
                </c:pt>
                <c:pt idx="16">
                  <c:v>1q1997</c:v>
                </c:pt>
                <c:pt idx="17">
                  <c:v>2q1997</c:v>
                </c:pt>
                <c:pt idx="18">
                  <c:v>3q1997</c:v>
                </c:pt>
                <c:pt idx="19">
                  <c:v>4q1997</c:v>
                </c:pt>
                <c:pt idx="20">
                  <c:v>1q1998</c:v>
                </c:pt>
                <c:pt idx="21">
                  <c:v>2q1998</c:v>
                </c:pt>
                <c:pt idx="22">
                  <c:v>3q1998</c:v>
                </c:pt>
                <c:pt idx="23">
                  <c:v>4q1998</c:v>
                </c:pt>
                <c:pt idx="24">
                  <c:v>1q1999</c:v>
                </c:pt>
                <c:pt idx="25">
                  <c:v>2q1999</c:v>
                </c:pt>
                <c:pt idx="26">
                  <c:v>3q1999</c:v>
                </c:pt>
                <c:pt idx="27">
                  <c:v>4q1999</c:v>
                </c:pt>
                <c:pt idx="28">
                  <c:v>1q2000</c:v>
                </c:pt>
                <c:pt idx="29">
                  <c:v>2q2000</c:v>
                </c:pt>
                <c:pt idx="30">
                  <c:v>3q2000</c:v>
                </c:pt>
                <c:pt idx="31">
                  <c:v>4q2000</c:v>
                </c:pt>
                <c:pt idx="32">
                  <c:v>1q2001</c:v>
                </c:pt>
                <c:pt idx="33">
                  <c:v>2q2001</c:v>
                </c:pt>
                <c:pt idx="34">
                  <c:v>3q2001</c:v>
                </c:pt>
                <c:pt idx="35">
                  <c:v>4q2001</c:v>
                </c:pt>
                <c:pt idx="36">
                  <c:v>1q2002</c:v>
                </c:pt>
                <c:pt idx="37">
                  <c:v>2q2002</c:v>
                </c:pt>
                <c:pt idx="38">
                  <c:v>3q2002</c:v>
                </c:pt>
                <c:pt idx="39">
                  <c:v>4q2002</c:v>
                </c:pt>
                <c:pt idx="40">
                  <c:v>1q2003</c:v>
                </c:pt>
                <c:pt idx="41">
                  <c:v>2q2003</c:v>
                </c:pt>
                <c:pt idx="42">
                  <c:v>3q2003</c:v>
                </c:pt>
                <c:pt idx="43">
                  <c:v>4q2003</c:v>
                </c:pt>
                <c:pt idx="44">
                  <c:v>1q2004</c:v>
                </c:pt>
                <c:pt idx="45">
                  <c:v>2q2004</c:v>
                </c:pt>
                <c:pt idx="46">
                  <c:v>3q2004</c:v>
                </c:pt>
                <c:pt idx="47">
                  <c:v>4q2004</c:v>
                </c:pt>
                <c:pt idx="48">
                  <c:v>1q2005</c:v>
                </c:pt>
                <c:pt idx="49">
                  <c:v>2q2005</c:v>
                </c:pt>
                <c:pt idx="50">
                  <c:v>3q2005</c:v>
                </c:pt>
                <c:pt idx="51">
                  <c:v>4q2005</c:v>
                </c:pt>
                <c:pt idx="52">
                  <c:v>1q2006</c:v>
                </c:pt>
                <c:pt idx="53">
                  <c:v>2q2006</c:v>
                </c:pt>
                <c:pt idx="54">
                  <c:v>3q2006</c:v>
                </c:pt>
                <c:pt idx="55">
                  <c:v>4q2006</c:v>
                </c:pt>
                <c:pt idx="56">
                  <c:v>1q2007</c:v>
                </c:pt>
                <c:pt idx="57">
                  <c:v>2q2007</c:v>
                </c:pt>
                <c:pt idx="58">
                  <c:v>3q2007</c:v>
                </c:pt>
                <c:pt idx="59">
                  <c:v>4q2007</c:v>
                </c:pt>
                <c:pt idx="60">
                  <c:v>1q2008</c:v>
                </c:pt>
                <c:pt idx="61">
                  <c:v>2q2008</c:v>
                </c:pt>
                <c:pt idx="62">
                  <c:v>3q2008</c:v>
                </c:pt>
                <c:pt idx="63">
                  <c:v>4q2008</c:v>
                </c:pt>
                <c:pt idx="64">
                  <c:v>1q2009</c:v>
                </c:pt>
                <c:pt idx="65">
                  <c:v>2q2009</c:v>
                </c:pt>
                <c:pt idx="66">
                  <c:v>3q2009</c:v>
                </c:pt>
                <c:pt idx="67">
                  <c:v>4q2009</c:v>
                </c:pt>
                <c:pt idx="68">
                  <c:v>1q2010</c:v>
                </c:pt>
                <c:pt idx="69">
                  <c:v>2q2010</c:v>
                </c:pt>
                <c:pt idx="70">
                  <c:v>3q2010</c:v>
                </c:pt>
                <c:pt idx="71">
                  <c:v>4q2010</c:v>
                </c:pt>
                <c:pt idx="72">
                  <c:v>1q2011</c:v>
                </c:pt>
                <c:pt idx="73">
                  <c:v>2q2011</c:v>
                </c:pt>
                <c:pt idx="74">
                  <c:v>3q2011</c:v>
                </c:pt>
                <c:pt idx="75">
                  <c:v>4q2011</c:v>
                </c:pt>
                <c:pt idx="76">
                  <c:v>1q2012</c:v>
                </c:pt>
                <c:pt idx="77">
                  <c:v>2q2012</c:v>
                </c:pt>
                <c:pt idx="78">
                  <c:v>3q2012</c:v>
                </c:pt>
                <c:pt idx="79">
                  <c:v>4q2012</c:v>
                </c:pt>
              </c:strCache>
            </c:strRef>
          </c:cat>
          <c:val>
            <c:numRef>
              <c:f>List2!$B$4:$CC$4</c:f>
              <c:numCache>
                <c:formatCode>0.0</c:formatCode>
                <c:ptCount val="80"/>
                <c:pt idx="0">
                  <c:v>4.3892729990929471</c:v>
                </c:pt>
                <c:pt idx="1">
                  <c:v>4.3606863162710567</c:v>
                </c:pt>
                <c:pt idx="2">
                  <c:v>4.3156068838213786</c:v>
                </c:pt>
                <c:pt idx="3">
                  <c:v>4.2296163030845282</c:v>
                </c:pt>
                <c:pt idx="4">
                  <c:v>4.1524108302869225</c:v>
                </c:pt>
                <c:pt idx="5">
                  <c:v>4.2855491935500201</c:v>
                </c:pt>
                <c:pt idx="6">
                  <c:v>4.4001461956926597</c:v>
                </c:pt>
                <c:pt idx="7">
                  <c:v>4.3610161676070289</c:v>
                </c:pt>
                <c:pt idx="8">
                  <c:v>4.2306338204885883</c:v>
                </c:pt>
                <c:pt idx="9">
                  <c:v>4.1186572665396355</c:v>
                </c:pt>
                <c:pt idx="10">
                  <c:v>3.9915606606776182</c:v>
                </c:pt>
                <c:pt idx="11">
                  <c:v>3.736862153337666</c:v>
                </c:pt>
                <c:pt idx="12">
                  <c:v>3.6718787120129202</c:v>
                </c:pt>
                <c:pt idx="13">
                  <c:v>3.8660794859402432</c:v>
                </c:pt>
                <c:pt idx="14">
                  <c:v>3.9331948325046597</c:v>
                </c:pt>
                <c:pt idx="15">
                  <c:v>4.0550591967729535</c:v>
                </c:pt>
                <c:pt idx="16">
                  <c:v>4.2367228249163675</c:v>
                </c:pt>
                <c:pt idx="17">
                  <c:v>4.5855870765224145</c:v>
                </c:pt>
                <c:pt idx="18">
                  <c:v>4.9023926387670453</c:v>
                </c:pt>
                <c:pt idx="19">
                  <c:v>5.3947295767122156</c:v>
                </c:pt>
                <c:pt idx="20">
                  <c:v>5.8315015563553061</c:v>
                </c:pt>
                <c:pt idx="21">
                  <c:v>6.0379218977695475</c:v>
                </c:pt>
                <c:pt idx="22">
                  <c:v>6.6338931149473082</c:v>
                </c:pt>
                <c:pt idx="23">
                  <c:v>7.4525763885727843</c:v>
                </c:pt>
                <c:pt idx="24">
                  <c:v>8.0617571529437448</c:v>
                </c:pt>
                <c:pt idx="25">
                  <c:v>8.6522068204304166</c:v>
                </c:pt>
                <c:pt idx="26">
                  <c:v>9.0662616036599051</c:v>
                </c:pt>
                <c:pt idx="27">
                  <c:v>9.0979774987278219</c:v>
                </c:pt>
                <c:pt idx="28">
                  <c:v>9.2663186749801181</c:v>
                </c:pt>
                <c:pt idx="29">
                  <c:v>8.9202713878391062</c:v>
                </c:pt>
                <c:pt idx="30">
                  <c:v>8.5075457459696047</c:v>
                </c:pt>
                <c:pt idx="31">
                  <c:v>8.3386110431126177</c:v>
                </c:pt>
                <c:pt idx="32">
                  <c:v>8.2809227931645619</c:v>
                </c:pt>
                <c:pt idx="33">
                  <c:v>8.1658720040108435</c:v>
                </c:pt>
                <c:pt idx="34">
                  <c:v>8.1541962759937228</c:v>
                </c:pt>
                <c:pt idx="35">
                  <c:v>7.8616312702824045</c:v>
                </c:pt>
                <c:pt idx="36">
                  <c:v>7.4989741924346696</c:v>
                </c:pt>
                <c:pt idx="37">
                  <c:v>7.1703291309787245</c:v>
                </c:pt>
                <c:pt idx="38">
                  <c:v>7.1394044300995674</c:v>
                </c:pt>
                <c:pt idx="39">
                  <c:v>7.2540124897085541</c:v>
                </c:pt>
                <c:pt idx="40">
                  <c:v>7.411839414863354</c:v>
                </c:pt>
                <c:pt idx="41">
                  <c:v>7.7093875628836974</c:v>
                </c:pt>
                <c:pt idx="42">
                  <c:v>7.8685755140308968</c:v>
                </c:pt>
                <c:pt idx="43">
                  <c:v>8.0680916718607509</c:v>
                </c:pt>
                <c:pt idx="44">
                  <c:v>8.4082630485618015</c:v>
                </c:pt>
                <c:pt idx="45">
                  <c:v>8.4074070679129189</c:v>
                </c:pt>
                <c:pt idx="46">
                  <c:v>8.312462923529802</c:v>
                </c:pt>
                <c:pt idx="47">
                  <c:v>8.2502886280849523</c:v>
                </c:pt>
                <c:pt idx="48">
                  <c:v>8.0676814261876242</c:v>
                </c:pt>
                <c:pt idx="49">
                  <c:v>8.0171311035899997</c:v>
                </c:pt>
                <c:pt idx="50">
                  <c:v>7.7940981267759675</c:v>
                </c:pt>
                <c:pt idx="51">
                  <c:v>7.8505504799676427</c:v>
                </c:pt>
                <c:pt idx="52">
                  <c:v>7.6920630582351679</c:v>
                </c:pt>
                <c:pt idx="53">
                  <c:v>7.2580431991415715</c:v>
                </c:pt>
                <c:pt idx="54">
                  <c:v>7.0202477645314936</c:v>
                </c:pt>
                <c:pt idx="55">
                  <c:v>6.5420940350966221</c:v>
                </c:pt>
                <c:pt idx="56">
                  <c:v>5.8463652845163114</c:v>
                </c:pt>
                <c:pt idx="57">
                  <c:v>5.4376598820929303</c:v>
                </c:pt>
                <c:pt idx="58">
                  <c:v>5.0909310427840371</c:v>
                </c:pt>
                <c:pt idx="59">
                  <c:v>4.8552867343701394</c:v>
                </c:pt>
                <c:pt idx="60">
                  <c:v>4.5434907321673963</c:v>
                </c:pt>
                <c:pt idx="61">
                  <c:v>4.3277178081490284</c:v>
                </c:pt>
                <c:pt idx="62">
                  <c:v>4.2374134091348283</c:v>
                </c:pt>
                <c:pt idx="63">
                  <c:v>4.392581728963437</c:v>
                </c:pt>
                <c:pt idx="64">
                  <c:v>5.6115416752035374</c:v>
                </c:pt>
                <c:pt idx="65">
                  <c:v>6.4978108537363468</c:v>
                </c:pt>
                <c:pt idx="66">
                  <c:v>7.2350016472238501</c:v>
                </c:pt>
                <c:pt idx="67">
                  <c:v>7.4589434558061134</c:v>
                </c:pt>
                <c:pt idx="68">
                  <c:v>7.6174294688711095</c:v>
                </c:pt>
                <c:pt idx="69">
                  <c:v>7.3183687521775784</c:v>
                </c:pt>
                <c:pt idx="70">
                  <c:v>7.2190890785803479</c:v>
                </c:pt>
                <c:pt idx="71">
                  <c:v>6.9770253735362653</c:v>
                </c:pt>
                <c:pt idx="72">
                  <c:v>6.8667946150508197</c:v>
                </c:pt>
                <c:pt idx="73">
                  <c:v>6.8985190065331663</c:v>
                </c:pt>
                <c:pt idx="74">
                  <c:v>6.5838212193829664</c:v>
                </c:pt>
                <c:pt idx="75">
                  <c:v>6.5128036791490258</c:v>
                </c:pt>
                <c:pt idx="76">
                  <c:v>6.8214175022548105</c:v>
                </c:pt>
                <c:pt idx="77">
                  <c:v>6.8773397324208112</c:v>
                </c:pt>
                <c:pt idx="78">
                  <c:v>6.9453760987630524</c:v>
                </c:pt>
                <c:pt idx="79">
                  <c:v>7.2017139971540809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95-426F-A02F-7F1615F03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133824"/>
        <c:axId val="157135616"/>
      </c:lineChart>
      <c:catAx>
        <c:axId val="15713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57135616"/>
        <c:crosses val="autoZero"/>
        <c:auto val="1"/>
        <c:lblAlgn val="ctr"/>
        <c:lblOffset val="1000"/>
        <c:tickLblSkip val="4"/>
        <c:noMultiLvlLbl val="0"/>
      </c:catAx>
      <c:valAx>
        <c:axId val="1571356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orbel" panose="020B0503020204020204" pitchFamily="34" charset="0"/>
              </a:defRPr>
            </a:pPr>
            <a:endParaRPr lang="cs-CZ"/>
          </a:p>
        </c:txPr>
        <c:crossAx val="1571338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>
              <a:latin typeface="Corbel" panose="020B0503020204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65041088889609"/>
          <c:y val="0.23501235139725207"/>
          <c:w val="0.72869917822220842"/>
          <c:h val="0.58429404045082678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2EB-4495-A830-5111CD70267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42EB-4495-A830-5111CD70267B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2EB-4495-A830-5111CD70267B}"/>
              </c:ext>
            </c:extLst>
          </c:dPt>
          <c:dLbls>
            <c:dLbl>
              <c:idx val="0"/>
              <c:layout>
                <c:manualLayout>
                  <c:x val="-3.5582182491849842E-2"/>
                  <c:y val="-2.04871082291184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EB-4495-A830-5111CD70267B}"/>
                </c:ext>
              </c:extLst>
            </c:dLbl>
            <c:dLbl>
              <c:idx val="1"/>
              <c:layout>
                <c:manualLayout>
                  <c:x val="-0.19627105367056225"/>
                  <c:y val="3.97869383974062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EB-4495-A830-5111CD70267B}"/>
                </c:ext>
              </c:extLst>
            </c:dLbl>
            <c:dLbl>
              <c:idx val="2"/>
              <c:layout>
                <c:manualLayout>
                  <c:x val="0.27060021091633379"/>
                  <c:y val="-0.111332792959703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EB-4495-A830-5111CD70267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List1!$B$45:$B$47</c:f>
              <c:strCache>
                <c:ptCount val="3"/>
                <c:pt idx="0">
                  <c:v>A</c:v>
                </c:pt>
                <c:pt idx="1">
                  <c:v>I</c:v>
                </c:pt>
                <c:pt idx="2">
                  <c:v>S</c:v>
                </c:pt>
              </c:strCache>
            </c:strRef>
          </c:cat>
          <c:val>
            <c:numRef>
              <c:f>List1!$D$45:$D$47</c:f>
              <c:numCache>
                <c:formatCode>0.0</c:formatCode>
                <c:ptCount val="3"/>
                <c:pt idx="0">
                  <c:v>4</c:v>
                </c:pt>
                <c:pt idx="1">
                  <c:v>35.1</c:v>
                </c:pt>
                <c:pt idx="2">
                  <c:v>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EB-4495-A830-5111CD70267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 rtl="0">
            <a:defRPr sz="1400" b="1"/>
          </a:pPr>
          <a:endParaRPr lang="cs-CZ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30045419272169"/>
          <c:y val="0.22520842982862441"/>
          <c:w val="0.73534922152603377"/>
          <c:h val="0.58919600123513949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BC5E-46D4-A15F-DF871FD2101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C5E-46D4-A15F-DF871FD21019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C5E-46D4-A15F-DF871FD21019}"/>
              </c:ext>
            </c:extLst>
          </c:dPt>
          <c:dLbls>
            <c:dLbl>
              <c:idx val="2"/>
              <c:layout>
                <c:manualLayout>
                  <c:x val="0.22988257175501434"/>
                  <c:y val="4.29786166435078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C5E-46D4-A15F-DF871FD210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List1!$B$45:$B$47</c:f>
              <c:strCache>
                <c:ptCount val="3"/>
                <c:pt idx="0">
                  <c:v>A</c:v>
                </c:pt>
                <c:pt idx="1">
                  <c:v>I</c:v>
                </c:pt>
                <c:pt idx="2">
                  <c:v>S</c:v>
                </c:pt>
              </c:strCache>
            </c:strRef>
          </c:cat>
          <c:val>
            <c:numRef>
              <c:f>List1!$C$45:$C$47</c:f>
              <c:numCache>
                <c:formatCode>0.0</c:formatCode>
                <c:ptCount val="3"/>
                <c:pt idx="0">
                  <c:v>11.8</c:v>
                </c:pt>
                <c:pt idx="1">
                  <c:v>45.4</c:v>
                </c:pt>
                <c:pt idx="2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5E-46D4-A15F-DF871FD2101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 rtl="0">
            <a:defRPr sz="1400" b="1"/>
          </a:pPr>
          <a:endParaRPr lang="cs-CZ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92556245228484"/>
          <c:y val="0.24481627296587929"/>
          <c:w val="0.70542402665882065"/>
          <c:h val="0.56468619731357206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9E5C-4E41-B96C-77765FEFD1F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9E5C-4E41-B96C-77765FEFD1F6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E5C-4E41-B96C-77765FEFD1F6}"/>
              </c:ext>
            </c:extLst>
          </c:dPt>
          <c:dLbls>
            <c:dLbl>
              <c:idx val="0"/>
              <c:layout>
                <c:manualLayout>
                  <c:x val="-3.3530356138618322E-2"/>
                  <c:y val="-3.45094179404045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5C-4E41-B96C-77765FEFD1F6}"/>
                </c:ext>
              </c:extLst>
            </c:dLbl>
            <c:dLbl>
              <c:idx val="1"/>
              <c:layout>
                <c:manualLayout>
                  <c:x val="-0.12971185792754369"/>
                  <c:y val="-8.59285254524905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E5C-4E41-B96C-77765FEFD1F6}"/>
                </c:ext>
              </c:extLst>
            </c:dLbl>
            <c:dLbl>
              <c:idx val="2"/>
              <c:layout>
                <c:manualLayout>
                  <c:x val="0.24823249532305244"/>
                  <c:y val="-0.136838125918146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E5C-4E41-B96C-77765FEFD1F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List1!$B$45:$B$47</c:f>
              <c:strCache>
                <c:ptCount val="3"/>
                <c:pt idx="0">
                  <c:v>A</c:v>
                </c:pt>
                <c:pt idx="1">
                  <c:v>I</c:v>
                </c:pt>
                <c:pt idx="2">
                  <c:v>S</c:v>
                </c:pt>
              </c:strCache>
            </c:strRef>
          </c:cat>
          <c:val>
            <c:numRef>
              <c:f>List1!$G$45:$G$47</c:f>
              <c:numCache>
                <c:formatCode>General</c:formatCode>
                <c:ptCount val="3"/>
                <c:pt idx="0">
                  <c:v>3.5</c:v>
                </c:pt>
                <c:pt idx="1">
                  <c:v>26.1</c:v>
                </c:pt>
                <c:pt idx="2">
                  <c:v>70.400000000000006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5C-4E41-B96C-77765FEFD1F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 rtl="0">
            <a:defRPr sz="1400" b="1"/>
          </a:pPr>
          <a:endParaRPr lang="cs-CZ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List1!$B$4</c:f>
              <c:strCache>
                <c:ptCount val="1"/>
                <c:pt idx="0">
                  <c:v>Základní vzdělání a bez vzdělání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(List1!$F$3,List1!$H$3)</c:f>
              <c:numCache>
                <c:formatCode>General</c:formatCode>
                <c:ptCount val="2"/>
                <c:pt idx="0">
                  <c:v>1993</c:v>
                </c:pt>
                <c:pt idx="1">
                  <c:v>2012</c:v>
                </c:pt>
              </c:numCache>
            </c:numRef>
          </c:cat>
          <c:val>
            <c:numRef>
              <c:f>(List1!$G$4,List1!$I$4)</c:f>
              <c:numCache>
                <c:formatCode>0.0</c:formatCode>
                <c:ptCount val="2"/>
                <c:pt idx="0">
                  <c:v>13.395948052281822</c:v>
                </c:pt>
                <c:pt idx="1">
                  <c:v>4.2831864505317085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2-4CAC-9379-1A0390612EF3}"/>
            </c:ext>
          </c:extLst>
        </c:ser>
        <c:ser>
          <c:idx val="1"/>
          <c:order val="1"/>
          <c:tx>
            <c:strRef>
              <c:f>List1!$B$5</c:f>
              <c:strCache>
                <c:ptCount val="1"/>
                <c:pt idx="0">
                  <c:v>Střední bez maturity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(List1!$F$3,List1!$H$3)</c:f>
              <c:numCache>
                <c:formatCode>General</c:formatCode>
                <c:ptCount val="2"/>
                <c:pt idx="0">
                  <c:v>1993</c:v>
                </c:pt>
                <c:pt idx="1">
                  <c:v>2012</c:v>
                </c:pt>
              </c:numCache>
            </c:numRef>
          </c:cat>
          <c:val>
            <c:numRef>
              <c:f>(List1!$G$5,List1!$I$5)</c:f>
              <c:numCache>
                <c:formatCode>0.0</c:formatCode>
                <c:ptCount val="2"/>
                <c:pt idx="0">
                  <c:v>45.641139805255655</c:v>
                </c:pt>
                <c:pt idx="1">
                  <c:v>37.016238682818575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D2-4CAC-9379-1A0390612EF3}"/>
            </c:ext>
          </c:extLst>
        </c:ser>
        <c:ser>
          <c:idx val="2"/>
          <c:order val="2"/>
          <c:tx>
            <c:strRef>
              <c:f>List1!$B$6</c:f>
              <c:strCache>
                <c:ptCount val="1"/>
                <c:pt idx="0">
                  <c:v>Střední s maturitou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(List1!$F$3,List1!$H$3)</c:f>
              <c:numCache>
                <c:formatCode>General</c:formatCode>
                <c:ptCount val="2"/>
                <c:pt idx="0">
                  <c:v>1993</c:v>
                </c:pt>
                <c:pt idx="1">
                  <c:v>2012</c:v>
                </c:pt>
              </c:numCache>
            </c:numRef>
          </c:cat>
          <c:val>
            <c:numRef>
              <c:f>(List1!$G$6,List1!$I$6)</c:f>
              <c:numCache>
                <c:formatCode>0.0</c:formatCode>
                <c:ptCount val="2"/>
                <c:pt idx="0">
                  <c:v>30.381519413399822</c:v>
                </c:pt>
                <c:pt idx="1">
                  <c:v>37.759261914592607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D2-4CAC-9379-1A0390612EF3}"/>
            </c:ext>
          </c:extLst>
        </c:ser>
        <c:ser>
          <c:idx val="3"/>
          <c:order val="3"/>
          <c:tx>
            <c:strRef>
              <c:f>List1!$B$7</c:f>
              <c:strCache>
                <c:ptCount val="1"/>
                <c:pt idx="0">
                  <c:v>Vysokoškolské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(List1!$F$3,List1!$H$3)</c:f>
              <c:numCache>
                <c:formatCode>General</c:formatCode>
                <c:ptCount val="2"/>
                <c:pt idx="0">
                  <c:v>1993</c:v>
                </c:pt>
                <c:pt idx="1">
                  <c:v>2012</c:v>
                </c:pt>
              </c:numCache>
            </c:numRef>
          </c:cat>
          <c:val>
            <c:numRef>
              <c:f>(List1!$G$7,List1!$I$7)</c:f>
              <c:numCache>
                <c:formatCode>0.0</c:formatCode>
                <c:ptCount val="2"/>
                <c:pt idx="0">
                  <c:v>10.581392729062685</c:v>
                </c:pt>
                <c:pt idx="1">
                  <c:v>20.941312952057046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D2-4CAC-9379-1A0390612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230400"/>
        <c:axId val="158231936"/>
      </c:barChart>
      <c:catAx>
        <c:axId val="158230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onsolas" panose="020B0609020204030204" pitchFamily="49" charset="0"/>
                <a:cs typeface="Consolas" panose="020B0609020204030204" pitchFamily="49" charset="0"/>
              </a:defRPr>
            </a:pPr>
            <a:endParaRPr lang="cs-CZ"/>
          </a:p>
        </c:txPr>
        <c:crossAx val="158231936"/>
        <c:crosses val="autoZero"/>
        <c:auto val="1"/>
        <c:lblAlgn val="ctr"/>
        <c:lblOffset val="100"/>
        <c:noMultiLvlLbl val="0"/>
      </c:catAx>
      <c:valAx>
        <c:axId val="158231936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58230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Consolas" panose="020B0609020204030204" pitchFamily="49" charset="0"/>
              <a:cs typeface="Consolas" panose="020B0609020204030204" pitchFamily="49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957210056353914E-2"/>
          <c:y val="6.3938698772551816E-2"/>
          <c:w val="0.56873273108303324"/>
          <c:h val="0.76589142146705436"/>
        </c:manualLayout>
      </c:layout>
      <c:lineChart>
        <c:grouping val="standard"/>
        <c:varyColors val="0"/>
        <c:ser>
          <c:idx val="0"/>
          <c:order val="0"/>
          <c:tx>
            <c:strRef>
              <c:f>List1!$B$43</c:f>
              <c:strCache>
                <c:ptCount val="1"/>
                <c:pt idx="0">
                  <c:v>Základní vzdělání a bez vzdělání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noFill/>
              <a:ln>
                <a:solidFill>
                  <a:srgbClr val="FFC000"/>
                </a:solidFill>
              </a:ln>
            </c:spPr>
          </c:marker>
          <c:cat>
            <c:numRef>
              <c:f>List1!$F$41:$Y$41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List1!$F$43:$Y$43</c:f>
              <c:numCache>
                <c:formatCode>0.0</c:formatCode>
                <c:ptCount val="20"/>
                <c:pt idx="0">
                  <c:v>8.9484265489380856</c:v>
                </c:pt>
                <c:pt idx="1">
                  <c:v>9.4411599115212947</c:v>
                </c:pt>
                <c:pt idx="2">
                  <c:v>10.81541443942092</c:v>
                </c:pt>
                <c:pt idx="3">
                  <c:v>11.202896662085154</c:v>
                </c:pt>
                <c:pt idx="4">
                  <c:v>13.454156565633971</c:v>
                </c:pt>
                <c:pt idx="5">
                  <c:v>16.051347105160037</c:v>
                </c:pt>
                <c:pt idx="6">
                  <c:v>20.948315958595089</c:v>
                </c:pt>
                <c:pt idx="7">
                  <c:v>23.345870580809212</c:v>
                </c:pt>
                <c:pt idx="8">
                  <c:v>23.425394305174564</c:v>
                </c:pt>
                <c:pt idx="9">
                  <c:v>20.782031340951516</c:v>
                </c:pt>
                <c:pt idx="10">
                  <c:v>22.523683464370979</c:v>
                </c:pt>
                <c:pt idx="11">
                  <c:v>26.052230162709112</c:v>
                </c:pt>
                <c:pt idx="12">
                  <c:v>26.684288596941681</c:v>
                </c:pt>
                <c:pt idx="13">
                  <c:v>24.453937757877387</c:v>
                </c:pt>
                <c:pt idx="14">
                  <c:v>20.076135815373721</c:v>
                </c:pt>
                <c:pt idx="15">
                  <c:v>19.035407570034316</c:v>
                </c:pt>
                <c:pt idx="16">
                  <c:v>24.077660894622888</c:v>
                </c:pt>
                <c:pt idx="17">
                  <c:v>25.001281841202349</c:v>
                </c:pt>
                <c:pt idx="18">
                  <c:v>24.325447680523379</c:v>
                </c:pt>
                <c:pt idx="19">
                  <c:v>28.476511948953043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13-430A-BF71-EF455ED3B82B}"/>
            </c:ext>
          </c:extLst>
        </c:ser>
        <c:ser>
          <c:idx val="1"/>
          <c:order val="1"/>
          <c:tx>
            <c:strRef>
              <c:f>List1!$B$44</c:f>
              <c:strCache>
                <c:ptCount val="1"/>
                <c:pt idx="0">
                  <c:v>Střední bez maturity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List1!$F$41:$Y$41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List1!$F$44:$Y$44</c:f>
              <c:numCache>
                <c:formatCode>0.0</c:formatCode>
                <c:ptCount val="20"/>
                <c:pt idx="0">
                  <c:v>4.0940619525985875</c:v>
                </c:pt>
                <c:pt idx="1">
                  <c:v>4.0518038548189477</c:v>
                </c:pt>
                <c:pt idx="2">
                  <c:v>3.7815999981492876</c:v>
                </c:pt>
                <c:pt idx="3">
                  <c:v>3.629831591965909</c:v>
                </c:pt>
                <c:pt idx="4">
                  <c:v>4.4159863485849407</c:v>
                </c:pt>
                <c:pt idx="5">
                  <c:v>6.184021098733802</c:v>
                </c:pt>
                <c:pt idx="6">
                  <c:v>8.9083685816420335</c:v>
                </c:pt>
                <c:pt idx="7">
                  <c:v>8.9307204861464484</c:v>
                </c:pt>
                <c:pt idx="8">
                  <c:v>8.4079348337266353</c:v>
                </c:pt>
                <c:pt idx="9">
                  <c:v>7.8358464000455017</c:v>
                </c:pt>
                <c:pt idx="10">
                  <c:v>8.4397592669728638</c:v>
                </c:pt>
                <c:pt idx="11">
                  <c:v>9.3756880545883536</c:v>
                </c:pt>
                <c:pt idx="12">
                  <c:v>8.9274203027975751</c:v>
                </c:pt>
                <c:pt idx="13">
                  <c:v>7.742920753561747</c:v>
                </c:pt>
                <c:pt idx="14">
                  <c:v>5.9014895264541662</c:v>
                </c:pt>
                <c:pt idx="15">
                  <c:v>4.4278727023805518</c:v>
                </c:pt>
                <c:pt idx="16">
                  <c:v>7.3830839709405085</c:v>
                </c:pt>
                <c:pt idx="17">
                  <c:v>8.4558991391631046</c:v>
                </c:pt>
                <c:pt idx="18">
                  <c:v>7.7330753067120837</c:v>
                </c:pt>
                <c:pt idx="19">
                  <c:v>7.9948530036617029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13-430A-BF71-EF455ED3B82B}"/>
            </c:ext>
          </c:extLst>
        </c:ser>
        <c:ser>
          <c:idx val="2"/>
          <c:order val="2"/>
          <c:tx>
            <c:strRef>
              <c:f>List1!$B$45</c:f>
              <c:strCache>
                <c:ptCount val="1"/>
                <c:pt idx="0">
                  <c:v>Střední s maturitou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numRef>
              <c:f>List1!$F$41:$Y$41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List1!$F$45:$Y$45</c:f>
              <c:numCache>
                <c:formatCode>0.0</c:formatCode>
                <c:ptCount val="20"/>
                <c:pt idx="0">
                  <c:v>3.2964498072892092</c:v>
                </c:pt>
                <c:pt idx="1">
                  <c:v>3.2788053536428068</c:v>
                </c:pt>
                <c:pt idx="2">
                  <c:v>2.5285732157901148</c:v>
                </c:pt>
                <c:pt idx="3">
                  <c:v>2.5052924280851334</c:v>
                </c:pt>
                <c:pt idx="4">
                  <c:v>3.4846229776961732</c:v>
                </c:pt>
                <c:pt idx="5">
                  <c:v>5.0891963347775393</c:v>
                </c:pt>
                <c:pt idx="6">
                  <c:v>6.6052775031845172</c:v>
                </c:pt>
                <c:pt idx="7">
                  <c:v>6.4568974838163635</c:v>
                </c:pt>
                <c:pt idx="8">
                  <c:v>5.7480686564313483</c:v>
                </c:pt>
                <c:pt idx="9">
                  <c:v>5.1303608244969325</c:v>
                </c:pt>
                <c:pt idx="10">
                  <c:v>5.5709287309998574</c:v>
                </c:pt>
                <c:pt idx="11">
                  <c:v>5.2671455860272465</c:v>
                </c:pt>
                <c:pt idx="12">
                  <c:v>5.1402053308728926</c:v>
                </c:pt>
                <c:pt idx="13">
                  <c:v>4.8525797634823995</c:v>
                </c:pt>
                <c:pt idx="14">
                  <c:v>3.2846074757082948</c:v>
                </c:pt>
                <c:pt idx="15">
                  <c:v>2.8120620449521887</c:v>
                </c:pt>
                <c:pt idx="16">
                  <c:v>4.7123381910460873</c:v>
                </c:pt>
                <c:pt idx="17">
                  <c:v>5.3144215858596704</c:v>
                </c:pt>
                <c:pt idx="18">
                  <c:v>5.0047597847315393</c:v>
                </c:pt>
                <c:pt idx="19">
                  <c:v>4.9437439324034864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13-430A-BF71-EF455ED3B82B}"/>
            </c:ext>
          </c:extLst>
        </c:ser>
        <c:ser>
          <c:idx val="3"/>
          <c:order val="3"/>
          <c:tx>
            <c:strRef>
              <c:f>List1!$B$46</c:f>
              <c:strCache>
                <c:ptCount val="1"/>
                <c:pt idx="0">
                  <c:v>Vysokoškolské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noFill/>
              <a:ln>
                <a:solidFill>
                  <a:srgbClr val="00B050"/>
                </a:solidFill>
              </a:ln>
            </c:spPr>
          </c:marker>
          <c:cat>
            <c:numRef>
              <c:f>List1!$F$41:$Y$41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List1!$F$46:$Y$46</c:f>
              <c:numCache>
                <c:formatCode>0.0</c:formatCode>
                <c:ptCount val="20"/>
                <c:pt idx="0">
                  <c:v>1.9904706071102951</c:v>
                </c:pt>
                <c:pt idx="1">
                  <c:v>1.7313654826124734</c:v>
                </c:pt>
                <c:pt idx="2">
                  <c:v>1.2403955055448637</c:v>
                </c:pt>
                <c:pt idx="3">
                  <c:v>1.0671649832021886</c:v>
                </c:pt>
                <c:pt idx="4">
                  <c:v>1.5448981987325716</c:v>
                </c:pt>
                <c:pt idx="5">
                  <c:v>2.4285622860562772</c:v>
                </c:pt>
                <c:pt idx="6">
                  <c:v>3.3450019015456438</c:v>
                </c:pt>
                <c:pt idx="7">
                  <c:v>2.9173580604422247</c:v>
                </c:pt>
                <c:pt idx="8">
                  <c:v>2.5260229980941888</c:v>
                </c:pt>
                <c:pt idx="9">
                  <c:v>2.1364621394007579</c:v>
                </c:pt>
                <c:pt idx="10">
                  <c:v>2.2059599062416906</c:v>
                </c:pt>
                <c:pt idx="11">
                  <c:v>2.2568186768793228</c:v>
                </c:pt>
                <c:pt idx="12">
                  <c:v>2.333255065553125</c:v>
                </c:pt>
                <c:pt idx="13">
                  <c:v>2.4025800001033302</c:v>
                </c:pt>
                <c:pt idx="14">
                  <c:v>1.6556087720550878</c:v>
                </c:pt>
                <c:pt idx="15">
                  <c:v>1.6434784688050401</c:v>
                </c:pt>
                <c:pt idx="16">
                  <c:v>2.4088959362192388</c:v>
                </c:pt>
                <c:pt idx="17">
                  <c:v>2.7677584170026202</c:v>
                </c:pt>
                <c:pt idx="18">
                  <c:v>2.7832966337510419</c:v>
                </c:pt>
                <c:pt idx="19">
                  <c:v>2.8612007633792467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13-430A-BF71-EF455ED3B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270592"/>
        <c:axId val="158272512"/>
      </c:lineChart>
      <c:catAx>
        <c:axId val="15827059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5827251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582725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onsolas"/>
                <a:ea typeface="Consolas"/>
                <a:cs typeface="Consolas"/>
              </a:defRPr>
            </a:pPr>
            <a:endParaRPr lang="cs-CZ"/>
          </a:p>
        </c:txPr>
        <c:crossAx val="158270592"/>
        <c:crosses val="autoZero"/>
        <c:crossBetween val="between"/>
      </c:valAx>
      <c:spPr>
        <a:gradFill rotWithShape="0">
          <a:gsLst>
            <a:gs pos="0">
              <a:srgbClr val="99CCFF"/>
            </a:gs>
            <a:gs pos="100000">
              <a:srgbClr val="99CCFF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0.66428940568475536"/>
          <c:y val="9.6860524013445692E-2"/>
          <c:w val="0.28218859138533225"/>
          <c:h val="0.6155885804376841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onsolas"/>
              <a:ea typeface="Consolas"/>
              <a:cs typeface="Consola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7B-4D26-B74B-7273BDABD59C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7B-4D26-B74B-7273BDABD59C}"/>
              </c:ext>
            </c:extLst>
          </c:dPt>
          <c:cat>
            <c:strRef>
              <c:f>'[Eurostat_Table_tps00203NoFlagNoDesc_661926ae-f4d2-4dc8-a498-a0dd63aac1da.xls]Sheet0'!$A$5:$A$34</c:f>
              <c:strCache>
                <c:ptCount val="30"/>
                <c:pt idx="0">
                  <c:v>Greece</c:v>
                </c:pt>
                <c:pt idx="1">
                  <c:v>Spain</c:v>
                </c:pt>
                <c:pt idx="2">
                  <c:v>Italy</c:v>
                </c:pt>
                <c:pt idx="3">
                  <c:v>France</c:v>
                </c:pt>
                <c:pt idx="4">
                  <c:v>France (metropolitan)</c:v>
                </c:pt>
                <c:pt idx="5">
                  <c:v>Cyprus</c:v>
                </c:pt>
                <c:pt idx="6">
                  <c:v>Sweden</c:v>
                </c:pt>
                <c:pt idx="7">
                  <c:v>Finland</c:v>
                </c:pt>
                <c:pt idx="8">
                  <c:v>Croatia</c:v>
                </c:pt>
                <c:pt idx="9">
                  <c:v>Portugal</c:v>
                </c:pt>
                <c:pt idx="10">
                  <c:v>EU (28 countries)</c:v>
                </c:pt>
                <c:pt idx="11">
                  <c:v>Latvia</c:v>
                </c:pt>
                <c:pt idx="12">
                  <c:v>Lithuania</c:v>
                </c:pt>
                <c:pt idx="13">
                  <c:v>Slovakia</c:v>
                </c:pt>
                <c:pt idx="14">
                  <c:v>Luxembourg</c:v>
                </c:pt>
                <c:pt idx="15">
                  <c:v>Belgium</c:v>
                </c:pt>
                <c:pt idx="16">
                  <c:v>Denmark</c:v>
                </c:pt>
                <c:pt idx="17">
                  <c:v>Ireland</c:v>
                </c:pt>
                <c:pt idx="18">
                  <c:v>Austria</c:v>
                </c:pt>
                <c:pt idx="19">
                  <c:v>Slovenia</c:v>
                </c:pt>
                <c:pt idx="20">
                  <c:v>Estonia</c:v>
                </c:pt>
                <c:pt idx="21">
                  <c:v>Bulgaria</c:v>
                </c:pt>
                <c:pt idx="22">
                  <c:v>Romania</c:v>
                </c:pt>
                <c:pt idx="23">
                  <c:v>United Kingdom</c:v>
                </c:pt>
                <c:pt idx="24">
                  <c:v>Malta</c:v>
                </c:pt>
                <c:pt idx="25">
                  <c:v>Hungary</c:v>
                </c:pt>
                <c:pt idx="26">
                  <c:v>Netherlands</c:v>
                </c:pt>
                <c:pt idx="27">
                  <c:v>Poland</c:v>
                </c:pt>
                <c:pt idx="28">
                  <c:v>Germany</c:v>
                </c:pt>
                <c:pt idx="29">
                  <c:v>Czechia</c:v>
                </c:pt>
              </c:strCache>
            </c:strRef>
          </c:cat>
          <c:val>
            <c:numRef>
              <c:f>'[Eurostat_Table_tps00203NoFlagNoDesc_661926ae-f4d2-4dc8-a498-a0dd63aac1da.xls]Sheet0'!$M$5:$M$34</c:f>
              <c:numCache>
                <c:formatCode>General</c:formatCode>
                <c:ptCount val="30"/>
                <c:pt idx="0">
                  <c:v>17.3</c:v>
                </c:pt>
                <c:pt idx="1">
                  <c:v>14.1</c:v>
                </c:pt>
                <c:pt idx="2">
                  <c:v>10</c:v>
                </c:pt>
                <c:pt idx="3">
                  <c:v>8.5</c:v>
                </c:pt>
                <c:pt idx="4">
                  <c:v>8.1999999999999993</c:v>
                </c:pt>
                <c:pt idx="5">
                  <c:v>7.1</c:v>
                </c:pt>
                <c:pt idx="6">
                  <c:v>6.8</c:v>
                </c:pt>
                <c:pt idx="7">
                  <c:v>6.7</c:v>
                </c:pt>
                <c:pt idx="8">
                  <c:v>6.6</c:v>
                </c:pt>
                <c:pt idx="9">
                  <c:v>6.5</c:v>
                </c:pt>
                <c:pt idx="10">
                  <c:v>6.3</c:v>
                </c:pt>
                <c:pt idx="11">
                  <c:v>6.3</c:v>
                </c:pt>
                <c:pt idx="12">
                  <c:v>6.3</c:v>
                </c:pt>
                <c:pt idx="13">
                  <c:v>5.8</c:v>
                </c:pt>
                <c:pt idx="14">
                  <c:v>5.6</c:v>
                </c:pt>
                <c:pt idx="15">
                  <c:v>5.4</c:v>
                </c:pt>
                <c:pt idx="16">
                  <c:v>5</c:v>
                </c:pt>
                <c:pt idx="17">
                  <c:v>5</c:v>
                </c:pt>
                <c:pt idx="18">
                  <c:v>4.5</c:v>
                </c:pt>
                <c:pt idx="19">
                  <c:v>4.5</c:v>
                </c:pt>
                <c:pt idx="20">
                  <c:v>4.4000000000000004</c:v>
                </c:pt>
                <c:pt idx="21">
                  <c:v>4.2</c:v>
                </c:pt>
                <c:pt idx="22">
                  <c:v>3.9</c:v>
                </c:pt>
                <c:pt idx="23">
                  <c:v>3.8</c:v>
                </c:pt>
                <c:pt idx="24">
                  <c:v>3.6</c:v>
                </c:pt>
                <c:pt idx="25">
                  <c:v>3.4</c:v>
                </c:pt>
                <c:pt idx="26">
                  <c:v>3.4</c:v>
                </c:pt>
                <c:pt idx="27">
                  <c:v>3.3</c:v>
                </c:pt>
                <c:pt idx="28">
                  <c:v>3.1</c:v>
                </c:pt>
                <c:pt idx="2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7B-4D26-B74B-7273BDABD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138376"/>
        <c:axId val="134141984"/>
      </c:barChart>
      <c:catAx>
        <c:axId val="134138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141984"/>
        <c:crosses val="autoZero"/>
        <c:auto val="1"/>
        <c:lblAlgn val="ctr"/>
        <c:lblOffset val="100"/>
        <c:noMultiLvlLbl val="0"/>
      </c:catAx>
      <c:valAx>
        <c:axId val="134141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13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6E42FA-FCF9-43FC-946B-F18B21288E50}" type="datetimeFigureOut">
              <a:rPr lang="en-US" altLang="cs-CZ"/>
              <a:pPr>
                <a:defRPr/>
              </a:pPr>
              <a:t>4/22/2021</a:t>
            </a:fld>
            <a:endParaRPr lang="en-US" altLang="cs-CZ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B97E55-4A73-4C86-95A8-0FD02661149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4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97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79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96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5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6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09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22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87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190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35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78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4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39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0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82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6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539CB2-ACC2-4553-9095-BFC6187CD341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33230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6D8CD-9D44-4D8B-B29B-F57DEB8653B5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80205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F35F-5AFA-41CC-AC37-5EDB021E949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66276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965E-0F4E-479C-9E0E-DD8B89B7CC81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09346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774825"/>
            <a:ext cx="8229600" cy="462597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4BF95-AD3E-4692-85B6-42AA4F5FA858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83500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BCCA-1D10-45A8-A05A-A51D8AA01743}" type="datetimeFigureOut">
              <a:rPr lang="en-US" altLang="cs-CZ"/>
              <a:pPr>
                <a:defRPr/>
              </a:pPr>
              <a:t>4/22/2021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3429B-FD3A-44D0-9DF1-E99ADEECDA7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0888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6FDB1-F6D2-4AA8-9D66-7352B07C5D17}" type="datetimeFigureOut">
              <a:rPr lang="en-US" altLang="cs-CZ"/>
              <a:pPr>
                <a:defRPr/>
              </a:pPr>
              <a:t>4/22/2021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B7FC-2A03-469E-A2FE-698285EBFC3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52251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0193A-A87D-43B9-8D12-6C6CF6F6B10A}" type="datetimeFigureOut">
              <a:rPr lang="en-US" altLang="cs-CZ"/>
              <a:pPr>
                <a:defRPr/>
              </a:pPr>
              <a:t>4/22/2021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5EEB-4242-4218-8508-05F3A2B9E76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26717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D69D2-8019-45C3-87A4-5410D32E3816}" type="datetimeFigureOut">
              <a:rPr lang="en-US" altLang="cs-CZ"/>
              <a:pPr>
                <a:defRPr/>
              </a:pPr>
              <a:t>4/22/2021</a:t>
            </a:fld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50746-8184-41E8-B111-C0C98D62B40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745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264EA-0D7A-49C4-9586-01903C095AB0}" type="datetimeFigureOut">
              <a:rPr lang="en-US" altLang="cs-CZ"/>
              <a:pPr>
                <a:defRPr/>
              </a:pPr>
              <a:t>4/22/2021</a:t>
            </a:fld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32111-A162-4F5E-8556-BD827387DC9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8469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22D1-0A48-4C92-9FFC-DC7ADC7AB838}" type="datetimeFigureOut">
              <a:rPr lang="en-US" altLang="cs-CZ"/>
              <a:pPr>
                <a:defRPr/>
              </a:pPr>
              <a:t>4/22/2021</a:t>
            </a:fld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AB1A-5479-430D-AD9D-DCC9F5B8D18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4304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B831-8BD9-4223-9FC6-0AD6218A2455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58856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97AD5-DF30-471A-8039-106574947E34}" type="datetimeFigureOut">
              <a:rPr lang="en-US" altLang="cs-CZ"/>
              <a:pPr>
                <a:defRPr/>
              </a:pPr>
              <a:t>4/22/2021</a:t>
            </a:fld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24768-182C-4450-A22C-860AA42CFD6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8773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AC6A-8AD3-4883-AA42-EB64C139398D}" type="datetimeFigureOut">
              <a:rPr lang="en-US" altLang="cs-CZ"/>
              <a:pPr>
                <a:defRPr/>
              </a:pPr>
              <a:t>4/22/2021</a:t>
            </a:fld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EF0E-663D-4101-9E0C-67BC570B3B9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55666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FB9EE-6A06-4337-9FF2-83E466C800DB}" type="datetimeFigureOut">
              <a:rPr lang="en-US" altLang="cs-CZ"/>
              <a:pPr>
                <a:defRPr/>
              </a:pPr>
              <a:t>4/22/2021</a:t>
            </a:fld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07447-44E1-4CDF-A759-4FFB298EF6C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96990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20CD6-06FF-4473-A292-9A246CE054F6}" type="datetimeFigureOut">
              <a:rPr lang="en-US" altLang="cs-CZ"/>
              <a:pPr>
                <a:defRPr/>
              </a:pPr>
              <a:t>4/22/2021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D6AC3-3062-4331-A526-B9A845E91AE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24390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83727-0320-4909-9289-C8BFDD9920B0}" type="datetimeFigureOut">
              <a:rPr lang="en-US" altLang="cs-CZ"/>
              <a:pPr>
                <a:defRPr/>
              </a:pPr>
              <a:t>4/22/2021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9EA0-E968-4F97-994C-149C6425F9E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2525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4969F1-54FA-46DF-B4FF-4A0C77D62D89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157113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3538-90A7-435F-930E-8FF05638D277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17106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E2EE-55DF-4827-8EA5-988E73AA78BC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43646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3344-9EF7-4F20-920D-B5B9FF3A2B1E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90526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728E-2242-479B-9EEF-286DFFEC32AC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70867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94076-EC12-464E-8FBC-FC967EB5140F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05120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64281-82A0-4149-BA9F-56A0C6721158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116659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-18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-18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3DC2F794-FF5B-4195-BE7D-1E39B64C36DE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3998" r:id="rId2"/>
    <p:sldLayoutId id="2147484017" r:id="rId3"/>
    <p:sldLayoutId id="2147483999" r:id="rId4"/>
    <p:sldLayoutId id="2147484000" r:id="rId5"/>
    <p:sldLayoutId id="2147484001" r:id="rId6"/>
    <p:sldLayoutId id="2147484018" r:id="rId7"/>
    <p:sldLayoutId id="2147484019" r:id="rId8"/>
    <p:sldLayoutId id="2147484020" r:id="rId9"/>
    <p:sldLayoutId id="2147484002" r:id="rId10"/>
    <p:sldLayoutId id="2147484021" r:id="rId11"/>
    <p:sldLayoutId id="2147484003" r:id="rId12"/>
    <p:sldLayoutId id="214748400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28094F4-8707-4817-87A4-87F6570B8181}" type="datetimeFigureOut">
              <a:rPr lang="en-US" altLang="cs-CZ"/>
              <a:pPr>
                <a:defRPr/>
              </a:pPr>
              <a:t>4/22/2021</a:t>
            </a:fld>
            <a:endParaRPr lang="en-US" altLang="cs-CZ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90271F-F7D3-430C-9CEB-4CD74FD49B8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8208143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cs-CZ" altLang="cs-CZ" sz="4800" b="1" dirty="0">
                <a:solidFill>
                  <a:schemeClr val="accent1"/>
                </a:solidFill>
                <a:latin typeface="Corbel" panose="020B0503020204020204" pitchFamily="34" charset="0"/>
              </a:rPr>
              <a:t>Trh práce </a:t>
            </a:r>
            <a:r>
              <a:rPr lang="cs-CZ" altLang="cs-CZ" sz="4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na makroekonomické úrovni </a:t>
            </a:r>
            <a:br>
              <a:rPr lang="cs-CZ" altLang="cs-CZ" sz="4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</a:br>
            <a:r>
              <a:rPr lang="cs-CZ" altLang="cs-CZ" sz="4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a </a:t>
            </a:r>
            <a:r>
              <a:rPr lang="cs-CZ" altLang="cs-CZ" sz="4800" b="1" dirty="0">
                <a:solidFill>
                  <a:schemeClr val="accent1"/>
                </a:solidFill>
                <a:latin typeface="Corbel" panose="020B0503020204020204" pitchFamily="34" charset="0"/>
              </a:rPr>
              <a:t>nezaměstnanost</a:t>
            </a:r>
            <a:endParaRPr lang="en-US" altLang="cs-CZ" sz="48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10243" name="Picture 24" descr="JB2c4e5a_nezam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2852936"/>
            <a:ext cx="40227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6" descr="Unemployment-L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88" y="2852936"/>
            <a:ext cx="1873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8" descr="unemploy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76" y="2852936"/>
            <a:ext cx="30591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Nedokonale konkurenční trh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62597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zasahuje do něj vláda</a:t>
            </a:r>
          </a:p>
          <a:p>
            <a:pPr eaLnBrk="1" hangingPunct="1">
              <a:defRPr/>
            </a:pPr>
            <a:r>
              <a:rPr lang="cs-CZ" sz="2400" dirty="0" smtClean="0"/>
              <a:t>neexistuje dokonalá elasticita nabídka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 smtClean="0"/>
              <a:t>mobilita pracovních sil (nedostatek bytů)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 smtClean="0"/>
              <a:t>sociální aspekty (vázanost lidí na místo)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 smtClean="0"/>
              <a:t>kvalifikace a rekvalifikace</a:t>
            </a:r>
          </a:p>
          <a:p>
            <a:pPr eaLnBrk="1" hangingPunct="1">
              <a:defRPr/>
            </a:pPr>
            <a:r>
              <a:rPr lang="cs-CZ" sz="2400" dirty="0" smtClean="0"/>
              <a:t>neexistuje dokonalá elasticita poptávky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 smtClean="0"/>
              <a:t>efektivností mzdy (firma přeplácí z důvodů personálních)</a:t>
            </a:r>
          </a:p>
          <a:p>
            <a:pPr marL="936000" eaLnBrk="1" hangingPunct="1">
              <a:buClrTx/>
              <a:buFont typeface="Corbel" pitchFamily="34" charset="0"/>
              <a:buChar char="–"/>
              <a:defRPr/>
            </a:pPr>
            <a:r>
              <a:rPr lang="cs-CZ" sz="2000" dirty="0" smtClean="0"/>
              <a:t>institucionální faktory (pracovně právní předpisy, minimální mzda, kolektivní smlouvy)</a:t>
            </a:r>
          </a:p>
          <a:p>
            <a:pPr eaLnBrk="1" hangingPunct="1">
              <a:defRPr/>
            </a:pPr>
            <a:r>
              <a:rPr lang="cs-CZ" sz="2400" dirty="0" smtClean="0"/>
              <a:t>mzdová nepružnost – mzdy reagují velmi pomalu na výrazné změny na trzích práce, než je tomu u cen na trzích výrobků a služeb. </a:t>
            </a:r>
          </a:p>
          <a:p>
            <a:pPr eaLnBrk="1" hangingPunct="1">
              <a:defRPr/>
            </a:pPr>
            <a:r>
              <a:rPr lang="cs-CZ" sz="2400" dirty="0" smtClean="0"/>
              <a:t>firmy vytváří vlastní mzdové struktury, kvalifikační systémy (mzdové sazby) a existují tak rozdíly ve výši mezd.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cs-CZ" sz="2400" dirty="0" smtClean="0"/>
              <a:t>MONOPSON?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54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z="4100" smtClean="0"/>
              <a:t>Aspekty ovlivňující nezaměstnanost</a:t>
            </a:r>
            <a:endParaRPr lang="en-US" altLang="cs-CZ" sz="4100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8663" indent="-609600" eaLnBrk="1" hangingPunct="1"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průběhu hospodářského cyklu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probíhající strukturální změny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realizovaný vědeckotechnický rozvoj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rozsahu a formách státních zásahů do ekonomiky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integrační tendence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síla a politika odborů na trhu práce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institucionální nastavení (délka pracovního týdne, věk pro odchod do důchodu, výše sociálních dávek apod.)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pružnost trhu práce, resp. mezd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vývoj inflace</a:t>
            </a:r>
          </a:p>
          <a:p>
            <a:pPr marL="728663" indent="-609600" eaLnBrk="1" hangingPunct="1"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demografické faktory</a:t>
            </a:r>
            <a:endParaRPr lang="en-US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mtClean="0"/>
              <a:t>Důsledky nezaměstnanosti</a:t>
            </a:r>
            <a:endParaRPr lang="en-US" altLang="cs-CZ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Ekonomické:</a:t>
            </a:r>
          </a:p>
          <a:p>
            <a:pPr lvl="1" eaLnBrk="1" hangingPunct="1"/>
            <a:r>
              <a:rPr lang="cs-CZ" altLang="cs-CZ" dirty="0" smtClean="0"/>
              <a:t>VF nejsou optimálně využity,</a:t>
            </a:r>
          </a:p>
          <a:p>
            <a:pPr lvl="1" eaLnBrk="1" hangingPunct="1"/>
            <a:r>
              <a:rPr lang="cs-CZ" altLang="cs-CZ" dirty="0" smtClean="0"/>
              <a:t>zatížení státního rozpočtu (SR):</a:t>
            </a:r>
          </a:p>
          <a:p>
            <a:pPr lvl="2" eaLnBrk="1" hangingPunct="1"/>
            <a:r>
              <a:rPr lang="cs-CZ" altLang="cs-CZ" dirty="0" smtClean="0"/>
              <a:t>vyplácení podpor,</a:t>
            </a:r>
          </a:p>
          <a:p>
            <a:pPr lvl="2" eaLnBrk="1" hangingPunct="1"/>
            <a:r>
              <a:rPr lang="cs-CZ" altLang="cs-CZ" dirty="0" smtClean="0"/>
              <a:t>výpadek daňových příjmů,</a:t>
            </a:r>
          </a:p>
          <a:p>
            <a:pPr lvl="1" eaLnBrk="1" hangingPunct="1"/>
            <a:r>
              <a:rPr lang="cs-CZ" altLang="cs-CZ" dirty="0" smtClean="0"/>
              <a:t>nevytváření HDP nezaměstnanými;</a:t>
            </a:r>
          </a:p>
          <a:p>
            <a:pPr eaLnBrk="1" hangingPunct="1"/>
            <a:r>
              <a:rPr lang="cs-CZ" altLang="cs-CZ" dirty="0" smtClean="0"/>
              <a:t>Sociální;</a:t>
            </a:r>
          </a:p>
          <a:p>
            <a:pPr eaLnBrk="1" hangingPunct="1"/>
            <a:r>
              <a:rPr lang="cs-CZ" altLang="cs-CZ" dirty="0" smtClean="0"/>
              <a:t>Psychické.</a:t>
            </a:r>
            <a:endParaRPr lang="en-US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 klíčové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cs-CZ" dirty="0" smtClean="0"/>
              <a:t>Na makroekonomické úrovni jsou zkoumány zejména dva klíčové problémy:</a:t>
            </a:r>
          </a:p>
          <a:p>
            <a:pPr marL="633412" indent="-514350">
              <a:buFont typeface="+mj-lt"/>
              <a:buAutoNum type="arabicPeriod"/>
            </a:pPr>
            <a:r>
              <a:rPr lang="cs-CZ" dirty="0" smtClean="0"/>
              <a:t>základní vztah mezi </a:t>
            </a:r>
            <a:r>
              <a:rPr lang="cs-CZ" u="sng" dirty="0" smtClean="0"/>
              <a:t>nezaměstnaností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u="sng" dirty="0" smtClean="0"/>
              <a:t>inflací</a:t>
            </a:r>
            <a:r>
              <a:rPr lang="cs-CZ" dirty="0" smtClean="0"/>
              <a:t>,</a:t>
            </a:r>
          </a:p>
          <a:p>
            <a:pPr marL="633412" indent="-514350">
              <a:buFont typeface="+mj-lt"/>
              <a:buAutoNum type="arabicPeriod"/>
            </a:pPr>
            <a:r>
              <a:rPr lang="cs-CZ" dirty="0" smtClean="0"/>
              <a:t>konfliktnost státních zásahů směřujících k dosažení co </a:t>
            </a:r>
            <a:r>
              <a:rPr lang="cs-CZ" u="sng" dirty="0" smtClean="0"/>
              <a:t>nejvyšší zaměstnanosti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u="sng" dirty="0" smtClean="0"/>
              <a:t>stability cen</a:t>
            </a:r>
            <a:r>
              <a:rPr lang="cs-CZ" dirty="0" smtClean="0"/>
              <a:t>.</a:t>
            </a:r>
            <a:endParaRPr lang="cs-CZ" u="sng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1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395288" y="2565400"/>
            <a:ext cx="8229600" cy="4625975"/>
          </a:xfrm>
        </p:spPr>
        <p:txBody>
          <a:bodyPr/>
          <a:lstStyle/>
          <a:p>
            <a:pPr marL="728663" indent="-609600" eaLnBrk="1" hangingPunct="1">
              <a:buFont typeface="Wingdings 2" panose="05020102010507070707" pitchFamily="18" charset="2"/>
              <a:buNone/>
            </a:pPr>
            <a:r>
              <a:rPr lang="cs-CZ" altLang="cs-CZ" b="1" u="sng" dirty="0" smtClean="0"/>
              <a:t>Definice nezaměstnaného</a:t>
            </a:r>
            <a:endParaRPr lang="cs-CZ" altLang="cs-CZ" dirty="0" smtClean="0"/>
          </a:p>
          <a:p>
            <a:pPr marL="728663" indent="-609600" eaLnBrk="1" hangingPunct="1">
              <a:buFont typeface="Wingdings 2" panose="05020102010507070707" pitchFamily="18" charset="2"/>
              <a:buNone/>
            </a:pPr>
            <a:r>
              <a:rPr lang="cs-CZ" altLang="cs-CZ" dirty="0" smtClean="0"/>
              <a:t>- více přístupů</a:t>
            </a:r>
          </a:p>
          <a:p>
            <a:pPr marL="728663" indent="-609600" eaLnBrk="1" hangingPunct="1">
              <a:buFontTx/>
              <a:buNone/>
            </a:pPr>
            <a:r>
              <a:rPr lang="cs-CZ" altLang="cs-CZ" dirty="0" smtClean="0"/>
              <a:t>- dle doporučení ILO – osoby starší 15let, které splňují tyto podmínky:</a:t>
            </a:r>
          </a:p>
          <a:p>
            <a:pPr marL="728663" indent="-609600" eaLnBrk="1" hangingPunct="1">
              <a:buFontTx/>
              <a:buNone/>
            </a:pPr>
            <a:endParaRPr lang="cs-CZ" altLang="cs-CZ" sz="1600" dirty="0" smtClean="0"/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jsou bez práce</a:t>
            </a:r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hledají „aktivně“ zaměstnání – tj. registrace na ÚP nebo jiné soukromé zprostředkovatelské agentury</a:t>
            </a:r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připravenost nastoupit do práce nejpozději do 14 dnů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5832475" cy="823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800" b="1">
                <a:solidFill>
                  <a:schemeClr val="accent1"/>
                </a:solidFill>
                <a:latin typeface="Corbel" panose="020B0503020204020204" pitchFamily="34" charset="0"/>
              </a:rPr>
              <a:t>Základní východiska</a:t>
            </a:r>
            <a:endParaRPr lang="en-US" altLang="cs-CZ" sz="4800" b="1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14340" name="Picture 9" descr="stud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0683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more_infor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12779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5" descr="unemployed-per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84313"/>
            <a:ext cx="1963738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1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8641208" cy="7386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2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Nezaměstnanost vs. Nezaměstnaný</a:t>
            </a:r>
            <a:endParaRPr lang="en-US" altLang="cs-CZ" sz="42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cs-CZ" dirty="0" smtClean="0"/>
              <a:t>Ekonomický jev, vyjadřující nevyužití části nabídky práce na trhu práce odpovídajícím způsobem.</a:t>
            </a:r>
          </a:p>
          <a:p>
            <a:r>
              <a:rPr lang="cs-CZ" altLang="cs-CZ" dirty="0" smtClean="0"/>
              <a:t>Vyjadřuje vnitřní ekonomickou nerovnováhu.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nezaměstnaný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Člověk, osoba, jejíž potenciál není na trhu práce využitý.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773238"/>
            <a:ext cx="8229600" cy="4625975"/>
          </a:xfrm>
        </p:spPr>
        <p:txBody>
          <a:bodyPr/>
          <a:lstStyle/>
          <a:p>
            <a:pPr eaLnBrk="1" hangingPunct="1"/>
            <a:r>
              <a:rPr lang="cs-CZ" altLang="cs-CZ" sz="2400" b="1" u="sng" smtClean="0"/>
              <a:t>Ekonomicky aktivní obyvatelstvo</a:t>
            </a:r>
            <a:r>
              <a:rPr lang="cs-CZ" altLang="cs-CZ" sz="2400" smtClean="0"/>
              <a:t>= jsou to lidé starší 15 let, kteří buď pracují (jsou zaměstnaní) a nebo lidé kteří jsou sice nezaměstnaní, ale práci si hledají a nebo čekají, až se budou moci po dočasném vysazení z práce do zaměstnání vrátit (do 14 dnů).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400" b="1" u="sng" smtClean="0"/>
          </a:p>
          <a:p>
            <a:pPr eaLnBrk="1" hangingPunct="1"/>
            <a:r>
              <a:rPr lang="cs-CZ" altLang="cs-CZ" sz="2400" b="1" u="sng" smtClean="0"/>
              <a:t>Ekonomicky neaktivní obyvatelstvo</a:t>
            </a:r>
            <a:r>
              <a:rPr lang="cs-CZ" altLang="cs-CZ" sz="2400" b="1" smtClean="0"/>
              <a:t>=</a:t>
            </a:r>
            <a:r>
              <a:rPr lang="cs-CZ" altLang="cs-CZ" sz="2400" smtClean="0"/>
              <a:t> jsou to lidé, kteří nejsou zaměstnaní a současně nesplňují kritéria pro zařazení do skupiny nezaměstnaných. Patří se zejména děti v předškolním věku, studenti, invalidní a starobní důchodci.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5832475" cy="823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800" b="1">
                <a:solidFill>
                  <a:schemeClr val="accent1"/>
                </a:solidFill>
                <a:latin typeface="Corbel" panose="020B0503020204020204" pitchFamily="34" charset="0"/>
              </a:rPr>
              <a:t>Základní východiska</a:t>
            </a:r>
            <a:endParaRPr lang="en-US" altLang="cs-CZ" sz="4800" b="1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18436" name="Picture 4" descr="stud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0683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more_infor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12779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800" dirty="0" smtClean="0"/>
              <a:t>Měření a vyjadřování nezaměstnanosti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Nejčastěji:</a:t>
            </a:r>
          </a:p>
          <a:p>
            <a:pPr lvl="1"/>
            <a:r>
              <a:rPr lang="cs-CZ" dirty="0" smtClean="0"/>
              <a:t>počtem nezaměstnaných,</a:t>
            </a:r>
          </a:p>
          <a:p>
            <a:pPr lvl="1"/>
            <a:r>
              <a:rPr lang="cs-CZ" dirty="0" smtClean="0"/>
              <a:t>mírou nezaměstnanosti.</a:t>
            </a:r>
          </a:p>
          <a:p>
            <a:r>
              <a:rPr lang="cs-CZ" altLang="cs-CZ" dirty="0"/>
              <a:t>Míra </a:t>
            </a:r>
            <a:r>
              <a:rPr lang="cs-CZ" altLang="cs-CZ" dirty="0" smtClean="0"/>
              <a:t>nezaměstnanosti:</a:t>
            </a:r>
          </a:p>
          <a:p>
            <a:pPr lvl="1"/>
            <a:r>
              <a:rPr lang="cs-CZ" altLang="cs-CZ" dirty="0" smtClean="0"/>
              <a:t>ukazatel </a:t>
            </a:r>
            <a:r>
              <a:rPr lang="cs-CZ" altLang="cs-CZ" dirty="0"/>
              <a:t>toho, jak vysoký je podíl nezaměstnaných na celkovém počtu ekonomicky aktivního </a:t>
            </a:r>
            <a:r>
              <a:rPr lang="cs-CZ" altLang="cs-CZ" dirty="0" smtClean="0"/>
              <a:t>obyvatelstva,</a:t>
            </a:r>
          </a:p>
          <a:p>
            <a:pPr lvl="1"/>
            <a:r>
              <a:rPr lang="cs-CZ" altLang="cs-CZ" dirty="0" smtClean="0"/>
              <a:t>často se užívají tzv. parciální míry nezaměstnanosti (tj. např. dle věku, pohlaví, vzdělání atp.)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2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dirty="0" smtClean="0"/>
              <a:t>Kde se dají tyto údaje zjistit</a:t>
            </a:r>
            <a:endParaRPr lang="en-US" altLang="cs-CZ" dirty="0" smtClean="0"/>
          </a:p>
        </p:txBody>
      </p:sp>
      <p:sp>
        <p:nvSpPr>
          <p:cNvPr id="24579" name="Rectangle 6"/>
          <p:cNvSpPr>
            <a:spLocks noGrp="1"/>
          </p:cNvSpPr>
          <p:nvPr>
            <p:ph type="body" idx="1"/>
          </p:nvPr>
        </p:nvSpPr>
        <p:spPr>
          <a:xfrm>
            <a:off x="250825" y="1557338"/>
            <a:ext cx="8229600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400" smtClean="0"/>
              <a:t>úplný census, tj. sčítání lidu (jen občas)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u="sng" smtClean="0"/>
              <a:t>výběrová šetření pracovních sil </a:t>
            </a:r>
            <a:r>
              <a:rPr lang="cs-CZ" altLang="cs-CZ" sz="2400" smtClean="0"/>
              <a:t>(vybraný vzorek domácností a jejich monitoring) – využívá ČSÚ pro výpočet obecné míry nezaměstnanosti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u="sng" smtClean="0"/>
              <a:t>sekundární prameny </a:t>
            </a:r>
            <a:r>
              <a:rPr lang="cs-CZ" altLang="cs-CZ" sz="2400" smtClean="0"/>
              <a:t>(např. statistiky Úřadu práce) – dříve se tak zjišťovala tzv. </a:t>
            </a:r>
            <a:r>
              <a:rPr lang="cs-CZ" altLang="cs-CZ" sz="2400" b="1" smtClean="0">
                <a:solidFill>
                  <a:srgbClr val="C00000"/>
                </a:solidFill>
              </a:rPr>
              <a:t>registrovaná míra nezaměstnanosti</a:t>
            </a:r>
            <a:r>
              <a:rPr lang="cs-CZ" altLang="cs-CZ" sz="2400" smtClean="0"/>
              <a:t>, ta ale byla nahrazena od roku 2013 ukazatelem – </a:t>
            </a:r>
            <a:r>
              <a:rPr lang="cs-CZ" altLang="cs-CZ" sz="2400" b="1" smtClean="0">
                <a:solidFill>
                  <a:srgbClr val="C00000"/>
                </a:solidFill>
              </a:rPr>
              <a:t>podíl nezaměstnaných osob</a:t>
            </a:r>
            <a:r>
              <a:rPr lang="cs-CZ" altLang="cs-CZ" sz="2400" smtClean="0"/>
              <a:t> (podíl </a:t>
            </a:r>
            <a:r>
              <a:rPr lang="cs-CZ" altLang="cs-CZ" sz="2400" u="sng" smtClean="0"/>
              <a:t>dosažitelných</a:t>
            </a:r>
            <a:r>
              <a:rPr lang="cs-CZ" altLang="cs-CZ" sz="2400" smtClean="0"/>
              <a:t> uchazečů o zaměstnání ve věku 15-64 let ze všech obyvatel ve stejném věku)</a:t>
            </a:r>
            <a:endParaRPr lang="en-US" altLang="cs-CZ" sz="2400" smtClean="0"/>
          </a:p>
        </p:txBody>
      </p:sp>
      <p:pic>
        <p:nvPicPr>
          <p:cNvPr id="24580" name="Picture 5" descr="calcul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0"/>
            <a:ext cx="16986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z="4100" dirty="0" smtClean="0"/>
              <a:t>Struktura trhu práce v ČR, rok 2018</a:t>
            </a:r>
            <a:endParaRPr lang="en-US" altLang="cs-CZ" sz="4100" dirty="0" smtClean="0"/>
          </a:p>
        </p:txBody>
      </p:sp>
      <p:graphicFrame>
        <p:nvGraphicFramePr>
          <p:cNvPr id="10" name="Graf 9"/>
          <p:cNvGraphicFramePr>
            <a:graphicFrameLocks/>
          </p:cNvGraphicFramePr>
          <p:nvPr/>
        </p:nvGraphicFramePr>
        <p:xfrm>
          <a:off x="4762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/>
        </p:nvGraphicFramePr>
        <p:xfrm>
          <a:off x="4567237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33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endParaRPr lang="cs-CZ" altLang="cs-CZ" dirty="0" smtClean="0"/>
          </a:p>
          <a:p>
            <a:pPr marL="119062" indent="0">
              <a:buNone/>
            </a:pPr>
            <a:r>
              <a:rPr lang="cs-CZ" altLang="cs-CZ" dirty="0" smtClean="0"/>
              <a:t>Klíčovým </a:t>
            </a:r>
            <a:r>
              <a:rPr lang="cs-CZ" altLang="cs-CZ" dirty="0"/>
              <a:t>problémem na makroekonomické úrovni, který ekonomická teorie analyzuje je </a:t>
            </a:r>
            <a:r>
              <a:rPr lang="cs-CZ" altLang="cs-CZ" u="sng" dirty="0"/>
              <a:t>nezaměstnanost</a:t>
            </a:r>
            <a:r>
              <a:rPr lang="cs-CZ" altLang="cs-CZ" dirty="0"/>
              <a:t> včetně jejího vztahu k jiným jevům (inflaci, hospodářskému vývoji apod.).</a:t>
            </a:r>
          </a:p>
          <a:p>
            <a:endParaRPr lang="cs-CZ" dirty="0"/>
          </a:p>
        </p:txBody>
      </p:sp>
      <p:pic>
        <p:nvPicPr>
          <p:cNvPr id="14340" name="Picture 9" descr="stud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0683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more_infor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188913"/>
            <a:ext cx="12779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8579296" cy="12527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4000" dirty="0" smtClean="0"/>
              <a:t>Vývoj počtu obyvatelstva v ČR dle dosaženého vzdělání (tis.)</a:t>
            </a:r>
            <a:endParaRPr lang="cs-CZ" sz="4000" dirty="0"/>
          </a:p>
        </p:txBody>
      </p:sp>
      <p:pic>
        <p:nvPicPr>
          <p:cNvPr id="3686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76475"/>
            <a:ext cx="84963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0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662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844675"/>
            <a:ext cx="7991475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Podílové ukazatele trhu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774825"/>
            <a:ext cx="8435975" cy="4246563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C00000"/>
                </a:solidFill>
              </a:rPr>
              <a:t>míra ekonomické aktivity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participation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) vyjadřuje podíl pracovní síly L (zaměstnaných a nezaměstnaných) na počtu všech osob starších 15ti let.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C00000"/>
                </a:solidFill>
              </a:rPr>
              <a:t>míra zaměstnanosti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vyjadřuje podíl počtu zaměstnaných na počtu všech osob starších 15 let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C00000"/>
                </a:solidFill>
              </a:rPr>
              <a:t>míra nezaměstnanosti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– přesněji </a:t>
            </a:r>
            <a:r>
              <a:rPr lang="cs-CZ" b="1" dirty="0" smtClean="0"/>
              <a:t>obecná míra nezaměstnanosti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vyjadřuje podíl počtu nezaměstnaných (U) na celkové pracovní síle (L) (v procentech). </a:t>
            </a:r>
          </a:p>
        </p:txBody>
      </p:sp>
      <p:pic>
        <p:nvPicPr>
          <p:cNvPr id="2355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805488"/>
            <a:ext cx="15922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661025"/>
            <a:ext cx="22304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mtClean="0"/>
              <a:t>Frikční nezaměstnanost</a:t>
            </a:r>
            <a:endParaRPr lang="en-US" altLang="cs-CZ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251520" y="1774825"/>
            <a:ext cx="8435280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500" dirty="0" smtClean="0"/>
              <a:t>označována za „normální“, v podstatě zdravou formou nezaměstnanosti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500" dirty="0" smtClean="0"/>
              <a:t>dobrovolný odchod ze zaměstnání za účelem nové práce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500" dirty="0" smtClean="0"/>
              <a:t>časové hledisko – doba potřebná k nalezení nového pracovního místa (inzeráty, pohovory, vyhledávání) a taktéž následná změna pracovního místa (příprava, výměna např. bydliště apod.)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500" dirty="0" smtClean="0"/>
              <a:t>zpravidla v rozmezí 6-12 týdnů</a:t>
            </a:r>
            <a:endParaRPr lang="en-US" altLang="cs-CZ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mtClean="0"/>
              <a:t>Sezónní nezaměstnanost</a:t>
            </a:r>
            <a:endParaRPr lang="en-US" altLang="cs-CZ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400" dirty="0" smtClean="0"/>
              <a:t>krátkodobá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dirty="0" smtClean="0"/>
              <a:t>příčiny: nepravidelnost produkce specifických odvětví (stavebnictví, těžba, zemědělství, cestovní ruch) či ve spotřebě existující sezónní výkyvy (vánoce, cestovní ruch, textil, zemědělství)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dirty="0" smtClean="0"/>
              <a:t>stát v těchto případech např. kompenzuje určité % mzdy po dobu těchto výkyvů, přičemž se tak udržuje pracovní síla a podnikateli nevznikají náklady během nečinnosti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dirty="0" smtClean="0"/>
              <a:t>nebo stát přispívá zaměstnavatelům na pracovní pomůcky, pronájem strojů, tak aby mohl fungovat i během výkyvů</a:t>
            </a:r>
            <a:endParaRPr lang="en-US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mtClean="0"/>
              <a:t>Strukturální nezaměstnanost</a:t>
            </a:r>
            <a:endParaRPr lang="en-US" altLang="cs-CZ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nabídka práce určitého druhu (pohlaví, povolání, kvalifikace, regionu) je vyšší než poptávka, tj. existuje nesoulad mezi nabídkou a poptávkou</a:t>
            </a:r>
          </a:p>
          <a:p>
            <a:pPr eaLnBrk="1" hangingPunct="1"/>
            <a:r>
              <a:rPr lang="cs-CZ" altLang="cs-CZ" smtClean="0"/>
              <a:t>důvodem je i nízká územní mobilita, mobilita v rámci změny kvalifikace (rekvalifikace) </a:t>
            </a:r>
            <a:endParaRPr lang="en-US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dirty="0"/>
              <a:t>C</a:t>
            </a:r>
            <a:r>
              <a:rPr lang="cs-CZ" altLang="cs-CZ" dirty="0" smtClean="0"/>
              <a:t>yklická nezaměstnanost</a:t>
            </a:r>
            <a:endParaRPr lang="en-US" altLang="cs-CZ" dirty="0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je spojovaná s cyklickými výkyvy ekonomiky, je rozdílem mezi skutečnou mírou nezaměstnanosti a přirozenou mírou nezaměstnanosti.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dirty="0" smtClean="0"/>
              <a:t>Přirozená míra nezaměstnanosti</a:t>
            </a:r>
            <a:endParaRPr lang="en-US" altLang="cs-CZ" dirty="0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107504" y="1774825"/>
            <a:ext cx="8579296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cs-CZ" sz="2700" dirty="0" err="1" smtClean="0"/>
              <a:t>míra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nezaměstnanosti</a:t>
            </a:r>
            <a:r>
              <a:rPr lang="en-US" altLang="cs-CZ" sz="2700" dirty="0" smtClean="0"/>
              <a:t>, </a:t>
            </a:r>
            <a:r>
              <a:rPr lang="en-US" altLang="cs-CZ" sz="2700" dirty="0" err="1" smtClean="0"/>
              <a:t>která</a:t>
            </a:r>
            <a:r>
              <a:rPr lang="en-US" altLang="cs-CZ" sz="2700" dirty="0" smtClean="0"/>
              <a:t> je </a:t>
            </a:r>
            <a:r>
              <a:rPr lang="en-US" altLang="cs-CZ" sz="2700" dirty="0" err="1" smtClean="0"/>
              <a:t>slučitelná</a:t>
            </a:r>
            <a:r>
              <a:rPr lang="en-US" altLang="cs-CZ" sz="2700" dirty="0" smtClean="0"/>
              <a:t> s </a:t>
            </a:r>
            <a:r>
              <a:rPr lang="en-US" altLang="cs-CZ" sz="2700" dirty="0" err="1" smtClean="0"/>
              <a:t>dlouhodobou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rovnováhou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ekonomiky</a:t>
            </a:r>
            <a:r>
              <a:rPr lang="en-US" altLang="cs-CZ" sz="2700" dirty="0" smtClean="0"/>
              <a:t>, </a:t>
            </a:r>
            <a:r>
              <a:rPr lang="en-US" altLang="cs-CZ" sz="2700" dirty="0" err="1" smtClean="0"/>
              <a:t>lze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ji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však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charakterizovat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také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jako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míru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nezaměstnanosti</a:t>
            </a:r>
            <a:r>
              <a:rPr lang="en-US" altLang="cs-CZ" sz="2700" dirty="0" smtClean="0"/>
              <a:t>, </a:t>
            </a:r>
            <a:r>
              <a:rPr lang="en-US" altLang="cs-CZ" sz="2700" dirty="0" err="1" smtClean="0"/>
              <a:t>při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které</a:t>
            </a:r>
            <a:r>
              <a:rPr lang="en-US" altLang="cs-CZ" sz="2700" dirty="0" smtClean="0"/>
              <a:t> je </a:t>
            </a:r>
            <a:r>
              <a:rPr lang="en-US" altLang="cs-CZ" sz="2700" dirty="0" err="1" smtClean="0"/>
              <a:t>skutečná</a:t>
            </a:r>
            <a:r>
              <a:rPr lang="en-US" altLang="cs-CZ" sz="2700" dirty="0" smtClean="0"/>
              <a:t> a </a:t>
            </a:r>
            <a:r>
              <a:rPr lang="en-US" altLang="cs-CZ" sz="2700" dirty="0" err="1" smtClean="0"/>
              <a:t>očekávaná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inflace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stejná</a:t>
            </a:r>
            <a:endParaRPr lang="cs-CZ" altLang="cs-CZ" sz="2700" dirty="0" smtClean="0"/>
          </a:p>
          <a:p>
            <a:pPr eaLnBrk="1" hangingPunct="1">
              <a:spcAft>
                <a:spcPts val="1200"/>
              </a:spcAft>
            </a:pPr>
            <a:r>
              <a:rPr lang="cs-CZ" altLang="cs-CZ" sz="2700" dirty="0" smtClean="0"/>
              <a:t>Někdy je definována jako tzv. </a:t>
            </a:r>
            <a:r>
              <a:rPr lang="cs-CZ" altLang="cs-CZ" sz="2700" b="1" i="1" dirty="0" smtClean="0"/>
              <a:t>plná zaměstnanost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700" dirty="0" smtClean="0"/>
              <a:t>Podmínku je rovnost počtu lidí opouštějících práci a počtu lidí nalézajících práci</a:t>
            </a:r>
            <a:endParaRPr lang="en-US" altLang="cs-CZ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dirty="0" smtClean="0"/>
              <a:t>Přirozená míra nezaměstnanosti</a:t>
            </a:r>
            <a:endParaRPr lang="en-US" altLang="cs-CZ" dirty="0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0376" y="1484784"/>
            <a:ext cx="8229600" cy="4625975"/>
          </a:xfrm>
        </p:spPr>
        <p:txBody>
          <a:bodyPr/>
          <a:lstStyle/>
          <a:p>
            <a:pPr eaLnBrk="1" hangingPunct="1"/>
            <a:r>
              <a:rPr lang="cs-CZ" altLang="cs-CZ" u="sng" dirty="0" smtClean="0"/>
              <a:t>Mikroekonomická definice</a:t>
            </a:r>
            <a:r>
              <a:rPr lang="cs-CZ" altLang="cs-CZ" dirty="0" smtClean="0"/>
              <a:t>: taková míra nezaměstnanosti, která vznikne působením tržních sil a kterou není možné trvale ovlivňovat nástroji monetární a fiskální politiky.</a:t>
            </a:r>
          </a:p>
          <a:p>
            <a:pPr eaLnBrk="1" hangingPunct="1"/>
            <a:r>
              <a:rPr lang="cs-CZ" altLang="cs-CZ" u="sng" dirty="0" smtClean="0"/>
              <a:t>Makroekonomické pojetí</a:t>
            </a:r>
            <a:r>
              <a:rPr lang="cs-CZ" altLang="cs-CZ" dirty="0" smtClean="0"/>
              <a:t> s mírou inflace (NAIRU): </a:t>
            </a:r>
            <a:r>
              <a:rPr lang="cs-CZ" altLang="cs-CZ" dirty="0"/>
              <a:t>taková míra nezaměstnanosti, </a:t>
            </a:r>
            <a:r>
              <a:rPr lang="cs-CZ" altLang="cs-CZ" dirty="0" smtClean="0"/>
              <a:t>při níž je míra inflace stabilní, očekávání firem ohledně vývoje cen a mezd jsou správná a příliv a odliv nezaměstnaných se vyrovnávají.</a:t>
            </a:r>
            <a:endParaRPr lang="en-US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0481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 smtClean="0"/>
              <a:t>Dekompozice nezaměstnanosti na příkladu české ekonomiky</a:t>
            </a:r>
            <a:endParaRPr lang="en-US" altLang="cs-CZ" dirty="0" smtClean="0"/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467544" y="1988840"/>
          <a:ext cx="8243248" cy="451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5832475" cy="823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Nezaměstnanost</a:t>
            </a:r>
            <a:endParaRPr lang="en-US" altLang="cs-CZ" sz="48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74825"/>
            <a:ext cx="8507288" cy="46259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800" dirty="0" smtClean="0"/>
              <a:t>Jedná se o nerealizovanou nabídku práce na trhu práce.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Jde o situaci, kdy část ekonomicky aktivního obyvatelstva není odpovídajícím způsobem využita</a:t>
            </a:r>
            <a:r>
              <a:rPr lang="cs-CZ" sz="28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z="2800" dirty="0" smtClean="0"/>
              <a:t>Tento jev se měří pomocí míry nezaměstnanosti</a:t>
            </a:r>
            <a:endParaRPr lang="cs-CZ" sz="2800" dirty="0" smtClean="0"/>
          </a:p>
          <a:p>
            <a:pPr>
              <a:spcBef>
                <a:spcPts val="600"/>
              </a:spcBef>
            </a:pPr>
            <a:r>
              <a:rPr lang="cs-CZ" sz="2800" dirty="0" smtClean="0"/>
              <a:t>Extrémní situace:</a:t>
            </a:r>
          </a:p>
          <a:p>
            <a:pPr lvl="1">
              <a:spcBef>
                <a:spcPts val="600"/>
              </a:spcBef>
            </a:pPr>
            <a:r>
              <a:rPr lang="cs-CZ" dirty="0" smtClean="0"/>
              <a:t>plná zaměstnanost,</a:t>
            </a:r>
          </a:p>
          <a:p>
            <a:pPr lvl="1">
              <a:spcBef>
                <a:spcPts val="600"/>
              </a:spcBef>
            </a:pPr>
            <a:r>
              <a:rPr lang="cs-CZ" dirty="0" smtClean="0"/>
              <a:t>úplná nezaměstnanost.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8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12604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255" y="0"/>
            <a:ext cx="8880763" cy="1143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3000" dirty="0" smtClean="0">
                <a:solidFill>
                  <a:schemeClr val="bg1"/>
                </a:solidFill>
              </a:rPr>
              <a:t>DLOUHODOBÉ ASPEKTY – STRUKTURÁLNÍ ZMĚNY ZAMĚSTNANOST V SEKTORECH</a:t>
            </a:r>
            <a:endParaRPr lang="cs-CZ" sz="3000" dirty="0">
              <a:solidFill>
                <a:schemeClr val="bg1"/>
              </a:solidFill>
            </a:endParaRPr>
          </a:p>
        </p:txBody>
      </p:sp>
      <p:graphicFrame>
        <p:nvGraphicFramePr>
          <p:cNvPr id="11" name="Graf 10"/>
          <p:cNvGraphicFramePr>
            <a:graphicFrameLocks/>
          </p:cNvGraphicFramePr>
          <p:nvPr/>
        </p:nvGraphicFramePr>
        <p:xfrm>
          <a:off x="3302759" y="1973343"/>
          <a:ext cx="2715904" cy="261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7" name="TextovéPole 5"/>
          <p:cNvSpPr txBox="1">
            <a:spLocks noChangeArrowheads="1"/>
          </p:cNvSpPr>
          <p:nvPr/>
        </p:nvSpPr>
        <p:spPr bwMode="auto">
          <a:xfrm>
            <a:off x="450850" y="1404938"/>
            <a:ext cx="242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800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1990</a:t>
            </a:r>
          </a:p>
        </p:txBody>
      </p:sp>
      <p:sp>
        <p:nvSpPr>
          <p:cNvPr id="44038" name="TextovéPole 11"/>
          <p:cNvSpPr txBox="1">
            <a:spLocks noChangeArrowheads="1"/>
          </p:cNvSpPr>
          <p:nvPr/>
        </p:nvSpPr>
        <p:spPr bwMode="auto">
          <a:xfrm>
            <a:off x="3530600" y="1433513"/>
            <a:ext cx="2425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800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2012</a:t>
            </a:r>
          </a:p>
        </p:txBody>
      </p:sp>
      <p:graphicFrame>
        <p:nvGraphicFramePr>
          <p:cNvPr id="13" name="Graf 12"/>
          <p:cNvGraphicFramePr>
            <a:graphicFrameLocks/>
          </p:cNvGraphicFramePr>
          <p:nvPr/>
        </p:nvGraphicFramePr>
        <p:xfrm>
          <a:off x="218364" y="1983324"/>
          <a:ext cx="2852382" cy="261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6989763" y="5911850"/>
            <a:ext cx="19224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i="1" dirty="0">
                <a:latin typeface="+mn-lt"/>
              </a:rPr>
              <a:t>Zdroj: OECD; </a:t>
            </a:r>
            <a:r>
              <a:rPr lang="cs-CZ" sz="1400" dirty="0" err="1">
                <a:latin typeface="+mn-lt"/>
              </a:rPr>
              <a:t>Eurostat</a:t>
            </a:r>
            <a:endParaRPr lang="cs-CZ" sz="1400" dirty="0">
              <a:latin typeface="+mn-lt"/>
            </a:endParaRPr>
          </a:p>
        </p:txBody>
      </p:sp>
      <p:graphicFrame>
        <p:nvGraphicFramePr>
          <p:cNvPr id="15" name="Graf 14"/>
          <p:cNvGraphicFramePr>
            <a:graphicFrameLocks/>
          </p:cNvGraphicFramePr>
          <p:nvPr/>
        </p:nvGraphicFramePr>
        <p:xfrm>
          <a:off x="6306190" y="1978925"/>
          <a:ext cx="2674037" cy="260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042" name="TextovéPole 15"/>
          <p:cNvSpPr txBox="1">
            <a:spLocks noChangeArrowheads="1"/>
          </p:cNvSpPr>
          <p:nvPr/>
        </p:nvSpPr>
        <p:spPr bwMode="auto">
          <a:xfrm>
            <a:off x="6426200" y="1476375"/>
            <a:ext cx="2425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000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Eurozóna-12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12604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255" y="0"/>
            <a:ext cx="8880763" cy="114300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000" dirty="0" smtClean="0">
                <a:solidFill>
                  <a:schemeClr val="bg1"/>
                </a:solidFill>
              </a:rPr>
              <a:t>DLOUHODOBÉ ASPEKTY – ZMĚNY V ZAMĚSTNANOSTI, NEZAMĚSTNANOSTI DLE DOSAŽENÉHO VZDĚLÁNÍ (%)</a:t>
            </a:r>
            <a:endParaRPr lang="cs-CZ" sz="3000" dirty="0">
              <a:solidFill>
                <a:schemeClr val="bg1"/>
              </a:solidFill>
            </a:endParaRPr>
          </a:p>
        </p:txBody>
      </p:sp>
      <p:graphicFrame>
        <p:nvGraphicFramePr>
          <p:cNvPr id="15" name="Graf 14"/>
          <p:cNvGraphicFramePr>
            <a:graphicFrameLocks/>
          </p:cNvGraphicFramePr>
          <p:nvPr/>
        </p:nvGraphicFramePr>
        <p:xfrm>
          <a:off x="237379" y="1260475"/>
          <a:ext cx="7883040" cy="239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2"/>
          <p:cNvGraphicFramePr>
            <a:graphicFrameLocks/>
          </p:cNvGraphicFramePr>
          <p:nvPr/>
        </p:nvGraphicFramePr>
        <p:xfrm>
          <a:off x="205712" y="3697289"/>
          <a:ext cx="8078479" cy="268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7248525" y="6032500"/>
            <a:ext cx="1158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i="1" dirty="0">
                <a:latin typeface="+mn-lt"/>
              </a:rPr>
              <a:t>Zdroj: ČSÚ</a:t>
            </a:r>
            <a:endParaRPr lang="cs-CZ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16025" indent="-182563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425575" indent="-182563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3400" b="1" dirty="0">
                <a:solidFill>
                  <a:srgbClr val="FFC800"/>
                </a:solidFill>
              </a:rPr>
              <a:t>Míra </a:t>
            </a:r>
            <a:r>
              <a:rPr lang="cs-CZ" altLang="cs-CZ" sz="3400" b="1" dirty="0" smtClean="0">
                <a:solidFill>
                  <a:srgbClr val="FFC800"/>
                </a:solidFill>
              </a:rPr>
              <a:t>zaměstnanosti, sezónně očištěno </a:t>
            </a:r>
            <a:endParaRPr lang="en-US" altLang="cs-CZ" sz="3400" b="1" dirty="0">
              <a:solidFill>
                <a:srgbClr val="FFC8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052809"/>
            <a:ext cx="5549304" cy="55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16025" indent="-182563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425575" indent="-182563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3400" b="1" dirty="0">
                <a:solidFill>
                  <a:srgbClr val="FFC800"/>
                </a:solidFill>
              </a:rPr>
              <a:t>Míra </a:t>
            </a:r>
            <a:r>
              <a:rPr lang="cs-CZ" altLang="cs-CZ" sz="3400" b="1" dirty="0" smtClean="0">
                <a:solidFill>
                  <a:srgbClr val="FFC800"/>
                </a:solidFill>
              </a:rPr>
              <a:t>zaměstnanosti před COVID-19, rok 2019 </a:t>
            </a:r>
            <a:endParaRPr lang="en-US" altLang="cs-CZ" sz="3400" b="1" dirty="0">
              <a:solidFill>
                <a:srgbClr val="FFC800"/>
              </a:solidFill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696414"/>
              </p:ext>
            </p:extLst>
          </p:nvPr>
        </p:nvGraphicFramePr>
        <p:xfrm>
          <a:off x="539552" y="1628800"/>
          <a:ext cx="7810500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66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16025" indent="-182563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425575" indent="-182563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3400" b="1" dirty="0">
                <a:solidFill>
                  <a:srgbClr val="FFC800"/>
                </a:solidFill>
              </a:rPr>
              <a:t>Míra </a:t>
            </a:r>
            <a:r>
              <a:rPr lang="cs-CZ" altLang="cs-CZ" sz="3400" b="1" dirty="0" smtClean="0">
                <a:solidFill>
                  <a:srgbClr val="FFC800"/>
                </a:solidFill>
              </a:rPr>
              <a:t>zaměstnanosti v zemích EU</a:t>
            </a:r>
            <a:endParaRPr lang="en-US" altLang="cs-CZ" sz="3400" b="1" dirty="0">
              <a:solidFill>
                <a:srgbClr val="FFC8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47068"/>
            <a:ext cx="5582047" cy="602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16025" indent="-182563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425575" indent="-182563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3400" b="1" dirty="0">
                <a:solidFill>
                  <a:srgbClr val="FFC800"/>
                </a:solidFill>
              </a:rPr>
              <a:t>Míra </a:t>
            </a:r>
            <a:r>
              <a:rPr lang="cs-CZ" altLang="cs-CZ" sz="3400" b="1" dirty="0" smtClean="0">
                <a:solidFill>
                  <a:srgbClr val="FFC800"/>
                </a:solidFill>
              </a:rPr>
              <a:t>zaměstnanosti osob 15 – 24 let, sezónně očištěno </a:t>
            </a:r>
            <a:endParaRPr lang="en-US" altLang="cs-CZ" sz="3400" b="1" dirty="0">
              <a:solidFill>
                <a:srgbClr val="FFC8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7133803" cy="482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16025" indent="-182563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425575" indent="-182563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3400" b="1" dirty="0">
                <a:solidFill>
                  <a:srgbClr val="FFC800"/>
                </a:solidFill>
              </a:rPr>
              <a:t>Míra </a:t>
            </a:r>
            <a:r>
              <a:rPr lang="cs-CZ" altLang="cs-CZ" sz="3400" b="1" dirty="0" smtClean="0">
                <a:solidFill>
                  <a:srgbClr val="FFC800"/>
                </a:solidFill>
              </a:rPr>
              <a:t>zaměstnanosti osob 15 – 24 let, měsíc červen 2020</a:t>
            </a:r>
            <a:endParaRPr lang="en-US" altLang="cs-CZ" sz="3400" b="1" dirty="0">
              <a:solidFill>
                <a:srgbClr val="FFC800"/>
              </a:solidFill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083956"/>
              </p:ext>
            </p:extLst>
          </p:nvPr>
        </p:nvGraphicFramePr>
        <p:xfrm>
          <a:off x="611560" y="1556792"/>
          <a:ext cx="7607792" cy="5059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04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230188" y="115888"/>
            <a:ext cx="866298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16025" indent="-182563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425575" indent="-182563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2800" b="1">
                <a:solidFill>
                  <a:srgbClr val="FFC800"/>
                </a:solidFill>
              </a:rPr>
              <a:t>Podíl osob nezaměstnaných 1 rok a déle na celkovém počtu nezaměstnaných ve věku 15-64 let (v %), rok 2017</a:t>
            </a:r>
            <a:endParaRPr lang="en-US" altLang="cs-CZ" sz="2800" b="1">
              <a:solidFill>
                <a:srgbClr val="FFC800"/>
              </a:solidFill>
            </a:endParaRPr>
          </a:p>
        </p:txBody>
      </p:sp>
      <p:pic>
        <p:nvPicPr>
          <p:cNvPr id="46083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34072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9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052513"/>
            <a:ext cx="81391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443162"/>
            <a:ext cx="52006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71625"/>
            <a:ext cx="7772400" cy="4929188"/>
          </a:xfrm>
        </p:spPr>
        <p:txBody>
          <a:bodyPr rtlCol="0">
            <a:normAutofit fontScale="92500" lnSpcReduction="20000"/>
          </a:bodyPr>
          <a:lstStyle/>
          <a:p>
            <a:pPr marL="438912" indent="-32004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r>
              <a:rPr lang="cs-CZ" sz="2400" b="1" dirty="0" smtClean="0">
                <a:solidFill>
                  <a:srgbClr val="003399"/>
                </a:solidFill>
                <a:latin typeface="Bookman Old Style" pitchFamily="18" charset="0"/>
              </a:rPr>
              <a:t>Práce</a:t>
            </a:r>
            <a:endParaRPr lang="cs-CZ" sz="2400" b="1" dirty="0">
              <a:solidFill>
                <a:srgbClr val="003399"/>
              </a:solidFill>
              <a:latin typeface="Bookman Old Style" pitchFamily="18" charset="0"/>
            </a:endParaRPr>
          </a:p>
          <a:p>
            <a:pPr marL="996696" lvl="2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/>
              <a:buBlip>
                <a:blip r:embed="rId3"/>
              </a:buBlip>
              <a:defRPr/>
            </a:pPr>
            <a:r>
              <a:rPr lang="cs-CZ" sz="2000" b="1" dirty="0">
                <a:latin typeface="+mj-lt"/>
              </a:rPr>
              <a:t>každý druh manuální nebo duševní činnosti, který je v tržní ekonomice nutný k produkci výrobků a služeb a je zaměřen na získání </a:t>
            </a:r>
            <a:r>
              <a:rPr lang="cs-CZ" sz="2000" b="1" dirty="0" smtClean="0">
                <a:latin typeface="+mj-lt"/>
              </a:rPr>
              <a:t>důchodu. Práce= nejdůležitější VF</a:t>
            </a:r>
            <a:endParaRPr lang="cs-CZ" b="1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438912" indent="-32004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r>
              <a:rPr lang="cs-CZ" sz="2400" b="1" dirty="0" smtClean="0">
                <a:solidFill>
                  <a:srgbClr val="003399"/>
                </a:solidFill>
                <a:latin typeface="Bookman Old Style" pitchFamily="18" charset="0"/>
              </a:rPr>
              <a:t>Trh práce</a:t>
            </a:r>
            <a:endParaRPr lang="cs-CZ" sz="2400" b="1" dirty="0">
              <a:solidFill>
                <a:srgbClr val="003399"/>
              </a:solidFill>
              <a:latin typeface="Bookman Old Style" pitchFamily="18" charset="0"/>
            </a:endParaRPr>
          </a:p>
          <a:p>
            <a:pPr marL="996696" lvl="2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Blip>
                <a:blip r:embed="rId3"/>
              </a:buBlip>
              <a:defRPr/>
            </a:pPr>
            <a:r>
              <a:rPr lang="cs-CZ" sz="2000" b="1" dirty="0">
                <a:latin typeface="+mj-lt"/>
              </a:rPr>
              <a:t>místo, kde se zaměstnavatel a zaměstnanec navzájem najdou a dohodnou se na smlouvě o mzdě, pracovní době apod. </a:t>
            </a:r>
            <a:r>
              <a:rPr lang="cs-CZ" sz="2000" b="1" dirty="0" smtClean="0">
                <a:latin typeface="+mj-lt"/>
              </a:rPr>
              <a:t>ALE jisté odlišnosti (zejména člověk jako nositel práce a zásahy 3 subjektu (kromě D a S)=státu. SEGMENTACE</a:t>
            </a:r>
          </a:p>
          <a:p>
            <a:pPr marL="996696" lvl="2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/>
              <a:buBlip>
                <a:blip r:embed="rId3"/>
              </a:buBlip>
              <a:defRPr/>
            </a:pPr>
            <a:endParaRPr lang="cs-CZ" sz="2000" b="1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marL="438912" indent="-32004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r>
              <a:rPr lang="cs-CZ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Pracovní síla</a:t>
            </a:r>
            <a:endParaRPr lang="cs-CZ" sz="2400" b="1" dirty="0">
              <a:solidFill>
                <a:srgbClr val="003399"/>
              </a:solidFill>
              <a:latin typeface="Bookman Old Style" pitchFamily="18" charset="0"/>
            </a:endParaRPr>
          </a:p>
          <a:p>
            <a:pPr marL="996696" lvl="2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/>
              <a:buBlip>
                <a:blip r:embed="rId3"/>
              </a:buBlip>
              <a:defRPr/>
            </a:pPr>
            <a:r>
              <a:rPr lang="cs-CZ" sz="2000" b="1" dirty="0">
                <a:latin typeface="+mj-lt"/>
              </a:rPr>
              <a:t>je tvořena ekonomicky aktivním obyvatelstvem, což jsou osoby, buď </a:t>
            </a:r>
            <a:r>
              <a:rPr lang="cs-CZ" sz="2000" b="1" dirty="0" smtClean="0">
                <a:latin typeface="+mj-lt"/>
              </a:rPr>
              <a:t>pracují, </a:t>
            </a:r>
            <a:r>
              <a:rPr lang="cs-CZ" sz="2000" b="1" dirty="0">
                <a:latin typeface="+mj-lt"/>
              </a:rPr>
              <a:t>nebo které chtějí pracovat. Součástí pracovní síly nejsou obvykle nepracující studenti, nepracující důchodci, ženy v domácnosti a některé skupiny osob, které nejsou počítány mezi nezaměstnané, neboť aktivně nehledají práci (např. bezdomovci).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dirty="0"/>
          </a:p>
          <a:p>
            <a:pPr marL="438912" indent="-32004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Char char=""/>
              <a:defRPr/>
            </a:pPr>
            <a:endParaRPr lang="cs-CZ" b="1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38912" indent="-32004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Char char=""/>
              <a:defRPr/>
            </a:pPr>
            <a:endParaRPr lang="cs-CZ" dirty="0"/>
          </a:p>
        </p:txBody>
      </p:sp>
      <p:pic>
        <p:nvPicPr>
          <p:cNvPr id="14339" name="Picture 6" descr="C:\Documents and Settings\Zam\Local Settings\Temporary Internet Files\Content.IE5\VVU3TWN6\MCj0433883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5"/>
            <a:ext cx="127158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Základní pojmy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dirty="0" smtClean="0"/>
              <a:t>Regionální nezaměstnanost</a:t>
            </a:r>
            <a:endParaRPr lang="en-US" altLang="cs-CZ" dirty="0" smtClean="0"/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251520" y="1916832"/>
          <a:ext cx="8554051" cy="452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 smtClean="0"/>
              <a:t>Regionální </a:t>
            </a:r>
            <a:r>
              <a:rPr lang="cs-CZ" altLang="cs-CZ" dirty="0" smtClean="0"/>
              <a:t>nezaměstnanost k 31.3. 2021</a:t>
            </a:r>
            <a:endParaRPr lang="en-US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132856"/>
            <a:ext cx="70580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Regionální </a:t>
            </a:r>
            <a:r>
              <a:rPr lang="cs-CZ" altLang="cs-CZ" dirty="0" smtClean="0"/>
              <a:t>nezaměstnanost  </a:t>
            </a:r>
            <a:endParaRPr lang="en-US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16832"/>
            <a:ext cx="4276205" cy="276852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889" y="1782341"/>
            <a:ext cx="4752111" cy="303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100" dirty="0" smtClean="0"/>
              <a:t>Neoklasické pojetí trhu práce – </a:t>
            </a:r>
            <a:br>
              <a:rPr lang="cs-CZ" altLang="cs-CZ" sz="4100" dirty="0" smtClean="0"/>
            </a:br>
            <a:r>
              <a:rPr lang="cs-CZ" altLang="cs-CZ" sz="4100" dirty="0" smtClean="0"/>
              <a:t>pohled na nezaměstnanost</a:t>
            </a:r>
            <a:endParaRPr lang="en-US" altLang="cs-CZ" sz="4100" dirty="0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539553" y="1773238"/>
            <a:ext cx="8147248" cy="4625975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„Kdo chce pracovat, vždy práci najde“.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Nezaměstnanost je výrazem krátkodobé nerovnováhy mezi  poptávkou po práci a nabídkou práce. 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Zejména nepružnost nabídky (důvody):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nízká informovanost o volných pracovních místech,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nízká ochota k mobilitě,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nízká ochota přijmout zhoršení (mzdové) podmínky.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Hlavní příčina – nadměrné mzdové požadavky.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Přirozená míra nezaměstnanosti: tzv. neodstranitelné minimum (= dobrovolná nezaměstnanost).</a:t>
            </a:r>
          </a:p>
          <a:p>
            <a:pPr lvl="1" eaLnBrk="1" hangingPunct="1"/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18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z="4100" smtClean="0"/>
              <a:t>Neoklasické pojetí trhu práce</a:t>
            </a:r>
            <a:endParaRPr lang="en-US" altLang="cs-CZ" sz="4100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4067175" y="1773238"/>
            <a:ext cx="4619625" cy="462597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Poptávka a nabídka práce se shodují=&gt;je dosažena plná zaměstnanost tj. přirozená míra nezaměstnanosti a rovnovážná reálná mzda. Předpokladem jsou dokonale pružné mzdy. Vzniká pouze dobrovolná nezaměstnanost a ekonomicky aktivní obyvatelstvo se člení na zaměstnané a dobrovolně nezaměstnané.</a:t>
            </a:r>
            <a:endParaRPr lang="en-US" altLang="cs-CZ" sz="2400" smtClean="0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graphicFrame>
        <p:nvGraphicFramePr>
          <p:cNvPr id="59397" name="Object 4"/>
          <p:cNvGraphicFramePr>
            <a:graphicFrameLocks noChangeAspect="1"/>
          </p:cNvGraphicFramePr>
          <p:nvPr/>
        </p:nvGraphicFramePr>
        <p:xfrm>
          <a:off x="0" y="2133600"/>
          <a:ext cx="4284663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name="Obrázek" r:id="rId4" imgW="3199229" imgH="2521899" progId="Word.Picture.8">
                  <p:embed/>
                </p:oleObj>
              </mc:Choice>
              <mc:Fallback>
                <p:oleObj name="Obrázek" r:id="rId4" imgW="3199229" imgH="2521899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4284663" cy="337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100" dirty="0" smtClean="0"/>
              <a:t>Neoklasické pojetí trhu práce – </a:t>
            </a:r>
            <a:br>
              <a:rPr lang="cs-CZ" altLang="cs-CZ" sz="4100" dirty="0" smtClean="0"/>
            </a:br>
            <a:r>
              <a:rPr lang="cs-CZ" altLang="cs-CZ" sz="4100" dirty="0" smtClean="0"/>
              <a:t>návrhy na snižování nezaměstnanosti</a:t>
            </a:r>
            <a:endParaRPr lang="en-US" altLang="cs-CZ" sz="4100" dirty="0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539553" y="1773238"/>
            <a:ext cx="8147248" cy="4625975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 w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 ↓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mezd →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↑zisk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investic →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↑poptávky po kapitálu a poptávané množství práce</a:t>
            </a:r>
          </a:p>
          <a:p>
            <a:pPr eaLnBrk="1" hangingPunct="1"/>
            <a:endParaRPr lang="cs-CZ" altLang="cs-CZ" sz="2400" dirty="0" smtClean="0"/>
          </a:p>
          <a:p>
            <a:pPr lvl="1" eaLnBrk="1" hangingPunct="1"/>
            <a:r>
              <a:rPr lang="cs-CZ" altLang="cs-CZ" sz="2000" dirty="0" smtClean="0"/>
              <a:t>krácení podpor v nezaměstnanosti tak, aby nekonkurovaly jako alternativní příjem sníženým mzdám,</a:t>
            </a:r>
          </a:p>
          <a:p>
            <a:pPr lvl="1" eaLnBrk="1" hangingPunct="1"/>
            <a:r>
              <a:rPr lang="cs-CZ" altLang="cs-CZ" sz="2000" dirty="0" smtClean="0"/>
              <a:t>odstranění monopolu odborů na trhu práce, umožní zaměstnavatelům pružnější reakce na situace na trhu práce</a:t>
            </a:r>
          </a:p>
          <a:p>
            <a:pPr lvl="1" eaLnBrk="1" hangingPunct="1"/>
            <a:r>
              <a:rPr lang="cs-CZ" altLang="cs-CZ" sz="2000" dirty="0" smtClean="0"/>
              <a:t>cíl: akceptace mzdové sazby nezvyšující inflaci;</a:t>
            </a:r>
          </a:p>
          <a:p>
            <a:pPr eaLnBrk="1" hangingPunct="1"/>
            <a:r>
              <a:rPr lang="cs-CZ" altLang="cs-CZ" sz="2400" dirty="0" smtClean="0"/>
              <a:t>Praktická orientace na stranu nabídky:</a:t>
            </a:r>
          </a:p>
          <a:p>
            <a:pPr lvl="1" eaLnBrk="1" hangingPunct="1"/>
            <a:r>
              <a:rPr lang="cs-CZ" altLang="cs-CZ" sz="2000" dirty="0" smtClean="0"/>
              <a:t>boj proti inflaci,</a:t>
            </a:r>
          </a:p>
          <a:p>
            <a:pPr lvl="1" eaLnBrk="1" hangingPunct="1"/>
            <a:r>
              <a:rPr lang="cs-CZ" altLang="cs-CZ" sz="2000" dirty="0" smtClean="0"/>
              <a:t>mzdová regulace,</a:t>
            </a:r>
          </a:p>
          <a:p>
            <a:pPr lvl="1" eaLnBrk="1" hangingPunct="1"/>
            <a:r>
              <a:rPr lang="cs-CZ" altLang="cs-CZ" sz="2000" dirty="0" smtClean="0"/>
              <a:t>omezení síly sociálního státu.</a:t>
            </a:r>
            <a:endParaRPr lang="en-US" altLang="cs-CZ" sz="2000" dirty="0" smtClean="0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51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100" dirty="0" err="1" smtClean="0"/>
              <a:t>Keynesovo</a:t>
            </a:r>
            <a:r>
              <a:rPr lang="cs-CZ" altLang="cs-CZ" sz="4100" dirty="0" smtClean="0"/>
              <a:t> pojetí trhu práce – </a:t>
            </a:r>
            <a:br>
              <a:rPr lang="cs-CZ" altLang="cs-CZ" sz="4100" dirty="0" smtClean="0"/>
            </a:br>
            <a:r>
              <a:rPr lang="cs-CZ" altLang="cs-CZ" sz="2700" dirty="0" smtClean="0"/>
              <a:t>pohled </a:t>
            </a:r>
            <a:r>
              <a:rPr lang="cs-CZ" altLang="cs-CZ" sz="2700" dirty="0"/>
              <a:t>na nezaměstnanost a návrhy na snižování nezaměstnanosti</a:t>
            </a:r>
            <a:endParaRPr lang="en-US" altLang="cs-CZ" sz="2700" dirty="0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539553" y="1773238"/>
            <a:ext cx="8147248" cy="4625975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Hlavní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příčiny nezaměstnanosti (přetrvávající):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technologický pokrok vytlačující živou práci,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chronický nedostatek poptávky.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 není dostatečná k zajištění plné zaměstnanosti: 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hlavní příčina – technologická nezaměstnanost,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uznání nedobrovolné nezaměstnanosti.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Mzdy: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část nákladů,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hlavní zdroj kupní síly domácností.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Řešení nezaměstnanosti: 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nelze jen s pomocí tržního mechanismu,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vyžaduje státní intervence do ekonomiky.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96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z="4100" smtClean="0"/>
              <a:t>Keynesovské pojetí trhu práce</a:t>
            </a:r>
            <a:endParaRPr lang="en-US" altLang="cs-CZ" sz="4100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4211638" y="1773238"/>
            <a:ext cx="4932362" cy="462597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předpokládá strnulost mzdových sazeb, tj. nepružné nominální mzdové sazby. Existující nominální mzdová sazba je vyšší než její rovnovážná úroveň, a při této sazbě existuje určitá míra nedobrovolné nezaměstnanosti. Ekonomicky aktivní obyvatelstvo je potom tvořeno zaměstnanými a nezaměstnanými, kteří se člení na dobrovolně nezaměstnané a nedobrovolně nezaměstnané.	</a:t>
            </a:r>
            <a:endParaRPr lang="en-US" altLang="cs-CZ" sz="2400" smtClean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0" y="2133600"/>
          <a:ext cx="4500563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name="Obrázek" r:id="rId4" imgW="3199229" imgH="2521899" progId="Word.Picture.8">
                  <p:embed/>
                </p:oleObj>
              </mc:Choice>
              <mc:Fallback>
                <p:oleObj name="Obrázek" r:id="rId4" imgW="3199229" imgH="2521899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4500563" cy="354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dirty="0" err="1" smtClean="0"/>
              <a:t>Okunův</a:t>
            </a:r>
            <a:r>
              <a:rPr lang="cs-CZ" altLang="cs-CZ" dirty="0" smtClean="0"/>
              <a:t> zákon</a:t>
            </a:r>
            <a:endParaRPr lang="en-US" altLang="cs-CZ" dirty="0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z="2400" smtClean="0"/>
              <a:t>Vyjadřuje fakt, že při růstu nezaměstnanosti nad její přirozenou úroveň úměrně klesá hrubý domácí produkt (oproti potenciálnímu HDP).</a:t>
            </a:r>
            <a:endParaRPr lang="cs-CZ" altLang="cs-CZ" sz="2400" smtClean="0"/>
          </a:p>
          <a:p>
            <a:pPr eaLnBrk="1" hangingPunct="1"/>
            <a:r>
              <a:rPr lang="cs-CZ" altLang="cs-CZ" sz="2400" smtClean="0"/>
              <a:t>Hrubý odhad ztráty blahobytu spojený s dočasným zvýšením míry nezaměstnanosti o jeden procentní bod by činil dvě až tři procenta reálného výstupu</a:t>
            </a:r>
          </a:p>
          <a:p>
            <a:pPr eaLnBrk="1" hangingPunct="1"/>
            <a:r>
              <a:rPr lang="cs-CZ" altLang="cs-CZ" sz="2400" smtClean="0"/>
              <a:t>je-li skutečná míra nezaměstnanosti na úrovni přirozené míry, pak Y = Y*, nebo také Y/Y* = 1. Je-li skutečná nezaměstnanosti vyšší u &gt; u*, ekonomika nevyužívá své potenciální možnosti</a:t>
            </a:r>
          </a:p>
          <a:p>
            <a:pPr eaLnBrk="1" hangingPunct="1"/>
            <a:endParaRPr lang="en-US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smtClean="0"/>
              <a:t>Struktura obyvatelstva dle věkových skupin (demografická projekce ČSÚ) </a:t>
            </a:r>
          </a:p>
        </p:txBody>
      </p:sp>
      <p:pic>
        <p:nvPicPr>
          <p:cNvPr id="65539" name="Picture 6" descr="Demografická projekce ČS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838993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Poptávka po práci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u="sng" smtClean="0"/>
              <a:t>Poptávané množství práce </a:t>
            </a:r>
            <a:r>
              <a:rPr lang="cs-CZ" altLang="cs-CZ" sz="2400" smtClean="0"/>
              <a:t>je tedy závislé na mzdové sazbě a </a:t>
            </a:r>
            <a:r>
              <a:rPr lang="cs-CZ" altLang="cs-CZ" sz="2400" u="sng" smtClean="0"/>
              <a:t>poptávka po práci </a:t>
            </a:r>
            <a:r>
              <a:rPr lang="cs-CZ" altLang="cs-CZ" sz="2400" smtClean="0"/>
              <a:t>je určena příjmem z mezního produktu práce.</a:t>
            </a:r>
          </a:p>
          <a:p>
            <a:pPr eaLnBrk="1" hangingPunct="1"/>
            <a:r>
              <a:rPr lang="cs-CZ" altLang="cs-CZ" sz="2400" smtClean="0"/>
              <a:t>Cena produktu je v podmínkách dokonalé konkurence dána, to znamená, že poptávka po práci je ovlivněna výši fyzického mezního produktu práce.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b="1" u="sng" smtClean="0"/>
              <a:t>Jeho velikost je dána:</a:t>
            </a:r>
          </a:p>
          <a:p>
            <a:pPr eaLnBrk="1" hangingPunct="1"/>
            <a:r>
              <a:rPr lang="cs-CZ" altLang="cs-CZ" sz="2400" smtClean="0"/>
              <a:t>kvalifikací samotné práce, která souvisí s úrovní dosaženého vzdělání,</a:t>
            </a:r>
          </a:p>
          <a:p>
            <a:pPr eaLnBrk="1" hangingPunct="1"/>
            <a:r>
              <a:rPr lang="cs-CZ" altLang="cs-CZ" sz="2400" smtClean="0"/>
              <a:t>dovedností pracovníků, jejich praxí.</a:t>
            </a:r>
          </a:p>
          <a:p>
            <a:pPr eaLnBrk="1" hangingPunct="1"/>
            <a:r>
              <a:rPr lang="cs-CZ" altLang="cs-CZ" sz="2400" smtClean="0"/>
              <a:t>mezní produktivitou ostatních výrobních faktorů.</a:t>
            </a:r>
          </a:p>
          <a:p>
            <a:pPr eaLnBrk="1" hangingPunct="1"/>
            <a:r>
              <a:rPr lang="cs-CZ" altLang="cs-CZ" sz="2400" smtClean="0"/>
              <a:t>řídící a technologické možnosti firmy.</a:t>
            </a:r>
          </a:p>
          <a:p>
            <a:pPr eaLnBrk="1" hangingPunct="1"/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41757576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smtClean="0"/>
              <a:t>Projekce vývoje počtu absolventů nepokračujících v dalším studiu do roku 2012 (v tis.) </a:t>
            </a:r>
          </a:p>
        </p:txBody>
      </p:sp>
      <p:pic>
        <p:nvPicPr>
          <p:cNvPr id="67587" name="Picture 6" descr="grafy_11723_image001b_849x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89317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Rizikové skupiny nezaměstnaných na trhu práce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Mladí lidé (absolventi)</a:t>
            </a:r>
          </a:p>
          <a:p>
            <a:pPr eaLnBrk="1" hangingPunct="1"/>
            <a:r>
              <a:rPr lang="cs-CZ" altLang="cs-CZ" smtClean="0"/>
              <a:t>Starší lidé (+55)</a:t>
            </a:r>
          </a:p>
          <a:p>
            <a:pPr eaLnBrk="1" hangingPunct="1"/>
            <a:r>
              <a:rPr lang="cs-CZ" altLang="cs-CZ" smtClean="0"/>
              <a:t>Ženy samoživitelky</a:t>
            </a:r>
          </a:p>
          <a:p>
            <a:pPr eaLnBrk="1" hangingPunct="1"/>
            <a:r>
              <a:rPr lang="cs-CZ" altLang="cs-CZ" smtClean="0"/>
              <a:t>Lidé bez kvalifikace (základní vzdělání)</a:t>
            </a:r>
          </a:p>
          <a:p>
            <a:pPr eaLnBrk="1" hangingPunct="1"/>
            <a:r>
              <a:rPr lang="cs-CZ" altLang="cs-CZ" smtClean="0"/>
              <a:t>Některá etnika</a:t>
            </a:r>
          </a:p>
          <a:p>
            <a:pPr eaLnBrk="1" hangingPunct="1"/>
            <a:r>
              <a:rPr lang="cs-CZ" altLang="cs-CZ" smtClean="0"/>
              <a:t>Osoby se zdravotním postižením (hendikepovaní)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accent2"/>
              </a:buClr>
            </a:pPr>
            <a:endParaRPr lang="cs-CZ" altLang="cs-CZ" sz="2000" b="1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</a:pPr>
            <a:endParaRPr lang="cs-CZ" altLang="cs-CZ" sz="2000" b="1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</a:pPr>
            <a:endParaRPr lang="cs-CZ" altLang="cs-CZ" sz="2000" b="1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</a:pPr>
            <a:endParaRPr lang="cs-CZ" altLang="cs-CZ" sz="2000" b="1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</a:pPr>
            <a:endParaRPr lang="cs-CZ" altLang="cs-CZ" sz="2000" b="1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</a:pPr>
            <a:endParaRPr lang="cs-CZ" altLang="cs-CZ" sz="2000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</a:pPr>
            <a:endParaRPr lang="cs-CZ" altLang="cs-CZ" smtClean="0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57188" y="1571625"/>
            <a:ext cx="8143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2000" b="1">
                <a:latin typeface="Tahoma" panose="020B0604030504040204" pitchFamily="34" charset="0"/>
              </a:rPr>
              <a:t>Tržní poptávka po práci je horizontální součet individuálních křivek poptávky po práci všech firem na trhu práce. Je zahrnuta stejná práce ve všech odvětvích.</a:t>
            </a:r>
          </a:p>
          <a:p>
            <a:pPr algn="just">
              <a:spcBef>
                <a:spcPts val="600"/>
              </a:spcBef>
            </a:pPr>
            <a:endParaRPr lang="cs-CZ" altLang="cs-CZ" b="1">
              <a:latin typeface="Tahoma" panose="020B0604030504040204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Tržní poptávka po práci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7" name="Text Box 18"/>
          <p:cNvSpPr txBox="1">
            <a:spLocks noChangeArrowheads="1"/>
          </p:cNvSpPr>
          <p:nvPr/>
        </p:nvSpPr>
        <p:spPr bwMode="auto">
          <a:xfrm>
            <a:off x="6643688" y="6224588"/>
            <a:ext cx="736600" cy="633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cs-CZ" altLang="cs-CZ" b="1">
                <a:latin typeface="Calibri" panose="020F0502020204030204" pitchFamily="34" charset="0"/>
              </a:rPr>
              <a:t>Q</a:t>
            </a:r>
            <a:r>
              <a:rPr lang="cs-CZ" altLang="cs-CZ" b="1" baseline="-25000">
                <a:latin typeface="Calibri" panose="020F0502020204030204" pitchFamily="34" charset="0"/>
              </a:rPr>
              <a:t>L</a:t>
            </a:r>
            <a:endParaRPr lang="cs-CZ" altLang="cs-CZ"/>
          </a:p>
        </p:txBody>
      </p:sp>
      <p:grpSp>
        <p:nvGrpSpPr>
          <p:cNvPr id="18438" name="Group 19"/>
          <p:cNvGrpSpPr>
            <a:grpSpLocks/>
          </p:cNvGrpSpPr>
          <p:nvPr/>
        </p:nvGrpSpPr>
        <p:grpSpPr bwMode="auto">
          <a:xfrm>
            <a:off x="1571625" y="2857500"/>
            <a:ext cx="5372100" cy="3314700"/>
            <a:chOff x="675" y="1305"/>
            <a:chExt cx="5145" cy="3300"/>
          </a:xfrm>
        </p:grpSpPr>
        <p:sp>
          <p:nvSpPr>
            <p:cNvPr id="18439" name="Text Box 20"/>
            <p:cNvSpPr txBox="1">
              <a:spLocks noChangeArrowheads="1"/>
            </p:cNvSpPr>
            <p:nvPr/>
          </p:nvSpPr>
          <p:spPr bwMode="auto">
            <a:xfrm>
              <a:off x="4545" y="3885"/>
              <a:ext cx="705" cy="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cs-CZ" altLang="cs-CZ" sz="2000" b="1">
                  <a:latin typeface="Calibri" panose="020F0502020204030204" pitchFamily="34" charset="0"/>
                </a:rPr>
                <a:t>D</a:t>
              </a:r>
              <a:r>
                <a:rPr lang="cs-CZ" altLang="cs-CZ" sz="2000" b="1" baseline="-25000">
                  <a:latin typeface="Calibri" panose="020F0502020204030204" pitchFamily="34" charset="0"/>
                </a:rPr>
                <a:t>L</a:t>
              </a:r>
              <a:endParaRPr lang="cs-CZ" altLang="cs-CZ" sz="2000"/>
            </a:p>
          </p:txBody>
        </p:sp>
        <p:sp>
          <p:nvSpPr>
            <p:cNvPr id="18440" name="Text Box 21"/>
            <p:cNvSpPr txBox="1">
              <a:spLocks noChangeArrowheads="1"/>
            </p:cNvSpPr>
            <p:nvPr/>
          </p:nvSpPr>
          <p:spPr bwMode="auto">
            <a:xfrm>
              <a:off x="675" y="1305"/>
              <a:ext cx="705" cy="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cs-CZ" altLang="cs-CZ" b="1">
                  <a:latin typeface="Calibri" panose="020F0502020204030204" pitchFamily="34" charset="0"/>
                </a:rPr>
                <a:t>w</a:t>
              </a:r>
              <a:endParaRPr lang="cs-CZ" altLang="cs-CZ"/>
            </a:p>
          </p:txBody>
        </p:sp>
        <p:cxnSp>
          <p:nvCxnSpPr>
            <p:cNvPr id="18441" name="AutoShape 22"/>
            <p:cNvCxnSpPr>
              <a:cxnSpLocks noChangeShapeType="1"/>
            </p:cNvCxnSpPr>
            <p:nvPr/>
          </p:nvCxnSpPr>
          <p:spPr bwMode="auto">
            <a:xfrm>
              <a:off x="1185" y="1410"/>
              <a:ext cx="0" cy="319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2" name="AutoShape 23"/>
            <p:cNvCxnSpPr>
              <a:cxnSpLocks noChangeShapeType="1"/>
            </p:cNvCxnSpPr>
            <p:nvPr/>
          </p:nvCxnSpPr>
          <p:spPr bwMode="auto">
            <a:xfrm>
              <a:off x="1185" y="4605"/>
              <a:ext cx="463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3" name="Arc 24"/>
            <p:cNvSpPr>
              <a:spLocks/>
            </p:cNvSpPr>
            <p:nvPr/>
          </p:nvSpPr>
          <p:spPr bwMode="auto">
            <a:xfrm rot="10800000">
              <a:off x="1905" y="1620"/>
              <a:ext cx="2640" cy="24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284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214313" y="1571625"/>
            <a:ext cx="7620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1800" b="1"/>
              <a:t>Nabídka práce vyjadřuje všechny kombinace množství práce a mzdy, tzn. množství práce, které bude nabízeno při jednotlivých úrovních mzdové sazby.  </a:t>
            </a:r>
            <a:r>
              <a:rPr lang="cs-CZ" altLang="cs-CZ" sz="1800" b="1">
                <a:solidFill>
                  <a:srgbClr val="FF0000"/>
                </a:solidFill>
              </a:rPr>
              <a:t>DEN MÁ JEN 24 HODIN</a:t>
            </a:r>
          </a:p>
          <a:p>
            <a:pPr algn="just">
              <a:spcBef>
                <a:spcPts val="600"/>
              </a:spcBef>
            </a:pPr>
            <a:r>
              <a:rPr lang="cs-CZ" altLang="cs-CZ" sz="1800" b="1"/>
              <a:t>Velikost nabídky práce je závislá na výši mzdové sazby a je  určena ztrátou spojenou s obětováním volného času.</a:t>
            </a:r>
            <a:endParaRPr lang="cs-CZ" altLang="cs-CZ" sz="1800"/>
          </a:p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20483" name="Text Box 10"/>
          <p:cNvSpPr txBox="1">
            <a:spLocks noChangeArrowheads="1"/>
          </p:cNvSpPr>
          <p:nvPr/>
        </p:nvSpPr>
        <p:spPr bwMode="auto">
          <a:xfrm>
            <a:off x="5486400" y="5334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5699125" y="5299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Individuální nabídka práce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0486" name="Picture 10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86125"/>
            <a:ext cx="33242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037"/>
          <p:cNvSpPr txBox="1">
            <a:spLocks noChangeArrowheads="1"/>
          </p:cNvSpPr>
          <p:nvPr/>
        </p:nvSpPr>
        <p:spPr bwMode="auto">
          <a:xfrm>
            <a:off x="4714875" y="3286125"/>
            <a:ext cx="3714750" cy="1077913"/>
          </a:xfrm>
          <a:prstGeom prst="rect">
            <a:avLst/>
          </a:prstGeom>
          <a:solidFill>
            <a:srgbClr val="C0C0C0">
              <a:alpha val="47842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cs-CZ" altLang="cs-CZ" sz="1600" b="1" u="sng">
                <a:latin typeface="Arial" panose="020B0604020202020204" pitchFamily="34" charset="0"/>
              </a:rPr>
              <a:t>Substituční efekt</a:t>
            </a:r>
            <a:r>
              <a:rPr lang="cs-CZ" altLang="cs-CZ" sz="1600">
                <a:latin typeface="Arial" panose="020B0604020202020204" pitchFamily="34" charset="0"/>
              </a:rPr>
              <a:t> rostoucích mezd podněcuje pracovníky ke zvýšení množství nabízené práce, substituuje volný čas za práci, a ten je dražší.</a:t>
            </a:r>
            <a:endParaRPr lang="cs-CZ" altLang="cs-CZ" sz="1600"/>
          </a:p>
        </p:txBody>
      </p:sp>
      <p:sp>
        <p:nvSpPr>
          <p:cNvPr id="20488" name="Text Box 1038"/>
          <p:cNvSpPr txBox="1">
            <a:spLocks noChangeArrowheads="1"/>
          </p:cNvSpPr>
          <p:nvPr/>
        </p:nvSpPr>
        <p:spPr bwMode="auto">
          <a:xfrm>
            <a:off x="4714875" y="4500563"/>
            <a:ext cx="3714750" cy="1570037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cs-CZ" altLang="cs-CZ" sz="1600" b="1" u="sng">
                <a:latin typeface="Arial" panose="020B0604020202020204" pitchFamily="34" charset="0"/>
              </a:rPr>
              <a:t>Důchodový efekt</a:t>
            </a:r>
            <a:r>
              <a:rPr lang="cs-CZ" altLang="cs-CZ" sz="1600">
                <a:latin typeface="Arial" panose="020B0604020202020204" pitchFamily="34" charset="0"/>
              </a:rPr>
              <a:t> rostoucích mezd podněcuje pracovníky ke snížení nabízeného množství práce, neboť vyšší mzda činí spotřebitele bohatším=&gt;</a:t>
            </a:r>
            <a:r>
              <a:rPr lang="cs-CZ" altLang="cs-CZ" sz="1600" b="1">
                <a:latin typeface="Calibri" panose="020F0502020204030204" pitchFamily="34" charset="0"/>
              </a:rPr>
              <a:t> </a:t>
            </a:r>
            <a:r>
              <a:rPr lang="cs-CZ" altLang="cs-CZ" sz="1600" b="1">
                <a:latin typeface="Arial" panose="020B0604020202020204" pitchFamily="34" charset="0"/>
              </a:rPr>
              <a:t>ohnutí nabídkové křivky práce</a:t>
            </a:r>
            <a:endParaRPr lang="cs-CZ" altLang="cs-CZ" sz="1600"/>
          </a:p>
        </p:txBody>
      </p:sp>
      <p:pic>
        <p:nvPicPr>
          <p:cNvPr id="20489" name="Picture 10" descr="http://vnps.vn/Hinh_anh/Labour%20sup%2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14313"/>
            <a:ext cx="1385887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8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2071688"/>
            <a:ext cx="7772400" cy="4114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accent2"/>
              </a:buClr>
            </a:pPr>
            <a:endParaRPr lang="cs-CZ" altLang="cs-CZ" sz="2000" b="1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</a:pPr>
            <a:endParaRPr lang="cs-CZ" altLang="cs-CZ" sz="2000" b="1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</a:pPr>
            <a:endParaRPr lang="cs-CZ" altLang="cs-CZ" sz="2000" b="1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</a:pPr>
            <a:endParaRPr lang="cs-CZ" altLang="cs-CZ" sz="2000" b="1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</a:pPr>
            <a:endParaRPr lang="cs-CZ" altLang="cs-CZ" sz="2000" b="1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</a:pPr>
            <a:endParaRPr lang="cs-CZ" altLang="cs-CZ" sz="2000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</a:pPr>
            <a:endParaRPr lang="cs-CZ" altLang="cs-CZ" smtClean="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85750" y="1571625"/>
            <a:ext cx="7391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cs-CZ" altLang="cs-CZ" sz="2000" b="1">
                <a:latin typeface="Tahoma" panose="020B0604030504040204" pitchFamily="34" charset="0"/>
              </a:rPr>
              <a:t>Tržní nabídka práce je součtem individuálních nabídek práce v určité profesi, příp.odvětví.</a:t>
            </a:r>
          </a:p>
          <a:p>
            <a:pPr algn="just">
              <a:spcBef>
                <a:spcPts val="600"/>
              </a:spcBef>
            </a:pPr>
            <a:endParaRPr lang="cs-CZ" altLang="cs-CZ" sz="2000" b="1">
              <a:latin typeface="Tahom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endParaRPr lang="cs-CZ" altLang="cs-CZ" b="1">
              <a:latin typeface="Tahoma" panose="020B0604030504040204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Tržní nabídka práce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6038850" y="5708650"/>
            <a:ext cx="714375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cs-CZ" altLang="cs-CZ" sz="2000" b="1">
                <a:latin typeface="Calibri" panose="020F0502020204030204" pitchFamily="34" charset="0"/>
              </a:rPr>
              <a:t>Q</a:t>
            </a:r>
            <a:r>
              <a:rPr lang="cs-CZ" altLang="cs-CZ" sz="2000" b="1" baseline="-25000">
                <a:latin typeface="Calibri" panose="020F0502020204030204" pitchFamily="34" charset="0"/>
              </a:rPr>
              <a:t>L</a:t>
            </a:r>
            <a:endParaRPr lang="cs-CZ" altLang="cs-CZ" sz="2000"/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4868863" y="2786063"/>
            <a:ext cx="714375" cy="573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cs-CZ" altLang="cs-CZ" sz="2000" b="1">
                <a:latin typeface="Calibri" panose="020F0502020204030204" pitchFamily="34" charset="0"/>
              </a:rPr>
              <a:t>S</a:t>
            </a:r>
            <a:r>
              <a:rPr lang="cs-CZ" altLang="cs-CZ" sz="2000" b="1" baseline="-25000">
                <a:latin typeface="Calibri" panose="020F0502020204030204" pitchFamily="34" charset="0"/>
              </a:rPr>
              <a:t>L</a:t>
            </a:r>
            <a:endParaRPr lang="cs-CZ" altLang="cs-CZ" sz="2000"/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1071563" y="2786063"/>
            <a:ext cx="714375" cy="573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cs-CZ" altLang="cs-CZ" sz="2000" b="1">
                <a:latin typeface="Calibri" panose="020F0502020204030204" pitchFamily="34" charset="0"/>
              </a:rPr>
              <a:t>w</a:t>
            </a:r>
            <a:endParaRPr lang="cs-CZ" altLang="cs-CZ" sz="2000"/>
          </a:p>
        </p:txBody>
      </p:sp>
      <p:cxnSp>
        <p:nvCxnSpPr>
          <p:cNvPr id="22536" name="AutoShape 5"/>
          <p:cNvCxnSpPr>
            <a:cxnSpLocks noChangeShapeType="1"/>
          </p:cNvCxnSpPr>
          <p:nvPr/>
        </p:nvCxnSpPr>
        <p:spPr bwMode="auto">
          <a:xfrm>
            <a:off x="1587500" y="2881313"/>
            <a:ext cx="0" cy="29083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6"/>
          <p:cNvCxnSpPr>
            <a:cxnSpLocks noChangeShapeType="1"/>
          </p:cNvCxnSpPr>
          <p:nvPr/>
        </p:nvCxnSpPr>
        <p:spPr bwMode="auto">
          <a:xfrm>
            <a:off x="1587500" y="5789613"/>
            <a:ext cx="4694238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Arc 7"/>
          <p:cNvSpPr>
            <a:spLocks/>
          </p:cNvSpPr>
          <p:nvPr/>
        </p:nvSpPr>
        <p:spPr bwMode="auto">
          <a:xfrm rot="5400000">
            <a:off x="2451894" y="2950369"/>
            <a:ext cx="2403475" cy="24304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6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5486400" y="5334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5699125" y="5299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4580" name="Text Box 13"/>
          <p:cNvSpPr txBox="1">
            <a:spLocks noChangeArrowheads="1"/>
          </p:cNvSpPr>
          <p:nvPr/>
        </p:nvSpPr>
        <p:spPr bwMode="auto">
          <a:xfrm>
            <a:off x="500063" y="1714500"/>
            <a:ext cx="746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s-CZ" altLang="cs-CZ" sz="2000" b="1"/>
              <a:t>Rovnováha na trhu práce </a:t>
            </a:r>
            <a:r>
              <a:rPr lang="cs-CZ" altLang="cs-CZ" sz="2000"/>
              <a:t>vzniká při tzv. rovnovážné mzdě, která je dána průsečíkem křivky tržní poptávky po práci a tržní nabídky práce. V tomto bodě se nalézá rovnovážná mzda w</a:t>
            </a:r>
            <a:r>
              <a:rPr lang="cs-CZ" altLang="cs-CZ" sz="2000" baseline="-25000"/>
              <a:t>E.</a:t>
            </a:r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Rovnováha na trhu práce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928938"/>
            <a:ext cx="3800475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6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1881</TotalTime>
  <Words>2025</Words>
  <Application>Microsoft Office PowerPoint</Application>
  <PresentationFormat>Předvádění na obrazovce (4:3)</PresentationFormat>
  <Paragraphs>227</Paragraphs>
  <Slides>51</Slides>
  <Notes>37</Notes>
  <HiddenSlides>1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5" baseType="lpstr">
      <vt:lpstr>Arial</vt:lpstr>
      <vt:lpstr>Arial Narrow</vt:lpstr>
      <vt:lpstr>Bookman Old Style</vt:lpstr>
      <vt:lpstr>Calibri</vt:lpstr>
      <vt:lpstr>Consolas</vt:lpstr>
      <vt:lpstr>Corbel</vt:lpstr>
      <vt:lpstr>Tahoma</vt:lpstr>
      <vt:lpstr>Times New Roman</vt:lpstr>
      <vt:lpstr>Wingdings</vt:lpstr>
      <vt:lpstr>Wingdings 2</vt:lpstr>
      <vt:lpstr>Wingdings 3</vt:lpstr>
      <vt:lpstr>Modul</vt:lpstr>
      <vt:lpstr>Vlastní návrh</vt:lpstr>
      <vt:lpstr>Obrázek</vt:lpstr>
      <vt:lpstr>Prezentace aplikace PowerPoint</vt:lpstr>
      <vt:lpstr>Úvodem</vt:lpstr>
      <vt:lpstr>Prezentace aplikace PowerPoint</vt:lpstr>
      <vt:lpstr>Základní pojmy</vt:lpstr>
      <vt:lpstr>Poptávka po práci</vt:lpstr>
      <vt:lpstr>Tržní poptávka po práci</vt:lpstr>
      <vt:lpstr>Individuální nabídka práce</vt:lpstr>
      <vt:lpstr>Tržní nabídka práce</vt:lpstr>
      <vt:lpstr>Rovnováha na trhu práce</vt:lpstr>
      <vt:lpstr>Nedokonale konkurenční trh</vt:lpstr>
      <vt:lpstr>Aspekty ovlivňující nezaměstnanost</vt:lpstr>
      <vt:lpstr>Důsledky nezaměstnanosti</vt:lpstr>
      <vt:lpstr>Dva klíčové problémy</vt:lpstr>
      <vt:lpstr>Prezentace aplikace PowerPoint</vt:lpstr>
      <vt:lpstr>Prezentace aplikace PowerPoint</vt:lpstr>
      <vt:lpstr>Prezentace aplikace PowerPoint</vt:lpstr>
      <vt:lpstr>Měření a vyjadřování nezaměstnanosti</vt:lpstr>
      <vt:lpstr>Kde se dají tyto údaje zjistit</vt:lpstr>
      <vt:lpstr>Struktura trhu práce v ČR, rok 2018</vt:lpstr>
      <vt:lpstr>Vývoj počtu obyvatelstva v ČR dle dosaženého vzdělání (tis.)</vt:lpstr>
      <vt:lpstr>Prezentace aplikace PowerPoint</vt:lpstr>
      <vt:lpstr>Podílové ukazatele trhu práce</vt:lpstr>
      <vt:lpstr>Frikční nezaměstnanost</vt:lpstr>
      <vt:lpstr>Sezónní nezaměstnanost</vt:lpstr>
      <vt:lpstr>Strukturální nezaměstnanost</vt:lpstr>
      <vt:lpstr>Cyklická nezaměstnanost</vt:lpstr>
      <vt:lpstr>Přirozená míra nezaměstnanosti</vt:lpstr>
      <vt:lpstr>Přirozená míra nezaměstnanosti</vt:lpstr>
      <vt:lpstr>Dekompozice nezaměstnanosti na příkladu české ekonomiky</vt:lpstr>
      <vt:lpstr>DLOUHODOBÉ ASPEKTY – STRUKTURÁLNÍ ZMĚNY ZAMĚSTNANOST V SEKTORECH</vt:lpstr>
      <vt:lpstr>DLOUHODOBÉ ASPEKTY – ZMĚNY V ZAMĚSTNANOSTI, NEZAMĚSTNANOSTI DLE DOSAŽENÉHO VZDĚLÁNÍ (%)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Regionální nezaměstnanost</vt:lpstr>
      <vt:lpstr>Regionální nezaměstnanost k 31.3. 2021</vt:lpstr>
      <vt:lpstr>Regionální nezaměstnanost  </vt:lpstr>
      <vt:lpstr>Neoklasické pojetí trhu práce –  pohled na nezaměstnanost</vt:lpstr>
      <vt:lpstr>Neoklasické pojetí trhu práce</vt:lpstr>
      <vt:lpstr>Neoklasické pojetí trhu práce –  návrhy na snižování nezaměstnanosti</vt:lpstr>
      <vt:lpstr>Keynesovo pojetí trhu práce –  pohled na nezaměstnanost a návrhy na snižování nezaměstnanosti</vt:lpstr>
      <vt:lpstr>Keynesovské pojetí trhu práce</vt:lpstr>
      <vt:lpstr>Okunův zákon</vt:lpstr>
      <vt:lpstr>Struktura obyvatelstva dle věkových skupin (demografická projekce ČSÚ) </vt:lpstr>
      <vt:lpstr>Projekce vývoje počtu absolventů nepokračujících v dalším studiu do roku 2012 (v tis.) </vt:lpstr>
      <vt:lpstr>Rizikové skupiny nezaměstnaných na trhu práce</vt:lpstr>
    </vt:vector>
  </TitlesOfParts>
  <Company>Prstná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Trh práce</dc:title>
  <dc:creator>Marian</dc:creator>
  <cp:lastModifiedBy>Michal Tvrdoň</cp:lastModifiedBy>
  <cp:revision>121</cp:revision>
  <dcterms:created xsi:type="dcterms:W3CDTF">2003-10-04T09:43:03Z</dcterms:created>
  <dcterms:modified xsi:type="dcterms:W3CDTF">2021-04-22T10:11:30Z</dcterms:modified>
</cp:coreProperties>
</file>