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7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4EE77-E316-4978-93D6-980A73B8F2EC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63107-CDAC-47BF-B19C-E47D76459AA0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AB6B7-118C-46A1-A258-F937FF71AEE4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D6DF-714A-46CF-9FDC-19C46DB319A2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1C32-F4AF-4252-8F10-E29549FC9BB1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F974-084B-4AF0-9527-3A1A09F17A29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9DF7-2EA5-4449-9FA0-6D9F72D9059D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9E4B-6B1C-495C-A562-AED66388504A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A504-F5E1-40CB-88A9-4B3D4C008D0D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B9AB5-EFD2-44B6-A544-A0D552ABEDD6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9176-7446-4D0F-9A59-56B3D98F1AD5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1ED6-73B4-40F5-BF71-BC0AB36948D4}" type="datetime1">
              <a:rPr lang="cs-CZ" smtClean="0"/>
              <a:pPr/>
              <a:t>9. 3. 2021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Veřejná správa a správní právo,  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SPRÁVNÍ PRÁVO</a:t>
            </a:r>
            <a:br>
              <a:rPr lang="cs-CZ" b="1" dirty="0" smtClean="0"/>
            </a:br>
            <a:r>
              <a:rPr lang="cs-CZ" b="1" dirty="0" smtClean="0"/>
              <a:t>-PODMÍNKY PREZENČNÍ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Výuka předmětu správní právo – denní studium 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Obsah přednášek </a:t>
            </a:r>
            <a:r>
              <a:rPr lang="cs-CZ" sz="2400" b="1" dirty="0" smtClean="0"/>
              <a:t>(bloková individuální výuka)</a:t>
            </a:r>
            <a:endParaRPr lang="cs-CZ" sz="2400" b="1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23. 02. 2021 – Úvod</a:t>
            </a:r>
          </a:p>
          <a:p>
            <a:r>
              <a:rPr lang="cs-CZ" sz="2400" b="1" dirty="0" smtClean="0"/>
              <a:t>09.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2021 </a:t>
            </a:r>
            <a:r>
              <a:rPr lang="cs-CZ" sz="2400" b="1" dirty="0" smtClean="0"/>
              <a:t>- </a:t>
            </a:r>
            <a:r>
              <a:rPr lang="cs-CZ" sz="2400" b="1" dirty="0" smtClean="0"/>
              <a:t> Blok I. (veřejná správa a správní právo, obecná  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charakteristika správního práva, normy  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správního </a:t>
            </a:r>
            <a:r>
              <a:rPr lang="cs-CZ" sz="2400" b="1" dirty="0" smtClean="0"/>
              <a:t>práva a prameny správního </a:t>
            </a:r>
            <a:r>
              <a:rPr lang="cs-CZ" sz="2400" b="1" dirty="0" smtClean="0"/>
              <a:t>práva)</a:t>
            </a:r>
            <a:endParaRPr lang="cs-CZ" sz="2400" b="1" dirty="0" smtClean="0"/>
          </a:p>
          <a:p>
            <a:r>
              <a:rPr lang="cs-CZ" sz="2400" b="1" dirty="0" smtClean="0"/>
              <a:t>23. </a:t>
            </a:r>
            <a:r>
              <a:rPr lang="cs-CZ" sz="2400" b="1" dirty="0" smtClean="0"/>
              <a:t>03. </a:t>
            </a:r>
            <a:r>
              <a:rPr lang="cs-CZ" sz="2400" b="1" dirty="0" smtClean="0"/>
              <a:t>2021 </a:t>
            </a:r>
            <a:r>
              <a:rPr lang="cs-CZ" sz="2400" b="1" dirty="0" smtClean="0"/>
              <a:t>– </a:t>
            </a:r>
            <a:r>
              <a:rPr lang="cs-CZ" sz="2400" b="1" dirty="0" smtClean="0"/>
              <a:t>Blok II. (správně </a:t>
            </a:r>
            <a:r>
              <a:rPr lang="cs-CZ" sz="2400" b="1" dirty="0" smtClean="0"/>
              <a:t>právní vztahy, subjekty </a:t>
            </a:r>
            <a:endParaRPr lang="cs-CZ" sz="2400" b="1" dirty="0" smtClean="0"/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správního práva, základní </a:t>
            </a:r>
            <a:r>
              <a:rPr lang="cs-CZ" sz="2400" b="1" dirty="0" smtClean="0"/>
              <a:t>principy veřejné </a:t>
            </a:r>
            <a:r>
              <a:rPr lang="cs-CZ" sz="2400" b="1" dirty="0" smtClean="0"/>
              <a:t>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</a:t>
            </a:r>
            <a:r>
              <a:rPr lang="cs-CZ" sz="2400" b="1" dirty="0" smtClean="0"/>
              <a:t>správy</a:t>
            </a:r>
            <a:r>
              <a:rPr lang="cs-CZ" sz="2400" b="1" dirty="0" smtClean="0"/>
              <a:t>, správní  </a:t>
            </a:r>
            <a:r>
              <a:rPr lang="cs-CZ" sz="2400" b="1" dirty="0" smtClean="0"/>
              <a:t>trestání)</a:t>
            </a:r>
            <a:endParaRPr lang="cs-CZ" sz="2400" b="1" dirty="0" smtClean="0"/>
          </a:p>
          <a:p>
            <a:r>
              <a:rPr lang="cs-CZ" sz="2400" b="1" dirty="0" smtClean="0"/>
              <a:t>13. </a:t>
            </a:r>
            <a:r>
              <a:rPr lang="cs-CZ" sz="2400" b="1" dirty="0" smtClean="0"/>
              <a:t>04. </a:t>
            </a:r>
            <a:r>
              <a:rPr lang="cs-CZ" sz="2400" b="1" dirty="0" smtClean="0"/>
              <a:t>2021 </a:t>
            </a:r>
            <a:r>
              <a:rPr lang="cs-CZ" sz="2400" b="1" dirty="0" smtClean="0"/>
              <a:t>– </a:t>
            </a:r>
            <a:r>
              <a:rPr lang="cs-CZ" sz="2400" b="1" dirty="0" smtClean="0"/>
              <a:t> Blok III. (správní </a:t>
            </a:r>
            <a:r>
              <a:rPr lang="cs-CZ" sz="2400" b="1" dirty="0" smtClean="0"/>
              <a:t>právo </a:t>
            </a:r>
            <a:r>
              <a:rPr lang="cs-CZ" sz="2400" b="1" dirty="0" smtClean="0"/>
              <a:t>procesní, správní </a:t>
            </a:r>
          </a:p>
          <a:p>
            <a:r>
              <a:rPr lang="cs-CZ" sz="2400" b="1" dirty="0"/>
              <a:t> </a:t>
            </a:r>
            <a:r>
              <a:rPr lang="cs-CZ" sz="2400" b="1" dirty="0" smtClean="0"/>
              <a:t>                           </a:t>
            </a:r>
            <a:r>
              <a:rPr lang="cs-CZ" sz="2400" b="1" dirty="0" smtClean="0"/>
              <a:t>rozhodnutí</a:t>
            </a:r>
            <a:r>
              <a:rPr lang="cs-CZ" sz="2400" b="1" dirty="0" smtClean="0"/>
              <a:t>, opravné </a:t>
            </a:r>
            <a:r>
              <a:rPr lang="cs-CZ" sz="2400" b="1" dirty="0" smtClean="0"/>
              <a:t>prostředky)</a:t>
            </a:r>
          </a:p>
          <a:p>
            <a:r>
              <a:rPr lang="cs-CZ" sz="2400" b="1" dirty="0" smtClean="0"/>
              <a:t>                            test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Správní právo, 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88640"/>
            <a:ext cx="856895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Podmínky úspěšného absolvování předmětu</a:t>
            </a:r>
          </a:p>
          <a:p>
            <a:endParaRPr lang="cs-CZ" sz="2400" b="1" dirty="0"/>
          </a:p>
          <a:p>
            <a:r>
              <a:rPr lang="cs-CZ" sz="2000" dirty="0" smtClean="0"/>
              <a:t>Zkouškový test, studenti mohou získat celkem </a:t>
            </a:r>
            <a:r>
              <a:rPr lang="cs-CZ" sz="2000" b="1" dirty="0" smtClean="0"/>
              <a:t>20 </a:t>
            </a:r>
            <a:r>
              <a:rPr lang="cs-CZ" sz="2000" dirty="0" smtClean="0"/>
              <a:t> </a:t>
            </a:r>
            <a:r>
              <a:rPr lang="cs-CZ" sz="2000" dirty="0" smtClean="0"/>
              <a:t>bodů, a to takto:</a:t>
            </a:r>
          </a:p>
          <a:p>
            <a:endParaRPr lang="cs-CZ" sz="2000" dirty="0" smtClean="0"/>
          </a:p>
          <a:p>
            <a:r>
              <a:rPr lang="cs-CZ" sz="2000" dirty="0" smtClean="0"/>
              <a:t>Test se skládá z </a:t>
            </a:r>
            <a:r>
              <a:rPr lang="cs-CZ" sz="2000" dirty="0" smtClean="0"/>
              <a:t>20 </a:t>
            </a:r>
            <a:r>
              <a:rPr lang="cs-CZ" sz="2000" dirty="0" smtClean="0"/>
              <a:t>otázek uzavřených otázek, výběr ze </a:t>
            </a:r>
            <a:r>
              <a:rPr lang="cs-CZ" sz="2000" dirty="0" smtClean="0"/>
              <a:t>3 </a:t>
            </a:r>
            <a:r>
              <a:rPr lang="cs-CZ" sz="2000" dirty="0" smtClean="0"/>
              <a:t>možností, vždy jedna správná, každá správná odpověď hodnocena 1 bodem.</a:t>
            </a:r>
          </a:p>
          <a:p>
            <a:endParaRPr lang="cs-CZ" sz="2000" dirty="0"/>
          </a:p>
          <a:p>
            <a:r>
              <a:rPr lang="cs-CZ" sz="1400" dirty="0" smtClean="0"/>
              <a:t>20 </a:t>
            </a:r>
            <a:r>
              <a:rPr lang="cs-CZ" sz="1400" dirty="0" smtClean="0"/>
              <a:t>– </a:t>
            </a:r>
            <a:r>
              <a:rPr lang="cs-CZ" sz="1400" dirty="0" smtClean="0"/>
              <a:t>19 </a:t>
            </a:r>
            <a:r>
              <a:rPr lang="cs-CZ" sz="1400" dirty="0" smtClean="0"/>
              <a:t>………………. </a:t>
            </a:r>
            <a:r>
              <a:rPr lang="cs-CZ" sz="1400" b="1" dirty="0" smtClean="0"/>
              <a:t>A</a:t>
            </a:r>
          </a:p>
          <a:p>
            <a:r>
              <a:rPr lang="cs-CZ" sz="1400" dirty="0" smtClean="0"/>
              <a:t>18 </a:t>
            </a:r>
            <a:r>
              <a:rPr lang="cs-CZ" sz="1400" dirty="0" smtClean="0"/>
              <a:t>– </a:t>
            </a:r>
            <a:r>
              <a:rPr lang="cs-CZ" sz="1400" dirty="0" smtClean="0"/>
              <a:t>17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B</a:t>
            </a:r>
          </a:p>
          <a:p>
            <a:r>
              <a:rPr lang="cs-CZ" sz="1400" dirty="0" smtClean="0"/>
              <a:t>16 </a:t>
            </a:r>
            <a:r>
              <a:rPr lang="cs-CZ" sz="1400" dirty="0" smtClean="0"/>
              <a:t>– </a:t>
            </a:r>
            <a:r>
              <a:rPr lang="cs-CZ" sz="1400" dirty="0" smtClean="0"/>
              <a:t>15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C</a:t>
            </a:r>
          </a:p>
          <a:p>
            <a:r>
              <a:rPr lang="cs-CZ" sz="1400" dirty="0" smtClean="0"/>
              <a:t>14 –  13 </a:t>
            </a:r>
            <a:r>
              <a:rPr lang="cs-CZ" sz="1400" dirty="0" smtClean="0"/>
              <a:t>………………  </a:t>
            </a:r>
            <a:r>
              <a:rPr lang="cs-CZ" sz="1400" b="1" dirty="0" smtClean="0"/>
              <a:t>D</a:t>
            </a:r>
          </a:p>
          <a:p>
            <a:r>
              <a:rPr lang="cs-CZ" sz="1400" dirty="0" smtClean="0"/>
              <a:t>12 </a:t>
            </a:r>
            <a:r>
              <a:rPr lang="cs-CZ" sz="1400" dirty="0" smtClean="0"/>
              <a:t>– </a:t>
            </a:r>
            <a:r>
              <a:rPr lang="cs-CZ" sz="1400" dirty="0" smtClean="0"/>
              <a:t>11………………  </a:t>
            </a:r>
            <a:r>
              <a:rPr lang="cs-CZ" sz="1400" b="1" dirty="0" smtClean="0"/>
              <a:t>E</a:t>
            </a:r>
          </a:p>
          <a:p>
            <a:r>
              <a:rPr lang="cs-CZ" sz="1400" dirty="0" smtClean="0"/>
              <a:t>10 </a:t>
            </a:r>
            <a:r>
              <a:rPr lang="cs-CZ" sz="1400" dirty="0" smtClean="0"/>
              <a:t>– 0 ………………….</a:t>
            </a:r>
            <a:r>
              <a:rPr lang="cs-CZ" sz="1400" b="1" dirty="0" smtClean="0"/>
              <a:t>F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Literatura – </a:t>
            </a:r>
            <a:r>
              <a:rPr lang="cs-CZ" sz="2000" b="1" dirty="0" smtClean="0"/>
              <a:t>povinná</a:t>
            </a:r>
          </a:p>
          <a:p>
            <a:endParaRPr lang="cs-CZ" sz="2000" b="1" dirty="0" smtClean="0"/>
          </a:p>
          <a:p>
            <a:r>
              <a:rPr lang="cs-CZ" sz="2000" b="1" u="sng" dirty="0"/>
              <a:t>prezentace z </a:t>
            </a:r>
            <a:r>
              <a:rPr lang="cs-CZ" sz="2000" b="1" u="sng" dirty="0" smtClean="0"/>
              <a:t>přednášek</a:t>
            </a:r>
            <a:endParaRPr lang="cs-CZ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Průcha, P. Správní právo. Obecná část. 8. vydání. Brno: Doplněk, 2012.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ákon č. 500/2004 Sb., správní </a:t>
            </a:r>
            <a:r>
              <a:rPr lang="cs-CZ" sz="2000" dirty="0" smtClean="0"/>
              <a:t>řád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241</Words>
  <Application>Microsoft Office PowerPoint</Application>
  <PresentationFormat>Předvádění na obrazovce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SPRÁVNÍ PRÁVO -PODMÍNKY PREZENČNÍ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113</cp:revision>
  <dcterms:created xsi:type="dcterms:W3CDTF">2015-09-08T17:35:18Z</dcterms:created>
  <dcterms:modified xsi:type="dcterms:W3CDTF">2021-03-09T16:17:32Z</dcterms:modified>
</cp:coreProperties>
</file>