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9" r:id="rId4"/>
    <p:sldId id="296" r:id="rId5"/>
    <p:sldId id="283" r:id="rId6"/>
    <p:sldId id="281" r:id="rId7"/>
    <p:sldId id="295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77" d="100"/>
          <a:sy n="77" d="100"/>
        </p:scale>
        <p:origin x="90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4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0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Vnější ekonomické prostředí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>(BPVEP)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L</a:t>
            </a:r>
            <a:r>
              <a:rPr lang="cs-CZ" sz="3600" b="0" dirty="0" smtClean="0">
                <a:solidFill>
                  <a:schemeClr val="tx1"/>
                </a:solidFill>
              </a:rPr>
              <a:t>S 2020/2021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Doc. Mgr. Ing. Michal Tvrdoň, Ph.D.</a:t>
            </a:r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 a </a:t>
            </a:r>
            <a:r>
              <a:rPr lang="cs-CZ" sz="3200" b="1" i="1" dirty="0" smtClean="0"/>
              <a:t>SEMINÁŘE</a:t>
            </a:r>
          </a:p>
          <a:p>
            <a:pPr marL="901700" indent="-273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Ing. Eva Kotlánová, </a:t>
            </a:r>
            <a:r>
              <a:rPr lang="cs-CZ" sz="3200" dirty="0" smtClean="0"/>
              <a:t>Ph.D.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cs-CZ" sz="3200" dirty="0"/>
              <a:t>	</a:t>
            </a:r>
            <a:r>
              <a:rPr lang="cs-CZ" sz="28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kancelář A234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</a:t>
            </a:r>
            <a:r>
              <a:rPr lang="cs-CZ" sz="2800" dirty="0" smtClean="0">
                <a:hlinkClick r:id="rId3"/>
              </a:rPr>
              <a:t>kotlanova@opf.slu.cz</a:t>
            </a:r>
            <a:endParaRPr lang="cs-CZ" sz="2800" dirty="0" smtClean="0"/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es-ES" b="1" dirty="0">
                <a:solidFill>
                  <a:prstClr val="black"/>
                </a:solidFill>
              </a:rPr>
              <a:t>Pondělí  13.00 - 14.00</a:t>
            </a:r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b="1" dirty="0">
                <a:solidFill>
                  <a:prstClr val="black"/>
                </a:solidFill>
              </a:rPr>
              <a:t>                                  </a:t>
            </a:r>
            <a:r>
              <a:rPr lang="cs-CZ" b="1" dirty="0" smtClean="0">
                <a:solidFill>
                  <a:prstClr val="black"/>
                </a:solidFill>
              </a:rPr>
              <a:t>S</a:t>
            </a:r>
            <a:r>
              <a:rPr lang="es-ES" b="1" dirty="0" smtClean="0">
                <a:solidFill>
                  <a:prstClr val="black"/>
                </a:solidFill>
              </a:rPr>
              <a:t>tředa </a:t>
            </a:r>
            <a:r>
              <a:rPr lang="cs-CZ" b="1" dirty="0" smtClean="0">
                <a:solidFill>
                  <a:prstClr val="black"/>
                </a:solidFill>
              </a:rPr>
              <a:t> </a:t>
            </a:r>
            <a:r>
              <a:rPr lang="es-ES" b="1" dirty="0" smtClean="0">
                <a:solidFill>
                  <a:prstClr val="black"/>
                </a:solidFill>
              </a:rPr>
              <a:t>   </a:t>
            </a:r>
            <a:r>
              <a:rPr lang="es-ES" b="1" dirty="0">
                <a:solidFill>
                  <a:prstClr val="black"/>
                </a:solidFill>
              </a:rPr>
              <a:t>11.30 - </a:t>
            </a:r>
            <a:r>
              <a:rPr lang="es-ES" b="1" dirty="0" smtClean="0">
                <a:solidFill>
                  <a:prstClr val="black"/>
                </a:solidFill>
              </a:rPr>
              <a:t>12.30</a:t>
            </a:r>
            <a:endParaRPr lang="cs-CZ" b="1" dirty="0" smtClean="0">
              <a:solidFill>
                <a:prstClr val="black"/>
              </a:solidFill>
            </a:endParaRPr>
          </a:p>
          <a:p>
            <a:pPr marL="901700" lvl="0" indent="-273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Ing. Radka Kubalová (</a:t>
            </a:r>
            <a:r>
              <a:rPr lang="cs-CZ" sz="3200" dirty="0" err="1"/>
              <a:t>info</a:t>
            </a:r>
            <a:r>
              <a:rPr lang="cs-CZ" sz="3200" dirty="0"/>
              <a:t> viz semináře)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letní </a:t>
            </a:r>
            <a:r>
              <a:rPr lang="cs-CZ" sz="2800" dirty="0"/>
              <a:t>semestr </a:t>
            </a:r>
            <a:r>
              <a:rPr lang="cs-CZ" sz="2800" dirty="0" smtClean="0"/>
              <a:t>2020/2021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</a:t>
            </a:r>
            <a:r>
              <a:rPr lang="cs-CZ" sz="2800" dirty="0"/>
              <a:t>studia </a:t>
            </a:r>
            <a:r>
              <a:rPr lang="cs-CZ" sz="2800" dirty="0" smtClean="0"/>
              <a:t>rozsah </a:t>
            </a:r>
            <a:r>
              <a:rPr lang="cs-CZ" sz="2800" dirty="0"/>
              <a:t>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 smtClean="0"/>
              <a:t>Úvod do makroekonomie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Hospodářský výkon země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Peníze, trh peněz a inflace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Trh práce a nezaměstnanost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Model AS-AD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Fiskální politiky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Monetární politika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Vzájemné ekonomické vztahy zemí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Evropská unie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76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10+6 bodů </a:t>
            </a:r>
            <a:r>
              <a:rPr lang="cs-CZ" sz="2600" dirty="0" smtClean="0"/>
              <a:t>– aktivita na semináři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24 bodů </a:t>
            </a:r>
            <a:r>
              <a:rPr lang="cs-CZ" sz="2600" dirty="0"/>
              <a:t>–</a:t>
            </a:r>
            <a:r>
              <a:rPr lang="cs-CZ" sz="2600" b="1" dirty="0" smtClean="0"/>
              <a:t> </a:t>
            </a:r>
            <a:r>
              <a:rPr lang="cs-CZ" sz="2600" dirty="0" smtClean="0"/>
              <a:t> 2 průběžné testy (á 12 bodů)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kombinovaná zkouška (teorie</a:t>
            </a:r>
            <a:r>
              <a:rPr lang="cs-CZ" sz="2600" dirty="0" smtClean="0"/>
              <a:t>)</a:t>
            </a:r>
          </a:p>
          <a:p>
            <a:pPr algn="just">
              <a:spcAft>
                <a:spcPts val="600"/>
              </a:spcAft>
            </a:pPr>
            <a:r>
              <a:rPr lang="cs-CZ" sz="2600" b="1" dirty="0"/>
              <a:t>Průběžné </a:t>
            </a:r>
            <a:r>
              <a:rPr lang="cs-CZ" sz="2600" b="1" dirty="0" smtClean="0"/>
              <a:t>testy</a:t>
            </a:r>
          </a:p>
          <a:p>
            <a:pPr marL="1262063" indent="-3603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Budou se psát v rámci přednášky na jejím začátku</a:t>
            </a:r>
            <a:r>
              <a:rPr lang="cs-CZ" sz="2600" b="1" dirty="0"/>
              <a:t> v pondělí 29. 3. </a:t>
            </a:r>
            <a:r>
              <a:rPr lang="cs-CZ" sz="2600" b="1" dirty="0"/>
              <a:t>a 10. </a:t>
            </a:r>
            <a:r>
              <a:rPr lang="cs-CZ" sz="2600" b="1" dirty="0" smtClean="0"/>
              <a:t>5. (</a:t>
            </a:r>
            <a:r>
              <a:rPr lang="cs-CZ" sz="2600" b="1" dirty="0" err="1" smtClean="0"/>
              <a:t>abc</a:t>
            </a:r>
            <a:r>
              <a:rPr lang="cs-CZ" sz="2600" b="1" dirty="0" smtClean="0"/>
              <a:t>, ano/ne, grafy</a:t>
            </a:r>
            <a:r>
              <a:rPr lang="cs-CZ" sz="2600" b="1" smtClean="0"/>
              <a:t>, příklady)</a:t>
            </a:r>
            <a:endParaRPr lang="cs-CZ" sz="2600" b="1" dirty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</a:t>
            </a:r>
            <a:r>
              <a:rPr lang="cs-CZ" sz="2600" b="1" dirty="0" smtClean="0"/>
              <a:t>93 </a:t>
            </a:r>
            <a:r>
              <a:rPr lang="cs-CZ" sz="2600" b="1" dirty="0"/>
              <a:t>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92 </a:t>
            </a:r>
            <a:r>
              <a:rPr lang="cs-CZ" sz="2600" b="1" dirty="0"/>
              <a:t>– </a:t>
            </a:r>
            <a:r>
              <a:rPr lang="cs-CZ" sz="2600" b="1" dirty="0" smtClean="0"/>
              <a:t>85 </a:t>
            </a:r>
            <a:r>
              <a:rPr lang="cs-CZ" sz="2600" b="1" dirty="0"/>
              <a:t>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84 </a:t>
            </a:r>
            <a:r>
              <a:rPr lang="cs-CZ" sz="2600" b="1" dirty="0"/>
              <a:t>– </a:t>
            </a:r>
            <a:r>
              <a:rPr lang="cs-CZ" sz="2600" b="1" dirty="0" smtClean="0"/>
              <a:t>77 </a:t>
            </a:r>
            <a:r>
              <a:rPr lang="cs-CZ" sz="2600" b="1" dirty="0"/>
              <a:t>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76 </a:t>
            </a:r>
            <a:r>
              <a:rPr lang="cs-CZ" sz="2600" b="1" dirty="0"/>
              <a:t>– </a:t>
            </a:r>
            <a:r>
              <a:rPr lang="cs-CZ" sz="2600" b="1" dirty="0" smtClean="0"/>
              <a:t>69 </a:t>
            </a:r>
            <a:r>
              <a:rPr lang="cs-CZ" sz="2600" b="1" dirty="0"/>
              <a:t>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68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TVRDOŇ, M., 2019. Vnější ekonomické prostředí. Opora ve formátu </a:t>
            </a:r>
            <a:r>
              <a:rPr lang="cs-CZ" sz="2800" dirty="0" err="1" smtClean="0"/>
              <a:t>pdf</a:t>
            </a:r>
            <a:r>
              <a:rPr lang="cs-CZ" sz="28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JUREČKA</a:t>
            </a:r>
            <a:r>
              <a:rPr lang="cs-CZ" sz="2800" dirty="0"/>
              <a:t>, V. a KOLEKTIV, 2017. </a:t>
            </a:r>
            <a:r>
              <a:rPr lang="cs-CZ" sz="2800" i="1" dirty="0"/>
              <a:t>Makroekonomie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978-80-271-0251-8.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PELLEŠOVÁ, P., 2014. </a:t>
            </a:r>
            <a:r>
              <a:rPr lang="cs-CZ" sz="2800" i="1" dirty="0" smtClean="0"/>
              <a:t>Obecná ekonomie II</a:t>
            </a:r>
            <a:r>
              <a:rPr lang="cs-CZ" sz="2800" dirty="0" smtClean="0"/>
              <a:t>. Karviná: SU OPF. ISBN 978-80-7248-959-6.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LINDAUER, J., 2012. </a:t>
            </a:r>
            <a:r>
              <a:rPr lang="cs-CZ" sz="2800" i="1" dirty="0" err="1" smtClean="0"/>
              <a:t>Macroeconomics</a:t>
            </a:r>
            <a:r>
              <a:rPr lang="cs-CZ" sz="2800" dirty="0" smtClean="0"/>
              <a:t>. </a:t>
            </a:r>
            <a:r>
              <a:rPr lang="cs-CZ" sz="2800" dirty="0" err="1" smtClean="0"/>
              <a:t>Bloomington</a:t>
            </a:r>
            <a:r>
              <a:rPr lang="cs-CZ" sz="2800" dirty="0" smtClean="0"/>
              <a:t>: </a:t>
            </a:r>
            <a:r>
              <a:rPr lang="cs-CZ" sz="2800" dirty="0" err="1" smtClean="0"/>
              <a:t>Claremont-Howard</a:t>
            </a:r>
            <a:r>
              <a:rPr lang="cs-CZ" sz="2800" dirty="0" smtClean="0"/>
              <a:t>. ISBN 978-1475962406.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</a:t>
            </a:r>
            <a:r>
              <a:rPr lang="cs-CZ" sz="2800" i="1" dirty="0" smtClean="0"/>
              <a:t>Zásady ekonomie</a:t>
            </a:r>
            <a:r>
              <a:rPr lang="cs-CZ" sz="2800" dirty="0" smtClean="0"/>
              <a:t>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TVRDOŇ, M., 2014. </a:t>
            </a:r>
            <a:r>
              <a:rPr lang="cs-CZ" sz="2800" i="1" dirty="0" smtClean="0"/>
              <a:t>Evropská unie</a:t>
            </a:r>
            <a:r>
              <a:rPr lang="cs-CZ" sz="2800" dirty="0"/>
              <a:t>. Karviná: SU OPF. ISBN </a:t>
            </a:r>
            <a:r>
              <a:rPr lang="cs-CZ" sz="2800" dirty="0" smtClean="0"/>
              <a:t>978-80-7510-080-1.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726</TotalTime>
  <Words>323</Words>
  <Application>Microsoft Office PowerPoint</Application>
  <PresentationFormat>Předvádění na obrazovce (4:3)</PresentationFormat>
  <Paragraphs>60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Wingdings 2</vt:lpstr>
      <vt:lpstr>Arkýř</vt:lpstr>
      <vt:lpstr>Vnější ekonomické prostředí   (BPVEP)           LS 2020/2021</vt:lpstr>
      <vt:lpstr>Zajištění výuky</vt:lpstr>
      <vt:lpstr>Charakteristika předmětu</vt:lpstr>
      <vt:lpstr>Témata přednášek</vt:lpstr>
      <vt:lpstr>Podmínky absolvování předmětu a hodnocení</vt:lpstr>
      <vt:lpstr>Základní 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171</cp:revision>
  <cp:lastPrinted>2020-02-24T07:43:52Z</cp:lastPrinted>
  <dcterms:created xsi:type="dcterms:W3CDTF">2015-02-19T14:22:13Z</dcterms:created>
  <dcterms:modified xsi:type="dcterms:W3CDTF">2021-02-22T11:52:21Z</dcterms:modified>
</cp:coreProperties>
</file>