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268" r:id="rId4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37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1988840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Model as-ad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8600" y="90070"/>
            <a:ext cx="6516216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poptávka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769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cs-CZ" altLang="cs-CZ" b="1" dirty="0">
                <a:solidFill>
                  <a:srgbClr val="000099"/>
                </a:solidFill>
                <a:latin typeface="Tahoma" panose="020B0604030504040204" pitchFamily="34" charset="0"/>
              </a:rPr>
              <a:t>I=investiční výdaje firem  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95536" y="2209800"/>
            <a:ext cx="8443664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3200" dirty="0">
                <a:latin typeface="+mn-lt"/>
              </a:rPr>
              <a:t>úrokové míry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3200" dirty="0">
                <a:latin typeface="+mn-lt"/>
              </a:rPr>
              <a:t>očekávání zisků z </a:t>
            </a:r>
            <a:r>
              <a:rPr lang="cs-CZ" altLang="cs-CZ" sz="3200" dirty="0" err="1">
                <a:latin typeface="+mn-lt"/>
              </a:rPr>
              <a:t>invest</a:t>
            </a:r>
            <a:r>
              <a:rPr lang="cs-CZ" altLang="cs-CZ" sz="3200" dirty="0">
                <a:latin typeface="+mn-lt"/>
              </a:rPr>
              <a:t>. projektů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3200" dirty="0">
                <a:latin typeface="+mn-lt"/>
              </a:rPr>
              <a:t>míra zdanění firem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3200" dirty="0">
                <a:latin typeface="+mn-lt"/>
              </a:rPr>
              <a:t>objem přebytečných výrobních kapacit </a:t>
            </a:r>
          </a:p>
        </p:txBody>
      </p:sp>
    </p:spTree>
    <p:extLst>
      <p:ext uri="{BB962C8B-B14F-4D97-AF65-F5344CB8AC3E}">
        <p14:creationId xmlns:p14="http://schemas.microsoft.com/office/powerpoint/2010/main" val="292062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2400" y="952500"/>
            <a:ext cx="8524056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cs-CZ" altLang="cs-CZ" sz="2600" b="1" u="sng" dirty="0">
                <a:solidFill>
                  <a:srgbClr val="000099"/>
                </a:solidFill>
                <a:latin typeface="Tahoma" panose="020B0604030504040204" pitchFamily="34" charset="0"/>
              </a:rPr>
              <a:t>Příklad 1</a:t>
            </a:r>
            <a:r>
              <a:rPr lang="cs-CZ" altLang="cs-CZ" sz="2600" b="1" dirty="0">
                <a:solidFill>
                  <a:srgbClr val="000099"/>
                </a:solidFill>
                <a:latin typeface="Tahoma" panose="020B0604030504040204" pitchFamily="34" charset="0"/>
              </a:rPr>
              <a:t>:</a:t>
            </a:r>
            <a:r>
              <a:rPr lang="cs-CZ" altLang="cs-CZ" sz="2600" dirty="0">
                <a:solidFill>
                  <a:srgbClr val="000099"/>
                </a:solidFill>
                <a:latin typeface="Tahoma" panose="020B0604030504040204" pitchFamily="34" charset="0"/>
              </a:rPr>
              <a:t>↑úrokové míry→?↓nižší investiční výdaje =&gt;kam se posune křivka AD?</a:t>
            </a:r>
          </a:p>
        </p:txBody>
      </p:sp>
      <p:grpSp>
        <p:nvGrpSpPr>
          <p:cNvPr id="16402" name="Group 18"/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11281" name="Freeform 7"/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1282" name="Text Box 8"/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6400" name="Group 16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11276" name="Text Box 5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1277" name="Text Box 6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11278" name="Group 9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11279" name="Line 10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11280" name="Freeform 11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16401" name="Group 17"/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11274" name="Freeform 12"/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1275" name="Text Box 13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2057400" y="3352800"/>
            <a:ext cx="5334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1273" name="Text Box 2"/>
          <p:cNvSpPr txBox="1">
            <a:spLocks noChangeArrowheads="1"/>
          </p:cNvSpPr>
          <p:nvPr/>
        </p:nvSpPr>
        <p:spPr bwMode="auto">
          <a:xfrm>
            <a:off x="395536" y="142875"/>
            <a:ext cx="7920880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poptávka</a:t>
            </a:r>
          </a:p>
        </p:txBody>
      </p:sp>
    </p:spTree>
    <p:extLst>
      <p:ext uri="{BB962C8B-B14F-4D97-AF65-F5344CB8AC3E}">
        <p14:creationId xmlns:p14="http://schemas.microsoft.com/office/powerpoint/2010/main" val="90191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3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63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63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51520" y="989724"/>
            <a:ext cx="8641655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cs-CZ" altLang="cs-CZ" sz="2600" b="1" u="sng" dirty="0">
                <a:solidFill>
                  <a:srgbClr val="000099"/>
                </a:solidFill>
                <a:latin typeface="Tahoma" panose="020B0604030504040204" pitchFamily="34" charset="0"/>
              </a:rPr>
              <a:t>Příklad 2</a:t>
            </a:r>
            <a:r>
              <a:rPr lang="cs-CZ" altLang="cs-CZ" sz="2600" b="1" dirty="0">
                <a:solidFill>
                  <a:srgbClr val="000099"/>
                </a:solidFill>
                <a:latin typeface="Tahoma" panose="020B0604030504040204" pitchFamily="34" charset="0"/>
              </a:rPr>
              <a:t>: </a:t>
            </a:r>
            <a:r>
              <a:rPr lang="cs-CZ" altLang="cs-CZ" sz="2600" dirty="0">
                <a:solidFill>
                  <a:srgbClr val="000099"/>
                </a:solidFill>
                <a:latin typeface="Tahoma" panose="020B0604030504040204" pitchFamily="34" charset="0"/>
              </a:rPr>
              <a:t>↓zdanění firem→↑zisku firem ↑investičních stimulů=&gt;kam se posune křivka AD?</a:t>
            </a:r>
          </a:p>
        </p:txBody>
      </p:sp>
      <p:grpSp>
        <p:nvGrpSpPr>
          <p:cNvPr id="17425" name="Group 17"/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12305" name="Freeform 7"/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2306" name="Text Box 8"/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7424" name="Group 16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12300" name="Text Box 5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2301" name="Text Box 6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12302" name="Group 9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12303" name="Line 10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12304" name="Freeform 11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17426" name="Group 18"/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12298" name="Freeform 12"/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2299" name="Text Box 13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17422" name="Line 14"/>
          <p:cNvSpPr>
            <a:spLocks noChangeShapeType="1"/>
          </p:cNvSpPr>
          <p:nvPr/>
        </p:nvSpPr>
        <p:spPr bwMode="auto">
          <a:xfrm flipV="1">
            <a:off x="2057400" y="3657600"/>
            <a:ext cx="5334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V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2297" name="Text Box 2"/>
          <p:cNvSpPr txBox="1">
            <a:spLocks noChangeArrowheads="1"/>
          </p:cNvSpPr>
          <p:nvPr/>
        </p:nvSpPr>
        <p:spPr bwMode="auto">
          <a:xfrm>
            <a:off x="251520" y="142875"/>
            <a:ext cx="8280920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poptávka</a:t>
            </a:r>
          </a:p>
        </p:txBody>
      </p:sp>
    </p:spTree>
    <p:extLst>
      <p:ext uri="{BB962C8B-B14F-4D97-AF65-F5344CB8AC3E}">
        <p14:creationId xmlns:p14="http://schemas.microsoft.com/office/powerpoint/2010/main" val="3680887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4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74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74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9388" y="1447800"/>
            <a:ext cx="885666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u="sng">
                <a:solidFill>
                  <a:srgbClr val="0000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Příklad 1</a:t>
            </a:r>
            <a:r>
              <a:rPr lang="cs-CZ" altLang="cs-CZ" sz="2400" b="1">
                <a:solidFill>
                  <a:srgbClr val="0000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 růst vládních výdajů=&gt;kam se posune křivka AD?</a:t>
            </a:r>
          </a:p>
        </p:txBody>
      </p:sp>
      <p:grpSp>
        <p:nvGrpSpPr>
          <p:cNvPr id="18450" name="Group 18"/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13330" name="Freeform 7"/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3331" name="Text Box 8"/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8449" name="Group 17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13325" name="Text Box 5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3326" name="Text Box 6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13327" name="Group 9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13328" name="Line 10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13329" name="Freeform 11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18451" name="Group 19"/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13323" name="Freeform 12"/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3324" name="Text Box 13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2057400" y="3657600"/>
            <a:ext cx="5334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228600" y="762000"/>
            <a:ext cx="89154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3000" b="1">
                <a:solidFill>
                  <a:srgbClr val="000099"/>
                </a:solidFill>
                <a:latin typeface="Tahoma" panose="020B0604030504040204" pitchFamily="34" charset="0"/>
              </a:rPr>
              <a:t>G</a:t>
            </a:r>
            <a:r>
              <a:rPr lang="cs-CZ" altLang="cs-CZ" sz="3000" b="1">
                <a:solidFill>
                  <a:srgbClr val="000099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=</a:t>
            </a:r>
            <a:r>
              <a:rPr lang="cs-CZ" altLang="cs-CZ" sz="3000" b="1">
                <a:solidFill>
                  <a:srgbClr val="000099"/>
                </a:solidFill>
                <a:latin typeface="Tahoma" panose="020B0604030504040204" pitchFamily="34" charset="0"/>
              </a:rPr>
              <a:t>výdaje vlády na nákup statků a služeb</a:t>
            </a:r>
            <a:r>
              <a:rPr lang="cs-CZ" altLang="cs-CZ" sz="3000" b="1">
                <a:solidFill>
                  <a:srgbClr val="000099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3000" b="1">
                <a:solidFill>
                  <a:srgbClr val="000099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3322" name="Text Box 2"/>
          <p:cNvSpPr txBox="1">
            <a:spLocks noChangeArrowheads="1"/>
          </p:cNvSpPr>
          <p:nvPr/>
        </p:nvSpPr>
        <p:spPr bwMode="auto">
          <a:xfrm>
            <a:off x="228600" y="98425"/>
            <a:ext cx="8915400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poptávka</a:t>
            </a:r>
          </a:p>
        </p:txBody>
      </p:sp>
    </p:spTree>
    <p:extLst>
      <p:ext uri="{BB962C8B-B14F-4D97-AF65-F5344CB8AC3E}">
        <p14:creationId xmlns:p14="http://schemas.microsoft.com/office/powerpoint/2010/main" val="415519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4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184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84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619250" y="1149350"/>
            <a:ext cx="769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b="1">
                <a:solidFill>
                  <a:srgbClr val="000099"/>
                </a:solidFill>
                <a:latin typeface="Tahoma" panose="020B0604030504040204" pitchFamily="34" charset="0"/>
              </a:rPr>
              <a:t>NX</a:t>
            </a:r>
            <a:r>
              <a:rPr lang="cs-CZ" altLang="cs-CZ" b="1">
                <a:solidFill>
                  <a:srgbClr val="000099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=</a:t>
            </a:r>
            <a:r>
              <a:rPr lang="cs-CZ" altLang="cs-CZ" b="1">
                <a:solidFill>
                  <a:srgbClr val="000099"/>
                </a:solidFill>
                <a:latin typeface="Tahoma" panose="020B0604030504040204" pitchFamily="34" charset="0"/>
              </a:rPr>
              <a:t>výdaje na čistý export</a:t>
            </a:r>
            <a:r>
              <a:rPr lang="cs-CZ" altLang="cs-CZ" b="1">
                <a:solidFill>
                  <a:srgbClr val="000099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b="1">
                <a:solidFill>
                  <a:srgbClr val="000099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67544" y="2132856"/>
            <a:ext cx="84582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3200" dirty="0">
                <a:latin typeface="+mn-lt"/>
              </a:rPr>
              <a:t>národní důchod v zahraničí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3200" dirty="0">
                <a:latin typeface="+mn-lt"/>
              </a:rPr>
              <a:t>měnové kurzy</a:t>
            </a:r>
          </a:p>
        </p:txBody>
      </p:sp>
      <p:sp>
        <p:nvSpPr>
          <p:cNvPr id="14341" name="Text Box 2"/>
          <p:cNvSpPr txBox="1">
            <a:spLocks noChangeArrowheads="1"/>
          </p:cNvSpPr>
          <p:nvPr/>
        </p:nvSpPr>
        <p:spPr bwMode="auto">
          <a:xfrm>
            <a:off x="467544" y="228600"/>
            <a:ext cx="8676456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poptávka</a:t>
            </a:r>
          </a:p>
        </p:txBody>
      </p:sp>
    </p:spTree>
    <p:extLst>
      <p:ext uri="{BB962C8B-B14F-4D97-AF65-F5344CB8AC3E}">
        <p14:creationId xmlns:p14="http://schemas.microsoft.com/office/powerpoint/2010/main" val="345536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67544" y="838200"/>
            <a:ext cx="8568506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u="sng" dirty="0">
                <a:solidFill>
                  <a:srgbClr val="0000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Příklad 1</a:t>
            </a:r>
            <a:r>
              <a:rPr lang="cs-CZ" altLang="cs-CZ" sz="2400" b="1" dirty="0">
                <a:solidFill>
                  <a:srgbClr val="0000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 růst národního důchodu v zahraničí (např. Německo) =&gt;růst poptávky po zboží z ČR=&gt;kam se posune křivka AD?</a:t>
            </a:r>
          </a:p>
        </p:txBody>
      </p:sp>
      <p:grpSp>
        <p:nvGrpSpPr>
          <p:cNvPr id="20497" name="Group 17"/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15377" name="Freeform 7"/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5378" name="Text Box 8"/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20496" name="Group 16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15372" name="Text Box 5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5373" name="Text Box 6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15374" name="Group 9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15375" name="Line 10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15376" name="Freeform 11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20498" name="Group 18"/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15370" name="Freeform 12"/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5371" name="Text Box 13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2057400" y="3657600"/>
            <a:ext cx="5334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V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5369" name="Text Box 2"/>
          <p:cNvSpPr txBox="1">
            <a:spLocks noChangeArrowheads="1"/>
          </p:cNvSpPr>
          <p:nvPr/>
        </p:nvSpPr>
        <p:spPr bwMode="auto">
          <a:xfrm>
            <a:off x="467544" y="142875"/>
            <a:ext cx="8676456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poptávka</a:t>
            </a:r>
          </a:p>
        </p:txBody>
      </p:sp>
    </p:spTree>
    <p:extLst>
      <p:ext uri="{BB962C8B-B14F-4D97-AF65-F5344CB8AC3E}">
        <p14:creationId xmlns:p14="http://schemas.microsoft.com/office/powerpoint/2010/main" val="16585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23528" y="838200"/>
            <a:ext cx="843947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2400" u="sng" dirty="0">
                <a:solidFill>
                  <a:srgbClr val="0000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Příklad 2</a:t>
            </a:r>
            <a:r>
              <a:rPr lang="cs-CZ" altLang="cs-CZ" sz="2400" dirty="0">
                <a:solidFill>
                  <a:srgbClr val="0000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 znehodnocení kurzu domácí měny (např. koruny vůči euru)=&gt;zboží z ČR je pro Němce levnější=&gt;kam se posune křivka AD?</a:t>
            </a:r>
          </a:p>
        </p:txBody>
      </p:sp>
      <p:grpSp>
        <p:nvGrpSpPr>
          <p:cNvPr id="21521" name="Group 17"/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16401" name="Freeform 7"/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6402" name="Text Box 8"/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21520" name="Group 16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16396" name="Text Box 5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6397" name="Text Box 6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16398" name="Group 9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16399" name="Line 10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16400" name="Freeform 11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21522" name="Group 18"/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16394" name="Freeform 12"/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6395" name="Text Box 13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2057400" y="3657600"/>
            <a:ext cx="5334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V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6393" name="Text Box 2"/>
          <p:cNvSpPr txBox="1">
            <a:spLocks noChangeArrowheads="1"/>
          </p:cNvSpPr>
          <p:nvPr/>
        </p:nvSpPr>
        <p:spPr bwMode="auto">
          <a:xfrm>
            <a:off x="323528" y="98425"/>
            <a:ext cx="8999860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poptávka</a:t>
            </a:r>
          </a:p>
        </p:txBody>
      </p:sp>
    </p:spTree>
    <p:extLst>
      <p:ext uri="{BB962C8B-B14F-4D97-AF65-F5344CB8AC3E}">
        <p14:creationId xmlns:p14="http://schemas.microsoft.com/office/powerpoint/2010/main" val="327075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15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215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215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cs-CZ" altLang="cs-CZ" sz="4000" b="1" u="sng" dirty="0">
                <a:solidFill>
                  <a:schemeClr val="tx1"/>
                </a:solidFill>
              </a:rPr>
              <a:t>Agregátní nabídka (AS)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250825" y="1600200"/>
            <a:ext cx="8435975" cy="4525963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cs-CZ" altLang="cs-CZ" sz="3200" b="1" i="1" u="sng" dirty="0"/>
              <a:t>Agregátní nabídka (AS) </a:t>
            </a:r>
            <a:r>
              <a:rPr lang="cs-CZ" altLang="cs-CZ" sz="3200" dirty="0"/>
              <a:t>= vyjadřuje závislost nabízeného reálného produktu na cenové hladině. </a:t>
            </a:r>
          </a:p>
          <a:p>
            <a:pPr>
              <a:spcAft>
                <a:spcPts val="600"/>
              </a:spcAft>
            </a:pPr>
            <a:r>
              <a:rPr lang="cs-CZ" altLang="cs-CZ" sz="3200" dirty="0"/>
              <a:t>AS ukazuje, jak velký produkt budou chtít výrobci vyrábět při různých úrovních cenové hladiny</a:t>
            </a:r>
          </a:p>
          <a:p>
            <a:pPr>
              <a:spcAft>
                <a:spcPts val="600"/>
              </a:spcAft>
            </a:pPr>
            <a:r>
              <a:rPr lang="cs-CZ" altLang="cs-CZ" sz="3200" dirty="0"/>
              <a:t>Jaký bude tvar křivky?</a:t>
            </a:r>
          </a:p>
          <a:p>
            <a:pPr>
              <a:spcAft>
                <a:spcPts val="600"/>
              </a:spcAft>
            </a:pPr>
            <a:r>
              <a:rPr lang="cs-CZ" altLang="cs-CZ" sz="3200" dirty="0"/>
              <a:t>Budeme rozlišovat krátkodobou AS (nemění se ceny VF) a dlouhodobou AS</a:t>
            </a:r>
          </a:p>
          <a:p>
            <a:pPr eaLnBrk="1" hangingPunct="1"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82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06090"/>
          </a:xfrm>
          <a:noFill/>
        </p:spPr>
        <p:txBody>
          <a:bodyPr>
            <a:noAutofit/>
          </a:bodyPr>
          <a:lstStyle/>
          <a:p>
            <a:r>
              <a:rPr lang="cs-CZ" altLang="cs-CZ" sz="4000" b="1" u="sng" dirty="0">
                <a:solidFill>
                  <a:schemeClr val="tx1"/>
                </a:solidFill>
              </a:rPr>
              <a:t>Agregátní nabídka  </a:t>
            </a:r>
            <a:r>
              <a:rPr lang="cs-CZ" altLang="cs-CZ" sz="4000" b="1" u="sng" dirty="0" smtClean="0">
                <a:solidFill>
                  <a:schemeClr val="tx1"/>
                </a:solidFill>
              </a:rPr>
              <a:t>krátkodobá (</a:t>
            </a:r>
            <a:r>
              <a:rPr lang="cs-CZ" altLang="cs-CZ" sz="4000" b="1" u="sng" dirty="0" err="1" smtClean="0">
                <a:solidFill>
                  <a:schemeClr val="tx1"/>
                </a:solidFill>
              </a:rPr>
              <a:t>sras</a:t>
            </a:r>
            <a:r>
              <a:rPr lang="cs-CZ" altLang="cs-CZ" sz="4000" b="1" u="sng" dirty="0" smtClean="0">
                <a:solidFill>
                  <a:schemeClr val="tx1"/>
                </a:solidFill>
              </a:rPr>
              <a:t>) </a:t>
            </a:r>
            <a:endParaRPr lang="cs-CZ" alt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1" y="1268760"/>
            <a:ext cx="8147248" cy="5112567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spcAft>
                <a:spcPts val="1200"/>
              </a:spcAft>
              <a:buClr>
                <a:srgbClr val="FFC000"/>
              </a:buClr>
              <a:buSzPct val="80000"/>
              <a:buFont typeface="Arial" panose="020B0604020202020204" pitchFamily="34" charset="0"/>
              <a:buNone/>
            </a:pPr>
            <a:r>
              <a:rPr lang="cs-CZ" altLang="cs-CZ" sz="3600" u="sng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Vícero modelů vysvětlujících rostoucí tvar SRAS:</a:t>
            </a:r>
          </a:p>
          <a:p>
            <a:pPr>
              <a:spcAft>
                <a:spcPts val="600"/>
              </a:spcAft>
            </a:pPr>
            <a:r>
              <a:rPr lang="cs-CZ" altLang="cs-CZ" sz="3500" dirty="0"/>
              <a:t>Model založený na </a:t>
            </a:r>
            <a:r>
              <a:rPr lang="cs-CZ" altLang="cs-CZ" sz="3500" b="1" i="1" dirty="0"/>
              <a:t>mzdové strnulosti </a:t>
            </a:r>
            <a:r>
              <a:rPr lang="cs-CZ" altLang="cs-CZ" sz="3500" dirty="0"/>
              <a:t>(nominální mzdy jsou krátkodobě nepružné vlivem např. kolektivních mzdových dohod a trhy se tak nevyčišťují, s poklesem P je reálná mzda vyšší než kolik je firma ochotna platit=&gt;propouštění a snižování rozsahu produkce</a:t>
            </a:r>
          </a:p>
          <a:p>
            <a:pPr>
              <a:spcAft>
                <a:spcPts val="600"/>
              </a:spcAft>
            </a:pPr>
            <a:r>
              <a:rPr lang="cs-CZ" altLang="cs-CZ" sz="3500" dirty="0"/>
              <a:t>Model založený na </a:t>
            </a:r>
            <a:r>
              <a:rPr lang="cs-CZ" altLang="cs-CZ" sz="3500" b="1" i="1" dirty="0"/>
              <a:t>mylném vnímání cenové hladiny </a:t>
            </a:r>
            <a:r>
              <a:rPr lang="cs-CZ" altLang="cs-CZ" sz="3500" dirty="0"/>
              <a:t>(ceny i mzdy jsou sice pružné, ale ekonomické subjekty si mylně vykládají změnu cenové hladiny – např. mzdy)</a:t>
            </a:r>
          </a:p>
          <a:p>
            <a:pPr>
              <a:spcAft>
                <a:spcPts val="600"/>
              </a:spcAft>
            </a:pPr>
            <a:r>
              <a:rPr lang="cs-CZ" altLang="cs-CZ" sz="3500" dirty="0"/>
              <a:t>Model založený na </a:t>
            </a:r>
            <a:r>
              <a:rPr lang="cs-CZ" altLang="cs-CZ" sz="3500" b="1" i="1" dirty="0"/>
              <a:t>neúplných informacích o cenách </a:t>
            </a:r>
            <a:r>
              <a:rPr lang="cs-CZ" altLang="cs-CZ" sz="3500" dirty="0"/>
              <a:t>(lidé si uvědomí změny cenové hladiny se zpožděním z důvodu postupného šíření informací)</a:t>
            </a:r>
          </a:p>
          <a:p>
            <a:pPr marL="0" indent="0" eaLnBrk="1" hangingPunct="1"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9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07950" y="836613"/>
            <a:ext cx="878522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>
                <a:solidFill>
                  <a:srgbClr val="0000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AS= celkové množství produkce, které firmy nabízejí při daných cenách a mzdách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>
                <a:solidFill>
                  <a:srgbClr val="0000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Křivka krátkodobé AS=SRAS 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85800" y="236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638800" y="617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</a:t>
            </a:r>
          </a:p>
        </p:txBody>
      </p:sp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1128713" y="2514600"/>
            <a:ext cx="4814887" cy="3659188"/>
            <a:chOff x="711" y="1584"/>
            <a:chExt cx="3033" cy="2305"/>
          </a:xfrm>
        </p:grpSpPr>
        <p:sp>
          <p:nvSpPr>
            <p:cNvPr id="19468" name="Line 11"/>
            <p:cNvSpPr>
              <a:spLocks noChangeShapeType="1"/>
            </p:cNvSpPr>
            <p:nvPr/>
          </p:nvSpPr>
          <p:spPr bwMode="auto">
            <a:xfrm>
              <a:off x="720" y="1584"/>
              <a:ext cx="0" cy="2303"/>
            </a:xfrm>
            <a:prstGeom prst="line">
              <a:avLst/>
            </a:prstGeom>
            <a:noFill/>
            <a:ln w="698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9469" name="Freeform 12"/>
            <p:cNvSpPr>
              <a:spLocks/>
            </p:cNvSpPr>
            <p:nvPr/>
          </p:nvSpPr>
          <p:spPr bwMode="auto">
            <a:xfrm>
              <a:off x="711" y="3888"/>
              <a:ext cx="3033" cy="1"/>
            </a:xfrm>
            <a:custGeom>
              <a:avLst/>
              <a:gdLst>
                <a:gd name="T0" fmla="*/ 0 w 3033"/>
                <a:gd name="T1" fmla="*/ 0 h 1"/>
                <a:gd name="T2" fmla="*/ 3033 w 303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3" h="1">
                  <a:moveTo>
                    <a:pt x="0" y="0"/>
                  </a:moveTo>
                  <a:lnTo>
                    <a:pt x="3033" y="0"/>
                  </a:lnTo>
                </a:path>
              </a:pathLst>
            </a:custGeom>
            <a:noFill/>
            <a:ln w="635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114800" y="4092575"/>
            <a:ext cx="502920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rgbClr val="3399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přímo úměrný vztah mezi produktem a cenovou hladinou – SRAS je rostoucí funkcí cenové hladiny</a:t>
            </a:r>
            <a:endParaRPr lang="cs-CZ" altLang="cs-CZ" sz="2400" b="1">
              <a:solidFill>
                <a:srgbClr val="339966"/>
              </a:solidFill>
              <a:latin typeface="Tahoma" panose="020B0604030504040204" pitchFamily="34" charset="0"/>
            </a:endParaRPr>
          </a:p>
        </p:txBody>
      </p:sp>
      <p:grpSp>
        <p:nvGrpSpPr>
          <p:cNvPr id="22547" name="Group 19"/>
          <p:cNvGrpSpPr>
            <a:grpSpLocks/>
          </p:cNvGrpSpPr>
          <p:nvPr/>
        </p:nvGrpSpPr>
        <p:grpSpPr bwMode="auto">
          <a:xfrm>
            <a:off x="1828800" y="2514600"/>
            <a:ext cx="3810000" cy="3048000"/>
            <a:chOff x="1152" y="1584"/>
            <a:chExt cx="2400" cy="1920"/>
          </a:xfrm>
        </p:grpSpPr>
        <p:sp>
          <p:nvSpPr>
            <p:cNvPr id="19466" name="Text Box 8"/>
            <p:cNvSpPr txBox="1">
              <a:spLocks noChangeArrowheads="1"/>
            </p:cNvSpPr>
            <p:nvPr/>
          </p:nvSpPr>
          <p:spPr bwMode="auto">
            <a:xfrm>
              <a:off x="2736" y="1584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</a:p>
          </p:txBody>
        </p:sp>
        <p:sp>
          <p:nvSpPr>
            <p:cNvPr id="19467" name="Freeform 18"/>
            <p:cNvSpPr>
              <a:spLocks/>
            </p:cNvSpPr>
            <p:nvPr/>
          </p:nvSpPr>
          <p:spPr bwMode="auto">
            <a:xfrm>
              <a:off x="1152" y="1632"/>
              <a:ext cx="1536" cy="1872"/>
            </a:xfrm>
            <a:custGeom>
              <a:avLst/>
              <a:gdLst>
                <a:gd name="T0" fmla="*/ 0 w 1680"/>
                <a:gd name="T1" fmla="*/ 2366 h 1824"/>
                <a:gd name="T2" fmla="*/ 489 w 1680"/>
                <a:gd name="T3" fmla="*/ 1740 h 1824"/>
                <a:gd name="T4" fmla="*/ 686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19465" name="Text Box 2"/>
          <p:cNvSpPr txBox="1">
            <a:spLocks noChangeArrowheads="1"/>
          </p:cNvSpPr>
          <p:nvPr/>
        </p:nvSpPr>
        <p:spPr bwMode="auto">
          <a:xfrm>
            <a:off x="323527" y="119063"/>
            <a:ext cx="8971453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nabídka (AS)</a:t>
            </a:r>
          </a:p>
        </p:txBody>
      </p:sp>
    </p:spTree>
    <p:extLst>
      <p:ext uri="{BB962C8B-B14F-4D97-AF65-F5344CB8AC3E}">
        <p14:creationId xmlns:p14="http://schemas.microsoft.com/office/powerpoint/2010/main" val="3410434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225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25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  <p:bldP spid="225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  <a:noFill/>
        </p:spPr>
        <p:txBody>
          <a:bodyPr>
            <a:normAutofit/>
          </a:bodyPr>
          <a:lstStyle/>
          <a:p>
            <a:r>
              <a:rPr lang="cs-CZ" altLang="cs-CZ" sz="4000" b="1" u="sng" dirty="0">
                <a:solidFill>
                  <a:schemeClr val="tx1"/>
                </a:solidFill>
              </a:rPr>
              <a:t>Model AS-AD</a:t>
            </a:r>
          </a:p>
        </p:txBody>
      </p:sp>
      <p:sp>
        <p:nvSpPr>
          <p:cNvPr id="2051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7931224" cy="56886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altLang="cs-CZ" sz="2800" dirty="0"/>
              <a:t>Model AS-AD bude reflektovat změny cenové hladiny</a:t>
            </a:r>
          </a:p>
          <a:p>
            <a:pPr>
              <a:spcBef>
                <a:spcPts val="0"/>
              </a:spcBef>
            </a:pPr>
            <a:r>
              <a:rPr lang="cs-CZ" altLang="cs-CZ" sz="2800" dirty="0" smtClean="0"/>
              <a:t>Cenová </a:t>
            </a:r>
            <a:r>
              <a:rPr lang="cs-CZ" altLang="cs-CZ" sz="2800" dirty="0"/>
              <a:t>hladina= všeobecná úroveň cen (měří se pomocí cenových indexů); s růstem cenové hladiny musejí ekonomické subjekty vydávat na stejné množství statků a služeb větší množství finančních prostředků</a:t>
            </a:r>
          </a:p>
          <a:p>
            <a:pPr>
              <a:spcBef>
                <a:spcPts val="0"/>
              </a:spcBef>
            </a:pPr>
            <a:r>
              <a:rPr lang="cs-CZ" altLang="cs-CZ" sz="2800" dirty="0"/>
              <a:t>Bude se tedy jednat o vztah cenové hladiny (P) a reálného produktu (Y)</a:t>
            </a:r>
          </a:p>
          <a:p>
            <a:pPr>
              <a:spcBef>
                <a:spcPts val="0"/>
              </a:spcBef>
            </a:pPr>
            <a:r>
              <a:rPr lang="cs-CZ" altLang="cs-CZ" sz="2800" dirty="0"/>
              <a:t>Bude nás zajímat např. </a:t>
            </a:r>
            <a:r>
              <a:rPr lang="cs-CZ" altLang="cs-CZ" sz="2800" dirty="0"/>
              <a:t>rovnovážný produkt a jakým způsobem lze ovlivnit reálný produkt a jaký efekt to může mít na cenovou </a:t>
            </a:r>
            <a:r>
              <a:rPr lang="cs-CZ" altLang="cs-CZ" sz="2800" dirty="0" smtClean="0"/>
              <a:t>hladinu</a:t>
            </a:r>
          </a:p>
          <a:p>
            <a:pPr>
              <a:spcBef>
                <a:spcPts val="0"/>
              </a:spcBef>
            </a:pPr>
            <a:r>
              <a:rPr lang="cs-CZ" altLang="cs-CZ" sz="2800" dirty="0"/>
              <a:t>AS=agregátní nabídka AD=agregátní poptávka</a:t>
            </a:r>
          </a:p>
          <a:p>
            <a:pPr marL="0" indent="0">
              <a:spcBef>
                <a:spcPts val="0"/>
              </a:spcBef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6642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 u="sng" dirty="0">
                <a:solidFill>
                  <a:schemeClr val="tx1"/>
                </a:solidFill>
              </a:rPr>
              <a:t>Agregátní nabídka (AS) - klasická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8737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2800" dirty="0"/>
              <a:t>Klasická AS ukazuje, že nabízený reálný produkt není ovlivněn změnami cenové hladiny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2800" b="1" u="sng" dirty="0"/>
              <a:t>Podmínka</a:t>
            </a:r>
            <a:r>
              <a:rPr lang="cs-CZ" altLang="cs-CZ" sz="2800" dirty="0"/>
              <a:t>: ceny a mzdy jsou dokonale pružné a domácnosti mají úplné informace o cenách a mzdách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2800" dirty="0"/>
              <a:t>Ekonomika tak trvale operuje na úrovni potenciálního produktu a přirozené míře nezaměstnanosti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2800" dirty="0"/>
              <a:t>Jaký bude tvar křivky?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2800" dirty="0"/>
              <a:t>Vertikála na úrovni Y*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2800" dirty="0"/>
              <a:t>Existuje pouze v dlouhém období</a:t>
            </a:r>
          </a:p>
          <a:p>
            <a:pPr eaLnBrk="1" hangingPunct="1"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</a:pPr>
            <a:endParaRPr lang="cs-CZ" altLang="cs-CZ" sz="2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40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50825" y="908050"/>
            <a:ext cx="7985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rgbClr val="000099"/>
                </a:solidFill>
                <a:latin typeface="Tahoma" panose="020B0604030504040204" pitchFamily="34" charset="0"/>
              </a:rPr>
              <a:t>Křivka dlouhodobé AS=LRAS</a:t>
            </a:r>
          </a:p>
        </p:txBody>
      </p:sp>
      <p:grpSp>
        <p:nvGrpSpPr>
          <p:cNvPr id="23568" name="Group 16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21516" name="Text Box 5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1517" name="Text Box 6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21518" name="Group 8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21519" name="Line 9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21520" name="Freeform 10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sp>
        <p:nvSpPr>
          <p:cNvPr id="21509" name="Text Box 11"/>
          <p:cNvSpPr txBox="1">
            <a:spLocks noChangeArrowheads="1"/>
          </p:cNvSpPr>
          <p:nvPr/>
        </p:nvSpPr>
        <p:spPr bwMode="auto">
          <a:xfrm>
            <a:off x="3810000" y="48768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 b="1">
              <a:solidFill>
                <a:srgbClr val="339966"/>
              </a:solidFill>
              <a:latin typeface="Tahoma" panose="020B0604030504040204" pitchFamily="34" charset="0"/>
            </a:endParaRPr>
          </a:p>
        </p:txBody>
      </p: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3048000" y="2362200"/>
            <a:ext cx="1371600" cy="3810000"/>
            <a:chOff x="1920" y="1488"/>
            <a:chExt cx="864" cy="2400"/>
          </a:xfrm>
        </p:grpSpPr>
        <p:sp>
          <p:nvSpPr>
            <p:cNvPr id="21514" name="Text Box 7"/>
            <p:cNvSpPr txBox="1">
              <a:spLocks noChangeArrowheads="1"/>
            </p:cNvSpPr>
            <p:nvPr/>
          </p:nvSpPr>
          <p:spPr bwMode="auto">
            <a:xfrm>
              <a:off x="1968" y="1488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LRAS</a:t>
              </a:r>
            </a:p>
          </p:txBody>
        </p:sp>
        <p:sp>
          <p:nvSpPr>
            <p:cNvPr id="21515" name="Line 13"/>
            <p:cNvSpPr>
              <a:spLocks noChangeShapeType="1"/>
            </p:cNvSpPr>
            <p:nvPr/>
          </p:nvSpPr>
          <p:spPr bwMode="auto">
            <a:xfrm flipV="1">
              <a:off x="1920" y="1632"/>
              <a:ext cx="0" cy="2256"/>
            </a:xfrm>
            <a:prstGeom prst="line">
              <a:avLst/>
            </a:prstGeom>
            <a:noFill/>
            <a:ln w="635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743200" y="61722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Y*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581400" y="3352800"/>
            <a:ext cx="53340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rgbClr val="3399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vertikální tvar (vztah mezi reálným produktem a cenovou hladinou při plné zaměstnanosti), je totožná s potencionálním produktem</a:t>
            </a:r>
            <a:endParaRPr lang="cs-CZ" altLang="cs-CZ" sz="2400" b="1">
              <a:solidFill>
                <a:srgbClr val="339966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 b="1">
              <a:solidFill>
                <a:srgbClr val="339966"/>
              </a:solidFill>
              <a:latin typeface="Tahoma" panose="020B0604030504040204" pitchFamily="34" charset="0"/>
            </a:endParaRPr>
          </a:p>
        </p:txBody>
      </p:sp>
      <p:sp>
        <p:nvSpPr>
          <p:cNvPr id="21513" name="Text Box 2"/>
          <p:cNvSpPr txBox="1">
            <a:spLocks noChangeArrowheads="1"/>
          </p:cNvSpPr>
          <p:nvPr/>
        </p:nvSpPr>
        <p:spPr bwMode="auto">
          <a:xfrm>
            <a:off x="250824" y="123825"/>
            <a:ext cx="8893175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nabídka</a:t>
            </a:r>
          </a:p>
        </p:txBody>
      </p:sp>
    </p:spTree>
    <p:extLst>
      <p:ext uri="{BB962C8B-B14F-4D97-AF65-F5344CB8AC3E}">
        <p14:creationId xmlns:p14="http://schemas.microsoft.com/office/powerpoint/2010/main" val="160613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235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235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66" grpId="0"/>
      <p:bldP spid="23566" grpId="1"/>
      <p:bldP spid="2356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52400" y="838200"/>
            <a:ext cx="822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 dirty="0">
                <a:solidFill>
                  <a:srgbClr val="0000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Posuny křivky AS v SR=&gt;nabídkové šoky (pozitivní x negativní), zpravidla změny cen VF (pouze ale posun SRAS)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343400" y="25146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solidFill>
                  <a:srgbClr val="800000"/>
                </a:solidFill>
                <a:latin typeface="Times New Roman" panose="02020603050405020304" pitchFamily="18" charset="0"/>
              </a:rPr>
              <a:t>SRAS</a:t>
            </a:r>
            <a:r>
              <a: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25617" name="Group 17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22542" name="Text Box 5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2543" name="Text Box 6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22544" name="Group 8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22545" name="Line 9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22546" name="Freeform 10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sp>
        <p:nvSpPr>
          <p:cNvPr id="25611" name="Freeform 11"/>
          <p:cNvSpPr>
            <a:spLocks/>
          </p:cNvSpPr>
          <p:nvPr/>
        </p:nvSpPr>
        <p:spPr bwMode="auto">
          <a:xfrm>
            <a:off x="1828800" y="2590800"/>
            <a:ext cx="2438400" cy="2971800"/>
          </a:xfrm>
          <a:custGeom>
            <a:avLst/>
            <a:gdLst>
              <a:gd name="T0" fmla="*/ 0 w 1680"/>
              <a:gd name="T1" fmla="*/ 2147483646 h 1824"/>
              <a:gd name="T2" fmla="*/ 2147483646 w 1680"/>
              <a:gd name="T3" fmla="*/ 2147483646 h 1824"/>
              <a:gd name="T4" fmla="*/ 2147483646 w 1680"/>
              <a:gd name="T5" fmla="*/ 0 h 18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80" h="1824">
                <a:moveTo>
                  <a:pt x="0" y="1824"/>
                </a:moveTo>
                <a:cubicBezTo>
                  <a:pt x="460" y="1736"/>
                  <a:pt x="920" y="1648"/>
                  <a:pt x="1200" y="1344"/>
                </a:cubicBezTo>
                <a:cubicBezTo>
                  <a:pt x="1480" y="1040"/>
                  <a:pt x="1600" y="224"/>
                  <a:pt x="1680" y="0"/>
                </a:cubicBezTo>
              </a:path>
            </a:pathLst>
          </a:custGeom>
          <a:noFill/>
          <a:ln w="635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152400" y="1524000"/>
            <a:ext cx="899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u="sng" dirty="0">
                <a:solidFill>
                  <a:srgbClr val="000066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Příklad 1</a:t>
            </a:r>
            <a:r>
              <a:rPr lang="cs-CZ" altLang="cs-CZ" sz="2000" b="1" dirty="0">
                <a:solidFill>
                  <a:srgbClr val="000066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 pokles cen surovin→ pokles nákladů firem→ při dané cenové hladině firmy vyrobí větší množství produktu </a:t>
            </a:r>
          </a:p>
        </p:txBody>
      </p:sp>
      <p:grpSp>
        <p:nvGrpSpPr>
          <p:cNvPr id="25618" name="Group 18"/>
          <p:cNvGrpSpPr>
            <a:grpSpLocks/>
          </p:cNvGrpSpPr>
          <p:nvPr/>
        </p:nvGrpSpPr>
        <p:grpSpPr bwMode="auto">
          <a:xfrm>
            <a:off x="3276600" y="2819400"/>
            <a:ext cx="3581400" cy="3048000"/>
            <a:chOff x="2064" y="1776"/>
            <a:chExt cx="2256" cy="1920"/>
          </a:xfrm>
        </p:grpSpPr>
        <p:sp>
          <p:nvSpPr>
            <p:cNvPr id="22540" name="Freeform 13"/>
            <p:cNvSpPr>
              <a:spLocks/>
            </p:cNvSpPr>
            <p:nvPr/>
          </p:nvSpPr>
          <p:spPr bwMode="auto">
            <a:xfrm>
              <a:off x="2064" y="1776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2541" name="Text Box 14"/>
            <p:cNvSpPr txBox="1">
              <a:spLocks noChangeArrowheads="1"/>
            </p:cNvSpPr>
            <p:nvPr/>
          </p:nvSpPr>
          <p:spPr bwMode="auto">
            <a:xfrm>
              <a:off x="3504" y="1824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3352800" y="5181600"/>
            <a:ext cx="685800" cy="38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4267200" y="3505200"/>
            <a:ext cx="1066800" cy="38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2539" name="Text Box 2"/>
          <p:cNvSpPr txBox="1">
            <a:spLocks noChangeArrowheads="1"/>
          </p:cNvSpPr>
          <p:nvPr/>
        </p:nvSpPr>
        <p:spPr bwMode="auto">
          <a:xfrm>
            <a:off x="251520" y="123825"/>
            <a:ext cx="8892480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nabídka</a:t>
            </a:r>
          </a:p>
        </p:txBody>
      </p:sp>
    </p:spTree>
    <p:extLst>
      <p:ext uri="{BB962C8B-B14F-4D97-AF65-F5344CB8AC3E}">
        <p14:creationId xmlns:p14="http://schemas.microsoft.com/office/powerpoint/2010/main" val="196435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256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56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7" grpId="0"/>
      <p:bldP spid="256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685800" y="236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5638800" y="617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</a:t>
            </a:r>
          </a:p>
        </p:txBody>
      </p:sp>
      <p:grpSp>
        <p:nvGrpSpPr>
          <p:cNvPr id="23557" name="Group 8"/>
          <p:cNvGrpSpPr>
            <a:grpSpLocks/>
          </p:cNvGrpSpPr>
          <p:nvPr/>
        </p:nvGrpSpPr>
        <p:grpSpPr bwMode="auto">
          <a:xfrm>
            <a:off x="1128713" y="2514600"/>
            <a:ext cx="4814887" cy="3659188"/>
            <a:chOff x="711" y="1584"/>
            <a:chExt cx="3033" cy="2305"/>
          </a:xfrm>
        </p:grpSpPr>
        <p:sp>
          <p:nvSpPr>
            <p:cNvPr id="23568" name="Line 9"/>
            <p:cNvSpPr>
              <a:spLocks noChangeShapeType="1"/>
            </p:cNvSpPr>
            <p:nvPr/>
          </p:nvSpPr>
          <p:spPr bwMode="auto">
            <a:xfrm>
              <a:off x="720" y="1584"/>
              <a:ext cx="0" cy="2303"/>
            </a:xfrm>
            <a:prstGeom prst="line">
              <a:avLst/>
            </a:prstGeom>
            <a:noFill/>
            <a:ln w="698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3569" name="Freeform 10"/>
            <p:cNvSpPr>
              <a:spLocks/>
            </p:cNvSpPr>
            <p:nvPr/>
          </p:nvSpPr>
          <p:spPr bwMode="auto">
            <a:xfrm>
              <a:off x="711" y="3888"/>
              <a:ext cx="3033" cy="1"/>
            </a:xfrm>
            <a:custGeom>
              <a:avLst/>
              <a:gdLst>
                <a:gd name="T0" fmla="*/ 0 w 3033"/>
                <a:gd name="T1" fmla="*/ 0 h 1"/>
                <a:gd name="T2" fmla="*/ 3033 w 303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3" h="1">
                  <a:moveTo>
                    <a:pt x="0" y="0"/>
                  </a:moveTo>
                  <a:lnTo>
                    <a:pt x="3033" y="0"/>
                  </a:lnTo>
                </a:path>
              </a:pathLst>
            </a:custGeom>
            <a:noFill/>
            <a:ln w="635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24597" name="Group 21"/>
          <p:cNvGrpSpPr>
            <a:grpSpLocks/>
          </p:cNvGrpSpPr>
          <p:nvPr/>
        </p:nvGrpSpPr>
        <p:grpSpPr bwMode="auto">
          <a:xfrm>
            <a:off x="1828800" y="2514600"/>
            <a:ext cx="3810000" cy="3048000"/>
            <a:chOff x="1152" y="1584"/>
            <a:chExt cx="2400" cy="1920"/>
          </a:xfrm>
        </p:grpSpPr>
        <p:sp>
          <p:nvSpPr>
            <p:cNvPr id="23566" name="Text Box 7"/>
            <p:cNvSpPr txBox="1">
              <a:spLocks noChangeArrowheads="1"/>
            </p:cNvSpPr>
            <p:nvPr/>
          </p:nvSpPr>
          <p:spPr bwMode="auto">
            <a:xfrm>
              <a:off x="2736" y="1584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3567" name="Freeform 12"/>
            <p:cNvSpPr>
              <a:spLocks/>
            </p:cNvSpPr>
            <p:nvPr/>
          </p:nvSpPr>
          <p:spPr bwMode="auto">
            <a:xfrm>
              <a:off x="1152" y="1632"/>
              <a:ext cx="1536" cy="1872"/>
            </a:xfrm>
            <a:custGeom>
              <a:avLst/>
              <a:gdLst>
                <a:gd name="T0" fmla="*/ 0 w 1680"/>
                <a:gd name="T1" fmla="*/ 2366 h 1824"/>
                <a:gd name="T2" fmla="*/ 489 w 1680"/>
                <a:gd name="T3" fmla="*/ 1740 h 1824"/>
                <a:gd name="T4" fmla="*/ 686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28600" y="971550"/>
            <a:ext cx="89154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 dirty="0">
                <a:solidFill>
                  <a:srgbClr val="000066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Příklad 2</a:t>
            </a:r>
            <a:r>
              <a:rPr lang="cs-CZ" altLang="cs-CZ" sz="2400" b="1" dirty="0">
                <a:solidFill>
                  <a:srgbClr val="000066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 růst cen ropy → zvýšení nákladů firem → při dané cenové hladině firmy vyrobí menší množství produktu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 dirty="0">
              <a:solidFill>
                <a:srgbClr val="000066"/>
              </a:solidFill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4596" name="Group 20"/>
          <p:cNvGrpSpPr>
            <a:grpSpLocks/>
          </p:cNvGrpSpPr>
          <p:nvPr/>
        </p:nvGrpSpPr>
        <p:grpSpPr bwMode="auto">
          <a:xfrm>
            <a:off x="3276600" y="2819400"/>
            <a:ext cx="3581400" cy="3048000"/>
            <a:chOff x="2064" y="1776"/>
            <a:chExt cx="2256" cy="1920"/>
          </a:xfrm>
        </p:grpSpPr>
        <p:sp>
          <p:nvSpPr>
            <p:cNvPr id="23564" name="Freeform 14"/>
            <p:cNvSpPr>
              <a:spLocks/>
            </p:cNvSpPr>
            <p:nvPr/>
          </p:nvSpPr>
          <p:spPr bwMode="auto">
            <a:xfrm>
              <a:off x="2064" y="1776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3565" name="Text Box 15"/>
            <p:cNvSpPr txBox="1">
              <a:spLocks noChangeArrowheads="1"/>
            </p:cNvSpPr>
            <p:nvPr/>
          </p:nvSpPr>
          <p:spPr bwMode="auto">
            <a:xfrm>
              <a:off x="3504" y="1824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24594" name="Line 18"/>
          <p:cNvSpPr>
            <a:spLocks noChangeShapeType="1"/>
          </p:cNvSpPr>
          <p:nvPr/>
        </p:nvSpPr>
        <p:spPr bwMode="auto">
          <a:xfrm flipH="1" flipV="1">
            <a:off x="3657600" y="4876800"/>
            <a:ext cx="609600" cy="457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 flipV="1">
            <a:off x="4267200" y="3429000"/>
            <a:ext cx="10668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3563" name="Text Box 2"/>
          <p:cNvSpPr txBox="1">
            <a:spLocks noChangeArrowheads="1"/>
          </p:cNvSpPr>
          <p:nvPr/>
        </p:nvSpPr>
        <p:spPr bwMode="auto">
          <a:xfrm>
            <a:off x="228600" y="153194"/>
            <a:ext cx="9144000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nabídka</a:t>
            </a:r>
          </a:p>
        </p:txBody>
      </p:sp>
    </p:spTree>
    <p:extLst>
      <p:ext uri="{BB962C8B-B14F-4D97-AF65-F5344CB8AC3E}">
        <p14:creationId xmlns:p14="http://schemas.microsoft.com/office/powerpoint/2010/main" val="3799077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23527" y="944563"/>
            <a:ext cx="8804597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000" b="1" u="sng" dirty="0">
                <a:solidFill>
                  <a:srgbClr val="0000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Posun křivky jak v krátkém období (SRAS), tak dlouhém období (LRAS)</a:t>
            </a:r>
            <a:r>
              <a:rPr lang="cs-CZ" altLang="cs-CZ" sz="3000" b="1" dirty="0">
                <a:solidFill>
                  <a:srgbClr val="0000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nastává, když: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81000" y="2209800"/>
            <a:ext cx="8458200" cy="449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74320" indent="-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2800" dirty="0">
                <a:latin typeface="+mn-lt"/>
              </a:rPr>
              <a:t>roste pracovní síla v ekonomice,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2800" dirty="0">
                <a:latin typeface="+mn-lt"/>
              </a:rPr>
              <a:t>se zvyšuje lidský kapitál ekonomiky,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2800" dirty="0">
                <a:latin typeface="+mn-lt"/>
              </a:rPr>
              <a:t>jsou objeveny nové zdroje surovin,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2800" dirty="0">
                <a:latin typeface="+mn-lt"/>
              </a:rPr>
              <a:t>se mění pomalu strukturální skladba HDP,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2800" dirty="0">
                <a:latin typeface="+mn-lt"/>
              </a:rPr>
              <a:t>se zvyšuje kapitálová zásoba ekonomiky,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2800" dirty="0">
                <a:latin typeface="+mn-lt"/>
              </a:rPr>
              <a:t>se rozvíjí technika a technologie,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2800" dirty="0">
                <a:latin typeface="+mn-lt"/>
              </a:rPr>
              <a:t>se lepší klimatické podmínky,</a:t>
            </a:r>
          </a:p>
          <a:p>
            <a:pPr marL="274320" indent="-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2800" dirty="0">
                <a:latin typeface="+mn-lt"/>
              </a:rPr>
              <a:t>jsou posilovány podněty k práci a podnikání</a:t>
            </a:r>
            <a:r>
              <a:rPr lang="cs-CZ" altLang="cs-CZ" b="1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pPr eaLnBrk="1" hangingPunct="1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cs-CZ" altLang="cs-CZ" b="1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581" name="Text Box 2"/>
          <p:cNvSpPr txBox="1">
            <a:spLocks noChangeArrowheads="1"/>
          </p:cNvSpPr>
          <p:nvPr/>
        </p:nvSpPr>
        <p:spPr bwMode="auto">
          <a:xfrm>
            <a:off x="323528" y="123825"/>
            <a:ext cx="8820472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nabídka</a:t>
            </a:r>
          </a:p>
        </p:txBody>
      </p:sp>
    </p:spTree>
    <p:extLst>
      <p:ext uri="{BB962C8B-B14F-4D97-AF65-F5344CB8AC3E}">
        <p14:creationId xmlns:p14="http://schemas.microsoft.com/office/powerpoint/2010/main" val="73477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70" decel="1000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770" decel="1000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70" decel="100000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770" decel="100000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50825" y="908050"/>
            <a:ext cx="7985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dirty="0">
                <a:solidFill>
                  <a:srgbClr val="000099"/>
                </a:solidFill>
                <a:latin typeface="Tahoma" panose="020B0604030504040204" pitchFamily="34" charset="0"/>
              </a:rPr>
              <a:t>Křivka dlouhodobé AS=LRAS</a:t>
            </a:r>
          </a:p>
        </p:txBody>
      </p:sp>
      <p:grpSp>
        <p:nvGrpSpPr>
          <p:cNvPr id="23568" name="Group 16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25617" name="Text Box 5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5618" name="Text Box 6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25619" name="Group 8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25620" name="Line 9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25621" name="Freeform 10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sp>
        <p:nvSpPr>
          <p:cNvPr id="25605" name="Text Box 11"/>
          <p:cNvSpPr txBox="1">
            <a:spLocks noChangeArrowheads="1"/>
          </p:cNvSpPr>
          <p:nvPr/>
        </p:nvSpPr>
        <p:spPr bwMode="auto">
          <a:xfrm>
            <a:off x="3810000" y="48768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 b="1">
              <a:solidFill>
                <a:srgbClr val="339966"/>
              </a:solidFill>
              <a:latin typeface="Tahoma" panose="020B0604030504040204" pitchFamily="34" charset="0"/>
            </a:endParaRPr>
          </a:p>
        </p:txBody>
      </p: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3048000" y="2362200"/>
            <a:ext cx="1371600" cy="3810000"/>
            <a:chOff x="1920" y="1488"/>
            <a:chExt cx="864" cy="2400"/>
          </a:xfrm>
        </p:grpSpPr>
        <p:sp>
          <p:nvSpPr>
            <p:cNvPr id="25615" name="Text Box 7"/>
            <p:cNvSpPr txBox="1">
              <a:spLocks noChangeArrowheads="1"/>
            </p:cNvSpPr>
            <p:nvPr/>
          </p:nvSpPr>
          <p:spPr bwMode="auto">
            <a:xfrm>
              <a:off x="1968" y="1488"/>
              <a:ext cx="81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LRAS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5616" name="Line 13"/>
            <p:cNvSpPr>
              <a:spLocks noChangeShapeType="1"/>
            </p:cNvSpPr>
            <p:nvPr/>
          </p:nvSpPr>
          <p:spPr bwMode="auto">
            <a:xfrm flipV="1">
              <a:off x="1920" y="1632"/>
              <a:ext cx="0" cy="2256"/>
            </a:xfrm>
            <a:prstGeom prst="line">
              <a:avLst/>
            </a:prstGeom>
            <a:noFill/>
            <a:ln w="635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743200" y="61722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1</a:t>
            </a:r>
            <a:r>
              <a:rPr lang="cs-CZ" altLang="cs-CZ" sz="2800" b="1">
                <a:latin typeface="Times New Roman" panose="02020603050405020304" pitchFamily="18" charset="0"/>
              </a:rPr>
              <a:t>*</a:t>
            </a:r>
          </a:p>
        </p:txBody>
      </p:sp>
      <p:sp>
        <p:nvSpPr>
          <p:cNvPr id="25608" name="Text Box 2"/>
          <p:cNvSpPr txBox="1">
            <a:spLocks noChangeArrowheads="1"/>
          </p:cNvSpPr>
          <p:nvPr/>
        </p:nvSpPr>
        <p:spPr bwMode="auto">
          <a:xfrm>
            <a:off x="250824" y="123825"/>
            <a:ext cx="8893175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nabídka</a:t>
            </a:r>
          </a:p>
        </p:txBody>
      </p: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4572000" y="2360613"/>
            <a:ext cx="1371600" cy="3810000"/>
            <a:chOff x="1920" y="1488"/>
            <a:chExt cx="864" cy="2400"/>
          </a:xfrm>
        </p:grpSpPr>
        <p:sp>
          <p:nvSpPr>
            <p:cNvPr id="25613" name="Text Box 7"/>
            <p:cNvSpPr txBox="1">
              <a:spLocks noChangeArrowheads="1"/>
            </p:cNvSpPr>
            <p:nvPr/>
          </p:nvSpPr>
          <p:spPr bwMode="auto">
            <a:xfrm>
              <a:off x="1968" y="1488"/>
              <a:ext cx="81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LRAS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5614" name="Line 13"/>
            <p:cNvSpPr>
              <a:spLocks noChangeShapeType="1"/>
            </p:cNvSpPr>
            <p:nvPr/>
          </p:nvSpPr>
          <p:spPr bwMode="auto">
            <a:xfrm flipV="1">
              <a:off x="1920" y="1632"/>
              <a:ext cx="0" cy="2256"/>
            </a:xfrm>
            <a:prstGeom prst="line">
              <a:avLst/>
            </a:prstGeom>
            <a:noFill/>
            <a:ln w="63500">
              <a:solidFill>
                <a:srgbClr val="800000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4191000" y="6207125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2</a:t>
            </a:r>
            <a:r>
              <a:rPr lang="cs-CZ" altLang="cs-CZ" sz="2800" b="1">
                <a:latin typeface="Times New Roman" panose="02020603050405020304" pitchFamily="18" charset="0"/>
              </a:rPr>
              <a:t>*</a:t>
            </a:r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3348038" y="3429000"/>
            <a:ext cx="89535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3348038" y="5105400"/>
            <a:ext cx="89535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39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235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35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66" grpId="0"/>
      <p:bldP spid="23566" grpId="1"/>
      <p:bldP spid="20" grpId="0"/>
      <p:bldP spid="20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  <a:noFill/>
        </p:spPr>
        <p:txBody>
          <a:bodyPr>
            <a:normAutofit/>
          </a:bodyPr>
          <a:lstStyle/>
          <a:p>
            <a:r>
              <a:rPr lang="cs-CZ" altLang="cs-CZ" sz="4000" b="1" u="sng" dirty="0">
                <a:solidFill>
                  <a:schemeClr val="tx1"/>
                </a:solidFill>
              </a:rPr>
              <a:t>Makroekonomická rovnováha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3000" dirty="0"/>
              <a:t>Analogie s mikroekonomickou dílčí rovnováhou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3000" dirty="0"/>
              <a:t>Průsečík AD a AS =&gt; určuje rovnovážnou úroveň cenové hladiny (P) a rovnovážný produkt (Y)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3000" dirty="0"/>
              <a:t>Pokud je cenová hladina vyšší než rovnovážná =&gt; nabízené množství Y je vyšší než poptávané =&gt; přebytek produktu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3000" b="1" i="1" u="sng" dirty="0"/>
              <a:t>Makroekonomická rovnováha </a:t>
            </a:r>
            <a:r>
              <a:rPr lang="cs-CZ" altLang="cs-CZ" sz="3000" dirty="0"/>
              <a:t>= takový stav, který nesignalizuje potřebu změny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3000" dirty="0"/>
              <a:t>Rovnováha v </a:t>
            </a:r>
            <a:r>
              <a:rPr lang="cs-CZ" altLang="cs-CZ" sz="3000" b="1" i="1" dirty="0"/>
              <a:t>SR</a:t>
            </a:r>
            <a:r>
              <a:rPr lang="cs-CZ" altLang="cs-CZ" sz="3000" dirty="0"/>
              <a:t> a </a:t>
            </a:r>
            <a:r>
              <a:rPr lang="cs-CZ" altLang="cs-CZ" sz="3000" b="1" i="1" dirty="0"/>
              <a:t>LR</a:t>
            </a:r>
            <a:r>
              <a:rPr lang="cs-CZ" altLang="cs-CZ" sz="3000" dirty="0"/>
              <a:t> =&gt; krátkodobá rovnováha může být pod úrovní Y* nebo i za úrovní Y*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3000" dirty="0"/>
              <a:t>Rovnováha v LR – změny mohou být dosaženy změnou AS, ne AD (viz dále)</a:t>
            </a:r>
          </a:p>
          <a:p>
            <a:pPr eaLnBrk="1" hangingPunct="1"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79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837984" cy="720080"/>
          </a:xfrm>
          <a:noFill/>
        </p:spPr>
        <p:txBody>
          <a:bodyPr>
            <a:normAutofit/>
          </a:bodyPr>
          <a:lstStyle/>
          <a:p>
            <a:r>
              <a:rPr lang="cs-CZ" altLang="cs-CZ" sz="4000" b="1" u="sng" dirty="0">
                <a:solidFill>
                  <a:schemeClr val="tx1"/>
                </a:solidFill>
              </a:rPr>
              <a:t>Makroekonomická rovnováha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507413" cy="5616922"/>
          </a:xfrm>
        </p:spPr>
        <p:txBody>
          <a:bodyPr>
            <a:normAutofit/>
          </a:bodyPr>
          <a:lstStyle/>
          <a:p>
            <a:pPr marL="0" indent="0" eaLnBrk="1" hangingPunct="1">
              <a:buClr>
                <a:srgbClr val="FFC000"/>
              </a:buClr>
              <a:buSzPct val="80000"/>
              <a:buFont typeface="Arial" panose="020B0604020202020204" pitchFamily="34" charset="0"/>
              <a:buNone/>
            </a:pPr>
            <a:r>
              <a:rPr lang="cs-CZ" altLang="cs-CZ" sz="2800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Rovnováha v modelu AS-AD předpokládá rovnováhu na:</a:t>
            </a:r>
          </a:p>
          <a:p>
            <a:pPr marL="452438" indent="-269875" eaLnBrk="1" hangingPunct="1">
              <a:buClr>
                <a:srgbClr val="FFC000"/>
              </a:buClr>
              <a:buSzPct val="80000"/>
              <a:buFont typeface="Calibri" panose="020F0502020204030204" pitchFamily="34" charset="0"/>
              <a:buAutoNum type="arabicPeriod"/>
            </a:pPr>
            <a:r>
              <a:rPr lang="cs-CZ" altLang="cs-CZ" sz="2800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Trhu statků a služeb</a:t>
            </a:r>
          </a:p>
          <a:p>
            <a:pPr marL="452438" indent="-269875" eaLnBrk="1" hangingPunct="1">
              <a:buClr>
                <a:srgbClr val="FFC000"/>
              </a:buClr>
              <a:buSzPct val="80000"/>
              <a:buFont typeface="Calibri" panose="020F0502020204030204" pitchFamily="34" charset="0"/>
              <a:buAutoNum type="arabicPeriod"/>
            </a:pPr>
            <a:r>
              <a:rPr lang="cs-CZ" altLang="cs-CZ" sz="2800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Trhu práce a ostatních VF</a:t>
            </a:r>
          </a:p>
          <a:p>
            <a:pPr marL="452438" indent="-269875" eaLnBrk="1" hangingPunct="1">
              <a:spcBef>
                <a:spcPts val="1200"/>
              </a:spcBef>
              <a:buClr>
                <a:srgbClr val="FFC000"/>
              </a:buClr>
              <a:buSzPct val="80000"/>
              <a:buFont typeface="Calibri" panose="020F0502020204030204" pitchFamily="34" charset="0"/>
              <a:buAutoNum type="arabicPeriod"/>
            </a:pPr>
            <a:r>
              <a:rPr lang="cs-CZ" altLang="cs-CZ" sz="2800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Finančním trhu (střetává se nabídka kapitálu – úspory, s poptávkou po kapitálu – investice)</a:t>
            </a:r>
          </a:p>
          <a:p>
            <a:pPr marL="0" indent="0" eaLnBrk="1" hangingPunct="1">
              <a:buClr>
                <a:srgbClr val="FFC000"/>
              </a:buClr>
              <a:buSzPct val="80000"/>
              <a:buFont typeface="Arial" panose="020B0604020202020204" pitchFamily="34" charset="0"/>
              <a:buNone/>
            </a:pPr>
            <a:r>
              <a:rPr lang="cs-CZ" altLang="cs-CZ" sz="2800" u="sng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Problémy spojené s obnovováním rovnováhy:</a:t>
            </a:r>
          </a:p>
          <a:p>
            <a:pPr marL="452438" indent="-366713" eaLnBrk="1" hangingPunct="1">
              <a:buClr>
                <a:srgbClr val="FFC000"/>
              </a:buClr>
              <a:buSzPct val="80000"/>
            </a:pPr>
            <a:r>
              <a:rPr lang="cs-CZ" altLang="cs-CZ" sz="2800" b="1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Cenová pružnost</a:t>
            </a:r>
            <a:r>
              <a:rPr lang="cs-CZ" altLang="cs-CZ" sz="2800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tj. zda-</a:t>
            </a:r>
            <a:r>
              <a:rPr lang="cs-CZ" altLang="cs-CZ" sz="2800" dirty="0" err="1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li</a:t>
            </a:r>
            <a:r>
              <a:rPr lang="cs-CZ" altLang="cs-CZ" sz="2800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a jak rychle reagují ceny na změnu proporcí mezi S a D na dílčích trzích (např. VF)</a:t>
            </a:r>
          </a:p>
          <a:p>
            <a:pPr marL="452438" indent="-366713" eaLnBrk="1" hangingPunct="1">
              <a:buClr>
                <a:srgbClr val="FFC000"/>
              </a:buClr>
              <a:buSzPct val="80000"/>
            </a:pPr>
            <a:r>
              <a:rPr lang="cs-CZ" altLang="cs-CZ" sz="2800" b="1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Mechanismus utváření rovnováhy na finančních trzích</a:t>
            </a:r>
            <a:r>
              <a:rPr lang="cs-CZ" altLang="cs-CZ" sz="2800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, čili mechanismus přeměny úspor v investice</a:t>
            </a:r>
          </a:p>
          <a:p>
            <a:pPr marL="452438" indent="-366713" eaLnBrk="1" hangingPunct="1">
              <a:buClr>
                <a:srgbClr val="FFC000"/>
              </a:buClr>
              <a:buSzPct val="80000"/>
              <a:buFont typeface="Arial" panose="020B0604020202020204" pitchFamily="34" charset="0"/>
              <a:buNone/>
            </a:pPr>
            <a:r>
              <a:rPr lang="cs-CZ" altLang="cs-CZ" sz="2800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Klasický vs. keynesiánský model</a:t>
            </a:r>
          </a:p>
          <a:p>
            <a:pPr marL="0" indent="0" eaLnBrk="1" hangingPunct="1"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4254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grpSp>
        <p:nvGrpSpPr>
          <p:cNvPr id="28675" name="Group 23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28688" name="Text Box 5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8689" name="Text Box 6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28690" name="Group 9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28691" name="Line 10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28692" name="Freeform 11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27672" name="Group 24"/>
          <p:cNvGrpSpPr>
            <a:grpSpLocks/>
          </p:cNvGrpSpPr>
          <p:nvPr/>
        </p:nvGrpSpPr>
        <p:grpSpPr bwMode="auto">
          <a:xfrm>
            <a:off x="1905000" y="2667000"/>
            <a:ext cx="4419600" cy="2652713"/>
            <a:chOff x="1200" y="1680"/>
            <a:chExt cx="2784" cy="1671"/>
          </a:xfrm>
        </p:grpSpPr>
        <p:sp>
          <p:nvSpPr>
            <p:cNvPr id="28686" name="Freeform 12"/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8687" name="Text Box 13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endPara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7673" name="Group 25"/>
          <p:cNvGrpSpPr>
            <a:grpSpLocks/>
          </p:cNvGrpSpPr>
          <p:nvPr/>
        </p:nvGrpSpPr>
        <p:grpSpPr bwMode="auto">
          <a:xfrm>
            <a:off x="1905000" y="2362200"/>
            <a:ext cx="3733800" cy="3276600"/>
            <a:chOff x="1200" y="1488"/>
            <a:chExt cx="2352" cy="2064"/>
          </a:xfrm>
        </p:grpSpPr>
        <p:sp>
          <p:nvSpPr>
            <p:cNvPr id="28684" name="Text Box 8"/>
            <p:cNvSpPr txBox="1">
              <a:spLocks noChangeArrowheads="1"/>
            </p:cNvSpPr>
            <p:nvPr/>
          </p:nvSpPr>
          <p:spPr bwMode="auto">
            <a:xfrm>
              <a:off x="2688" y="1488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  <a:endPara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8685" name="Freeform 17"/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3581400" y="4800600"/>
            <a:ext cx="0" cy="13716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H="1">
            <a:off x="1143000" y="4876800"/>
            <a:ext cx="24384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457200" y="4648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3276600" y="617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3276600" y="4267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8683" name="Text Box 2"/>
          <p:cNvSpPr txBox="1">
            <a:spLocks noChangeArrowheads="1"/>
          </p:cNvSpPr>
          <p:nvPr/>
        </p:nvSpPr>
        <p:spPr bwMode="auto">
          <a:xfrm>
            <a:off x="107504" y="123825"/>
            <a:ext cx="9036496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Model </a:t>
            </a:r>
            <a:r>
              <a:rPr lang="cs-CZ" altLang="cs-CZ" sz="4000" b="1" u="sng" cap="small" dirty="0" smtClean="0">
                <a:latin typeface="+mj-lt"/>
                <a:ea typeface="+mj-ea"/>
                <a:cs typeface="+mj-cs"/>
              </a:rPr>
              <a:t>as-ad </a:t>
            </a: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– makroekonomická rovnováha</a:t>
            </a:r>
          </a:p>
        </p:txBody>
      </p:sp>
    </p:spTree>
    <p:extLst>
      <p:ext uri="{BB962C8B-B14F-4D97-AF65-F5344CB8AC3E}">
        <p14:creationId xmlns:p14="http://schemas.microsoft.com/office/powerpoint/2010/main" val="2299322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8" grpId="0"/>
      <p:bldP spid="27669" grpId="0"/>
      <p:bldP spid="2767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grpSp>
        <p:nvGrpSpPr>
          <p:cNvPr id="29699" name="Group 27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3" name="Text Box 5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5" name="Line 8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29723" name="Freeform 9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29724" name="Group 28"/>
          <p:cNvGrpSpPr>
            <a:grpSpLocks/>
          </p:cNvGrpSpPr>
          <p:nvPr/>
        </p:nvGrpSpPr>
        <p:grpSpPr bwMode="auto">
          <a:xfrm>
            <a:off x="1295400" y="2971800"/>
            <a:ext cx="4267200" cy="2728913"/>
            <a:chOff x="816" y="1872"/>
            <a:chExt cx="2688" cy="1719"/>
          </a:xfrm>
        </p:grpSpPr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816" y="1872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2832" y="326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endPara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9725" name="Group 29"/>
          <p:cNvGrpSpPr>
            <a:grpSpLocks/>
          </p:cNvGrpSpPr>
          <p:nvPr/>
        </p:nvGrpSpPr>
        <p:grpSpPr bwMode="auto">
          <a:xfrm>
            <a:off x="1295400" y="2438400"/>
            <a:ext cx="4267200" cy="2971800"/>
            <a:chOff x="816" y="1536"/>
            <a:chExt cx="2688" cy="1872"/>
          </a:xfrm>
        </p:grpSpPr>
        <p:sp>
          <p:nvSpPr>
            <p:cNvPr id="29715" name="Text Box 6"/>
            <p:cNvSpPr txBox="1">
              <a:spLocks noChangeArrowheads="1"/>
            </p:cNvSpPr>
            <p:nvPr/>
          </p:nvSpPr>
          <p:spPr bwMode="auto">
            <a:xfrm>
              <a:off x="2640" y="1536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  <a:endPara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816" y="1584"/>
              <a:ext cx="1824" cy="1824"/>
            </a:xfrm>
            <a:custGeom>
              <a:avLst/>
              <a:gdLst>
                <a:gd name="T0" fmla="*/ 0 w 1680"/>
                <a:gd name="T1" fmla="*/ 1824 h 1824"/>
                <a:gd name="T2" fmla="*/ 2733 w 1680"/>
                <a:gd name="T3" fmla="*/ 1344 h 1824"/>
                <a:gd name="T4" fmla="*/ 3823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3276600" y="61722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Y*</a:t>
            </a:r>
            <a:endParaRPr lang="cs-CZ" altLang="cs-CZ" sz="2800" b="1" baseline="-25000">
              <a:latin typeface="Times New Roman" panose="02020603050405020304" pitchFamily="18" charset="0"/>
            </a:endParaRPr>
          </a:p>
        </p:txBody>
      </p:sp>
      <p:grpSp>
        <p:nvGrpSpPr>
          <p:cNvPr id="29726" name="Group 30"/>
          <p:cNvGrpSpPr>
            <a:grpSpLocks/>
          </p:cNvGrpSpPr>
          <p:nvPr/>
        </p:nvGrpSpPr>
        <p:grpSpPr bwMode="auto">
          <a:xfrm>
            <a:off x="2916238" y="2205038"/>
            <a:ext cx="1371600" cy="3962400"/>
            <a:chOff x="1824" y="1392"/>
            <a:chExt cx="864" cy="2496"/>
          </a:xfrm>
        </p:grpSpPr>
        <p:sp>
          <p:nvSpPr>
            <p:cNvPr id="9" name="Line 18"/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9714" name="Text Box 19"/>
            <p:cNvSpPr txBox="1">
              <a:spLocks noChangeArrowheads="1"/>
            </p:cNvSpPr>
            <p:nvPr/>
          </p:nvSpPr>
          <p:spPr bwMode="auto">
            <a:xfrm>
              <a:off x="1824" y="1392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LRAS</a:t>
              </a:r>
              <a:endParaRPr lang="cs-CZ" altLang="cs-CZ" sz="2800" b="1" baseline="-25000">
                <a:latin typeface="Times New Roman" panose="02020603050405020304" pitchFamily="18" charset="0"/>
              </a:endParaRPr>
            </a:p>
          </p:txBody>
        </p:sp>
      </p:grp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410200" y="3352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rgbClr val="339966"/>
                </a:solidFill>
                <a:latin typeface="Tahoma" panose="020B0604030504040204" pitchFamily="34" charset="0"/>
              </a:rPr>
              <a:t>Recesní mezera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2514600" y="4419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9718" name="Freeform 22"/>
          <p:cNvSpPr>
            <a:spLocks/>
          </p:cNvSpPr>
          <p:nvPr/>
        </p:nvSpPr>
        <p:spPr bwMode="auto">
          <a:xfrm>
            <a:off x="2700338" y="5084763"/>
            <a:ext cx="900112" cy="1587"/>
          </a:xfrm>
          <a:custGeom>
            <a:avLst/>
            <a:gdLst>
              <a:gd name="T0" fmla="*/ 0 w 567"/>
              <a:gd name="T1" fmla="*/ 0 h 1"/>
              <a:gd name="T2" fmla="*/ 2147483646 w 567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7" h="1">
                <a:moveTo>
                  <a:pt x="0" y="0"/>
                </a:moveTo>
                <a:lnTo>
                  <a:pt x="567" y="0"/>
                </a:lnTo>
              </a:path>
            </a:pathLst>
          </a:custGeom>
          <a:solidFill>
            <a:srgbClr val="008000"/>
          </a:solidFill>
          <a:ln w="47625" cap="flat" cmpd="sng">
            <a:solidFill>
              <a:srgbClr val="008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cxnSp>
        <p:nvCxnSpPr>
          <p:cNvPr id="29719" name="AutoShape 23"/>
          <p:cNvCxnSpPr>
            <a:cxnSpLocks noChangeShapeType="1"/>
            <a:endCxn id="29718" idx="1"/>
          </p:cNvCxnSpPr>
          <p:nvPr/>
        </p:nvCxnSpPr>
        <p:spPr bwMode="auto">
          <a:xfrm rot="10800000" flipV="1">
            <a:off x="3624263" y="3836988"/>
            <a:ext cx="2747962" cy="1247775"/>
          </a:xfrm>
          <a:prstGeom prst="bentConnector3">
            <a:avLst>
              <a:gd name="adj1" fmla="val 50435"/>
            </a:avLst>
          </a:prstGeom>
          <a:noFill/>
          <a:ln w="635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667000" y="5105400"/>
            <a:ext cx="0" cy="10668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2362200" y="617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2895600" y="6172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800" b="1">
                <a:latin typeface="Times New Roman" panose="02020603050405020304" pitchFamily="18" charset="0"/>
              </a:rPr>
              <a:t>&lt;</a:t>
            </a:r>
            <a:endParaRPr lang="cs-CZ" altLang="cs-CZ" sz="2800" b="1" baseline="-25000">
              <a:latin typeface="Times New Roman" panose="02020603050405020304" pitchFamily="18" charset="0"/>
            </a:endParaRP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2339975" y="6237288"/>
            <a:ext cx="1511300" cy="4318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29712" name="Text Box 2"/>
          <p:cNvSpPr txBox="1">
            <a:spLocks noChangeArrowheads="1"/>
          </p:cNvSpPr>
          <p:nvPr/>
        </p:nvSpPr>
        <p:spPr bwMode="auto">
          <a:xfrm>
            <a:off x="0" y="123825"/>
            <a:ext cx="9144000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Model AS-AD – recesní mezera</a:t>
            </a:r>
          </a:p>
        </p:txBody>
      </p:sp>
    </p:spTree>
    <p:extLst>
      <p:ext uri="{BB962C8B-B14F-4D97-AF65-F5344CB8AC3E}">
        <p14:creationId xmlns:p14="http://schemas.microsoft.com/office/powerpoint/2010/main" val="219217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297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297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3" grpId="0"/>
      <p:bldP spid="29716" grpId="0"/>
      <p:bldP spid="29717" grpId="0"/>
      <p:bldP spid="29721" grpId="0"/>
      <p:bldP spid="29722" grpId="0"/>
      <p:bldP spid="29727" grpId="0" animBg="1"/>
      <p:bldP spid="2972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 u="sng" dirty="0">
                <a:solidFill>
                  <a:schemeClr val="tx1"/>
                </a:solidFill>
              </a:rPr>
              <a:t>Agregátní poptávka (AD)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2800" dirty="0"/>
              <a:t>Agregátní poptávka (AD) = ukazuje různá množství reálného produktu, která chtějí ekonomické subjekty (domácnosti, firmy, stát a zahraničí) koupit při různých úrovních cenové hladiny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2800" dirty="0"/>
              <a:t>AD se dá </a:t>
            </a:r>
            <a:r>
              <a:rPr lang="cs-CZ" altLang="cs-CZ" sz="2800" dirty="0"/>
              <a:t>také definovat jako celkové zamýšlené výdaje všech subjektů v ekonomice při určité cenové hladině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2800" dirty="0"/>
              <a:t>Jaký bude tvar křivky?</a:t>
            </a:r>
          </a:p>
          <a:p>
            <a:pPr marL="0" indent="0" eaLnBrk="1" hangingPunct="1">
              <a:buClr>
                <a:srgbClr val="FFC000"/>
              </a:buClr>
              <a:buSzPct val="80000"/>
              <a:buNone/>
            </a:pPr>
            <a:endParaRPr lang="cs-CZ" altLang="cs-CZ" sz="24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93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685800" y="236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5638800" y="617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</a:t>
            </a:r>
          </a:p>
        </p:txBody>
      </p:sp>
      <p:grpSp>
        <p:nvGrpSpPr>
          <p:cNvPr id="30725" name="Group 7"/>
          <p:cNvGrpSpPr>
            <a:grpSpLocks/>
          </p:cNvGrpSpPr>
          <p:nvPr/>
        </p:nvGrpSpPr>
        <p:grpSpPr bwMode="auto">
          <a:xfrm>
            <a:off x="1128713" y="2514600"/>
            <a:ext cx="4814887" cy="3659188"/>
            <a:chOff x="711" y="1584"/>
            <a:chExt cx="3033" cy="2305"/>
          </a:xfrm>
        </p:grpSpPr>
        <p:sp>
          <p:nvSpPr>
            <p:cNvPr id="2" name="Line 8"/>
            <p:cNvSpPr>
              <a:spLocks noChangeShapeType="1"/>
            </p:cNvSpPr>
            <p:nvPr/>
          </p:nvSpPr>
          <p:spPr bwMode="auto">
            <a:xfrm>
              <a:off x="720" y="1584"/>
              <a:ext cx="0" cy="2303"/>
            </a:xfrm>
            <a:prstGeom prst="line">
              <a:avLst/>
            </a:prstGeom>
            <a:noFill/>
            <a:ln w="698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" name="Freeform 9"/>
            <p:cNvSpPr>
              <a:spLocks/>
            </p:cNvSpPr>
            <p:nvPr/>
          </p:nvSpPr>
          <p:spPr bwMode="auto">
            <a:xfrm>
              <a:off x="711" y="3888"/>
              <a:ext cx="3033" cy="1"/>
            </a:xfrm>
            <a:custGeom>
              <a:avLst/>
              <a:gdLst>
                <a:gd name="T0" fmla="*/ 0 w 3033"/>
                <a:gd name="T1" fmla="*/ 0 h 1"/>
                <a:gd name="T2" fmla="*/ 3033 w 303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3" h="1">
                  <a:moveTo>
                    <a:pt x="0" y="0"/>
                  </a:moveTo>
                  <a:lnTo>
                    <a:pt x="3033" y="0"/>
                  </a:lnTo>
                </a:path>
              </a:pathLst>
            </a:custGeom>
            <a:noFill/>
            <a:ln w="635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30748" name="Group 28"/>
          <p:cNvGrpSpPr>
            <a:grpSpLocks/>
          </p:cNvGrpSpPr>
          <p:nvPr/>
        </p:nvGrpSpPr>
        <p:grpSpPr bwMode="auto">
          <a:xfrm>
            <a:off x="3124200" y="2819400"/>
            <a:ext cx="4530725" cy="2928938"/>
            <a:chOff x="1968" y="1776"/>
            <a:chExt cx="2854" cy="1845"/>
          </a:xfrm>
        </p:grpSpPr>
        <p:sp>
          <p:nvSpPr>
            <p:cNvPr id="30743" name="Freeform 10"/>
            <p:cNvSpPr>
              <a:spLocks/>
            </p:cNvSpPr>
            <p:nvPr/>
          </p:nvSpPr>
          <p:spPr bwMode="auto">
            <a:xfrm>
              <a:off x="1968" y="1776"/>
              <a:ext cx="2304" cy="1536"/>
            </a:xfrm>
            <a:custGeom>
              <a:avLst/>
              <a:gdLst>
                <a:gd name="T0" fmla="*/ 0 w 1632"/>
                <a:gd name="T1" fmla="*/ 0 h 1776"/>
                <a:gd name="T2" fmla="*/ 12076 w 1632"/>
                <a:gd name="T3" fmla="*/ 304 h 1776"/>
                <a:gd name="T4" fmla="*/ 51323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" name="Text Box 11"/>
            <p:cNvSpPr txBox="1">
              <a:spLocks noChangeArrowheads="1"/>
            </p:cNvSpPr>
            <p:nvPr/>
          </p:nvSpPr>
          <p:spPr bwMode="auto">
            <a:xfrm>
              <a:off x="4150" y="329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endPara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0749" name="Group 29"/>
          <p:cNvGrpSpPr>
            <a:grpSpLocks/>
          </p:cNvGrpSpPr>
          <p:nvPr/>
        </p:nvGrpSpPr>
        <p:grpSpPr bwMode="auto">
          <a:xfrm>
            <a:off x="2209800" y="2438400"/>
            <a:ext cx="3352800" cy="3505200"/>
            <a:chOff x="1392" y="1536"/>
            <a:chExt cx="2112" cy="2208"/>
          </a:xfrm>
        </p:grpSpPr>
        <p:sp>
          <p:nvSpPr>
            <p:cNvPr id="30741" name="Text Box 6"/>
            <p:cNvSpPr txBox="1">
              <a:spLocks noChangeArrowheads="1"/>
            </p:cNvSpPr>
            <p:nvPr/>
          </p:nvSpPr>
          <p:spPr bwMode="auto">
            <a:xfrm>
              <a:off x="2640" y="1536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  <a:endPara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" name="Freeform 13"/>
            <p:cNvSpPr>
              <a:spLocks/>
            </p:cNvSpPr>
            <p:nvPr/>
          </p:nvSpPr>
          <p:spPr bwMode="auto">
            <a:xfrm>
              <a:off x="1392" y="1824"/>
              <a:ext cx="1632" cy="1920"/>
            </a:xfrm>
            <a:custGeom>
              <a:avLst/>
              <a:gdLst>
                <a:gd name="T0" fmla="*/ 0 w 1680"/>
                <a:gd name="T1" fmla="*/ 3046 h 1824"/>
                <a:gd name="T2" fmla="*/ 899 w 1680"/>
                <a:gd name="T3" fmla="*/ 2243 h 1824"/>
                <a:gd name="T4" fmla="*/ 1257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3276600" y="61722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Y*</a:t>
            </a:r>
            <a:endParaRPr lang="cs-CZ" altLang="cs-CZ" sz="2800" b="1" baseline="-25000">
              <a:latin typeface="Times New Roman" panose="02020603050405020304" pitchFamily="18" charset="0"/>
            </a:endParaRPr>
          </a:p>
        </p:txBody>
      </p:sp>
      <p:grpSp>
        <p:nvGrpSpPr>
          <p:cNvPr id="30750" name="Group 30"/>
          <p:cNvGrpSpPr>
            <a:grpSpLocks/>
          </p:cNvGrpSpPr>
          <p:nvPr/>
        </p:nvGrpSpPr>
        <p:grpSpPr bwMode="auto">
          <a:xfrm>
            <a:off x="2895600" y="2209800"/>
            <a:ext cx="1371600" cy="3932238"/>
            <a:chOff x="1824" y="1392"/>
            <a:chExt cx="864" cy="2477"/>
          </a:xfrm>
        </p:grpSpPr>
        <p:sp>
          <p:nvSpPr>
            <p:cNvPr id="6" name="Line 17"/>
            <p:cNvSpPr>
              <a:spLocks noChangeShapeType="1"/>
            </p:cNvSpPr>
            <p:nvPr/>
          </p:nvSpPr>
          <p:spPr bwMode="auto">
            <a:xfrm flipV="1">
              <a:off x="2245" y="1661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7" name="Text Box 18"/>
            <p:cNvSpPr txBox="1">
              <a:spLocks noChangeArrowheads="1"/>
            </p:cNvSpPr>
            <p:nvPr/>
          </p:nvSpPr>
          <p:spPr bwMode="auto">
            <a:xfrm>
              <a:off x="1824" y="1392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LRAS</a:t>
              </a:r>
              <a:endParaRPr lang="cs-CZ" altLang="cs-CZ" sz="2800" b="1" baseline="-25000">
                <a:latin typeface="Times New Roman" panose="02020603050405020304" pitchFamily="18" charset="0"/>
              </a:endParaRPr>
            </a:p>
          </p:txBody>
        </p:sp>
      </p:grp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6248400" y="2895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>
                <a:solidFill>
                  <a:srgbClr val="339966"/>
                </a:solidFill>
                <a:latin typeface="Tahoma" panose="020B0604030504040204" pitchFamily="34" charset="0"/>
              </a:rPr>
              <a:t>Infla</a:t>
            </a:r>
            <a:r>
              <a:rPr lang="cs-CZ" altLang="cs-CZ" sz="2400" b="1">
                <a:solidFill>
                  <a:srgbClr val="339966"/>
                </a:solidFill>
                <a:latin typeface="Tahoma" panose="020B0604030504040204" pitchFamily="34" charset="0"/>
              </a:rPr>
              <a:t>ční mezera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3886200" y="4038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</a:p>
        </p:txBody>
      </p:sp>
      <p:cxnSp>
        <p:nvCxnSpPr>
          <p:cNvPr id="30742" name="AutoShape 22"/>
          <p:cNvCxnSpPr>
            <a:cxnSpLocks noChangeShapeType="1"/>
          </p:cNvCxnSpPr>
          <p:nvPr/>
        </p:nvCxnSpPr>
        <p:spPr bwMode="auto">
          <a:xfrm rot="10800000" flipV="1">
            <a:off x="4648200" y="3429000"/>
            <a:ext cx="2747963" cy="1247775"/>
          </a:xfrm>
          <a:prstGeom prst="bentConnector3">
            <a:avLst>
              <a:gd name="adj1" fmla="val 50435"/>
            </a:avLst>
          </a:prstGeom>
          <a:noFill/>
          <a:ln w="635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4267200" y="6172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3810000" y="6172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800" b="1">
                <a:latin typeface="Times New Roman" panose="02020603050405020304" pitchFamily="18" charset="0"/>
              </a:rPr>
              <a:t>&lt;</a:t>
            </a:r>
            <a:endParaRPr lang="cs-CZ" altLang="cs-CZ" sz="2800" b="1" baseline="-25000">
              <a:latin typeface="Times New Roman" panose="02020603050405020304" pitchFamily="18" charset="0"/>
            </a:endParaRPr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 flipH="1" flipV="1">
            <a:off x="3581400" y="4800600"/>
            <a:ext cx="685800" cy="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>
            <a:off x="4267200" y="4800600"/>
            <a:ext cx="0" cy="13716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3276600" y="6237288"/>
            <a:ext cx="1511300" cy="4318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30738" name="Text Box 2"/>
          <p:cNvSpPr txBox="1">
            <a:spLocks noChangeArrowheads="1"/>
          </p:cNvSpPr>
          <p:nvPr/>
        </p:nvSpPr>
        <p:spPr bwMode="auto">
          <a:xfrm>
            <a:off x="0" y="123825"/>
            <a:ext cx="9144000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Model AS-AD – inflační mezera</a:t>
            </a:r>
          </a:p>
        </p:txBody>
      </p:sp>
    </p:spTree>
    <p:extLst>
      <p:ext uri="{BB962C8B-B14F-4D97-AF65-F5344CB8AC3E}">
        <p14:creationId xmlns:p14="http://schemas.microsoft.com/office/powerpoint/2010/main" val="31725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307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6" grpId="0"/>
      <p:bldP spid="30739" grpId="0"/>
      <p:bldP spid="30740" grpId="0"/>
      <p:bldP spid="30744" grpId="0"/>
      <p:bldP spid="30745" grpId="0"/>
      <p:bldP spid="30751" grpId="0" animBg="1"/>
      <p:bldP spid="30751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grpSp>
        <p:nvGrpSpPr>
          <p:cNvPr id="31747" name="Group 22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31763" name="Text Box 4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31764" name="Text Box 5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31765" name="Group 7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1766" name="Line 8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31767" name="Freeform 9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28696" name="Group 24"/>
          <p:cNvGrpSpPr>
            <a:grpSpLocks/>
          </p:cNvGrpSpPr>
          <p:nvPr/>
        </p:nvGrpSpPr>
        <p:grpSpPr bwMode="auto">
          <a:xfrm>
            <a:off x="1905000" y="2667000"/>
            <a:ext cx="4419600" cy="2652713"/>
            <a:chOff x="1200" y="1680"/>
            <a:chExt cx="2784" cy="1671"/>
          </a:xfrm>
        </p:grpSpPr>
        <p:sp>
          <p:nvSpPr>
            <p:cNvPr id="31761" name="Freeform 10"/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1762" name="Text Box 11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endPara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8695" name="Group 23"/>
          <p:cNvGrpSpPr>
            <a:grpSpLocks/>
          </p:cNvGrpSpPr>
          <p:nvPr/>
        </p:nvGrpSpPr>
        <p:grpSpPr bwMode="auto">
          <a:xfrm>
            <a:off x="1905000" y="2362200"/>
            <a:ext cx="3733800" cy="3276600"/>
            <a:chOff x="1200" y="1488"/>
            <a:chExt cx="2352" cy="2064"/>
          </a:xfrm>
        </p:grpSpPr>
        <p:sp>
          <p:nvSpPr>
            <p:cNvPr id="31759" name="Text Box 6"/>
            <p:cNvSpPr txBox="1">
              <a:spLocks noChangeArrowheads="1"/>
            </p:cNvSpPr>
            <p:nvPr/>
          </p:nvSpPr>
          <p:spPr bwMode="auto">
            <a:xfrm>
              <a:off x="2688" y="1488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  <a:endPara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760" name="Freeform 13"/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1143000" y="4876800"/>
            <a:ext cx="24384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457200" y="4648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276600" y="61722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Y*</a:t>
            </a:r>
            <a:endParaRPr lang="cs-CZ" altLang="cs-CZ" sz="2800" b="1" baseline="-25000">
              <a:latin typeface="Times New Roman" panose="02020603050405020304" pitchFamily="18" charset="0"/>
            </a:endParaRPr>
          </a:p>
        </p:txBody>
      </p:sp>
      <p:grpSp>
        <p:nvGrpSpPr>
          <p:cNvPr id="28697" name="Group 25"/>
          <p:cNvGrpSpPr>
            <a:grpSpLocks/>
          </p:cNvGrpSpPr>
          <p:nvPr/>
        </p:nvGrpSpPr>
        <p:grpSpPr bwMode="auto">
          <a:xfrm>
            <a:off x="2916238" y="2133600"/>
            <a:ext cx="1371600" cy="4038600"/>
            <a:chOff x="1824" y="1344"/>
            <a:chExt cx="864" cy="2544"/>
          </a:xfrm>
        </p:grpSpPr>
        <p:sp>
          <p:nvSpPr>
            <p:cNvPr id="31757" name="Line 18"/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1758" name="Text Box 19"/>
            <p:cNvSpPr txBox="1">
              <a:spLocks noChangeArrowheads="1"/>
            </p:cNvSpPr>
            <p:nvPr/>
          </p:nvSpPr>
          <p:spPr bwMode="auto">
            <a:xfrm>
              <a:off x="1824" y="1344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LRAS</a:t>
              </a:r>
              <a:endParaRPr lang="cs-CZ" altLang="cs-CZ" sz="2800" b="1" baseline="-25000">
                <a:latin typeface="Times New Roman" panose="02020603050405020304" pitchFamily="18" charset="0"/>
              </a:endParaRPr>
            </a:p>
          </p:txBody>
        </p:sp>
      </p:grp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4343400" y="3429000"/>
            <a:ext cx="4572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>
                <a:solidFill>
                  <a:srgbClr val="339966"/>
                </a:solidFill>
                <a:latin typeface="Tahoma" panose="020B0604030504040204" pitchFamily="34" charset="0"/>
              </a:rPr>
              <a:t>Průsečík leží zároveň na křivce LRAS</a:t>
            </a:r>
            <a:r>
              <a:rPr lang="cs-CZ" altLang="cs-CZ" sz="2000" b="1">
                <a:solidFill>
                  <a:srgbClr val="3399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=&gt;</a:t>
            </a:r>
            <a:r>
              <a:rPr lang="cs-CZ" altLang="cs-CZ" sz="2000" b="1">
                <a:solidFill>
                  <a:srgbClr val="339966"/>
                </a:solidFill>
                <a:latin typeface="Tahoma" panose="020B0604030504040204" pitchFamily="34" charset="0"/>
              </a:rPr>
              <a:t>rovnováha při plné zaměstnanosti neboli přirozené míře nezaměstnanosti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3124200" y="4267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31756" name="Text Box 2"/>
          <p:cNvSpPr txBox="1">
            <a:spLocks noChangeArrowheads="1"/>
          </p:cNvSpPr>
          <p:nvPr/>
        </p:nvSpPr>
        <p:spPr bwMode="auto">
          <a:xfrm>
            <a:off x="0" y="123825"/>
            <a:ext cx="9144000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Model AS-AD</a:t>
            </a:r>
          </a:p>
        </p:txBody>
      </p:sp>
    </p:spTree>
    <p:extLst>
      <p:ext uri="{BB962C8B-B14F-4D97-AF65-F5344CB8AC3E}">
        <p14:creationId xmlns:p14="http://schemas.microsoft.com/office/powerpoint/2010/main" val="215857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2" grpId="0"/>
      <p:bldP spid="2869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  <a:noFill/>
        </p:spPr>
        <p:txBody>
          <a:bodyPr>
            <a:normAutofit/>
          </a:bodyPr>
          <a:lstStyle/>
          <a:p>
            <a:r>
              <a:rPr lang="cs-CZ" altLang="cs-CZ" sz="4000" b="1" u="sng" dirty="0">
                <a:solidFill>
                  <a:schemeClr val="tx1"/>
                </a:solidFill>
              </a:rPr>
              <a:t>Makroekonomická rovnováha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250825" y="1268760"/>
            <a:ext cx="8785225" cy="5328890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Clr>
                <a:srgbClr val="FFC000"/>
              </a:buClr>
              <a:buSzPct val="80000"/>
              <a:buFont typeface="Arial" panose="020B0604020202020204" pitchFamily="34" charset="0"/>
              <a:buNone/>
            </a:pPr>
            <a:r>
              <a:rPr lang="cs-CZ" altLang="cs-CZ" sz="2800" u="sng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Klasické pojetí – vycházejí z těchto předpokladů: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2800" b="1" i="1" dirty="0"/>
              <a:t>pružnost cen </a:t>
            </a:r>
            <a:r>
              <a:rPr lang="cs-CZ" altLang="cs-CZ" sz="2800" dirty="0"/>
              <a:t>(samoregulace trhů pomocí cenového mechanismu)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2800" b="1" i="1" dirty="0"/>
              <a:t>Vývoj úspor a investic </a:t>
            </a:r>
            <a:r>
              <a:rPr lang="cs-CZ" altLang="cs-CZ" sz="2800" dirty="0"/>
              <a:t>výlučně dle vývoje úrokové míry (růst úrok. míry motivuje domácnosti k tvorbě S a následuje přeměna v I). Úroková míra jako vyčišťující faktor na trhu kapitálu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cs-CZ" sz="2800" b="1" i="1" dirty="0"/>
              <a:t>Cenový mechanismus </a:t>
            </a:r>
            <a:r>
              <a:rPr lang="cs-CZ" altLang="cs-CZ" sz="2800" dirty="0"/>
              <a:t>zareaguje na výkyvy AD tak, že navrátí skutečný výkon ekonomiky na úroveň potenciálu  </a:t>
            </a:r>
          </a:p>
        </p:txBody>
      </p:sp>
    </p:spTree>
    <p:extLst>
      <p:ext uri="{BB962C8B-B14F-4D97-AF65-F5344CB8AC3E}">
        <p14:creationId xmlns:p14="http://schemas.microsoft.com/office/powerpoint/2010/main" val="391141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grpSp>
        <p:nvGrpSpPr>
          <p:cNvPr id="33795" name="Group 22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33819" name="Text Box 4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33820" name="Text Box 5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33821" name="Group 7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3822" name="Line 8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33823" name="Freeform 9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28695" name="Group 23"/>
          <p:cNvGrpSpPr>
            <a:grpSpLocks/>
          </p:cNvGrpSpPr>
          <p:nvPr/>
        </p:nvGrpSpPr>
        <p:grpSpPr bwMode="auto">
          <a:xfrm>
            <a:off x="1200150" y="1951038"/>
            <a:ext cx="2476500" cy="3268662"/>
            <a:chOff x="1200" y="1493"/>
            <a:chExt cx="1560" cy="2059"/>
          </a:xfrm>
        </p:grpSpPr>
        <p:sp>
          <p:nvSpPr>
            <p:cNvPr id="33817" name="Text Box 6"/>
            <p:cNvSpPr txBox="1">
              <a:spLocks noChangeArrowheads="1"/>
            </p:cNvSpPr>
            <p:nvPr/>
          </p:nvSpPr>
          <p:spPr bwMode="auto">
            <a:xfrm>
              <a:off x="1896" y="1493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3818" name="Freeform 13"/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8687" name="Line 15"/>
          <p:cNvSpPr>
            <a:spLocks noChangeShapeType="1"/>
          </p:cNvSpPr>
          <p:nvPr/>
        </p:nvSpPr>
        <p:spPr bwMode="auto">
          <a:xfrm flipH="1" flipV="1">
            <a:off x="1089025" y="4935538"/>
            <a:ext cx="2473325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519113" y="4392613"/>
            <a:ext cx="6096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470275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Y*</a:t>
            </a:r>
            <a:endParaRPr lang="cs-CZ" altLang="cs-CZ" sz="2800" b="1" baseline="-25000">
              <a:latin typeface="Times New Roman" panose="02020603050405020304" pitchFamily="18" charset="0"/>
            </a:endParaRPr>
          </a:p>
        </p:txBody>
      </p:sp>
      <p:grpSp>
        <p:nvGrpSpPr>
          <p:cNvPr id="28697" name="Group 25"/>
          <p:cNvGrpSpPr>
            <a:grpSpLocks/>
          </p:cNvGrpSpPr>
          <p:nvPr/>
        </p:nvGrpSpPr>
        <p:grpSpPr bwMode="auto">
          <a:xfrm>
            <a:off x="3602038" y="2366963"/>
            <a:ext cx="1389062" cy="3805237"/>
            <a:chOff x="2256" y="1491"/>
            <a:chExt cx="875" cy="2397"/>
          </a:xfrm>
        </p:grpSpPr>
        <p:sp>
          <p:nvSpPr>
            <p:cNvPr id="33815" name="Line 18"/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3816" name="Text Box 19"/>
            <p:cNvSpPr txBox="1">
              <a:spLocks noChangeArrowheads="1"/>
            </p:cNvSpPr>
            <p:nvPr/>
          </p:nvSpPr>
          <p:spPr bwMode="auto">
            <a:xfrm>
              <a:off x="2267" y="1491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LRAS</a:t>
              </a:r>
              <a:endParaRPr lang="cs-CZ" altLang="cs-CZ" sz="2800" b="1" baseline="-25000">
                <a:latin typeface="Times New Roman" panose="02020603050405020304" pitchFamily="18" charset="0"/>
              </a:endParaRPr>
            </a:p>
          </p:txBody>
        </p:sp>
      </p:grp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1916113" y="426878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3802" name="Text Box 2"/>
          <p:cNvSpPr txBox="1">
            <a:spLocks noChangeArrowheads="1"/>
          </p:cNvSpPr>
          <p:nvPr/>
        </p:nvSpPr>
        <p:spPr bwMode="auto">
          <a:xfrm>
            <a:off x="0" y="123825"/>
            <a:ext cx="9144000" cy="132343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Model AS-AD – obnovování rovnováhy v klasickém přístupu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1906588" y="61991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1392238" y="3173413"/>
            <a:ext cx="4419600" cy="2652712"/>
            <a:chOff x="1200" y="1680"/>
            <a:chExt cx="2784" cy="1671"/>
          </a:xfrm>
        </p:grpSpPr>
        <p:sp>
          <p:nvSpPr>
            <p:cNvPr id="33813" name="Freeform 10"/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3814" name="Text Box 11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endPara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0" name="Line 15"/>
          <p:cNvSpPr>
            <a:spLocks noChangeShapeType="1"/>
          </p:cNvSpPr>
          <p:nvPr/>
        </p:nvSpPr>
        <p:spPr bwMode="auto">
          <a:xfrm flipH="1" flipV="1">
            <a:off x="1128713" y="5475288"/>
            <a:ext cx="2338387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533400" y="4914900"/>
            <a:ext cx="60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395288" y="4584700"/>
            <a:ext cx="0" cy="7858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3676650" y="5441950"/>
            <a:ext cx="609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37" name="Přímá spojnice se šipkou 36"/>
          <p:cNvCxnSpPr/>
          <p:nvPr/>
        </p:nvCxnSpPr>
        <p:spPr>
          <a:xfrm>
            <a:off x="2413000" y="6505575"/>
            <a:ext cx="94138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23"/>
          <p:cNvGrpSpPr>
            <a:grpSpLocks/>
          </p:cNvGrpSpPr>
          <p:nvPr/>
        </p:nvGrpSpPr>
        <p:grpSpPr bwMode="auto">
          <a:xfrm>
            <a:off x="2247900" y="2946400"/>
            <a:ext cx="3727450" cy="2962275"/>
            <a:chOff x="1200" y="1538"/>
            <a:chExt cx="2377" cy="2014"/>
          </a:xfrm>
        </p:grpSpPr>
        <p:sp>
          <p:nvSpPr>
            <p:cNvPr id="33811" name="Text Box 6"/>
            <p:cNvSpPr txBox="1">
              <a:spLocks noChangeArrowheads="1"/>
            </p:cNvSpPr>
            <p:nvPr/>
          </p:nvSpPr>
          <p:spPr bwMode="auto">
            <a:xfrm>
              <a:off x="2713" y="1538"/>
              <a:ext cx="864" cy="3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3812" name="Freeform 13"/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91721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3" grpId="0"/>
      <p:bldP spid="25" grpId="0"/>
      <p:bldP spid="32" grpId="0"/>
      <p:bldP spid="4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  <a:noFill/>
        </p:spPr>
        <p:txBody>
          <a:bodyPr>
            <a:normAutofit/>
          </a:bodyPr>
          <a:lstStyle/>
          <a:p>
            <a:r>
              <a:rPr lang="cs-CZ" altLang="cs-CZ" sz="4000" b="1" u="sng" dirty="0">
                <a:solidFill>
                  <a:schemeClr val="tx1"/>
                </a:solidFill>
              </a:rPr>
              <a:t>Makroekonomická rovnováha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>
          <a:xfrm>
            <a:off x="250825" y="1196752"/>
            <a:ext cx="8713788" cy="5400898"/>
          </a:xfrm>
        </p:spPr>
        <p:txBody>
          <a:bodyPr>
            <a:normAutofit/>
          </a:bodyPr>
          <a:lstStyle/>
          <a:p>
            <a:pPr marL="0" indent="0" eaLnBrk="1" hangingPunct="1">
              <a:spcAft>
                <a:spcPts val="600"/>
              </a:spcAft>
              <a:buClr>
                <a:srgbClr val="FFC000"/>
              </a:buClr>
              <a:buSzPct val="80000"/>
              <a:buFont typeface="Arial" panose="020B0604020202020204" pitchFamily="34" charset="0"/>
              <a:buNone/>
            </a:pPr>
            <a:r>
              <a:rPr lang="cs-CZ" altLang="cs-CZ" sz="2800" u="sng" dirty="0" err="1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Keynesiánci</a:t>
            </a:r>
            <a:r>
              <a:rPr lang="cs-CZ" altLang="cs-CZ" sz="2800" u="sng" dirty="0" smtClean="0"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– vycházejí z těchto předpokladů: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altLang="cs-CZ" sz="2800" b="1" i="1" dirty="0"/>
              <a:t>Nepružnost cen</a:t>
            </a:r>
            <a:r>
              <a:rPr lang="cs-CZ" altLang="cs-CZ" sz="2800" dirty="0"/>
              <a:t> směrem dolů (samoregulace trhů pomocí cenového mechanismu je tak nižší)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altLang="cs-CZ" sz="2800" b="1" i="1" dirty="0"/>
              <a:t>Cenová stabilita </a:t>
            </a:r>
            <a:r>
              <a:rPr lang="cs-CZ" altLang="cs-CZ" sz="2800" dirty="0"/>
              <a:t>jako projev nedokonalosti konkurence, zejména v monopolním nebo oligopolním prostředí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altLang="cs-CZ" sz="2800" dirty="0"/>
              <a:t>Existence cen podléhající </a:t>
            </a:r>
            <a:r>
              <a:rPr lang="cs-CZ" altLang="cs-CZ" sz="2800" b="1" i="1" dirty="0"/>
              <a:t>státní regulaci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altLang="cs-CZ" sz="2800" b="1" i="1" dirty="0"/>
              <a:t>Vývoj úspor a investic </a:t>
            </a:r>
            <a:r>
              <a:rPr lang="cs-CZ" altLang="cs-CZ" sz="2800" dirty="0"/>
              <a:t>není výlučně dle vývoje úrokové míry (nižší citlivost investic na úrokovou míru a úspory jsou funkcí důchodu, úroková míra není tak schopna zabezpečovat automaticky obnovu rovnováhy finančního trhu, neprobíhá automatická přeměna S v I)</a:t>
            </a:r>
          </a:p>
        </p:txBody>
      </p:sp>
    </p:spTree>
    <p:extLst>
      <p:ext uri="{BB962C8B-B14F-4D97-AF65-F5344CB8AC3E}">
        <p14:creationId xmlns:p14="http://schemas.microsoft.com/office/powerpoint/2010/main" val="2809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  <a:noFill/>
        </p:spPr>
        <p:txBody>
          <a:bodyPr>
            <a:normAutofit/>
          </a:bodyPr>
          <a:lstStyle/>
          <a:p>
            <a:r>
              <a:rPr lang="cs-CZ" altLang="cs-CZ" sz="4000" b="1" u="sng" dirty="0">
                <a:solidFill>
                  <a:schemeClr val="tx1"/>
                </a:solidFill>
              </a:rPr>
              <a:t>Makroekonomická rovnováha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>
          <a:xfrm>
            <a:off x="250825" y="1340768"/>
            <a:ext cx="8713788" cy="525688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altLang="cs-CZ" sz="2800" u="sng" dirty="0"/>
              <a:t>AD zaostává za AS</a:t>
            </a:r>
            <a:r>
              <a:rPr lang="cs-CZ" altLang="cs-CZ" sz="2800" dirty="0"/>
              <a:t> =&gt; omezený výkon ekonomiky, který je pod úrovní potenciálního produktu =&gt; v ekonomice nejsou využívány výrobní kapacity a vzniká vysoká nezaměstnanost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altLang="cs-CZ" sz="2800" u="sng" dirty="0"/>
              <a:t>Příčiny</a:t>
            </a:r>
            <a:r>
              <a:rPr lang="cs-CZ" altLang="cs-CZ" sz="2800" dirty="0"/>
              <a:t>: (i) </a:t>
            </a:r>
            <a:r>
              <a:rPr lang="cs-CZ" altLang="cs-CZ" sz="2800" dirty="0" err="1"/>
              <a:t>zostávání</a:t>
            </a:r>
            <a:r>
              <a:rPr lang="cs-CZ" altLang="cs-CZ" sz="2800" dirty="0"/>
              <a:t> výdajů na C za růstem důchodu; (</a:t>
            </a:r>
            <a:r>
              <a:rPr lang="cs-CZ" altLang="cs-CZ" sz="2800" dirty="0" err="1"/>
              <a:t>ii</a:t>
            </a:r>
            <a:r>
              <a:rPr lang="cs-CZ" altLang="cs-CZ" sz="2800" dirty="0"/>
              <a:t>) poruchy v mechanismu přeměny </a:t>
            </a:r>
            <a:br>
              <a:rPr lang="cs-CZ" altLang="cs-CZ" sz="2800" dirty="0"/>
            </a:br>
            <a:r>
              <a:rPr lang="cs-CZ" altLang="cs-CZ" sz="2800" dirty="0"/>
              <a:t>S v I; (</a:t>
            </a:r>
            <a:r>
              <a:rPr lang="cs-CZ" altLang="cs-CZ" sz="2800" dirty="0" err="1"/>
              <a:t>iii</a:t>
            </a:r>
            <a:r>
              <a:rPr lang="cs-CZ" altLang="cs-CZ" sz="2800" dirty="0"/>
              <a:t>) závislost I na jiných veličinách než je úroková míra (např. očekávání budoucího vývoje spojená s rizikem a nejistotou)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altLang="cs-CZ" sz="2800" u="sng" dirty="0"/>
              <a:t>Stimulací AD</a:t>
            </a:r>
            <a:r>
              <a:rPr lang="cs-CZ" altLang="cs-CZ" sz="2800" dirty="0"/>
              <a:t> je možno dosáhnout úrovně výkonu ekonomiky blízkého Y*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altLang="cs-CZ" sz="2800" dirty="0"/>
              <a:t>Byť je tento vzestup Y doprovázen vzestupem P </a:t>
            </a:r>
          </a:p>
          <a:p>
            <a:pPr eaLnBrk="1" hangingPunct="1"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</a:pPr>
            <a:endParaRPr lang="cs-CZ" altLang="cs-CZ" sz="24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51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grpSp>
        <p:nvGrpSpPr>
          <p:cNvPr id="36867" name="Group 27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36901" name="Text Box 4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36902" name="Text Box 5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36903" name="Group 7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6904" name="Line 8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36905" name="Freeform 9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29724" name="Group 28"/>
          <p:cNvGrpSpPr>
            <a:grpSpLocks/>
          </p:cNvGrpSpPr>
          <p:nvPr/>
        </p:nvGrpSpPr>
        <p:grpSpPr bwMode="auto">
          <a:xfrm>
            <a:off x="1295400" y="2971800"/>
            <a:ext cx="4267200" cy="2728913"/>
            <a:chOff x="816" y="1872"/>
            <a:chExt cx="2688" cy="1719"/>
          </a:xfrm>
        </p:grpSpPr>
        <p:sp>
          <p:nvSpPr>
            <p:cNvPr id="36899" name="Freeform 10"/>
            <p:cNvSpPr>
              <a:spLocks/>
            </p:cNvSpPr>
            <p:nvPr/>
          </p:nvSpPr>
          <p:spPr bwMode="auto">
            <a:xfrm>
              <a:off x="816" y="1872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6900" name="Text Box 11"/>
            <p:cNvSpPr txBox="1">
              <a:spLocks noChangeArrowheads="1"/>
            </p:cNvSpPr>
            <p:nvPr/>
          </p:nvSpPr>
          <p:spPr bwMode="auto">
            <a:xfrm>
              <a:off x="2832" y="326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29725" name="Group 29"/>
          <p:cNvGrpSpPr>
            <a:grpSpLocks/>
          </p:cNvGrpSpPr>
          <p:nvPr/>
        </p:nvGrpSpPr>
        <p:grpSpPr bwMode="auto">
          <a:xfrm>
            <a:off x="1295400" y="2438400"/>
            <a:ext cx="4267200" cy="2971800"/>
            <a:chOff x="816" y="1536"/>
            <a:chExt cx="2688" cy="1872"/>
          </a:xfrm>
        </p:grpSpPr>
        <p:sp>
          <p:nvSpPr>
            <p:cNvPr id="36897" name="Text Box 6"/>
            <p:cNvSpPr txBox="1">
              <a:spLocks noChangeArrowheads="1"/>
            </p:cNvSpPr>
            <p:nvPr/>
          </p:nvSpPr>
          <p:spPr bwMode="auto">
            <a:xfrm>
              <a:off x="2640" y="1536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  <a:endPara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6898" name="Freeform 13"/>
            <p:cNvSpPr>
              <a:spLocks/>
            </p:cNvSpPr>
            <p:nvPr/>
          </p:nvSpPr>
          <p:spPr bwMode="auto">
            <a:xfrm>
              <a:off x="816" y="1584"/>
              <a:ext cx="1824" cy="1824"/>
            </a:xfrm>
            <a:custGeom>
              <a:avLst/>
              <a:gdLst>
                <a:gd name="T0" fmla="*/ 0 w 1680"/>
                <a:gd name="T1" fmla="*/ 1824 h 1824"/>
                <a:gd name="T2" fmla="*/ 2733 w 1680"/>
                <a:gd name="T3" fmla="*/ 1344 h 1824"/>
                <a:gd name="T4" fmla="*/ 3823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3276600" y="6172200"/>
            <a:ext cx="838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>
                <a:latin typeface="Times New Roman" panose="02020603050405020304" pitchFamily="18" charset="0"/>
              </a:rPr>
              <a:t>Y*</a:t>
            </a:r>
            <a:endParaRPr lang="cs-CZ" altLang="cs-CZ" sz="2000" b="1" baseline="-25000">
              <a:latin typeface="Times New Roman" panose="02020603050405020304" pitchFamily="18" charset="0"/>
            </a:endParaRPr>
          </a:p>
        </p:txBody>
      </p:sp>
      <p:grpSp>
        <p:nvGrpSpPr>
          <p:cNvPr id="29726" name="Group 30"/>
          <p:cNvGrpSpPr>
            <a:grpSpLocks/>
          </p:cNvGrpSpPr>
          <p:nvPr/>
        </p:nvGrpSpPr>
        <p:grpSpPr bwMode="auto">
          <a:xfrm>
            <a:off x="2916238" y="2205038"/>
            <a:ext cx="1371600" cy="3962400"/>
            <a:chOff x="1824" y="1392"/>
            <a:chExt cx="864" cy="2496"/>
          </a:xfrm>
        </p:grpSpPr>
        <p:sp>
          <p:nvSpPr>
            <p:cNvPr id="36895" name="Line 18"/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6896" name="Text Box 19"/>
            <p:cNvSpPr txBox="1">
              <a:spLocks noChangeArrowheads="1"/>
            </p:cNvSpPr>
            <p:nvPr/>
          </p:nvSpPr>
          <p:spPr bwMode="auto">
            <a:xfrm>
              <a:off x="1824" y="1392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LRAS</a:t>
              </a:r>
              <a:endParaRPr lang="cs-CZ" altLang="cs-CZ" sz="2800" b="1" baseline="-25000">
                <a:latin typeface="Times New Roman" panose="02020603050405020304" pitchFamily="18" charset="0"/>
              </a:endParaRPr>
            </a:p>
          </p:txBody>
        </p:sp>
      </p:grp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3648075" y="4800600"/>
            <a:ext cx="330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rgbClr val="339966"/>
                </a:solidFill>
                <a:latin typeface="Tahoma" panose="020B0604030504040204" pitchFamily="34" charset="0"/>
              </a:rPr>
              <a:t>Recesní mezera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2633663" y="5029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9718" name="Freeform 22"/>
          <p:cNvSpPr>
            <a:spLocks/>
          </p:cNvSpPr>
          <p:nvPr/>
        </p:nvSpPr>
        <p:spPr bwMode="auto">
          <a:xfrm>
            <a:off x="2700338" y="5084763"/>
            <a:ext cx="900112" cy="1587"/>
          </a:xfrm>
          <a:custGeom>
            <a:avLst/>
            <a:gdLst>
              <a:gd name="T0" fmla="*/ 0 w 567"/>
              <a:gd name="T1" fmla="*/ 0 h 1"/>
              <a:gd name="T2" fmla="*/ 2147483646 w 567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67" h="1">
                <a:moveTo>
                  <a:pt x="0" y="0"/>
                </a:moveTo>
                <a:lnTo>
                  <a:pt x="567" y="0"/>
                </a:lnTo>
              </a:path>
            </a:pathLst>
          </a:custGeom>
          <a:solidFill>
            <a:srgbClr val="008000"/>
          </a:solidFill>
          <a:ln w="47625" cap="flat" cmpd="sng">
            <a:solidFill>
              <a:srgbClr val="008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667000" y="5105400"/>
            <a:ext cx="0" cy="10668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2362200" y="6172200"/>
            <a:ext cx="609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>
                <a:latin typeface="Times New Roman" panose="02020603050405020304" pitchFamily="18" charset="0"/>
              </a:rPr>
              <a:t>Y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2895600" y="6172200"/>
            <a:ext cx="457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000" b="1">
                <a:latin typeface="Times New Roman" panose="02020603050405020304" pitchFamily="18" charset="0"/>
              </a:rPr>
              <a:t>&lt;</a:t>
            </a:r>
            <a:endParaRPr lang="cs-CZ" altLang="cs-CZ" sz="2000" b="1" baseline="-25000">
              <a:latin typeface="Times New Roman" panose="02020603050405020304" pitchFamily="18" charset="0"/>
            </a:endParaRP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2339975" y="6237288"/>
            <a:ext cx="1511300" cy="4318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36879" name="Text Box 2"/>
          <p:cNvSpPr txBox="1">
            <a:spLocks noChangeArrowheads="1"/>
          </p:cNvSpPr>
          <p:nvPr/>
        </p:nvSpPr>
        <p:spPr bwMode="auto">
          <a:xfrm>
            <a:off x="0" y="123825"/>
            <a:ext cx="9144000" cy="132343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Model AS-AD – recesní mezera a stimulace AD v keynesiánském modelu</a:t>
            </a:r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V="1">
            <a:off x="1165225" y="5091113"/>
            <a:ext cx="1500188" cy="1270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641350" y="4824413"/>
            <a:ext cx="609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30" name="Group 28"/>
          <p:cNvGrpSpPr>
            <a:grpSpLocks/>
          </p:cNvGrpSpPr>
          <p:nvPr/>
        </p:nvGrpSpPr>
        <p:grpSpPr bwMode="auto">
          <a:xfrm>
            <a:off x="1819275" y="2695575"/>
            <a:ext cx="4270375" cy="2592388"/>
            <a:chOff x="816" y="1872"/>
            <a:chExt cx="2690" cy="1633"/>
          </a:xfrm>
        </p:grpSpPr>
        <p:sp>
          <p:nvSpPr>
            <p:cNvPr id="36893" name="Freeform 10"/>
            <p:cNvSpPr>
              <a:spLocks/>
            </p:cNvSpPr>
            <p:nvPr/>
          </p:nvSpPr>
          <p:spPr bwMode="auto">
            <a:xfrm>
              <a:off x="816" y="1872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6894" name="Text Box 11"/>
            <p:cNvSpPr txBox="1">
              <a:spLocks noChangeArrowheads="1"/>
            </p:cNvSpPr>
            <p:nvPr/>
          </p:nvSpPr>
          <p:spPr bwMode="auto">
            <a:xfrm>
              <a:off x="2834" y="3178"/>
              <a:ext cx="672" cy="327"/>
            </a:xfrm>
            <a:prstGeom prst="rect">
              <a:avLst/>
            </a:prstGeom>
            <a:noFill/>
            <a:ln w="635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cxnSp>
        <p:nvCxnSpPr>
          <p:cNvPr id="3" name="Přímá spojnice se šipkou 2"/>
          <p:cNvCxnSpPr/>
          <p:nvPr/>
        </p:nvCxnSpPr>
        <p:spPr>
          <a:xfrm flipV="1">
            <a:off x="1644650" y="3709988"/>
            <a:ext cx="269875" cy="1063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V="1">
            <a:off x="1914525" y="4273550"/>
            <a:ext cx="271463" cy="1063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V="1">
            <a:off x="4343400" y="5172075"/>
            <a:ext cx="271463" cy="1079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2840038" y="412115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>
            <a:off x="1165225" y="4760913"/>
            <a:ext cx="1976438" cy="20637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9" name="Line 24"/>
          <p:cNvSpPr>
            <a:spLocks noChangeShapeType="1"/>
          </p:cNvSpPr>
          <p:nvPr/>
        </p:nvSpPr>
        <p:spPr bwMode="auto">
          <a:xfrm flipH="1">
            <a:off x="3197225" y="4845050"/>
            <a:ext cx="6350" cy="13049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620713" y="4227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41" name="Přímá spojnice se šipkou 40"/>
          <p:cNvCxnSpPr/>
          <p:nvPr/>
        </p:nvCxnSpPr>
        <p:spPr>
          <a:xfrm flipV="1">
            <a:off x="542925" y="4379913"/>
            <a:ext cx="7938" cy="7239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25"/>
          <p:cNvSpPr txBox="1">
            <a:spLocks noChangeArrowheads="1"/>
          </p:cNvSpPr>
          <p:nvPr/>
        </p:nvSpPr>
        <p:spPr bwMode="auto">
          <a:xfrm>
            <a:off x="2965450" y="6181725"/>
            <a:ext cx="609600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>
                <a:latin typeface="Times New Roman" panose="02020603050405020304" pitchFamily="18" charset="0"/>
              </a:rPr>
              <a:t>Y</a:t>
            </a:r>
            <a:r>
              <a:rPr lang="cs-CZ" altLang="cs-CZ" sz="2000" b="1" baseline="-25000"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44" name="Přímá spojnice se šipkou 43"/>
          <p:cNvCxnSpPr/>
          <p:nvPr/>
        </p:nvCxnSpPr>
        <p:spPr>
          <a:xfrm flipV="1">
            <a:off x="2497138" y="6626225"/>
            <a:ext cx="873125" cy="15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11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97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297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3" grpId="0"/>
      <p:bldP spid="29716" grpId="0"/>
      <p:bldP spid="29716" grpId="1"/>
      <p:bldP spid="29717" grpId="0"/>
      <p:bldP spid="29721" grpId="0"/>
      <p:bldP spid="29722" grpId="0"/>
      <p:bldP spid="29722" grpId="1"/>
      <p:bldP spid="29727" grpId="0" animBg="1"/>
      <p:bldP spid="29727" grpId="1" animBg="1"/>
      <p:bldP spid="29727" grpId="2" animBg="1"/>
      <p:bldP spid="29" grpId="0"/>
      <p:bldP spid="37" grpId="0"/>
      <p:bldP spid="40" grpId="0"/>
      <p:bldP spid="4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grpSp>
        <p:nvGrpSpPr>
          <p:cNvPr id="37891" name="Group 22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37918" name="Text Box 4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37919" name="Text Box 5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37920" name="Group 7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7921" name="Line 8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37922" name="Freeform 9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28696" name="Group 24"/>
          <p:cNvGrpSpPr>
            <a:grpSpLocks/>
          </p:cNvGrpSpPr>
          <p:nvPr/>
        </p:nvGrpSpPr>
        <p:grpSpPr bwMode="auto">
          <a:xfrm>
            <a:off x="1905000" y="2667000"/>
            <a:ext cx="4419600" cy="2652713"/>
            <a:chOff x="1200" y="1680"/>
            <a:chExt cx="2784" cy="1671"/>
          </a:xfrm>
        </p:grpSpPr>
        <p:sp>
          <p:nvSpPr>
            <p:cNvPr id="37916" name="Freeform 10"/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7917" name="Text Box 11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28695" name="Group 23"/>
          <p:cNvGrpSpPr>
            <a:grpSpLocks/>
          </p:cNvGrpSpPr>
          <p:nvPr/>
        </p:nvGrpSpPr>
        <p:grpSpPr bwMode="auto">
          <a:xfrm>
            <a:off x="1468438" y="2362200"/>
            <a:ext cx="3741737" cy="3048000"/>
            <a:chOff x="1200" y="1632"/>
            <a:chExt cx="2357" cy="1920"/>
          </a:xfrm>
        </p:grpSpPr>
        <p:sp>
          <p:nvSpPr>
            <p:cNvPr id="37914" name="Text Box 6"/>
            <p:cNvSpPr txBox="1">
              <a:spLocks noChangeArrowheads="1"/>
            </p:cNvSpPr>
            <p:nvPr/>
          </p:nvSpPr>
          <p:spPr bwMode="auto">
            <a:xfrm>
              <a:off x="2693" y="1825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SRAS</a:t>
              </a:r>
              <a:endPara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7915" name="Freeform 13"/>
            <p:cNvSpPr>
              <a:spLocks/>
            </p:cNvSpPr>
            <p:nvPr/>
          </p:nvSpPr>
          <p:spPr bwMode="auto">
            <a:xfrm>
              <a:off x="1200" y="1632"/>
              <a:ext cx="1488" cy="1920"/>
            </a:xfrm>
            <a:custGeom>
              <a:avLst/>
              <a:gdLst>
                <a:gd name="T0" fmla="*/ 0 w 1680"/>
                <a:gd name="T1" fmla="*/ 3046 h 1824"/>
                <a:gd name="T2" fmla="*/ 357 w 1680"/>
                <a:gd name="T3" fmla="*/ 2243 h 1824"/>
                <a:gd name="T4" fmla="*/ 499 w 1680"/>
                <a:gd name="T5" fmla="*/ 0 h 18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80" h="1824">
                  <a:moveTo>
                    <a:pt x="0" y="1824"/>
                  </a:moveTo>
                  <a:cubicBezTo>
                    <a:pt x="460" y="1736"/>
                    <a:pt x="920" y="1648"/>
                    <a:pt x="1200" y="1344"/>
                  </a:cubicBezTo>
                  <a:cubicBezTo>
                    <a:pt x="1480" y="1040"/>
                    <a:pt x="1600" y="224"/>
                    <a:pt x="1680" y="0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1143000" y="4648200"/>
            <a:ext cx="19812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519113" y="4392613"/>
            <a:ext cx="6096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470275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Y*</a:t>
            </a:r>
            <a:endParaRPr lang="cs-CZ" altLang="cs-CZ" sz="2800" b="1" baseline="-25000">
              <a:latin typeface="Times New Roman" panose="02020603050405020304" pitchFamily="18" charset="0"/>
            </a:endParaRPr>
          </a:p>
        </p:txBody>
      </p:sp>
      <p:grpSp>
        <p:nvGrpSpPr>
          <p:cNvPr id="28697" name="Group 25"/>
          <p:cNvGrpSpPr>
            <a:grpSpLocks/>
          </p:cNvGrpSpPr>
          <p:nvPr/>
        </p:nvGrpSpPr>
        <p:grpSpPr bwMode="auto">
          <a:xfrm>
            <a:off x="2590800" y="2165350"/>
            <a:ext cx="1371600" cy="4006850"/>
            <a:chOff x="1619" y="1364"/>
            <a:chExt cx="864" cy="2524"/>
          </a:xfrm>
        </p:grpSpPr>
        <p:sp>
          <p:nvSpPr>
            <p:cNvPr id="37912" name="Line 18"/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7913" name="Text Box 19"/>
            <p:cNvSpPr txBox="1">
              <a:spLocks noChangeArrowheads="1"/>
            </p:cNvSpPr>
            <p:nvPr/>
          </p:nvSpPr>
          <p:spPr bwMode="auto">
            <a:xfrm>
              <a:off x="1619" y="1364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LRAS</a:t>
              </a:r>
              <a:endParaRPr lang="cs-CZ" altLang="cs-CZ" sz="2800" b="1" baseline="-25000">
                <a:latin typeface="Times New Roman" panose="02020603050405020304" pitchFamily="18" charset="0"/>
              </a:endParaRPr>
            </a:p>
          </p:txBody>
        </p:sp>
      </p:grp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2884488" y="408305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37899" name="Text Box 2"/>
          <p:cNvSpPr txBox="1">
            <a:spLocks noChangeArrowheads="1"/>
          </p:cNvSpPr>
          <p:nvPr/>
        </p:nvSpPr>
        <p:spPr bwMode="auto">
          <a:xfrm>
            <a:off x="0" y="123825"/>
            <a:ext cx="9144000" cy="132343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Model AS-AD – negativní poptávkový šok (např. snížení G)</a:t>
            </a: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 flipH="1" flipV="1">
            <a:off x="3122613" y="4602163"/>
            <a:ext cx="1587" cy="15716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2857500" y="616585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1392238" y="3173413"/>
            <a:ext cx="4419600" cy="2652712"/>
            <a:chOff x="1200" y="1680"/>
            <a:chExt cx="2784" cy="1671"/>
          </a:xfrm>
        </p:grpSpPr>
        <p:sp>
          <p:nvSpPr>
            <p:cNvPr id="37910" name="Freeform 10"/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7911" name="Text Box 11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30" name="Line 15"/>
          <p:cNvSpPr>
            <a:spLocks noChangeShapeType="1"/>
          </p:cNvSpPr>
          <p:nvPr/>
        </p:nvSpPr>
        <p:spPr bwMode="auto">
          <a:xfrm flipH="1">
            <a:off x="1128713" y="5105400"/>
            <a:ext cx="128270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1" name="Line 15"/>
          <p:cNvSpPr>
            <a:spLocks noChangeShapeType="1"/>
          </p:cNvSpPr>
          <p:nvPr/>
        </p:nvSpPr>
        <p:spPr bwMode="auto">
          <a:xfrm flipH="1" flipV="1">
            <a:off x="2411413" y="5135563"/>
            <a:ext cx="1587" cy="1038225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533400" y="4914900"/>
            <a:ext cx="60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2133600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323850" y="4602163"/>
            <a:ext cx="0" cy="7858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stCxn id="25" idx="2"/>
          </p:cNvCxnSpPr>
          <p:nvPr/>
        </p:nvCxnSpPr>
        <p:spPr>
          <a:xfrm flipH="1">
            <a:off x="2133600" y="6684963"/>
            <a:ext cx="1143000" cy="79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2246313" y="460216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63374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3" grpId="0"/>
      <p:bldP spid="25" grpId="0"/>
      <p:bldP spid="32" grpId="0"/>
      <p:bldP spid="33" grpId="0"/>
      <p:bldP spid="4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grpSp>
        <p:nvGrpSpPr>
          <p:cNvPr id="38915" name="Group 22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38934" name="Text Box 4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38935" name="Text Box 5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38936" name="Group 7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38937" name="Line 8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38938" name="Freeform 9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28696" name="Group 24"/>
          <p:cNvGrpSpPr>
            <a:grpSpLocks/>
          </p:cNvGrpSpPr>
          <p:nvPr/>
        </p:nvGrpSpPr>
        <p:grpSpPr bwMode="auto">
          <a:xfrm>
            <a:off x="2470150" y="3473450"/>
            <a:ext cx="4419600" cy="2652713"/>
            <a:chOff x="1200" y="1680"/>
            <a:chExt cx="2784" cy="1671"/>
          </a:xfrm>
        </p:grpSpPr>
        <p:sp>
          <p:nvSpPr>
            <p:cNvPr id="38932" name="Freeform 10"/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8933" name="Text Box 11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1128713" y="5438775"/>
            <a:ext cx="2452687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544513" y="5126038"/>
            <a:ext cx="60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470275" y="61737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Y*</a:t>
            </a:r>
            <a:endParaRPr lang="cs-CZ" altLang="cs-CZ" sz="2800" b="1" baseline="-25000">
              <a:latin typeface="Times New Roman" panose="02020603050405020304" pitchFamily="18" charset="0"/>
            </a:endParaRPr>
          </a:p>
        </p:txBody>
      </p:sp>
      <p:grpSp>
        <p:nvGrpSpPr>
          <p:cNvPr id="28697" name="Group 25"/>
          <p:cNvGrpSpPr>
            <a:grpSpLocks/>
          </p:cNvGrpSpPr>
          <p:nvPr/>
        </p:nvGrpSpPr>
        <p:grpSpPr bwMode="auto">
          <a:xfrm>
            <a:off x="2590800" y="2165350"/>
            <a:ext cx="1371600" cy="4006850"/>
            <a:chOff x="1619" y="1364"/>
            <a:chExt cx="864" cy="2524"/>
          </a:xfrm>
        </p:grpSpPr>
        <p:sp>
          <p:nvSpPr>
            <p:cNvPr id="38930" name="Line 18"/>
            <p:cNvSpPr>
              <a:spLocks noChangeShapeType="1"/>
            </p:cNvSpPr>
            <p:nvPr/>
          </p:nvSpPr>
          <p:spPr bwMode="auto">
            <a:xfrm flipV="1">
              <a:off x="2256" y="1680"/>
              <a:ext cx="0" cy="22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8931" name="Text Box 19"/>
            <p:cNvSpPr txBox="1">
              <a:spLocks noChangeArrowheads="1"/>
            </p:cNvSpPr>
            <p:nvPr/>
          </p:nvSpPr>
          <p:spPr bwMode="auto">
            <a:xfrm>
              <a:off x="1619" y="1364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LRAS</a:t>
              </a:r>
              <a:endParaRPr lang="cs-CZ" altLang="cs-CZ" sz="2800" b="1" baseline="-25000">
                <a:latin typeface="Times New Roman" panose="02020603050405020304" pitchFamily="18" charset="0"/>
              </a:endParaRPr>
            </a:p>
          </p:txBody>
        </p:sp>
      </p:grp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3602038" y="50038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38922" name="Text Box 2"/>
          <p:cNvSpPr txBox="1">
            <a:spLocks noChangeArrowheads="1"/>
          </p:cNvSpPr>
          <p:nvPr/>
        </p:nvSpPr>
        <p:spPr bwMode="auto">
          <a:xfrm>
            <a:off x="0" y="123825"/>
            <a:ext cx="9144000" cy="132343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Model AS-AD – dlouhodobá rovnováha a poptávkový šok</a:t>
            </a:r>
          </a:p>
        </p:txBody>
      </p: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2855913" y="2630488"/>
            <a:ext cx="4419600" cy="2652712"/>
            <a:chOff x="1200" y="1680"/>
            <a:chExt cx="2784" cy="1671"/>
          </a:xfrm>
        </p:grpSpPr>
        <p:sp>
          <p:nvSpPr>
            <p:cNvPr id="38928" name="Freeform 10"/>
            <p:cNvSpPr>
              <a:spLocks/>
            </p:cNvSpPr>
            <p:nvPr/>
          </p:nvSpPr>
          <p:spPr bwMode="auto">
            <a:xfrm>
              <a:off x="1200" y="1680"/>
              <a:ext cx="2064" cy="1536"/>
            </a:xfrm>
            <a:custGeom>
              <a:avLst/>
              <a:gdLst>
                <a:gd name="T0" fmla="*/ 0 w 1632"/>
                <a:gd name="T1" fmla="*/ 0 h 1776"/>
                <a:gd name="T2" fmla="*/ 4024 w 1632"/>
                <a:gd name="T3" fmla="*/ 304 h 1776"/>
                <a:gd name="T4" fmla="*/ 17086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8929" name="Text Box 11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30" name="Line 15"/>
          <p:cNvSpPr>
            <a:spLocks noChangeShapeType="1"/>
          </p:cNvSpPr>
          <p:nvPr/>
        </p:nvSpPr>
        <p:spPr bwMode="auto">
          <a:xfrm flipH="1">
            <a:off x="1143000" y="4392613"/>
            <a:ext cx="2355850" cy="0"/>
          </a:xfrm>
          <a:prstGeom prst="line">
            <a:avLst/>
          </a:prstGeom>
          <a:noFill/>
          <a:ln w="635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519113" y="4078288"/>
            <a:ext cx="609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  <a:r>
              <a:rPr lang="cs-CZ" altLang="cs-CZ" sz="2800" b="1" baseline="-25000"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3" name="Přímá spojnice se šipkou 2"/>
          <p:cNvCxnSpPr/>
          <p:nvPr/>
        </p:nvCxnSpPr>
        <p:spPr>
          <a:xfrm flipV="1">
            <a:off x="319088" y="4375150"/>
            <a:ext cx="0" cy="9937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3649663" y="390048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81941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3" grpId="0"/>
      <p:bldP spid="32" grpId="0"/>
      <p:bldP spid="4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1822" y="120749"/>
            <a:ext cx="9144000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poptávka (AD)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76225" y="2901950"/>
            <a:ext cx="20574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latin typeface="Times New Roman" panose="02020603050405020304" pitchFamily="18" charset="0"/>
              </a:rPr>
              <a:t>Cenová hladina (P) 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503488" y="5253038"/>
            <a:ext cx="32766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Y (reálný produkt)</a:t>
            </a:r>
          </a:p>
        </p:txBody>
      </p:sp>
      <p:grpSp>
        <p:nvGrpSpPr>
          <p:cNvPr id="10272" name="Group 32"/>
          <p:cNvGrpSpPr>
            <a:grpSpLocks/>
          </p:cNvGrpSpPr>
          <p:nvPr/>
        </p:nvGrpSpPr>
        <p:grpSpPr bwMode="auto">
          <a:xfrm>
            <a:off x="1298575" y="3394075"/>
            <a:ext cx="1751013" cy="1614488"/>
            <a:chOff x="1344" y="1680"/>
            <a:chExt cx="2227" cy="2016"/>
          </a:xfrm>
        </p:grpSpPr>
        <p:sp>
          <p:nvSpPr>
            <p:cNvPr id="4137" name="Freeform 7"/>
            <p:cNvSpPr>
              <a:spLocks/>
            </p:cNvSpPr>
            <p:nvPr/>
          </p:nvSpPr>
          <p:spPr bwMode="auto">
            <a:xfrm>
              <a:off x="1344" y="1680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138" name="Text Box 8"/>
            <p:cNvSpPr txBox="1">
              <a:spLocks noChangeArrowheads="1"/>
            </p:cNvSpPr>
            <p:nvPr/>
          </p:nvSpPr>
          <p:spPr bwMode="auto">
            <a:xfrm>
              <a:off x="2880" y="3312"/>
              <a:ext cx="691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endParaRPr lang="cs-CZ" altLang="cs-CZ" sz="1400" b="1" baseline="-250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822325" y="3287713"/>
            <a:ext cx="2376488" cy="1943100"/>
            <a:chOff x="711" y="1584"/>
            <a:chExt cx="3033" cy="2305"/>
          </a:xfrm>
        </p:grpSpPr>
        <p:sp>
          <p:nvSpPr>
            <p:cNvPr id="4135" name="Line 11"/>
            <p:cNvSpPr>
              <a:spLocks noChangeShapeType="1"/>
            </p:cNvSpPr>
            <p:nvPr/>
          </p:nvSpPr>
          <p:spPr bwMode="auto">
            <a:xfrm>
              <a:off x="720" y="1584"/>
              <a:ext cx="0" cy="2303"/>
            </a:xfrm>
            <a:prstGeom prst="line">
              <a:avLst/>
            </a:prstGeom>
            <a:noFill/>
            <a:ln w="698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136" name="Freeform 12"/>
            <p:cNvSpPr>
              <a:spLocks/>
            </p:cNvSpPr>
            <p:nvPr/>
          </p:nvSpPr>
          <p:spPr bwMode="auto">
            <a:xfrm>
              <a:off x="711" y="3888"/>
              <a:ext cx="3033" cy="1"/>
            </a:xfrm>
            <a:custGeom>
              <a:avLst/>
              <a:gdLst>
                <a:gd name="T0" fmla="*/ 0 w 3033"/>
                <a:gd name="T1" fmla="*/ 0 h 1"/>
                <a:gd name="T2" fmla="*/ 3033 w 303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3" h="1">
                  <a:moveTo>
                    <a:pt x="0" y="0"/>
                  </a:moveTo>
                  <a:lnTo>
                    <a:pt x="3033" y="0"/>
                  </a:lnTo>
                </a:path>
              </a:pathLst>
            </a:custGeom>
            <a:noFill/>
            <a:ln w="635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4104" name="TextovéPole 1"/>
          <p:cNvSpPr txBox="1">
            <a:spLocks noChangeArrowheads="1"/>
          </p:cNvSpPr>
          <p:nvPr/>
        </p:nvSpPr>
        <p:spPr bwMode="auto">
          <a:xfrm>
            <a:off x="433388" y="1147763"/>
            <a:ext cx="2765425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lphaLcParenR"/>
            </a:pPr>
            <a:r>
              <a:rPr lang="cs-CZ" altLang="cs-CZ" sz="2200" b="1" dirty="0">
                <a:ea typeface="Consolas" panose="020B0609020204030204" pitchFamily="49" charset="0"/>
                <a:cs typeface="Calibri" panose="020F0502020204030204" pitchFamily="34" charset="0"/>
              </a:rPr>
              <a:t>Vliv změny cenové hladiny</a:t>
            </a:r>
            <a:r>
              <a:rPr lang="cs-CZ" altLang="cs-CZ" sz="2200" dirty="0">
                <a:ea typeface="Consolas" panose="020B0609020204030204" pitchFamily="49" charset="0"/>
                <a:cs typeface="Calibri" panose="020F0502020204030204" pitchFamily="34" charset="0"/>
              </a:rPr>
              <a:t> – způsobuje posun po křivce AD</a:t>
            </a:r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endParaRPr lang="cs-CZ" altLang="cs-CZ" sz="16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" name="Přímá spojnice 3"/>
          <p:cNvCxnSpPr/>
          <p:nvPr/>
        </p:nvCxnSpPr>
        <p:spPr>
          <a:xfrm>
            <a:off x="828675" y="4052888"/>
            <a:ext cx="582613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1411288" y="4052888"/>
            <a:ext cx="0" cy="117633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828675" y="4641850"/>
            <a:ext cx="108108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1909763" y="4641850"/>
            <a:ext cx="0" cy="58737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495300" y="4459288"/>
            <a:ext cx="431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P</a:t>
            </a:r>
            <a:r>
              <a:rPr lang="cs-CZ" altLang="cs-CZ" sz="1400" b="1" baseline="-25000">
                <a:latin typeface="Times New Roman" panose="02020603050405020304" pitchFamily="18" charset="0"/>
              </a:rPr>
              <a:t>2</a:t>
            </a:r>
            <a:r>
              <a:rPr lang="cs-CZ" altLang="cs-CZ" sz="14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485775" y="3894138"/>
            <a:ext cx="431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P</a:t>
            </a:r>
            <a:r>
              <a:rPr lang="cs-CZ" altLang="cs-CZ" sz="1400" b="1" baseline="-25000">
                <a:latin typeface="Times New Roman" panose="02020603050405020304" pitchFamily="18" charset="0"/>
              </a:rPr>
              <a:t>1</a:t>
            </a:r>
            <a:r>
              <a:rPr lang="cs-CZ" altLang="cs-CZ" sz="14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1260475" y="5283200"/>
            <a:ext cx="431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Y</a:t>
            </a:r>
            <a:r>
              <a:rPr lang="cs-CZ" altLang="cs-CZ" sz="1400" b="1" baseline="-25000">
                <a:latin typeface="Times New Roman" panose="02020603050405020304" pitchFamily="18" charset="0"/>
              </a:rPr>
              <a:t>1</a:t>
            </a:r>
            <a:r>
              <a:rPr lang="cs-CZ" altLang="cs-CZ" sz="14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1693863" y="5283200"/>
            <a:ext cx="431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Y</a:t>
            </a:r>
            <a:r>
              <a:rPr lang="cs-CZ" altLang="cs-CZ" sz="1400" b="1" baseline="-25000">
                <a:latin typeface="Times New Roman" panose="02020603050405020304" pitchFamily="18" charset="0"/>
              </a:rPr>
              <a:t>2</a:t>
            </a:r>
            <a:r>
              <a:rPr lang="cs-CZ" altLang="cs-CZ" sz="1400" b="1">
                <a:latin typeface="Times New Roman" panose="02020603050405020304" pitchFamily="18" charset="0"/>
              </a:rPr>
              <a:t> 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485775" y="4048125"/>
            <a:ext cx="0" cy="5937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>
            <a:off x="1368425" y="5710238"/>
            <a:ext cx="60007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3695700" y="2862263"/>
            <a:ext cx="20574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Cenová hladina (P) </a:t>
            </a:r>
          </a:p>
        </p:txBody>
      </p:sp>
      <p:sp>
        <p:nvSpPr>
          <p:cNvPr id="55" name="Text Box 6"/>
          <p:cNvSpPr txBox="1">
            <a:spLocks noChangeArrowheads="1"/>
          </p:cNvSpPr>
          <p:nvPr/>
        </p:nvSpPr>
        <p:spPr bwMode="auto">
          <a:xfrm>
            <a:off x="6354763" y="5205413"/>
            <a:ext cx="32766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Y (reálný produkt)</a:t>
            </a:r>
          </a:p>
        </p:txBody>
      </p:sp>
      <p:grpSp>
        <p:nvGrpSpPr>
          <p:cNvPr id="56" name="Group 32"/>
          <p:cNvGrpSpPr>
            <a:grpSpLocks/>
          </p:cNvGrpSpPr>
          <p:nvPr/>
        </p:nvGrpSpPr>
        <p:grpSpPr bwMode="auto">
          <a:xfrm>
            <a:off x="5157788" y="3392488"/>
            <a:ext cx="1749425" cy="1614487"/>
            <a:chOff x="1344" y="1680"/>
            <a:chExt cx="2227" cy="2016"/>
          </a:xfrm>
        </p:grpSpPr>
        <p:sp>
          <p:nvSpPr>
            <p:cNvPr id="4133" name="Freeform 7"/>
            <p:cNvSpPr>
              <a:spLocks/>
            </p:cNvSpPr>
            <p:nvPr/>
          </p:nvSpPr>
          <p:spPr bwMode="auto">
            <a:xfrm>
              <a:off x="1344" y="1680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134" name="Text Box 8"/>
            <p:cNvSpPr txBox="1">
              <a:spLocks noChangeArrowheads="1"/>
            </p:cNvSpPr>
            <p:nvPr/>
          </p:nvSpPr>
          <p:spPr bwMode="auto">
            <a:xfrm>
              <a:off x="2880" y="3312"/>
              <a:ext cx="691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14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59" name="Group 10"/>
          <p:cNvGrpSpPr>
            <a:grpSpLocks/>
          </p:cNvGrpSpPr>
          <p:nvPr/>
        </p:nvGrpSpPr>
        <p:grpSpPr bwMode="auto">
          <a:xfrm>
            <a:off x="4673600" y="3240088"/>
            <a:ext cx="2376488" cy="1943100"/>
            <a:chOff x="711" y="1584"/>
            <a:chExt cx="3033" cy="2305"/>
          </a:xfrm>
        </p:grpSpPr>
        <p:sp>
          <p:nvSpPr>
            <p:cNvPr id="4131" name="Line 11"/>
            <p:cNvSpPr>
              <a:spLocks noChangeShapeType="1"/>
            </p:cNvSpPr>
            <p:nvPr/>
          </p:nvSpPr>
          <p:spPr bwMode="auto">
            <a:xfrm>
              <a:off x="720" y="1584"/>
              <a:ext cx="0" cy="2303"/>
            </a:xfrm>
            <a:prstGeom prst="line">
              <a:avLst/>
            </a:prstGeom>
            <a:noFill/>
            <a:ln w="698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132" name="Freeform 12"/>
            <p:cNvSpPr>
              <a:spLocks/>
            </p:cNvSpPr>
            <p:nvPr/>
          </p:nvSpPr>
          <p:spPr bwMode="auto">
            <a:xfrm>
              <a:off x="711" y="3888"/>
              <a:ext cx="3033" cy="1"/>
            </a:xfrm>
            <a:custGeom>
              <a:avLst/>
              <a:gdLst>
                <a:gd name="T0" fmla="*/ 0 w 3033"/>
                <a:gd name="T1" fmla="*/ 0 h 1"/>
                <a:gd name="T2" fmla="*/ 3033 w 303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3" h="1">
                  <a:moveTo>
                    <a:pt x="0" y="0"/>
                  </a:moveTo>
                  <a:lnTo>
                    <a:pt x="3033" y="0"/>
                  </a:lnTo>
                </a:path>
              </a:pathLst>
            </a:custGeom>
            <a:noFill/>
            <a:ln w="635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4337050" y="3846513"/>
            <a:ext cx="4333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P</a:t>
            </a:r>
            <a:r>
              <a:rPr lang="cs-CZ" altLang="cs-CZ" sz="1400" b="1" baseline="-25000">
                <a:latin typeface="Times New Roman" panose="02020603050405020304" pitchFamily="18" charset="0"/>
              </a:rPr>
              <a:t>1</a:t>
            </a:r>
            <a:r>
              <a:rPr lang="cs-CZ" altLang="cs-CZ" sz="14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5111750" y="5235575"/>
            <a:ext cx="431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Y</a:t>
            </a:r>
            <a:r>
              <a:rPr lang="cs-CZ" altLang="cs-CZ" sz="1400" b="1" baseline="-25000">
                <a:latin typeface="Times New Roman" panose="02020603050405020304" pitchFamily="18" charset="0"/>
              </a:rPr>
              <a:t>1</a:t>
            </a:r>
            <a:r>
              <a:rPr lang="cs-CZ" altLang="cs-CZ" sz="14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5" name="Text Box 5"/>
          <p:cNvSpPr txBox="1">
            <a:spLocks noChangeArrowheads="1"/>
          </p:cNvSpPr>
          <p:nvPr/>
        </p:nvSpPr>
        <p:spPr bwMode="auto">
          <a:xfrm>
            <a:off x="5681663" y="5229225"/>
            <a:ext cx="4318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Y</a:t>
            </a:r>
            <a:r>
              <a:rPr lang="cs-CZ" altLang="cs-CZ" sz="1400" b="1" baseline="-25000">
                <a:latin typeface="Times New Roman" panose="02020603050405020304" pitchFamily="18" charset="0"/>
              </a:rPr>
              <a:t>2</a:t>
            </a:r>
            <a:r>
              <a:rPr lang="cs-CZ" altLang="cs-CZ" sz="1400" b="1">
                <a:latin typeface="Times New Roman" panose="02020603050405020304" pitchFamily="18" charset="0"/>
              </a:rPr>
              <a:t> </a:t>
            </a:r>
          </a:p>
        </p:txBody>
      </p:sp>
      <p:cxnSp>
        <p:nvCxnSpPr>
          <p:cNvPr id="67" name="Přímá spojnice se šipkou 66"/>
          <p:cNvCxnSpPr/>
          <p:nvPr/>
        </p:nvCxnSpPr>
        <p:spPr>
          <a:xfrm>
            <a:off x="5272088" y="5710238"/>
            <a:ext cx="59848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>
            <a:off x="5862638" y="3987800"/>
            <a:ext cx="0" cy="117475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32"/>
          <p:cNvGrpSpPr>
            <a:grpSpLocks/>
          </p:cNvGrpSpPr>
          <p:nvPr/>
        </p:nvGrpSpPr>
        <p:grpSpPr bwMode="auto">
          <a:xfrm>
            <a:off x="5681663" y="3127375"/>
            <a:ext cx="1751012" cy="1614488"/>
            <a:chOff x="1344" y="1680"/>
            <a:chExt cx="2227" cy="2016"/>
          </a:xfrm>
        </p:grpSpPr>
        <p:sp>
          <p:nvSpPr>
            <p:cNvPr id="4129" name="Freeform 7"/>
            <p:cNvSpPr>
              <a:spLocks/>
            </p:cNvSpPr>
            <p:nvPr/>
          </p:nvSpPr>
          <p:spPr bwMode="auto">
            <a:xfrm>
              <a:off x="1344" y="1680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4130" name="Text Box 8"/>
            <p:cNvSpPr txBox="1">
              <a:spLocks noChangeArrowheads="1"/>
            </p:cNvSpPr>
            <p:nvPr/>
          </p:nvSpPr>
          <p:spPr bwMode="auto">
            <a:xfrm>
              <a:off x="2880" y="3312"/>
              <a:ext cx="691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14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cxnSp>
        <p:nvCxnSpPr>
          <p:cNvPr id="78" name="Přímá spojnice 77"/>
          <p:cNvCxnSpPr/>
          <p:nvPr/>
        </p:nvCxnSpPr>
        <p:spPr>
          <a:xfrm>
            <a:off x="5256213" y="4030663"/>
            <a:ext cx="0" cy="117475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6" name="TextovéPole 78"/>
          <p:cNvSpPr txBox="1">
            <a:spLocks noChangeArrowheads="1"/>
          </p:cNvSpPr>
          <p:nvPr/>
        </p:nvSpPr>
        <p:spPr bwMode="auto">
          <a:xfrm>
            <a:off x="4424158" y="1253966"/>
            <a:ext cx="2517775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lphaLcParenR" startAt="2"/>
            </a:pPr>
            <a:r>
              <a:rPr lang="cs-CZ" altLang="cs-CZ" sz="2200" b="1" dirty="0">
                <a:ea typeface="Consolas" panose="020B0609020204030204" pitchFamily="49" charset="0"/>
                <a:cs typeface="Calibri" panose="020F0502020204030204" pitchFamily="34" charset="0"/>
              </a:rPr>
              <a:t>Ostatní vlivy </a:t>
            </a:r>
            <a:r>
              <a:rPr lang="cs-CZ" altLang="cs-CZ" sz="2200" dirty="0">
                <a:ea typeface="Consolas" panose="020B0609020204030204" pitchFamily="49" charset="0"/>
                <a:cs typeface="Calibri" panose="020F0502020204030204" pitchFamily="34" charset="0"/>
              </a:rPr>
              <a:t>– způsobují posun celé křivky AD</a:t>
            </a:r>
          </a:p>
          <a:p>
            <a:pPr eaLnBrk="1" hangingPunct="1">
              <a:spcBef>
                <a:spcPct val="0"/>
              </a:spcBef>
              <a:buFontTx/>
              <a:buAutoNum type="alphaLcParenR" startAt="2"/>
            </a:pPr>
            <a:endParaRPr lang="cs-CZ" altLang="cs-CZ" sz="1600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85" name="Přímá spojnice 84"/>
          <p:cNvCxnSpPr/>
          <p:nvPr/>
        </p:nvCxnSpPr>
        <p:spPr>
          <a:xfrm>
            <a:off x="4638675" y="4048125"/>
            <a:ext cx="582613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85"/>
          <p:cNvCxnSpPr/>
          <p:nvPr/>
        </p:nvCxnSpPr>
        <p:spPr>
          <a:xfrm>
            <a:off x="5280025" y="4046538"/>
            <a:ext cx="582613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55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44" grpId="0"/>
      <p:bldP spid="45" grpId="0"/>
      <p:bldP spid="47" grpId="0"/>
      <p:bldP spid="48" grpId="0"/>
      <p:bldP spid="54" grpId="0"/>
      <p:bldP spid="55" grpId="0"/>
      <p:bldP spid="63" grpId="0"/>
      <p:bldP spid="64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634082"/>
          </a:xfrm>
          <a:noFill/>
        </p:spPr>
        <p:txBody>
          <a:bodyPr>
            <a:noAutofit/>
          </a:bodyPr>
          <a:lstStyle/>
          <a:p>
            <a:r>
              <a:rPr lang="cs-CZ" altLang="cs-CZ" sz="3400" b="1" u="sng" dirty="0">
                <a:solidFill>
                  <a:schemeClr val="tx1"/>
                </a:solidFill>
              </a:rPr>
              <a:t>Agregátní poptávka (AD) – posuny po křivce AD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075240" cy="49171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2800" b="1" i="1" u="sng" dirty="0"/>
              <a:t>Efekt bohatství</a:t>
            </a:r>
            <a:r>
              <a:rPr lang="cs-CZ" altLang="cs-CZ" sz="2800" dirty="0"/>
              <a:t> (zvýšení P snižuje reálnou hodnotu peněžních zůstatků – finančních aktiv a omezení jejich výdajů)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2800" b="1" i="1" u="sng" dirty="0"/>
              <a:t>Efekt úrokové míry </a:t>
            </a:r>
            <a:r>
              <a:rPr lang="cs-CZ" altLang="cs-CZ" sz="2800" dirty="0"/>
              <a:t>(zvýšení P vede ke zvýšení poptávky po penězích a tím pádem i úrokové míry a snížení spotřebních a investičních výdajů) – odložení na později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2800" b="1" i="1" u="sng" dirty="0"/>
              <a:t>Efekt mezinárodního obchodu </a:t>
            </a:r>
            <a:r>
              <a:rPr lang="cs-CZ" altLang="cs-CZ" sz="2800" dirty="0"/>
              <a:t>(růst cenové hladiny způsobuje preferenci dovozů a snížení poptávaného množství reálného domácího produktu)</a:t>
            </a:r>
          </a:p>
        </p:txBody>
      </p:sp>
    </p:spTree>
    <p:extLst>
      <p:ext uri="{BB962C8B-B14F-4D97-AF65-F5344CB8AC3E}">
        <p14:creationId xmlns:p14="http://schemas.microsoft.com/office/powerpoint/2010/main" val="220456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85800" y="228600"/>
            <a:ext cx="7558608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Změny polohy křivky AD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638800" y="61722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Y </a:t>
            </a:r>
          </a:p>
        </p:txBody>
      </p:sp>
      <p:grpSp>
        <p:nvGrpSpPr>
          <p:cNvPr id="10272" name="Group 32"/>
          <p:cNvGrpSpPr>
            <a:grpSpLocks/>
          </p:cNvGrpSpPr>
          <p:nvPr/>
        </p:nvGrpSpPr>
        <p:grpSpPr bwMode="auto">
          <a:xfrm>
            <a:off x="2133600" y="2667000"/>
            <a:ext cx="3505200" cy="3109913"/>
            <a:chOff x="1344" y="1680"/>
            <a:chExt cx="2208" cy="1959"/>
          </a:xfrm>
        </p:grpSpPr>
        <p:sp>
          <p:nvSpPr>
            <p:cNvPr id="6173" name="Freeform 7"/>
            <p:cNvSpPr>
              <a:spLocks/>
            </p:cNvSpPr>
            <p:nvPr/>
          </p:nvSpPr>
          <p:spPr bwMode="auto">
            <a:xfrm>
              <a:off x="1344" y="1680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174" name="Text Box 8"/>
            <p:cNvSpPr txBox="1">
              <a:spLocks noChangeArrowheads="1"/>
            </p:cNvSpPr>
            <p:nvPr/>
          </p:nvSpPr>
          <p:spPr bwMode="auto">
            <a:xfrm>
              <a:off x="2880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267200" y="25146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b="1">
                <a:solidFill>
                  <a:srgbClr val="8000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AD</a:t>
            </a:r>
            <a:r>
              <a:rPr lang="cs-CZ" altLang="cs-CZ" b="1">
                <a:solidFill>
                  <a:srgbClr val="800000"/>
                </a:solidFill>
                <a:latin typeface="Tahoma" panose="020B0604030504040204" pitchFamily="34" charset="0"/>
              </a:rPr>
              <a:t>=C+I+G+NX</a:t>
            </a:r>
          </a:p>
        </p:txBody>
      </p: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1128713" y="2514600"/>
            <a:ext cx="4814887" cy="3659188"/>
            <a:chOff x="711" y="1584"/>
            <a:chExt cx="3033" cy="2305"/>
          </a:xfrm>
        </p:grpSpPr>
        <p:sp>
          <p:nvSpPr>
            <p:cNvPr id="6171" name="Line 11"/>
            <p:cNvSpPr>
              <a:spLocks noChangeShapeType="1"/>
            </p:cNvSpPr>
            <p:nvPr/>
          </p:nvSpPr>
          <p:spPr bwMode="auto">
            <a:xfrm>
              <a:off x="720" y="1584"/>
              <a:ext cx="0" cy="2303"/>
            </a:xfrm>
            <a:prstGeom prst="line">
              <a:avLst/>
            </a:prstGeom>
            <a:noFill/>
            <a:ln w="698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172" name="Freeform 12"/>
            <p:cNvSpPr>
              <a:spLocks/>
            </p:cNvSpPr>
            <p:nvPr/>
          </p:nvSpPr>
          <p:spPr bwMode="auto">
            <a:xfrm>
              <a:off x="711" y="3888"/>
              <a:ext cx="3033" cy="1"/>
            </a:xfrm>
            <a:custGeom>
              <a:avLst/>
              <a:gdLst>
                <a:gd name="T0" fmla="*/ 0 w 3033"/>
                <a:gd name="T1" fmla="*/ 0 h 1"/>
                <a:gd name="T2" fmla="*/ 3033 w 303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3" h="1">
                  <a:moveTo>
                    <a:pt x="0" y="0"/>
                  </a:moveTo>
                  <a:lnTo>
                    <a:pt x="3033" y="0"/>
                  </a:lnTo>
                </a:path>
              </a:pathLst>
            </a:custGeom>
            <a:noFill/>
            <a:ln w="635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648200" y="3657600"/>
            <a:ext cx="449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rgbClr val="339966"/>
                </a:solidFill>
                <a:latin typeface="Tahoma" panose="020B0604030504040204" pitchFamily="34" charset="0"/>
              </a:rPr>
              <a:t>Každá z těchto komponent ovlivní polohu křivky AD</a:t>
            </a: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5334000" y="3124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339966"/>
          </a:solidFill>
          <a:ln w="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5867400" y="3124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339966"/>
          </a:solidFill>
          <a:ln w="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7239000" y="3124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339966"/>
          </a:solidFill>
          <a:ln w="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6477000" y="3124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339966"/>
          </a:solidFill>
          <a:ln w="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grpSp>
        <p:nvGrpSpPr>
          <p:cNvPr id="10273" name="Group 33"/>
          <p:cNvGrpSpPr>
            <a:grpSpLocks/>
          </p:cNvGrpSpPr>
          <p:nvPr/>
        </p:nvGrpSpPr>
        <p:grpSpPr bwMode="auto">
          <a:xfrm>
            <a:off x="2819400" y="2590800"/>
            <a:ext cx="3581400" cy="2805113"/>
            <a:chOff x="1776" y="1632"/>
            <a:chExt cx="2256" cy="1767"/>
          </a:xfrm>
        </p:grpSpPr>
        <p:sp>
          <p:nvSpPr>
            <p:cNvPr id="6169" name="Freeform 18"/>
            <p:cNvSpPr>
              <a:spLocks/>
            </p:cNvSpPr>
            <p:nvPr/>
          </p:nvSpPr>
          <p:spPr bwMode="auto">
            <a:xfrm>
              <a:off x="1776" y="1632"/>
              <a:ext cx="1632" cy="1536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304 h 1776"/>
                <a:gd name="T4" fmla="*/ 1632 w 1632"/>
                <a:gd name="T5" fmla="*/ 416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170" name="Text Box 20"/>
            <p:cNvSpPr txBox="1">
              <a:spLocks noChangeArrowheads="1"/>
            </p:cNvSpPr>
            <p:nvPr/>
          </p:nvSpPr>
          <p:spPr bwMode="auto">
            <a:xfrm>
              <a:off x="3360" y="307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0274" name="Group 34"/>
          <p:cNvGrpSpPr>
            <a:grpSpLocks/>
          </p:cNvGrpSpPr>
          <p:nvPr/>
        </p:nvGrpSpPr>
        <p:grpSpPr bwMode="auto">
          <a:xfrm>
            <a:off x="1600200" y="3124200"/>
            <a:ext cx="3810000" cy="3033713"/>
            <a:chOff x="1008" y="1968"/>
            <a:chExt cx="2400" cy="1911"/>
          </a:xfrm>
        </p:grpSpPr>
        <p:sp>
          <p:nvSpPr>
            <p:cNvPr id="6167" name="Freeform 19"/>
            <p:cNvSpPr>
              <a:spLocks/>
            </p:cNvSpPr>
            <p:nvPr/>
          </p:nvSpPr>
          <p:spPr bwMode="auto">
            <a:xfrm>
              <a:off x="1008" y="1968"/>
              <a:ext cx="1632" cy="1728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986 h 1776"/>
                <a:gd name="T4" fmla="*/ 1632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6168" name="Text Box 21"/>
            <p:cNvSpPr txBox="1">
              <a:spLocks noChangeArrowheads="1"/>
            </p:cNvSpPr>
            <p:nvPr/>
          </p:nvSpPr>
          <p:spPr bwMode="auto">
            <a:xfrm>
              <a:off x="2592" y="3552"/>
              <a:ext cx="8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10262" name="Line 22"/>
          <p:cNvSpPr>
            <a:spLocks noChangeShapeType="1"/>
          </p:cNvSpPr>
          <p:nvPr/>
        </p:nvSpPr>
        <p:spPr bwMode="auto">
          <a:xfrm flipH="1">
            <a:off x="2286000" y="4724400"/>
            <a:ext cx="3048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H="1">
            <a:off x="3581400" y="5334000"/>
            <a:ext cx="2286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>
            <a:off x="1752600" y="3352800"/>
            <a:ext cx="3810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3124200" y="4572000"/>
            <a:ext cx="3810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V="1">
            <a:off x="2362200" y="3352800"/>
            <a:ext cx="3810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 flipV="1">
            <a:off x="4419600" y="5029200"/>
            <a:ext cx="3048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0270" name="AutoShape 30"/>
          <p:cNvSpPr>
            <a:spLocks noChangeArrowheads="1"/>
          </p:cNvSpPr>
          <p:nvPr/>
        </p:nvSpPr>
        <p:spPr bwMode="auto">
          <a:xfrm>
            <a:off x="6324600" y="4572000"/>
            <a:ext cx="1371600" cy="1371600"/>
          </a:xfrm>
          <a:prstGeom prst="curvedLeftArrow">
            <a:avLst>
              <a:gd name="adj1" fmla="val 20000"/>
              <a:gd name="adj2" fmla="val 40000"/>
              <a:gd name="adj3" fmla="val 33333"/>
            </a:avLst>
          </a:prstGeom>
          <a:solidFill>
            <a:schemeClr val="accent1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647700" y="218598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74971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02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93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28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3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3" grpId="0"/>
      <p:bldP spid="10254" grpId="0" animBg="1"/>
      <p:bldP spid="10255" grpId="0" animBg="1"/>
      <p:bldP spid="10256" grpId="0" animBg="1"/>
      <p:bldP spid="10257" grpId="0" animBg="1"/>
      <p:bldP spid="10270" grpId="0" animBg="1"/>
      <p:bldP spid="102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7620000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Změny polohy křivky AD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" y="1317486"/>
            <a:ext cx="769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b="1" dirty="0">
                <a:solidFill>
                  <a:srgbClr val="000099"/>
                </a:solidFill>
                <a:latin typeface="Tahoma" panose="020B0604030504040204" pitchFamily="34" charset="0"/>
              </a:rPr>
              <a:t>C</a:t>
            </a:r>
            <a:r>
              <a:rPr lang="cs-CZ" altLang="cs-CZ" b="1" dirty="0">
                <a:solidFill>
                  <a:srgbClr val="000099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=</a:t>
            </a:r>
            <a:r>
              <a:rPr lang="cs-CZ" altLang="cs-CZ" b="1" dirty="0">
                <a:solidFill>
                  <a:srgbClr val="000099"/>
                </a:solidFill>
                <a:latin typeface="Tahoma" panose="020B0604030504040204" pitchFamily="34" charset="0"/>
              </a:rPr>
              <a:t>výdaje (spotřeba) domácností</a:t>
            </a:r>
            <a:r>
              <a:rPr lang="cs-CZ" altLang="cs-CZ" b="1" dirty="0">
                <a:solidFill>
                  <a:srgbClr val="000099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b="1" dirty="0">
                <a:solidFill>
                  <a:srgbClr val="000099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381000" y="2209800"/>
            <a:ext cx="8458200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3200" dirty="0">
                <a:latin typeface="+mn-lt"/>
              </a:rPr>
              <a:t>bohatství spotřebitelů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3200" dirty="0">
                <a:latin typeface="+mn-lt"/>
              </a:rPr>
              <a:t>očekávání spotřebitelů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3200" dirty="0">
                <a:latin typeface="+mn-lt"/>
              </a:rPr>
              <a:t>zadlužení spotřebitelů</a:t>
            </a: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altLang="cs-CZ" sz="3200" dirty="0">
                <a:latin typeface="+mn-lt"/>
              </a:rPr>
              <a:t>daně placené spotřebiteli a transferové platby </a:t>
            </a:r>
          </a:p>
        </p:txBody>
      </p:sp>
    </p:spTree>
    <p:extLst>
      <p:ext uri="{BB962C8B-B14F-4D97-AF65-F5344CB8AC3E}">
        <p14:creationId xmlns:p14="http://schemas.microsoft.com/office/powerpoint/2010/main" val="62437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7543" y="82831"/>
            <a:ext cx="7992889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poptávka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23528" y="990600"/>
            <a:ext cx="871252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cs-CZ" altLang="cs-CZ" sz="2800" b="1" dirty="0">
                <a:solidFill>
                  <a:srgbClr val="000099"/>
                </a:solidFill>
                <a:latin typeface="Tahoma" panose="020B0604030504040204" pitchFamily="34" charset="0"/>
              </a:rPr>
              <a:t>Příklad 1</a:t>
            </a:r>
            <a:r>
              <a:rPr lang="cs-CZ" altLang="cs-CZ" sz="2800" dirty="0">
                <a:solidFill>
                  <a:srgbClr val="000099"/>
                </a:solidFill>
                <a:latin typeface="Tahoma" panose="020B0604030504040204" pitchFamily="34" charset="0"/>
              </a:rPr>
              <a:t>: pokles míry zdanění </a:t>
            </a:r>
            <a:r>
              <a:rPr lang="cs-CZ" altLang="cs-CZ" sz="2800" dirty="0" smtClean="0">
                <a:solidFill>
                  <a:srgbClr val="000099"/>
                </a:solidFill>
                <a:latin typeface="Tahoma" panose="020B0604030504040204" pitchFamily="34" charset="0"/>
              </a:rPr>
              <a:t>zvyšuje disponibilní </a:t>
            </a:r>
            <a:r>
              <a:rPr lang="cs-CZ" altLang="cs-CZ" sz="2800" dirty="0">
                <a:solidFill>
                  <a:srgbClr val="000099"/>
                </a:solidFill>
                <a:latin typeface="Tahoma" panose="020B0604030504040204" pitchFamily="34" charset="0"/>
              </a:rPr>
              <a:t>důchod, a tím i spotřební </a:t>
            </a:r>
            <a:r>
              <a:rPr lang="cs-CZ" altLang="cs-CZ" sz="2800" dirty="0" smtClean="0">
                <a:solidFill>
                  <a:srgbClr val="000099"/>
                </a:solidFill>
                <a:latin typeface="Tahoma" panose="020B0604030504040204" pitchFamily="34" charset="0"/>
              </a:rPr>
              <a:t>výdaje</a:t>
            </a:r>
            <a:r>
              <a:rPr lang="cs-CZ" altLang="cs-CZ" sz="2800" dirty="0">
                <a:solidFill>
                  <a:srgbClr val="000099"/>
                </a:solidFill>
                <a:latin typeface="Tahoma" panose="020B0604030504040204" pitchFamily="34" charset="0"/>
              </a:rPr>
              <a:t>=&gt;kam se posune křivka AD?</a:t>
            </a:r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1752600" y="2819400"/>
            <a:ext cx="2438400" cy="2743200"/>
          </a:xfrm>
          <a:custGeom>
            <a:avLst/>
            <a:gdLst>
              <a:gd name="T0" fmla="*/ 0 w 1632"/>
              <a:gd name="T1" fmla="*/ 0 h 1776"/>
              <a:gd name="T2" fmla="*/ 2147483646 w 1632"/>
              <a:gd name="T3" fmla="*/ 2147483646 h 1776"/>
              <a:gd name="T4" fmla="*/ 2147483646 w 1632"/>
              <a:gd name="T5" fmla="*/ 2147483646 h 17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1776">
                <a:moveTo>
                  <a:pt x="0" y="0"/>
                </a:moveTo>
                <a:cubicBezTo>
                  <a:pt x="56" y="500"/>
                  <a:pt x="112" y="1000"/>
                  <a:pt x="384" y="1296"/>
                </a:cubicBezTo>
                <a:cubicBezTo>
                  <a:pt x="656" y="1592"/>
                  <a:pt x="1144" y="1684"/>
                  <a:pt x="1632" y="1776"/>
                </a:cubicBezTo>
              </a:path>
            </a:pathLst>
          </a:custGeom>
          <a:noFill/>
          <a:ln w="63500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267200" y="52578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b="1">
                <a:solidFill>
                  <a:srgbClr val="800000"/>
                </a:solidFill>
                <a:latin typeface="Times New Roman" panose="02020603050405020304" pitchFamily="18" charset="0"/>
              </a:rPr>
              <a:t>AD</a:t>
            </a:r>
            <a:r>
              <a:rPr lang="cs-CZ" altLang="cs-CZ" sz="2800" b="1" baseline="-25000">
                <a:solidFill>
                  <a:srgbClr val="8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12305" name="Group 17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8205" name="Text Box 5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8206" name="Text Box 6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8207" name="Group 10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8208" name="Line 11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8209" name="Freeform 12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12306" name="Group 18"/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8203" name="Freeform 13"/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8204" name="Text Box 14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2057400" y="3657600"/>
            <a:ext cx="5334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V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76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123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23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45232" y="112128"/>
            <a:ext cx="6624736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4000" b="1" u="sng" cap="small" dirty="0">
                <a:latin typeface="+mj-lt"/>
                <a:ea typeface="+mj-ea"/>
                <a:cs typeface="+mj-cs"/>
              </a:rPr>
              <a:t>Agregátní poptávka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838200"/>
            <a:ext cx="8524056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cs-CZ" altLang="cs-CZ" sz="2600" b="1" dirty="0">
                <a:solidFill>
                  <a:srgbClr val="000099"/>
                </a:solidFill>
                <a:latin typeface="Tahoma" panose="020B0604030504040204" pitchFamily="34" charset="0"/>
              </a:rPr>
              <a:t>Příklad 2: </a:t>
            </a:r>
            <a:r>
              <a:rPr lang="cs-CZ" altLang="cs-CZ" sz="2600" dirty="0">
                <a:solidFill>
                  <a:srgbClr val="000099"/>
                </a:solidFill>
                <a:latin typeface="Tahoma" panose="020B0604030504040204" pitchFamily="34" charset="0"/>
              </a:rPr>
              <a:t>spotřebitelé, kteří si v minulosti vypůjčili příliš a mají tedy vysokou míru zadlužení, musejí omezit své spotřební výdaje=&gt;kam se posune křivka AD?</a:t>
            </a:r>
          </a:p>
        </p:txBody>
      </p:sp>
      <p:grpSp>
        <p:nvGrpSpPr>
          <p:cNvPr id="14356" name="Group 20"/>
          <p:cNvGrpSpPr>
            <a:grpSpLocks/>
          </p:cNvGrpSpPr>
          <p:nvPr/>
        </p:nvGrpSpPr>
        <p:grpSpPr bwMode="auto">
          <a:xfrm>
            <a:off x="1752600" y="2819400"/>
            <a:ext cx="3581400" cy="2957513"/>
            <a:chOff x="1104" y="1776"/>
            <a:chExt cx="2256" cy="1863"/>
          </a:xfrm>
        </p:grpSpPr>
        <p:sp>
          <p:nvSpPr>
            <p:cNvPr id="9233" name="Freeform 7"/>
            <p:cNvSpPr>
              <a:spLocks/>
            </p:cNvSpPr>
            <p:nvPr/>
          </p:nvSpPr>
          <p:spPr bwMode="auto">
            <a:xfrm>
              <a:off x="1104" y="1776"/>
              <a:ext cx="1536" cy="1728"/>
            </a:xfrm>
            <a:custGeom>
              <a:avLst/>
              <a:gdLst>
                <a:gd name="T0" fmla="*/ 0 w 1632"/>
                <a:gd name="T1" fmla="*/ 0 h 1776"/>
                <a:gd name="T2" fmla="*/ 208 w 1632"/>
                <a:gd name="T3" fmla="*/ 986 h 1776"/>
                <a:gd name="T4" fmla="*/ 890 w 1632"/>
                <a:gd name="T5" fmla="*/ 135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9234" name="Text Box 8"/>
            <p:cNvSpPr txBox="1">
              <a:spLocks noChangeArrowheads="1"/>
            </p:cNvSpPr>
            <p:nvPr/>
          </p:nvSpPr>
          <p:spPr bwMode="auto">
            <a:xfrm>
              <a:off x="2688" y="3312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4354" name="Group 18"/>
          <p:cNvGrpSpPr>
            <a:grpSpLocks/>
          </p:cNvGrpSpPr>
          <p:nvPr/>
        </p:nvGrpSpPr>
        <p:grpSpPr bwMode="auto">
          <a:xfrm>
            <a:off x="685800" y="2362200"/>
            <a:ext cx="5562600" cy="4329113"/>
            <a:chOff x="432" y="1488"/>
            <a:chExt cx="3504" cy="2727"/>
          </a:xfrm>
        </p:grpSpPr>
        <p:sp>
          <p:nvSpPr>
            <p:cNvPr id="9228" name="Text Box 5"/>
            <p:cNvSpPr txBox="1">
              <a:spLocks noChangeArrowheads="1"/>
            </p:cNvSpPr>
            <p:nvPr/>
          </p:nvSpPr>
          <p:spPr bwMode="auto">
            <a:xfrm>
              <a:off x="432" y="14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9229" name="Text Box 6"/>
            <p:cNvSpPr txBox="1">
              <a:spLocks noChangeArrowheads="1"/>
            </p:cNvSpPr>
            <p:nvPr/>
          </p:nvSpPr>
          <p:spPr bwMode="auto">
            <a:xfrm>
              <a:off x="3552" y="388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9230" name="Group 9"/>
            <p:cNvGrpSpPr>
              <a:grpSpLocks/>
            </p:cNvGrpSpPr>
            <p:nvPr/>
          </p:nvGrpSpPr>
          <p:grpSpPr bwMode="auto">
            <a:xfrm>
              <a:off x="711" y="1584"/>
              <a:ext cx="3033" cy="2305"/>
              <a:chOff x="711" y="1584"/>
              <a:chExt cx="3033" cy="2305"/>
            </a:xfrm>
          </p:grpSpPr>
          <p:sp>
            <p:nvSpPr>
              <p:cNvPr id="9231" name="Line 10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0" cy="2303"/>
              </a:xfrm>
              <a:prstGeom prst="line">
                <a:avLst/>
              </a:prstGeom>
              <a:noFill/>
              <a:ln w="698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  <p:sp>
            <p:nvSpPr>
              <p:cNvPr id="9232" name="Freeform 11"/>
              <p:cNvSpPr>
                <a:spLocks/>
              </p:cNvSpPr>
              <p:nvPr/>
            </p:nvSpPr>
            <p:spPr bwMode="auto">
              <a:xfrm>
                <a:off x="711" y="3888"/>
                <a:ext cx="3033" cy="1"/>
              </a:xfrm>
              <a:custGeom>
                <a:avLst/>
                <a:gdLst>
                  <a:gd name="T0" fmla="*/ 0 w 3033"/>
                  <a:gd name="T1" fmla="*/ 0 h 1"/>
                  <a:gd name="T2" fmla="*/ 3033 w 3033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33" h="1">
                    <a:moveTo>
                      <a:pt x="0" y="0"/>
                    </a:moveTo>
                    <a:lnTo>
                      <a:pt x="3033" y="0"/>
                    </a:lnTo>
                  </a:path>
                </a:pathLst>
              </a:custGeom>
              <a:noFill/>
              <a:ln w="63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cs-CZ"/>
              </a:p>
            </p:txBody>
          </p:sp>
        </p:grpSp>
      </p:grpSp>
      <p:grpSp>
        <p:nvGrpSpPr>
          <p:cNvPr id="14355" name="Group 19"/>
          <p:cNvGrpSpPr>
            <a:grpSpLocks/>
          </p:cNvGrpSpPr>
          <p:nvPr/>
        </p:nvGrpSpPr>
        <p:grpSpPr bwMode="auto">
          <a:xfrm>
            <a:off x="2590800" y="2590800"/>
            <a:ext cx="3733800" cy="2728913"/>
            <a:chOff x="1632" y="1632"/>
            <a:chExt cx="2352" cy="1719"/>
          </a:xfrm>
        </p:grpSpPr>
        <p:sp>
          <p:nvSpPr>
            <p:cNvPr id="9226" name="Freeform 12"/>
            <p:cNvSpPr>
              <a:spLocks/>
            </p:cNvSpPr>
            <p:nvPr/>
          </p:nvSpPr>
          <p:spPr bwMode="auto">
            <a:xfrm>
              <a:off x="1632" y="1632"/>
              <a:ext cx="1632" cy="1584"/>
            </a:xfrm>
            <a:custGeom>
              <a:avLst/>
              <a:gdLst>
                <a:gd name="T0" fmla="*/ 0 w 1632"/>
                <a:gd name="T1" fmla="*/ 0 h 1776"/>
                <a:gd name="T2" fmla="*/ 384 w 1632"/>
                <a:gd name="T3" fmla="*/ 413 h 1776"/>
                <a:gd name="T4" fmla="*/ 1632 w 1632"/>
                <a:gd name="T5" fmla="*/ 565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2" h="1776">
                  <a:moveTo>
                    <a:pt x="0" y="0"/>
                  </a:moveTo>
                  <a:cubicBezTo>
                    <a:pt x="56" y="500"/>
                    <a:pt x="112" y="1000"/>
                    <a:pt x="384" y="1296"/>
                  </a:cubicBezTo>
                  <a:cubicBezTo>
                    <a:pt x="656" y="1592"/>
                    <a:pt x="1144" y="1684"/>
                    <a:pt x="1632" y="1776"/>
                  </a:cubicBezTo>
                </a:path>
              </a:pathLst>
            </a:custGeom>
            <a:noFill/>
            <a:ln w="63500" cap="flat" cmpd="sng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9227" name="Text Box 13"/>
            <p:cNvSpPr txBox="1">
              <a:spLocks noChangeArrowheads="1"/>
            </p:cNvSpPr>
            <p:nvPr/>
          </p:nvSpPr>
          <p:spPr bwMode="auto">
            <a:xfrm>
              <a:off x="3312" y="3024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AD</a:t>
              </a:r>
              <a:r>
                <a:rPr lang="cs-CZ" altLang="cs-CZ" sz="2800" b="1" baseline="-25000">
                  <a:solidFill>
                    <a:srgbClr val="8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14352" name="Line 16"/>
          <p:cNvSpPr>
            <a:spLocks noChangeShapeType="1"/>
          </p:cNvSpPr>
          <p:nvPr/>
        </p:nvSpPr>
        <p:spPr bwMode="auto">
          <a:xfrm flipH="1">
            <a:off x="2057400" y="3352800"/>
            <a:ext cx="533400" cy="228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H="1">
            <a:off x="3200400" y="4876800"/>
            <a:ext cx="45720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01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3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43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43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Words>1483</Words>
  <Application>Microsoft Office PowerPoint</Application>
  <PresentationFormat>Předvádění na obrazovce (4:3)</PresentationFormat>
  <Paragraphs>290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8" baseType="lpstr">
      <vt:lpstr>Arial</vt:lpstr>
      <vt:lpstr>Calibri</vt:lpstr>
      <vt:lpstr>Consolas</vt:lpstr>
      <vt:lpstr>Segoe UI</vt:lpstr>
      <vt:lpstr>Tahoma</vt:lpstr>
      <vt:lpstr>Times New Roman</vt:lpstr>
      <vt:lpstr>Wingdings</vt:lpstr>
      <vt:lpstr>Wingdings 2</vt:lpstr>
      <vt:lpstr>Arkýř</vt:lpstr>
      <vt:lpstr>Model as-ad</vt:lpstr>
      <vt:lpstr>Model AS-AD</vt:lpstr>
      <vt:lpstr>Agregátní poptávka (AD)</vt:lpstr>
      <vt:lpstr>Prezentace aplikace PowerPoint</vt:lpstr>
      <vt:lpstr>Agregátní poptávka (AD) – posuny po křivce AD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Agregátní nabídka (AS)</vt:lpstr>
      <vt:lpstr>Agregátní nabídka  krátkodobá (sras) </vt:lpstr>
      <vt:lpstr>Prezentace aplikace PowerPoint</vt:lpstr>
      <vt:lpstr>Agregátní nabídka (AS) - klasická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Makroekonomická rovnováha</vt:lpstr>
      <vt:lpstr>Makroekonomická rovnováha</vt:lpstr>
      <vt:lpstr>Prezentace aplikace PowerPoint</vt:lpstr>
      <vt:lpstr>Prezentace aplikace PowerPoint</vt:lpstr>
      <vt:lpstr>Prezentace aplikace PowerPoint</vt:lpstr>
      <vt:lpstr>Prezentace aplikace PowerPoint</vt:lpstr>
      <vt:lpstr>Makroekonomická rovnováha</vt:lpstr>
      <vt:lpstr>Prezentace aplikace PowerPoint</vt:lpstr>
      <vt:lpstr>Makroekonomická rovnováha</vt:lpstr>
      <vt:lpstr>Makroekonomická rovnováha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115</cp:revision>
  <dcterms:created xsi:type="dcterms:W3CDTF">2015-02-19T14:22:13Z</dcterms:created>
  <dcterms:modified xsi:type="dcterms:W3CDTF">2020-04-23T22:51:21Z</dcterms:modified>
</cp:coreProperties>
</file>