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268" r:id="rId4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3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9888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Model as-ad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90070"/>
            <a:ext cx="651621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I=investiční výdaje firem 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5536" y="2209800"/>
            <a:ext cx="8443664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úrokové míry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očekávání zisků z </a:t>
            </a:r>
            <a:r>
              <a:rPr lang="cs-CZ" altLang="cs-CZ" sz="3200" dirty="0" err="1">
                <a:latin typeface="+mn-lt"/>
              </a:rPr>
              <a:t>invest</a:t>
            </a:r>
            <a:r>
              <a:rPr lang="cs-CZ" altLang="cs-CZ" sz="3200" dirty="0">
                <a:latin typeface="+mn-lt"/>
              </a:rPr>
              <a:t>. projektů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míra zdanění firem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objem přebytečných výrobních kapacit </a:t>
            </a:r>
          </a:p>
        </p:txBody>
      </p:sp>
    </p:spTree>
    <p:extLst>
      <p:ext uri="{BB962C8B-B14F-4D97-AF65-F5344CB8AC3E}">
        <p14:creationId xmlns:p14="http://schemas.microsoft.com/office/powerpoint/2010/main" val="292062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" y="952500"/>
            <a:ext cx="852405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u="sng" dirty="0">
                <a:solidFill>
                  <a:srgbClr val="000099"/>
                </a:solidFill>
                <a:latin typeface="Tahoma" panose="020B0604030504040204" pitchFamily="34" charset="0"/>
              </a:rPr>
              <a:t>Příklad 1</a:t>
            </a: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↑úrokové míry→?↓nižší investiční výdaje =&gt;kam se posune křivka AD?</a:t>
            </a: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282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127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127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1278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1280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275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1273" name="Text Box 2"/>
          <p:cNvSpPr txBox="1">
            <a:spLocks noChangeArrowheads="1"/>
          </p:cNvSpPr>
          <p:nvPr/>
        </p:nvSpPr>
        <p:spPr bwMode="auto">
          <a:xfrm>
            <a:off x="395536" y="142875"/>
            <a:ext cx="792088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90191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1520" y="989724"/>
            <a:ext cx="864165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u="sng" dirty="0">
                <a:solidFill>
                  <a:srgbClr val="000099"/>
                </a:solidFill>
                <a:latin typeface="Tahoma" panose="020B0604030504040204" pitchFamily="34" charset="0"/>
              </a:rPr>
              <a:t>Příklad 2</a:t>
            </a: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: 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↓zdanění firem→↑zisku firem ↑investičních stimulů=&gt;kam se posune křivka AD?</a:t>
            </a:r>
          </a:p>
        </p:txBody>
      </p:sp>
      <p:grpSp>
        <p:nvGrpSpPr>
          <p:cNvPr id="17425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306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2300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2301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2302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2304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2299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297" name="Text Box 2"/>
          <p:cNvSpPr txBox="1">
            <a:spLocks noChangeArrowheads="1"/>
          </p:cNvSpPr>
          <p:nvPr/>
        </p:nvSpPr>
        <p:spPr bwMode="auto">
          <a:xfrm>
            <a:off x="251520" y="142875"/>
            <a:ext cx="828092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68088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447800"/>
            <a:ext cx="885666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u="sng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400" b="1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vládních výdajů=&gt;kam se posune křivka AD?</a:t>
            </a:r>
          </a:p>
        </p:txBody>
      </p: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331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3326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3327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3329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3324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G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výdaje vlády na nákup statků a služeb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3000" b="1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3322" name="Text Box 2"/>
          <p:cNvSpPr txBox="1">
            <a:spLocks noChangeArrowheads="1"/>
          </p:cNvSpPr>
          <p:nvPr/>
        </p:nvSpPr>
        <p:spPr bwMode="auto">
          <a:xfrm>
            <a:off x="228600" y="98425"/>
            <a:ext cx="891540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415519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619250" y="11493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>
                <a:solidFill>
                  <a:srgbClr val="000099"/>
                </a:solidFill>
                <a:latin typeface="Tahoma" panose="020B0604030504040204" pitchFamily="34" charset="0"/>
              </a:rPr>
              <a:t>NX</a:t>
            </a:r>
            <a:r>
              <a:rPr lang="cs-CZ" altLang="cs-CZ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b="1">
                <a:solidFill>
                  <a:srgbClr val="000099"/>
                </a:solidFill>
                <a:latin typeface="Tahoma" panose="020B0604030504040204" pitchFamily="34" charset="0"/>
              </a:rPr>
              <a:t>výdaje na čistý export</a:t>
            </a:r>
            <a:r>
              <a:rPr lang="cs-CZ" altLang="cs-CZ" b="1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67544" y="2132856"/>
            <a:ext cx="8458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národní důchod v zahraničí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měnové kurzy</a:t>
            </a: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467544" y="228600"/>
            <a:ext cx="867645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4553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7544" y="838200"/>
            <a:ext cx="8568506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378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0496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5372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5373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5374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5376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5369" name="Text Box 2"/>
          <p:cNvSpPr txBox="1">
            <a:spLocks noChangeArrowheads="1"/>
          </p:cNvSpPr>
          <p:nvPr/>
        </p:nvSpPr>
        <p:spPr bwMode="auto">
          <a:xfrm>
            <a:off x="467544" y="142875"/>
            <a:ext cx="867645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1658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23528" y="838200"/>
            <a:ext cx="843947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2</a:t>
            </a:r>
            <a:r>
              <a:rPr lang="cs-CZ" altLang="cs-CZ" sz="2400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402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639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639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16398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6400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6395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6393" name="Text Box 2"/>
          <p:cNvSpPr txBox="1">
            <a:spLocks noChangeArrowheads="1"/>
          </p:cNvSpPr>
          <p:nvPr/>
        </p:nvSpPr>
        <p:spPr bwMode="auto">
          <a:xfrm>
            <a:off x="323528" y="98425"/>
            <a:ext cx="899986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</p:spTree>
    <p:extLst>
      <p:ext uri="{BB962C8B-B14F-4D97-AF65-F5344CB8AC3E}">
        <p14:creationId xmlns:p14="http://schemas.microsoft.com/office/powerpoint/2010/main" val="327075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Agregátní nabídka (AS)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525963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altLang="cs-CZ" sz="3200" b="1" i="1" u="sng" dirty="0"/>
              <a:t>Agregátní nabídka (AS) </a:t>
            </a:r>
            <a:r>
              <a:rPr lang="cs-CZ" altLang="cs-CZ" sz="3200" dirty="0"/>
              <a:t>= vyjadřuje závislost nabízeného reálného produktu na cenové hladině. 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AS ukazuje, jak velký produkt budou chtít výrobci vyrábět při různých úrovních cenové hladiny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Jaký bude tvar křivky?</a:t>
            </a:r>
          </a:p>
          <a:p>
            <a:pPr>
              <a:spcAft>
                <a:spcPts val="600"/>
              </a:spcAft>
            </a:pPr>
            <a:r>
              <a:rPr lang="cs-CZ" altLang="cs-CZ" sz="3200" dirty="0"/>
              <a:t>Budeme rozlišovat krátkodobou AS (nemění se ceny VF) a dlouhodobou AS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2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  <a:noFill/>
        </p:spPr>
        <p:txBody>
          <a:bodyPr>
            <a:no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Agregátní nabídka  </a:t>
            </a:r>
            <a:r>
              <a:rPr lang="cs-CZ" altLang="cs-CZ" sz="4000" b="1" u="sng" dirty="0" smtClean="0">
                <a:solidFill>
                  <a:schemeClr val="tx1"/>
                </a:solidFill>
              </a:rPr>
              <a:t>krátkodobá (</a:t>
            </a:r>
            <a:r>
              <a:rPr lang="cs-CZ" altLang="cs-CZ" sz="4000" b="1" u="sng" dirty="0" err="1" smtClean="0">
                <a:solidFill>
                  <a:schemeClr val="tx1"/>
                </a:solidFill>
              </a:rPr>
              <a:t>sras</a:t>
            </a:r>
            <a:r>
              <a:rPr lang="cs-CZ" altLang="cs-CZ" sz="4000" b="1" u="sng" dirty="0" smtClean="0">
                <a:solidFill>
                  <a:schemeClr val="tx1"/>
                </a:solidFill>
              </a:rPr>
              <a:t>) </a:t>
            </a:r>
            <a:endParaRPr lang="cs-CZ" alt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1" y="1268760"/>
            <a:ext cx="8147248" cy="5112567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spcAft>
                <a:spcPts val="12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36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/>
              <a:t>mzdové strnulosti </a:t>
            </a:r>
            <a:r>
              <a:rPr lang="cs-CZ" altLang="cs-CZ" sz="3500" dirty="0"/>
              <a:t>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/>
              <a:t>mylném vnímání cenové hladiny </a:t>
            </a:r>
            <a:r>
              <a:rPr lang="cs-CZ" altLang="cs-CZ" sz="3500" dirty="0"/>
              <a:t>(ceny i mzdy jsou sice pružné, ale ekonomické subjekty si mylně vykládají změnu cenové hladiny – např. mzdy)</a:t>
            </a:r>
          </a:p>
          <a:p>
            <a:pPr>
              <a:spcAft>
                <a:spcPts val="600"/>
              </a:spcAft>
            </a:pPr>
            <a:r>
              <a:rPr lang="cs-CZ" altLang="cs-CZ" sz="3500" dirty="0"/>
              <a:t>Model založený na </a:t>
            </a:r>
            <a:r>
              <a:rPr lang="cs-CZ" altLang="cs-CZ" sz="3500" b="1" i="1" dirty="0"/>
              <a:t>neúplných informacích o cenách </a:t>
            </a:r>
            <a:r>
              <a:rPr lang="cs-CZ" altLang="cs-CZ" sz="3500" dirty="0"/>
              <a:t>(lidé si uvědomí změny cenové hladiny se zpožděním z důvodu postupného šíření informací)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AS= celkové množství produkce, které firmy nabízejí při daných cenách a mzdách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Křivka krátkodobé AS=SRAS 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</a:p>
          </p:txBody>
        </p:sp>
        <p:sp>
          <p:nvSpPr>
            <p:cNvPr id="19467" name="Freeform 18"/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9465" name="Text Box 2"/>
          <p:cNvSpPr txBox="1">
            <a:spLocks noChangeArrowheads="1"/>
          </p:cNvSpPr>
          <p:nvPr/>
        </p:nvSpPr>
        <p:spPr bwMode="auto">
          <a:xfrm>
            <a:off x="323527" y="119063"/>
            <a:ext cx="8971453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 (AS)</a:t>
            </a:r>
          </a:p>
        </p:txBody>
      </p:sp>
    </p:spTree>
    <p:extLst>
      <p:ext uri="{BB962C8B-B14F-4D97-AF65-F5344CB8AC3E}">
        <p14:creationId xmlns:p14="http://schemas.microsoft.com/office/powerpoint/2010/main" val="3410434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Model AS-AD</a:t>
            </a:r>
          </a:p>
        </p:txBody>
      </p:sp>
      <p:sp>
        <p:nvSpPr>
          <p:cNvPr id="2051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931224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2800" dirty="0"/>
              <a:t>Model AS-AD bude reflektovat změny cenové hladiny</a:t>
            </a:r>
          </a:p>
          <a:p>
            <a:pPr>
              <a:spcBef>
                <a:spcPts val="0"/>
              </a:spcBef>
            </a:pPr>
            <a:r>
              <a:rPr lang="cs-CZ" altLang="cs-CZ" sz="2800" dirty="0" smtClean="0"/>
              <a:t>Cenová </a:t>
            </a:r>
            <a:r>
              <a:rPr lang="cs-CZ" altLang="cs-CZ" sz="2800" dirty="0"/>
              <a:t>hladina= 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>
              <a:spcBef>
                <a:spcPts val="0"/>
              </a:spcBef>
            </a:pPr>
            <a:r>
              <a:rPr lang="cs-CZ" altLang="cs-CZ" sz="2800" dirty="0"/>
              <a:t>Bude se tedy jednat o vztah cenové hladiny (P) a reálného produktu (Y)</a:t>
            </a:r>
          </a:p>
          <a:p>
            <a:pPr>
              <a:spcBef>
                <a:spcPts val="0"/>
              </a:spcBef>
            </a:pPr>
            <a:r>
              <a:rPr lang="cs-CZ" altLang="cs-CZ" sz="2800" dirty="0"/>
              <a:t>Bude nás zajímat např. </a:t>
            </a:r>
            <a:r>
              <a:rPr lang="cs-CZ" altLang="cs-CZ" sz="2800" dirty="0"/>
              <a:t>rovnovážný produkt a jakým způsobem lze ovlivnit reálný produkt a jaký efekt to může mít na cenovou </a:t>
            </a:r>
            <a:r>
              <a:rPr lang="cs-CZ" altLang="cs-CZ" sz="2800" dirty="0" smtClean="0"/>
              <a:t>hladinu</a:t>
            </a:r>
          </a:p>
          <a:p>
            <a:pPr>
              <a:spcBef>
                <a:spcPts val="0"/>
              </a:spcBef>
            </a:pPr>
            <a:r>
              <a:rPr lang="cs-CZ" altLang="cs-CZ" sz="2800" dirty="0"/>
              <a:t>AS=agregátní nabídka AD=agregátní poptávka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642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u="sng" dirty="0">
                <a:solidFill>
                  <a:schemeClr val="tx1"/>
                </a:solidFill>
              </a:rPr>
              <a:t>Agregátní nabídka (AS) - klasická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Klasická AS ukazuje, že nabízený reálný produkt není ovlivněn změnami cenové hladiny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u="sng" dirty="0"/>
              <a:t>Podmínka</a:t>
            </a:r>
            <a:r>
              <a:rPr lang="cs-CZ" altLang="cs-CZ" sz="2800" dirty="0"/>
              <a:t>: ceny a mzdy jsou dokonale pružné a domácnosti mají úplné informace o cenách a mzdách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Ekonomika tak trvale operuje na úrovni potenciálního produktu a přirozené míře nezaměstnanosti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Jaký bude tvar křivky?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Vertikála na úrovni Y*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dirty="0"/>
              <a:t>Existuje pouze v dlouhém období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0099"/>
                </a:solidFill>
                <a:latin typeface="Tahoma" panose="020B0604030504040204" pitchFamily="34" charset="0"/>
              </a:rPr>
              <a:t>Křivka dlouhodobé AS=LRAS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1516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1517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1518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1520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</a:p>
          </p:txBody>
        </p:sp>
        <p:sp>
          <p:nvSpPr>
            <p:cNvPr id="21515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sp>
        <p:nvSpPr>
          <p:cNvPr id="21513" name="Text Box 2"/>
          <p:cNvSpPr txBox="1">
            <a:spLocks noChangeArrowheads="1"/>
          </p:cNvSpPr>
          <p:nvPr/>
        </p:nvSpPr>
        <p:spPr bwMode="auto">
          <a:xfrm>
            <a:off x="250824" y="123825"/>
            <a:ext cx="889317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16061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olidFill>
                  <a:srgbClr val="0000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solidFill>
                  <a:srgbClr val="800000"/>
                </a:solidFill>
                <a:latin typeface="Times New Roman" panose="02020603050405020304" pitchFamily="18" charset="0"/>
              </a:rPr>
              <a:t>SRAS</a:t>
            </a:r>
            <a:r>
              <a: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5617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2542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2543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2544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2546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5611" name="Freeform 11"/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52400" y="1524000"/>
            <a:ext cx="899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sng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1</a:t>
            </a:r>
            <a:r>
              <a:rPr lang="cs-CZ" altLang="cs-CZ" sz="2000" b="1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/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41" name="Text Box 14"/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2539" name="Text Box 2"/>
          <p:cNvSpPr txBox="1">
            <a:spLocks noChangeArrowheads="1"/>
          </p:cNvSpPr>
          <p:nvPr/>
        </p:nvSpPr>
        <p:spPr bwMode="auto">
          <a:xfrm>
            <a:off x="251520" y="123825"/>
            <a:ext cx="889248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196435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23557" name="Group 8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3569" name="Freeform 10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4597" name="Group 21"/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/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567" name="Freeform 12"/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28600" y="971550"/>
            <a:ext cx="8915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u="sng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Příklad 2</a:t>
            </a:r>
            <a:r>
              <a:rPr lang="cs-CZ" altLang="cs-CZ" sz="2400" b="1" dirty="0">
                <a:solidFill>
                  <a:srgbClr val="000066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růst cen ropy → zvýšení nákladů firem → při dané cenové hladině firmy vyrobí menší množství produktu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000066"/>
              </a:solidFill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/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3565" name="Text Box 15"/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4594" name="Line 18"/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3563" name="Text Box 2"/>
          <p:cNvSpPr txBox="1">
            <a:spLocks noChangeArrowheads="1"/>
          </p:cNvSpPr>
          <p:nvPr/>
        </p:nvSpPr>
        <p:spPr bwMode="auto">
          <a:xfrm>
            <a:off x="228600" y="153194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3799077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527" y="944563"/>
            <a:ext cx="880459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000" b="1" u="sng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Posun křivky jak v krátkém období (SRAS), tak dlouhém období (LRAS)</a:t>
            </a:r>
            <a:r>
              <a:rPr lang="cs-CZ" altLang="cs-CZ" sz="3000" b="1" dirty="0">
                <a:solidFill>
                  <a:srgbClr val="000099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nastává, když: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1000" y="2209800"/>
            <a:ext cx="8458200" cy="449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roste pracovní síla v ekonomice,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zvyšuje lidský kapitál ekonomiky,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jsou objeveny nové zdroje surovin,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mění pomalu strukturální skladba HDP,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zvyšuje kapitálová zásoba ekonomiky,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rozvíjí technika a technologie,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se lepší klimatické podmínky,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2800" dirty="0">
                <a:latin typeface="+mn-lt"/>
              </a:rPr>
              <a:t>jsou posilovány podněty k práci a podnikání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eaLnBrk="1" hangingPunct="1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endParaRPr lang="cs-CZ" altLang="cs-CZ" b="1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323528" y="123825"/>
            <a:ext cx="882047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</p:spTree>
    <p:extLst>
      <p:ext uri="{BB962C8B-B14F-4D97-AF65-F5344CB8AC3E}">
        <p14:creationId xmlns:p14="http://schemas.microsoft.com/office/powerpoint/2010/main" val="7347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Tahoma" panose="020B0604030504040204" pitchFamily="34" charset="0"/>
              </a:rPr>
              <a:t>Křivka dlouhodobé AS=LRAS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5617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5618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5619" name="Group 8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5621" name="Freeform 10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 b="1">
              <a:solidFill>
                <a:srgbClr val="339966"/>
              </a:solidFill>
              <a:latin typeface="Tahoma" panose="020B0604030504040204" pitchFamily="34" charset="0"/>
            </a:endParaRP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2800" b="1">
                <a:latin typeface="Times New Roman" panose="02020603050405020304" pitchFamily="18" charset="0"/>
              </a:rPr>
              <a:t>*</a:t>
            </a:r>
          </a:p>
        </p:txBody>
      </p:sp>
      <p:sp>
        <p:nvSpPr>
          <p:cNvPr id="25608" name="Text Box 2"/>
          <p:cNvSpPr txBox="1">
            <a:spLocks noChangeArrowheads="1"/>
          </p:cNvSpPr>
          <p:nvPr/>
        </p:nvSpPr>
        <p:spPr bwMode="auto">
          <a:xfrm>
            <a:off x="250824" y="123825"/>
            <a:ext cx="889317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nabídka</a:t>
            </a:r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/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LRAS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5614" name="Line 13"/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2800" b="1">
                <a:latin typeface="Times New Roman" panose="02020603050405020304" pitchFamily="18" charset="0"/>
              </a:rPr>
              <a:t>*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9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Analogie s mikroekonomickou dílčí rovnováhou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Průsečík AD a AS =&gt; určuje rovnovážnou úroveň cenové hladiny (P) a rovnovážný produkt (Y)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Pokud je cenová hladina vyšší než rovnovážná =&gt; nabízené množství Y je vyšší než poptávané =&gt; přebytek produktu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b="1" i="1" u="sng" dirty="0"/>
              <a:t>Makroekonomická rovnováha </a:t>
            </a:r>
            <a:r>
              <a:rPr lang="cs-CZ" altLang="cs-CZ" sz="3000" dirty="0"/>
              <a:t>= takový stav, který nesignalizuje potřebu změny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Rovnováha v </a:t>
            </a:r>
            <a:r>
              <a:rPr lang="cs-CZ" altLang="cs-CZ" sz="3000" b="1" i="1" dirty="0"/>
              <a:t>SR</a:t>
            </a:r>
            <a:r>
              <a:rPr lang="cs-CZ" altLang="cs-CZ" sz="3000" dirty="0"/>
              <a:t> a </a:t>
            </a:r>
            <a:r>
              <a:rPr lang="cs-CZ" altLang="cs-CZ" sz="3000" b="1" i="1" dirty="0"/>
              <a:t>LR</a:t>
            </a:r>
            <a:r>
              <a:rPr lang="cs-CZ" altLang="cs-CZ" sz="3000" dirty="0"/>
              <a:t> =&gt; krátkodobá rovnováha může být pod úrovní Y* nebo i za úrovní Y*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3000" dirty="0"/>
              <a:t>Rovnováha v LR – změny mohou být dosaženy změnou AS, ne AD (viz dále)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837984" cy="720080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507413" cy="5616922"/>
          </a:xfrm>
        </p:spPr>
        <p:txBody>
          <a:bodyPr>
            <a:normAutofit/>
          </a:bodyPr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452438" indent="-269875" eaLnBrk="1" hangingPunct="1"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452438" indent="-269875" eaLnBrk="1" hangingPunct="1"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452438" indent="-269875" eaLnBrk="1" hangingPunct="1">
              <a:spcBef>
                <a:spcPts val="1200"/>
              </a:spcBef>
              <a:buClr>
                <a:srgbClr val="FFC000"/>
              </a:buClr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</a:pPr>
            <a:r>
              <a:rPr lang="cs-CZ" altLang="cs-CZ" sz="2800" b="1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pružnost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tj. zda-</a:t>
            </a:r>
            <a:r>
              <a:rPr lang="cs-CZ" altLang="cs-CZ" sz="2800" dirty="0" err="1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</a:pPr>
            <a:r>
              <a:rPr lang="cs-CZ" altLang="cs-CZ" sz="2800" b="1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úspor v investice</a:t>
            </a:r>
          </a:p>
          <a:p>
            <a:pPr marL="452438" indent="-366713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254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28675" name="Group 23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8688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8689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28690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8692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7672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7673" name="Group 25"/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/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685" name="Freeform 17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8683" name="Text Box 2"/>
          <p:cNvSpPr txBox="1">
            <a:spLocks noChangeArrowheads="1"/>
          </p:cNvSpPr>
          <p:nvPr/>
        </p:nvSpPr>
        <p:spPr bwMode="auto">
          <a:xfrm>
            <a:off x="107504" y="123825"/>
            <a:ext cx="9036496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</a:t>
            </a:r>
            <a:r>
              <a:rPr lang="cs-CZ" altLang="cs-CZ" sz="4000" b="1" u="sng" cap="small" dirty="0" smtClean="0">
                <a:latin typeface="+mj-lt"/>
                <a:ea typeface="+mj-ea"/>
                <a:cs typeface="+mj-cs"/>
              </a:rPr>
              <a:t>as-ad </a:t>
            </a: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– makroekonomická rovnováha</a:t>
            </a:r>
          </a:p>
        </p:txBody>
      </p:sp>
    </p:spTree>
    <p:extLst>
      <p:ext uri="{BB962C8B-B14F-4D97-AF65-F5344CB8AC3E}">
        <p14:creationId xmlns:p14="http://schemas.microsoft.com/office/powerpoint/2010/main" val="2299322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29699" name="Group 2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29723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9725" name="Group 29"/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9726" name="Group 30"/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714" name="Text Box 19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Recesní mezera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cxnSp>
        <p:nvCxnSpPr>
          <p:cNvPr id="29719" name="AutoShape 23"/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800" b="1">
                <a:latin typeface="Times New Roman" panose="02020603050405020304" pitchFamily="18" charset="0"/>
              </a:rPr>
              <a:t>&lt;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971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recesní mezera</a:t>
            </a:r>
          </a:p>
        </p:txBody>
      </p:sp>
    </p:spTree>
    <p:extLst>
      <p:ext uri="{BB962C8B-B14F-4D97-AF65-F5344CB8AC3E}">
        <p14:creationId xmlns:p14="http://schemas.microsoft.com/office/powerpoint/2010/main" val="219217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u="sng" dirty="0">
                <a:solidFill>
                  <a:schemeClr val="tx1"/>
                </a:solidFill>
              </a:rPr>
              <a:t>Agregátní poptávka (AD)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dirty="0"/>
              <a:t>Agregátní poptávka (AD) = ukazuje různá množství reálného produktu, která chtějí ekonomické subjekty (domácnosti, firmy, stát a zahraničí) koupit při různých úrovních cenové hladiny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dirty="0"/>
              <a:t>AD se dá </a:t>
            </a:r>
            <a:r>
              <a:rPr lang="cs-CZ" altLang="cs-CZ" sz="2800" dirty="0"/>
              <a:t>také definovat jako celkové zamýšlené výdaje všech subjektů v ekonomice při určité cenové hladině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dirty="0"/>
              <a:t>Jaký bude tvar křivky?</a:t>
            </a:r>
          </a:p>
          <a:p>
            <a:pPr marL="0" indent="0" eaLnBrk="1" hangingPunct="1">
              <a:buClr>
                <a:srgbClr val="FFC000"/>
              </a:buClr>
              <a:buSzPct val="80000"/>
              <a:buNone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56388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</a:p>
        </p:txBody>
      </p:sp>
      <p:grpSp>
        <p:nvGrpSpPr>
          <p:cNvPr id="30725" name="Group 7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" name="Freeform 9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/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0749" name="Group 29"/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Freeform 13"/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/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Infla</a:t>
            </a: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ční mezera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cxnSp>
        <p:nvCxnSpPr>
          <p:cNvPr id="30742" name="AutoShape 22"/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800" b="1">
                <a:latin typeface="Times New Roman" panose="02020603050405020304" pitchFamily="18" charset="0"/>
              </a:rPr>
              <a:t>&lt;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0738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inflační mezera</a:t>
            </a:r>
          </a:p>
        </p:txBody>
      </p:sp>
    </p:spTree>
    <p:extLst>
      <p:ext uri="{BB962C8B-B14F-4D97-AF65-F5344CB8AC3E}">
        <p14:creationId xmlns:p14="http://schemas.microsoft.com/office/powerpoint/2010/main" val="31725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1747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1763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1764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1765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1767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762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/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60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1758" name="Text Box 19"/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</a:rPr>
              <a:t>Průsečík leží zároveň na křivce LRAS</a:t>
            </a: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=&gt;</a:t>
            </a:r>
            <a:r>
              <a:rPr lang="cs-CZ" altLang="cs-CZ" sz="2000" b="1">
                <a:solidFill>
                  <a:srgbClr val="339966"/>
                </a:solidFill>
                <a:latin typeface="Tahoma" panose="020B0604030504040204" pitchFamily="34" charset="0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1756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</a:t>
            </a:r>
          </a:p>
        </p:txBody>
      </p:sp>
    </p:spTree>
    <p:extLst>
      <p:ext uri="{BB962C8B-B14F-4D97-AF65-F5344CB8AC3E}">
        <p14:creationId xmlns:p14="http://schemas.microsoft.com/office/powerpoint/2010/main" val="215857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268760"/>
            <a:ext cx="8785225" cy="5328890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/>
              <a:t>pružnost cen </a:t>
            </a:r>
            <a:r>
              <a:rPr lang="cs-CZ" altLang="cs-CZ" sz="2800" dirty="0"/>
              <a:t>(samoregulace trhů pomocí cenového mechanismu)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/>
              <a:t>Vývoj úspor a investic </a:t>
            </a:r>
            <a:r>
              <a:rPr lang="cs-CZ" altLang="cs-CZ" sz="2800" dirty="0"/>
              <a:t>výlučně dle vývoje úrokové míry (růst úrok. míry motivuje domácnosti k tvorbě S a následuje přeměna v I). Úroková míra jako vyčišťující faktor na trhu kapitálu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cs-CZ" sz="2800" b="1" i="1" dirty="0"/>
              <a:t>Cenový mechanismus </a:t>
            </a:r>
            <a:r>
              <a:rPr lang="cs-CZ" altLang="cs-CZ" sz="2800" dirty="0"/>
              <a:t>zareaguje na výkyvy AD tak, že navrátí skutečný výkon ekonomiky na úroveň potenciálu  </a:t>
            </a:r>
          </a:p>
        </p:txBody>
      </p:sp>
    </p:spTree>
    <p:extLst>
      <p:ext uri="{BB962C8B-B14F-4D97-AF65-F5344CB8AC3E}">
        <p14:creationId xmlns:p14="http://schemas.microsoft.com/office/powerpoint/2010/main" val="39114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3795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3819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3820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3821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3823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/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3818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816" name="Text Box 19"/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80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obnovování rovnováhy v klasickém přístupu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3814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/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3812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91721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752"/>
            <a:ext cx="8713788" cy="5400898"/>
          </a:xfrm>
        </p:spPr>
        <p:txBody>
          <a:bodyPr>
            <a:normAutofit/>
          </a:bodyPr>
          <a:lstStyle/>
          <a:p>
            <a:pPr marL="0" indent="0" eaLnBrk="1" hangingPunct="1">
              <a:spcAft>
                <a:spcPts val="600"/>
              </a:spcAft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u="sng" dirty="0" err="1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800" u="sng" dirty="0" smtClean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/>
              <a:t>Nepružnost cen</a:t>
            </a:r>
            <a:r>
              <a:rPr lang="cs-CZ" altLang="cs-CZ" sz="2800" dirty="0"/>
              <a:t> směrem dolů (samoregulace trhů pomocí cenového mechanismu je tak nižší)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/>
              <a:t>Cenová stabilita </a:t>
            </a:r>
            <a:r>
              <a:rPr lang="cs-CZ" altLang="cs-CZ" sz="2800" dirty="0"/>
              <a:t>jako projev nedokonalosti konkurence, zejména v monopolním nebo oligopolním prostředí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dirty="0"/>
              <a:t>Existence cen podléhající </a:t>
            </a:r>
            <a:r>
              <a:rPr lang="cs-CZ" altLang="cs-CZ" sz="2800" b="1" i="1" dirty="0"/>
              <a:t>státní regulaci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b="1" i="1" dirty="0"/>
              <a:t>Vývoj úspor a investic </a:t>
            </a:r>
            <a:r>
              <a:rPr lang="cs-CZ" altLang="cs-CZ" sz="2800" dirty="0"/>
              <a:t>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</p:spTree>
    <p:extLst>
      <p:ext uri="{BB962C8B-B14F-4D97-AF65-F5344CB8AC3E}">
        <p14:creationId xmlns:p14="http://schemas.microsoft.com/office/powerpoint/2010/main" val="2809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  <a:noFill/>
        </p:spPr>
        <p:txBody>
          <a:bodyPr>
            <a:normAutofit/>
          </a:bodyPr>
          <a:lstStyle/>
          <a:p>
            <a:r>
              <a:rPr lang="cs-CZ" altLang="cs-CZ" sz="4000" b="1" u="sng" dirty="0">
                <a:solidFill>
                  <a:schemeClr val="tx1"/>
                </a:solidFill>
              </a:rPr>
              <a:t>Makroekonomická rovnováha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0768"/>
            <a:ext cx="8713788" cy="52568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AD zaostává za AS</a:t>
            </a:r>
            <a:r>
              <a:rPr lang="cs-CZ" altLang="cs-CZ" sz="2800" dirty="0"/>
              <a:t> =&gt; omezený výkon ekonomiky, který je pod úrovní potenciálního produktu =&gt; v ekonomice nejsou využívány výrobní kapacity a vzniká vysoká nezaměstnanost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Příčiny</a:t>
            </a:r>
            <a:r>
              <a:rPr lang="cs-CZ" altLang="cs-CZ" sz="2800" dirty="0"/>
              <a:t>: (i) </a:t>
            </a:r>
            <a:r>
              <a:rPr lang="cs-CZ" altLang="cs-CZ" sz="2800" dirty="0" err="1"/>
              <a:t>zostávání</a:t>
            </a:r>
            <a:r>
              <a:rPr lang="cs-CZ" altLang="cs-CZ" sz="2800" dirty="0"/>
              <a:t> výdajů na C za růstem důchodu; (</a:t>
            </a:r>
            <a:r>
              <a:rPr lang="cs-CZ" altLang="cs-CZ" sz="2800" dirty="0" err="1"/>
              <a:t>ii</a:t>
            </a:r>
            <a:r>
              <a:rPr lang="cs-CZ" altLang="cs-CZ" sz="2800" dirty="0"/>
              <a:t>) poruchy v mechanismu přeměny </a:t>
            </a:r>
            <a:br>
              <a:rPr lang="cs-CZ" altLang="cs-CZ" sz="2800" dirty="0"/>
            </a:br>
            <a:r>
              <a:rPr lang="cs-CZ" altLang="cs-CZ" sz="2800" dirty="0"/>
              <a:t>S v I; (</a:t>
            </a:r>
            <a:r>
              <a:rPr lang="cs-CZ" altLang="cs-CZ" sz="2800" dirty="0" err="1"/>
              <a:t>iii</a:t>
            </a:r>
            <a:r>
              <a:rPr lang="cs-CZ" altLang="cs-CZ" sz="2800" dirty="0"/>
              <a:t>) závislost I na jiných veličinách než je úroková míra (např. očekávání budoucího vývoje spojená s rizikem a nejistotou)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u="sng" dirty="0"/>
              <a:t>Stimulací AD</a:t>
            </a:r>
            <a:r>
              <a:rPr lang="cs-CZ" altLang="cs-CZ" sz="2800" dirty="0"/>
              <a:t> je možno dosáhnout úrovně výkonu ekonomiky blízkého Y*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altLang="cs-CZ" sz="2800" dirty="0"/>
              <a:t>Byť je tento vzestup Y doprovázen vzestupem P </a:t>
            </a:r>
          </a:p>
          <a:p>
            <a:pPr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6867" name="Group 2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901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6902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6903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6905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900" name="Text Box 11"/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9725" name="Group 29"/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/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6898" name="Freeform 13"/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Y*</a:t>
            </a:r>
            <a:endParaRPr lang="cs-CZ" altLang="cs-CZ" sz="20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9726" name="Group 30"/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896" name="Text Box 19"/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Recesní mezera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000" b="1">
                <a:latin typeface="Times New Roman" panose="02020603050405020304" pitchFamily="18" charset="0"/>
              </a:rPr>
              <a:t>&lt;</a:t>
            </a:r>
            <a:endParaRPr lang="cs-CZ" altLang="cs-CZ" sz="2000" b="1" baseline="-25000">
              <a:latin typeface="Times New Roman" panose="02020603050405020304" pitchFamily="18" charset="0"/>
            </a:endParaRP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6879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recesní mezera a stimulace AD v keynesiánském modelu</a:t>
            </a:r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/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894" name="Text Box 11"/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cxnSp>
        <p:nvCxnSpPr>
          <p:cNvPr id="3" name="Přímá spojnice se šipkou 2"/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9" name="Line 24"/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41" name="Přímá spojnice se šipkou 40"/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Y</a:t>
            </a:r>
            <a:r>
              <a:rPr lang="cs-CZ" altLang="cs-CZ" sz="20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44" name="Přímá spojnice se šipkou 43"/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1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7891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18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7919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7920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7922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7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/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SRAS</a:t>
              </a:r>
              <a:endPara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915" name="Freeform 13"/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3" name="Text Box 19"/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7899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negativní poptávkový šok (např. snížení G)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7911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3374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38915" name="Group 22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8934" name="Text Box 4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8935" name="Text Box 5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38936" name="Group 7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38938" name="Freeform 9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2470150" y="3473450"/>
            <a:ext cx="4419600" cy="2652713"/>
            <a:chOff x="1200" y="1680"/>
            <a:chExt cx="2784" cy="1671"/>
          </a:xfrm>
        </p:grpSpPr>
        <p:sp>
          <p:nvSpPr>
            <p:cNvPr id="38932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33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Y*</a:t>
            </a:r>
            <a:endParaRPr lang="cs-CZ" altLang="cs-CZ" sz="2800" b="1" baseline="-25000">
              <a:latin typeface="Times New Roman" panose="02020603050405020304" pitchFamily="18" charset="0"/>
            </a:endParaRP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31" name="Text Box 19"/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LRAS</a:t>
              </a:r>
              <a:endParaRPr lang="cs-CZ" altLang="cs-CZ" sz="2800" b="1" baseline="-250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8922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Model AS-AD – dlouhodobá rovnováha a poptávkový šok</a:t>
            </a:r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2855913" y="2630488"/>
            <a:ext cx="4419600" cy="2652712"/>
            <a:chOff x="1200" y="1680"/>
            <a:chExt cx="2784" cy="1671"/>
          </a:xfrm>
        </p:grpSpPr>
        <p:sp>
          <p:nvSpPr>
            <p:cNvPr id="38928" name="Freeform 10"/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8929" name="Text Box 11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  <a:r>
              <a:rPr lang="cs-CZ" altLang="cs-CZ" sz="2800" b="1" baseline="-25000">
                <a:latin typeface="Times New Roman" panose="02020603050405020304" pitchFamily="18" charset="0"/>
              </a:rPr>
              <a:t>2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941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11822" y="120749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 (AD)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76225" y="2901950"/>
            <a:ext cx="2057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 dirty="0">
                <a:latin typeface="Times New Roman" panose="02020603050405020304" pitchFamily="18" charset="0"/>
              </a:rPr>
              <a:t>Cenová hladina (P)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03488" y="5253038"/>
            <a:ext cx="3276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 (reálný produkt)</a:t>
            </a:r>
          </a:p>
        </p:txBody>
      </p:sp>
      <p:grpSp>
        <p:nvGrpSpPr>
          <p:cNvPr id="10272" name="Group 32"/>
          <p:cNvGrpSpPr>
            <a:grpSpLocks/>
          </p:cNvGrpSpPr>
          <p:nvPr/>
        </p:nvGrpSpPr>
        <p:grpSpPr bwMode="auto">
          <a:xfrm>
            <a:off x="1298575" y="3394075"/>
            <a:ext cx="1751013" cy="1614488"/>
            <a:chOff x="1344" y="1680"/>
            <a:chExt cx="2227" cy="2016"/>
          </a:xfrm>
        </p:grpSpPr>
        <p:sp>
          <p:nvSpPr>
            <p:cNvPr id="4137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8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endParaRPr lang="cs-CZ" altLang="cs-CZ" sz="1400" b="1" baseline="-250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822325" y="3287713"/>
            <a:ext cx="2376488" cy="1943100"/>
            <a:chOff x="711" y="1584"/>
            <a:chExt cx="3033" cy="2305"/>
          </a:xfrm>
        </p:grpSpPr>
        <p:sp>
          <p:nvSpPr>
            <p:cNvPr id="4135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6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04" name="TextovéPole 1"/>
          <p:cNvSpPr txBox="1">
            <a:spLocks noChangeArrowheads="1"/>
          </p:cNvSpPr>
          <p:nvPr/>
        </p:nvSpPr>
        <p:spPr bwMode="auto">
          <a:xfrm>
            <a:off x="433388" y="1147763"/>
            <a:ext cx="27654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altLang="cs-CZ" sz="2200" b="1" dirty="0">
                <a:ea typeface="Consolas" panose="020B0609020204030204" pitchFamily="49" charset="0"/>
                <a:cs typeface="Calibri" panose="020F0502020204030204" pitchFamily="34" charset="0"/>
              </a:rPr>
              <a:t>Vliv změny cenové hladiny</a:t>
            </a:r>
            <a:r>
              <a:rPr lang="cs-CZ" altLang="cs-CZ" sz="2200" dirty="0">
                <a:ea typeface="Consolas" panose="020B0609020204030204" pitchFamily="49" charset="0"/>
                <a:cs typeface="Calibri" panose="020F0502020204030204" pitchFamily="34" charset="0"/>
              </a:rPr>
              <a:t> – způsobuje posun po křivce AD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cs-CZ" altLang="cs-CZ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828675" y="4052888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11288" y="4052888"/>
            <a:ext cx="0" cy="117633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28675" y="4641850"/>
            <a:ext cx="108108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909763" y="4641850"/>
            <a:ext cx="0" cy="58737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495300" y="4459288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485775" y="3894138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1260475" y="5283200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693863" y="5283200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85775" y="4048125"/>
            <a:ext cx="0" cy="5937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368425" y="5710238"/>
            <a:ext cx="60007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695700" y="2862263"/>
            <a:ext cx="2057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Cenová hladina (P) </a:t>
            </a: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6354763" y="5205413"/>
            <a:ext cx="3276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 (reálný produkt)</a:t>
            </a:r>
          </a:p>
        </p:txBody>
      </p:sp>
      <p:grpSp>
        <p:nvGrpSpPr>
          <p:cNvPr id="56" name="Group 32"/>
          <p:cNvGrpSpPr>
            <a:grpSpLocks/>
          </p:cNvGrpSpPr>
          <p:nvPr/>
        </p:nvGrpSpPr>
        <p:grpSpPr bwMode="auto">
          <a:xfrm>
            <a:off x="5157788" y="3392488"/>
            <a:ext cx="1749425" cy="1614487"/>
            <a:chOff x="1344" y="1680"/>
            <a:chExt cx="2227" cy="2016"/>
          </a:xfrm>
        </p:grpSpPr>
        <p:sp>
          <p:nvSpPr>
            <p:cNvPr id="4133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4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14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9" name="Group 10"/>
          <p:cNvGrpSpPr>
            <a:grpSpLocks/>
          </p:cNvGrpSpPr>
          <p:nvPr/>
        </p:nvGrpSpPr>
        <p:grpSpPr bwMode="auto">
          <a:xfrm>
            <a:off x="4673600" y="3240088"/>
            <a:ext cx="2376488" cy="1943100"/>
            <a:chOff x="711" y="1584"/>
            <a:chExt cx="3033" cy="2305"/>
          </a:xfrm>
        </p:grpSpPr>
        <p:sp>
          <p:nvSpPr>
            <p:cNvPr id="4131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2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4337050" y="3846513"/>
            <a:ext cx="4333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5111750" y="5235575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1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5681663" y="5229225"/>
            <a:ext cx="431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Y</a:t>
            </a:r>
            <a:r>
              <a:rPr lang="cs-CZ" altLang="cs-CZ" sz="1400" b="1" baseline="-25000">
                <a:latin typeface="Times New Roman" panose="02020603050405020304" pitchFamily="18" charset="0"/>
              </a:rPr>
              <a:t>2</a:t>
            </a:r>
            <a:r>
              <a:rPr lang="cs-CZ" altLang="cs-CZ" sz="1400" b="1">
                <a:latin typeface="Times New Roman" panose="02020603050405020304" pitchFamily="18" charset="0"/>
              </a:rPr>
              <a:t> </a:t>
            </a:r>
          </a:p>
        </p:txBody>
      </p:sp>
      <p:cxnSp>
        <p:nvCxnSpPr>
          <p:cNvPr id="67" name="Přímá spojnice se šipkou 66"/>
          <p:cNvCxnSpPr/>
          <p:nvPr/>
        </p:nvCxnSpPr>
        <p:spPr>
          <a:xfrm>
            <a:off x="5272088" y="5710238"/>
            <a:ext cx="59848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5862638" y="3987800"/>
            <a:ext cx="0" cy="11747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32"/>
          <p:cNvGrpSpPr>
            <a:grpSpLocks/>
          </p:cNvGrpSpPr>
          <p:nvPr/>
        </p:nvGrpSpPr>
        <p:grpSpPr bwMode="auto">
          <a:xfrm>
            <a:off x="5681663" y="3127375"/>
            <a:ext cx="1751012" cy="1614488"/>
            <a:chOff x="1344" y="1680"/>
            <a:chExt cx="2227" cy="2016"/>
          </a:xfrm>
        </p:grpSpPr>
        <p:sp>
          <p:nvSpPr>
            <p:cNvPr id="4129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130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9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14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14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cxnSp>
        <p:nvCxnSpPr>
          <p:cNvPr id="78" name="Přímá spojnice 77"/>
          <p:cNvCxnSpPr/>
          <p:nvPr/>
        </p:nvCxnSpPr>
        <p:spPr>
          <a:xfrm>
            <a:off x="5256213" y="4030663"/>
            <a:ext cx="0" cy="11747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TextovéPole 78"/>
          <p:cNvSpPr txBox="1">
            <a:spLocks noChangeArrowheads="1"/>
          </p:cNvSpPr>
          <p:nvPr/>
        </p:nvSpPr>
        <p:spPr bwMode="auto">
          <a:xfrm>
            <a:off x="4424158" y="1253966"/>
            <a:ext cx="2517775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lphaLcParenR" startAt="2"/>
            </a:pPr>
            <a:r>
              <a:rPr lang="cs-CZ" altLang="cs-CZ" sz="2200" b="1" dirty="0">
                <a:ea typeface="Consolas" panose="020B0609020204030204" pitchFamily="49" charset="0"/>
                <a:cs typeface="Calibri" panose="020F0502020204030204" pitchFamily="34" charset="0"/>
              </a:rPr>
              <a:t>Ostatní vlivy </a:t>
            </a:r>
            <a:r>
              <a:rPr lang="cs-CZ" altLang="cs-CZ" sz="2200" dirty="0">
                <a:ea typeface="Consolas" panose="020B0609020204030204" pitchFamily="49" charset="0"/>
                <a:cs typeface="Calibri" panose="020F0502020204030204" pitchFamily="34" charset="0"/>
              </a:rPr>
              <a:t>– způsobují posun celé křivky AD</a:t>
            </a:r>
          </a:p>
          <a:p>
            <a:pPr eaLnBrk="1" hangingPunct="1">
              <a:spcBef>
                <a:spcPct val="0"/>
              </a:spcBef>
              <a:buFontTx/>
              <a:buAutoNum type="alphaLcParenR" startAt="2"/>
            </a:pPr>
            <a:endParaRPr lang="cs-CZ" altLang="cs-CZ" sz="16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85" name="Přímá spojnice 84"/>
          <p:cNvCxnSpPr/>
          <p:nvPr/>
        </p:nvCxnSpPr>
        <p:spPr>
          <a:xfrm>
            <a:off x="4638675" y="4048125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5280025" y="4046538"/>
            <a:ext cx="58261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55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44" grpId="0"/>
      <p:bldP spid="45" grpId="0"/>
      <p:bldP spid="47" grpId="0"/>
      <p:bldP spid="48" grpId="0"/>
      <p:bldP spid="54" grpId="0"/>
      <p:bldP spid="55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634082"/>
          </a:xfrm>
          <a:noFill/>
        </p:spPr>
        <p:txBody>
          <a:bodyPr>
            <a:noAutofit/>
          </a:bodyPr>
          <a:lstStyle/>
          <a:p>
            <a:r>
              <a:rPr lang="cs-CZ" altLang="cs-CZ" sz="3400" b="1" u="sng" dirty="0">
                <a:solidFill>
                  <a:schemeClr val="tx1"/>
                </a:solidFill>
              </a:rPr>
              <a:t>Agregátní poptávka (AD) – posuny po křivce AD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9171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bohatství</a:t>
            </a:r>
            <a:r>
              <a:rPr lang="cs-CZ" altLang="cs-CZ" sz="2800" dirty="0"/>
              <a:t> (zvýšení P snižuje reálnou hodnotu peněžních zůstatků – finančních aktiv a omezení jejich výdajů)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úrokové míry </a:t>
            </a:r>
            <a:r>
              <a:rPr lang="cs-CZ" altLang="cs-CZ" sz="2800" dirty="0"/>
              <a:t>(zvýšení P vede ke zvýšení poptávky po penězích a tím pádem i úrokové míry a snížení spotřebních a investičních výdajů) – odložení na později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800" b="1" i="1" u="sng" dirty="0"/>
              <a:t>Efekt mezinárodního obchodu </a:t>
            </a:r>
            <a:r>
              <a:rPr lang="cs-CZ" altLang="cs-CZ" sz="2800" dirty="0"/>
              <a:t>(růst cenové hladiny způsobuje preferenci dovozů a snížení poptávaného množství reálného domácího produktu)</a:t>
            </a:r>
          </a:p>
        </p:txBody>
      </p:sp>
    </p:spTree>
    <p:extLst>
      <p:ext uri="{BB962C8B-B14F-4D97-AF65-F5344CB8AC3E}">
        <p14:creationId xmlns:p14="http://schemas.microsoft.com/office/powerpoint/2010/main" val="22045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228600"/>
            <a:ext cx="7558608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Změny polohy křivky AD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638800" y="61722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Y </a:t>
            </a:r>
          </a:p>
        </p:txBody>
      </p:sp>
      <p:grpSp>
        <p:nvGrpSpPr>
          <p:cNvPr id="10272" name="Group 32"/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/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4" name="Text Box 8"/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>
                <a:solidFill>
                  <a:srgbClr val="80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AD</a:t>
            </a:r>
            <a:r>
              <a:rPr lang="cs-CZ" altLang="cs-CZ" b="1">
                <a:solidFill>
                  <a:srgbClr val="800000"/>
                </a:solidFill>
                <a:latin typeface="Tahoma" panose="020B0604030504040204" pitchFamily="34" charset="0"/>
              </a:rPr>
              <a:t>=C+I+G+NX</a:t>
            </a:r>
          </a:p>
        </p:txBody>
      </p: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/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2" name="Freeform 12"/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339966"/>
                </a:solidFill>
                <a:latin typeface="Tahoma" panose="020B0604030504040204" pitchFamily="34" charset="0"/>
              </a:rPr>
              <a:t>Každá z těchto komponent ovlivní polohu křivky AD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grpSp>
        <p:nvGrpSpPr>
          <p:cNvPr id="10273" name="Group 33"/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/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70" name="Text Box 20"/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/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6168" name="Text Box 21"/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0262" name="Line 22"/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0270" name="AutoShape 30"/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74971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62000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Změny polohy křivky AD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1317486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C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=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výdaje (spotřeba) domácností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99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81000" y="2209800"/>
            <a:ext cx="845820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bohatství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očekávání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zadlužení spotřebitelů</a:t>
            </a:r>
          </a:p>
          <a:p>
            <a:pPr marL="274320" indent="-27432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altLang="cs-CZ" sz="3200" dirty="0">
                <a:latin typeface="+mn-lt"/>
              </a:rPr>
              <a:t>daně placené spotřebiteli a transferové platby </a:t>
            </a:r>
          </a:p>
        </p:txBody>
      </p:sp>
    </p:spTree>
    <p:extLst>
      <p:ext uri="{BB962C8B-B14F-4D97-AF65-F5344CB8AC3E}">
        <p14:creationId xmlns:p14="http://schemas.microsoft.com/office/powerpoint/2010/main" val="62437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3" y="82831"/>
            <a:ext cx="7992889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3528" y="990600"/>
            <a:ext cx="871252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800" b="1" dirty="0">
                <a:solidFill>
                  <a:srgbClr val="000099"/>
                </a:solidFill>
                <a:latin typeface="Tahoma" panose="020B0604030504040204" pitchFamily="34" charset="0"/>
              </a:rPr>
              <a:t>Příklad 1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: pokles míry zdanění </a:t>
            </a:r>
            <a:r>
              <a:rPr lang="cs-CZ" altLang="cs-CZ" sz="2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zvyšuje disponibilní 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důchod, a tím i spotřební </a:t>
            </a:r>
            <a:r>
              <a:rPr lang="cs-CZ" altLang="cs-CZ" sz="2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výdaje</a:t>
            </a:r>
            <a:r>
              <a:rPr lang="cs-CZ" altLang="cs-CZ" sz="2800" dirty="0">
                <a:solidFill>
                  <a:srgbClr val="000099"/>
                </a:solidFill>
                <a:latin typeface="Tahoma" panose="020B0604030504040204" pitchFamily="34" charset="0"/>
              </a:rPr>
              <a:t>=&gt;kam se posune křivka AD?</a:t>
            </a: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>
                <a:solidFill>
                  <a:srgbClr val="800000"/>
                </a:solidFill>
                <a:latin typeface="Times New Roman" panose="02020603050405020304" pitchFamily="18" charset="0"/>
              </a:rPr>
              <a:t>AD</a:t>
            </a:r>
            <a:r>
              <a:rPr lang="cs-CZ" altLang="cs-CZ" sz="2800" b="1" baseline="-25000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12305" name="Group 17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8205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8206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8207" name="Group 10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8209" name="Freeform 12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204" name="Text Box 14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7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45232" y="112128"/>
            <a:ext cx="6624736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000" b="1" u="sng" cap="small" dirty="0">
                <a:latin typeface="+mj-lt"/>
                <a:ea typeface="+mj-ea"/>
                <a:cs typeface="+mj-cs"/>
              </a:rPr>
              <a:t>Agregátní poptávka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" y="838200"/>
            <a:ext cx="852405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cs-CZ" altLang="cs-CZ" sz="2600" b="1" dirty="0">
                <a:solidFill>
                  <a:srgbClr val="000099"/>
                </a:solidFill>
                <a:latin typeface="Tahoma" panose="020B0604030504040204" pitchFamily="34" charset="0"/>
              </a:rPr>
              <a:t>Příklad 2: </a:t>
            </a:r>
            <a:r>
              <a:rPr lang="cs-CZ" altLang="cs-CZ" sz="2600" dirty="0">
                <a:solidFill>
                  <a:srgbClr val="000099"/>
                </a:solidFill>
                <a:latin typeface="Tahoma" panose="020B0604030504040204" pitchFamily="34" charset="0"/>
              </a:rPr>
              <a:t>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/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234" name="Text Box 8"/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9228" name="Text Box 5"/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latin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9230" name="Group 9"/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/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9232" name="Freeform 11"/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/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9227" name="Text Box 13"/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cs-CZ" altLang="cs-CZ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AD</a:t>
              </a:r>
              <a:r>
                <a:rPr lang="cs-CZ" altLang="cs-CZ" sz="2800" b="1" baseline="-25000">
                  <a:solidFill>
                    <a:srgbClr val="8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1483</Words>
  <Application>Microsoft Office PowerPoint</Application>
  <PresentationFormat>Předvádění na obrazovce (4:3)</PresentationFormat>
  <Paragraphs>290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8" baseType="lpstr">
      <vt:lpstr>Arial</vt:lpstr>
      <vt:lpstr>Calibri</vt:lpstr>
      <vt:lpstr>Consolas</vt:lpstr>
      <vt:lpstr>Segoe UI</vt:lpstr>
      <vt:lpstr>Tahoma</vt:lpstr>
      <vt:lpstr>Times New Roman</vt:lpstr>
      <vt:lpstr>Wingdings</vt:lpstr>
      <vt:lpstr>Wingdings 2</vt:lpstr>
      <vt:lpstr>Arkýř</vt:lpstr>
      <vt:lpstr>Model as-ad</vt:lpstr>
      <vt:lpstr>Model AS-AD</vt:lpstr>
      <vt:lpstr>Agregátní poptávka (AD)</vt:lpstr>
      <vt:lpstr>Prezentace aplikace PowerPoint</vt:lpstr>
      <vt:lpstr>Agregátní poptávka (AD) – posuny po křivce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 </vt:lpstr>
      <vt:lpstr>Prezentace aplikace PowerPoint</vt:lpstr>
      <vt:lpstr>Agregátní nabídka (AS) - klasická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115</cp:revision>
  <dcterms:created xsi:type="dcterms:W3CDTF">2015-02-19T14:22:13Z</dcterms:created>
  <dcterms:modified xsi:type="dcterms:W3CDTF">2020-04-23T22:51:21Z</dcterms:modified>
</cp:coreProperties>
</file>