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9" r:id="rId4"/>
    <p:sldId id="292" r:id="rId5"/>
    <p:sldId id="293" r:id="rId6"/>
    <p:sldId id="294" r:id="rId7"/>
    <p:sldId id="283" r:id="rId8"/>
    <p:sldId id="281" r:id="rId9"/>
    <p:sldId id="29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3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30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(BPVEP)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</a:t>
            </a:r>
            <a:r>
              <a:rPr lang="cs-CZ" sz="3600" b="0" dirty="0" smtClean="0">
                <a:solidFill>
                  <a:schemeClr val="tx1"/>
                </a:solidFill>
              </a:rPr>
              <a:t>S </a:t>
            </a:r>
            <a:r>
              <a:rPr lang="cs-CZ" sz="3600" b="0" dirty="0" smtClean="0">
                <a:solidFill>
                  <a:schemeClr val="tx1"/>
                </a:solidFill>
              </a:rPr>
              <a:t>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Mgr. Ing. Michal Tvrdoň, Ph.D.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 a </a:t>
            </a:r>
            <a:r>
              <a:rPr lang="cs-CZ" sz="3200" b="1" i="1" dirty="0" smtClean="0"/>
              <a:t>SEMINÁŘE</a:t>
            </a:r>
          </a:p>
          <a:p>
            <a:pPr marL="90170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es-ES" b="1" dirty="0">
                <a:solidFill>
                  <a:prstClr val="black"/>
                </a:solidFill>
              </a:rPr>
              <a:t>Pondělí  13.00 - 14.00</a:t>
            </a:r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b="1" dirty="0">
                <a:solidFill>
                  <a:prstClr val="black"/>
                </a:solidFill>
              </a:rPr>
              <a:t>                                  </a:t>
            </a:r>
            <a:r>
              <a:rPr lang="cs-CZ" b="1" dirty="0" smtClean="0">
                <a:solidFill>
                  <a:prstClr val="black"/>
                </a:solidFill>
              </a:rPr>
              <a:t>S</a:t>
            </a:r>
            <a:r>
              <a:rPr lang="es-ES" b="1" dirty="0" smtClean="0">
                <a:solidFill>
                  <a:prstClr val="black"/>
                </a:solidFill>
              </a:rPr>
              <a:t>tředa </a:t>
            </a:r>
            <a:r>
              <a:rPr lang="cs-CZ" b="1" dirty="0" smtClean="0">
                <a:solidFill>
                  <a:prstClr val="black"/>
                </a:solidFill>
              </a:rPr>
              <a:t> </a:t>
            </a:r>
            <a:r>
              <a:rPr lang="es-ES" b="1" dirty="0" smtClean="0">
                <a:solidFill>
                  <a:prstClr val="black"/>
                </a:solidFill>
              </a:rPr>
              <a:t>   </a:t>
            </a:r>
            <a:r>
              <a:rPr lang="es-ES" b="1" dirty="0">
                <a:solidFill>
                  <a:prstClr val="black"/>
                </a:solidFill>
              </a:rPr>
              <a:t>11.30 - </a:t>
            </a:r>
            <a:r>
              <a:rPr lang="es-ES" b="1" dirty="0" smtClean="0">
                <a:solidFill>
                  <a:prstClr val="black"/>
                </a:solidFill>
              </a:rPr>
              <a:t>12.30</a:t>
            </a:r>
            <a:endParaRPr lang="cs-CZ" b="1" dirty="0" smtClean="0">
              <a:solidFill>
                <a:prstClr val="black"/>
              </a:solidFill>
            </a:endParaRPr>
          </a:p>
          <a:p>
            <a:pPr marL="901700" lvl="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Radka Kubalová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  <a:endParaRPr lang="cs-CZ" sz="3200" dirty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letní </a:t>
            </a:r>
            <a:r>
              <a:rPr lang="cs-CZ" sz="2800" dirty="0"/>
              <a:t>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</a:t>
            </a:r>
            <a:r>
              <a:rPr lang="cs-CZ" sz="2800" dirty="0"/>
              <a:t>studia </a:t>
            </a:r>
            <a:r>
              <a:rPr lang="cs-CZ" sz="2800" dirty="0" smtClean="0"/>
              <a:t>rozsah </a:t>
            </a:r>
            <a:r>
              <a:rPr lang="cs-CZ" sz="2800" dirty="0"/>
              <a:t>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53400" cy="548640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Účast nepovinná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Body za účast (10) a další aktivity jako např. domácí úkol apod. (6)</a:t>
            </a:r>
          </a:p>
          <a:p>
            <a:pPr algn="just">
              <a:spcAft>
                <a:spcPts val="600"/>
              </a:spcAft>
            </a:pPr>
            <a:r>
              <a:rPr lang="cs-CZ" sz="2600" u="sng" dirty="0" smtClean="0"/>
              <a:t>2 </a:t>
            </a:r>
            <a:r>
              <a:rPr lang="cs-CZ" sz="2600" u="sng" dirty="0" smtClean="0"/>
              <a:t>průběžné testy 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 smtClean="0"/>
              <a:t>Budou probíhat online v prostředí IS v rámci přednášek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 smtClean="0"/>
              <a:t>příklady</a:t>
            </a:r>
            <a:r>
              <a:rPr lang="cs-CZ" sz="2600" dirty="0"/>
              <a:t>, teorie, grafy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každý za </a:t>
            </a:r>
            <a:r>
              <a:rPr lang="cs-CZ" sz="2600" b="1" dirty="0" smtClean="0"/>
              <a:t>12 bodů</a:t>
            </a:r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/>
              <a:t>Termíny průběžných testů </a:t>
            </a:r>
            <a:r>
              <a:rPr lang="cs-CZ" sz="2600" b="1" dirty="0"/>
              <a:t>pondělí</a:t>
            </a:r>
            <a:r>
              <a:rPr lang="cs-CZ" sz="2600" dirty="0"/>
              <a:t> </a:t>
            </a:r>
            <a:r>
              <a:rPr lang="cs-CZ" sz="2600" b="1" dirty="0" smtClean="0"/>
              <a:t>29. 3. a 10. 5. </a:t>
            </a:r>
            <a:r>
              <a:rPr lang="cs-CZ" sz="2600" dirty="0" smtClean="0"/>
              <a:t>na začátku přednášky</a:t>
            </a:r>
            <a:endParaRPr lang="cs-CZ" sz="2600" dirty="0"/>
          </a:p>
          <a:p>
            <a:pPr marL="992188" indent="-2714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dirty="0" smtClean="0"/>
              <a:t>průběžný </a:t>
            </a:r>
            <a:r>
              <a:rPr lang="cs-CZ" sz="2600" dirty="0" smtClean="0"/>
              <a:t>test je nepovinný, v případě nemoci je možné stanovit náhradní termín, omluvenku je třeba doložit lékařským </a:t>
            </a:r>
            <a:r>
              <a:rPr lang="cs-CZ" sz="2600" dirty="0" smtClean="0"/>
              <a:t>potvrzením, případné </a:t>
            </a:r>
            <a:r>
              <a:rPr lang="cs-CZ" sz="2600" dirty="0"/>
              <a:t>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</a:t>
            </a:r>
            <a:r>
              <a:rPr lang="cs-CZ" sz="2600" dirty="0" smtClean="0"/>
              <a:t>dnů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Zadání příkladů, které bude průběžně vkládáno do IS SU (systém LMS </a:t>
            </a:r>
            <a:r>
              <a:rPr lang="cs-CZ" sz="2600" dirty="0" err="1" smtClean="0"/>
              <a:t>Moodle</a:t>
            </a:r>
            <a:r>
              <a:rPr lang="cs-CZ" sz="2600" dirty="0" smtClean="0"/>
              <a:t> k výuce seminářů používán NEBUDE)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 smtClean="0"/>
              <a:t>Orientační harmonogram seminářů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80138751"/>
              </p:ext>
            </p:extLst>
          </p:nvPr>
        </p:nvGraphicFramePr>
        <p:xfrm>
          <a:off x="457200" y="990602"/>
          <a:ext cx="7467600" cy="4988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Týden od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22. </a:t>
                      </a:r>
                      <a:r>
                        <a:rPr lang="cs-CZ" sz="1800" dirty="0" smtClean="0">
                          <a:effectLst/>
                        </a:rPr>
                        <a:t>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2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1.3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Měření HDP, indexy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3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8. </a:t>
                      </a:r>
                      <a:r>
                        <a:rPr lang="cs-CZ" sz="1800" dirty="0" smtClean="0">
                          <a:effectLst/>
                        </a:rPr>
                        <a:t>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ODPADÁ (Mám jarní prázdniny)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08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15. </a:t>
                      </a:r>
                      <a:r>
                        <a:rPr lang="cs-CZ" sz="1800" dirty="0" smtClean="0">
                          <a:effectLst/>
                        </a:rPr>
                        <a:t>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Cenové indexy, </a:t>
                      </a:r>
                      <a:r>
                        <a:rPr lang="cs-CZ" sz="1800" dirty="0" smtClean="0">
                          <a:effectLst/>
                        </a:rPr>
                        <a:t>inflace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22. </a:t>
                      </a:r>
                      <a:r>
                        <a:rPr lang="cs-CZ" sz="1800" dirty="0" smtClean="0">
                          <a:effectLst/>
                        </a:rPr>
                        <a:t>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Trh práce a nezaměstnanost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29. </a:t>
                      </a:r>
                      <a:r>
                        <a:rPr lang="cs-CZ" sz="1800" dirty="0" smtClean="0">
                          <a:effectLst/>
                        </a:rPr>
                        <a:t>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1. průběžný test  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AS-AD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</a:t>
                      </a:r>
                      <a:r>
                        <a:rPr lang="cs-CZ" sz="1800" dirty="0" smtClean="0">
                          <a:effectLst/>
                        </a:rPr>
                        <a:t>5. </a:t>
                      </a:r>
                      <a:r>
                        <a:rPr lang="cs-CZ" sz="1800" dirty="0" smtClean="0">
                          <a:effectLst/>
                        </a:rPr>
                        <a:t>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ODPADÁ (Velikonoce)</a:t>
                      </a:r>
                      <a:endParaRPr lang="cs-CZ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12. </a:t>
                      </a:r>
                      <a:r>
                        <a:rPr lang="cs-CZ" sz="1800" dirty="0" smtClean="0">
                          <a:effectLst/>
                        </a:rPr>
                        <a:t>4.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Fiskální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19. </a:t>
                      </a:r>
                      <a:r>
                        <a:rPr lang="cs-CZ" sz="1800" dirty="0" smtClean="0">
                          <a:effectLst/>
                        </a:rPr>
                        <a:t>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Monetární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26. </a:t>
                      </a:r>
                      <a:r>
                        <a:rPr lang="cs-CZ" sz="1800" dirty="0" smtClean="0">
                          <a:effectLst/>
                        </a:rPr>
                        <a:t>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Vnější hospodářská politika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3. </a:t>
                      </a:r>
                      <a:r>
                        <a:rPr lang="cs-CZ" sz="1800" dirty="0" smtClean="0">
                          <a:effectLst/>
                        </a:rPr>
                        <a:t>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Hodnocení účinnost</a:t>
                      </a:r>
                      <a:r>
                        <a:rPr lang="cs-CZ" sz="1800" baseline="0" dirty="0" smtClean="0"/>
                        <a:t>i HP</a:t>
                      </a:r>
                      <a:endParaRPr lang="cs-CZ" sz="18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32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10. </a:t>
                      </a:r>
                      <a:r>
                        <a:rPr lang="cs-CZ" sz="1800" dirty="0" smtClean="0">
                          <a:effectLst/>
                        </a:rPr>
                        <a:t>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2. průběžný test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26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17.5</a:t>
                      </a:r>
                      <a:r>
                        <a:rPr lang="cs-CZ" sz="1800" dirty="0" smtClean="0">
                          <a:effectLst/>
                        </a:rPr>
                        <a:t>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průběžný test pro omluvené studenty</a:t>
                      </a:r>
                      <a:endParaRPr kumimoji="0" lang="cs-CZ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304800" y="6294438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Změna programu vyhrazena!!!!!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Podmínkou připuštění studenta ke zkoušce je splnění podmínek semináře</a:t>
            </a:r>
            <a:endParaRPr lang="cs-CZ" sz="2600" b="1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10+6 bodů </a:t>
            </a:r>
            <a:r>
              <a:rPr lang="cs-CZ" sz="2600" dirty="0" smtClean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24</a:t>
            </a:r>
            <a:r>
              <a:rPr lang="cs-CZ" sz="2600" b="1" dirty="0" smtClean="0"/>
              <a:t> </a:t>
            </a:r>
            <a:r>
              <a:rPr lang="cs-CZ" sz="2600" b="1" dirty="0" smtClean="0"/>
              <a:t>bodů </a:t>
            </a:r>
            <a:r>
              <a:rPr lang="cs-CZ" sz="2600" dirty="0"/>
              <a:t>–</a:t>
            </a:r>
            <a:r>
              <a:rPr lang="cs-CZ" sz="2600" b="1" dirty="0" smtClean="0"/>
              <a:t> </a:t>
            </a:r>
            <a:r>
              <a:rPr lang="cs-CZ" sz="2600" dirty="0" smtClean="0"/>
              <a:t> 2 průběžné testy (á </a:t>
            </a:r>
            <a:r>
              <a:rPr lang="cs-CZ" sz="2600" dirty="0" smtClean="0"/>
              <a:t>12 </a:t>
            </a:r>
            <a:r>
              <a:rPr lang="cs-CZ" sz="2600" dirty="0" smtClean="0"/>
              <a:t>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60 bodů </a:t>
            </a:r>
            <a:r>
              <a:rPr lang="cs-CZ" sz="2600" dirty="0" smtClean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76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TVRDOŇ, M., 2019. Vnější ekonomické prostředí. Opora ve formátu </a:t>
            </a:r>
            <a:r>
              <a:rPr lang="cs-CZ" sz="2800" dirty="0" err="1" smtClean="0"/>
              <a:t>pdf</a:t>
            </a:r>
            <a:r>
              <a:rPr lang="cs-CZ" sz="28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JUREČKA</a:t>
            </a:r>
            <a:r>
              <a:rPr lang="cs-CZ" sz="2800" dirty="0"/>
              <a:t>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PELLEŠOVÁ, P., 2014. </a:t>
            </a:r>
            <a:r>
              <a:rPr lang="cs-CZ" sz="2800" i="1" dirty="0" smtClean="0"/>
              <a:t>Obecná ekonomie II</a:t>
            </a:r>
            <a:r>
              <a:rPr lang="cs-CZ" sz="2800" dirty="0" smtClean="0"/>
              <a:t>. Karviná: SU OPF. ISBN 978-80-7248-959-6.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LINDAUER, J., 2012. </a:t>
            </a:r>
            <a:r>
              <a:rPr lang="cs-CZ" sz="2800" i="1" dirty="0" err="1" smtClean="0"/>
              <a:t>Macroeconomics</a:t>
            </a:r>
            <a:r>
              <a:rPr lang="cs-CZ" sz="2800" dirty="0" smtClean="0"/>
              <a:t>. </a:t>
            </a:r>
            <a:r>
              <a:rPr lang="cs-CZ" sz="2800" dirty="0" err="1" smtClean="0"/>
              <a:t>Bloomington</a:t>
            </a:r>
            <a:r>
              <a:rPr lang="cs-CZ" sz="2800" dirty="0" smtClean="0"/>
              <a:t>: </a:t>
            </a:r>
            <a:r>
              <a:rPr lang="cs-CZ" sz="2800" dirty="0" err="1" smtClean="0"/>
              <a:t>Claremont-Howard</a:t>
            </a:r>
            <a:r>
              <a:rPr lang="cs-CZ" sz="2800" dirty="0" smtClean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</a:t>
            </a:r>
            <a:r>
              <a:rPr lang="cs-CZ" sz="2800" i="1" dirty="0" smtClean="0"/>
              <a:t>Zásady ekonomie</a:t>
            </a:r>
            <a:r>
              <a:rPr lang="cs-CZ" sz="2800" dirty="0" smtClean="0"/>
              <a:t>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TVRDOŇ, M., 2014. </a:t>
            </a:r>
            <a:r>
              <a:rPr lang="cs-CZ" sz="2800" i="1" dirty="0" smtClean="0"/>
              <a:t>Evropská unie</a:t>
            </a:r>
            <a:r>
              <a:rPr lang="cs-CZ" sz="2800" dirty="0"/>
              <a:t>. Karviná: SU OPF. ISBN </a:t>
            </a:r>
            <a:r>
              <a:rPr lang="cs-CZ" sz="2800" dirty="0" smtClean="0"/>
              <a:t>978-80-7510-080-1.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768</TotalTime>
  <Words>521</Words>
  <Application>Microsoft Office PowerPoint</Application>
  <PresentationFormat>Předvádění na obrazovce (4:3)</PresentationFormat>
  <Paragraphs>111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2020/2021</vt:lpstr>
      <vt:lpstr>Zajištění výuky</vt:lpstr>
      <vt:lpstr>Charakteristika předmětu</vt:lpstr>
      <vt:lpstr>podmínky semináře</vt:lpstr>
      <vt:lpstr>Doporučená výbava na semináře</vt:lpstr>
      <vt:lpstr>Orientační harmonogram seminářů 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172</cp:revision>
  <cp:lastPrinted>2020-02-24T07:43:52Z</cp:lastPrinted>
  <dcterms:created xsi:type="dcterms:W3CDTF">2015-02-19T14:22:13Z</dcterms:created>
  <dcterms:modified xsi:type="dcterms:W3CDTF">2021-02-19T19:38:00Z</dcterms:modified>
</cp:coreProperties>
</file>