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58"/>
  </p:notesMasterIdLst>
  <p:sldIdLst>
    <p:sldId id="468" r:id="rId2"/>
    <p:sldId id="390" r:id="rId3"/>
    <p:sldId id="391" r:id="rId4"/>
    <p:sldId id="451" r:id="rId5"/>
    <p:sldId id="450" r:id="rId6"/>
    <p:sldId id="412" r:id="rId7"/>
    <p:sldId id="413" r:id="rId8"/>
    <p:sldId id="414" r:id="rId9"/>
    <p:sldId id="393" r:id="rId10"/>
    <p:sldId id="411" r:id="rId11"/>
    <p:sldId id="415" r:id="rId12"/>
    <p:sldId id="454" r:id="rId13"/>
    <p:sldId id="416" r:id="rId14"/>
    <p:sldId id="455" r:id="rId15"/>
    <p:sldId id="417" r:id="rId16"/>
    <p:sldId id="431" r:id="rId17"/>
    <p:sldId id="432" r:id="rId18"/>
    <p:sldId id="418" r:id="rId19"/>
    <p:sldId id="456" r:id="rId20"/>
    <p:sldId id="457" r:id="rId21"/>
    <p:sldId id="458" r:id="rId22"/>
    <p:sldId id="459" r:id="rId23"/>
    <p:sldId id="419" r:id="rId24"/>
    <p:sldId id="420" r:id="rId25"/>
    <p:sldId id="433" r:id="rId26"/>
    <p:sldId id="434" r:id="rId27"/>
    <p:sldId id="460" r:id="rId28"/>
    <p:sldId id="435" r:id="rId29"/>
    <p:sldId id="452" r:id="rId30"/>
    <p:sldId id="462" r:id="rId31"/>
    <p:sldId id="463" r:id="rId32"/>
    <p:sldId id="421" r:id="rId33"/>
    <p:sldId id="423" r:id="rId34"/>
    <p:sldId id="461" r:id="rId35"/>
    <p:sldId id="425" r:id="rId36"/>
    <p:sldId id="438" r:id="rId37"/>
    <p:sldId id="436" r:id="rId38"/>
    <p:sldId id="437" r:id="rId39"/>
    <p:sldId id="439" r:id="rId40"/>
    <p:sldId id="426" r:id="rId41"/>
    <p:sldId id="441" r:id="rId42"/>
    <p:sldId id="442" r:id="rId43"/>
    <p:sldId id="444" r:id="rId44"/>
    <p:sldId id="445" r:id="rId45"/>
    <p:sldId id="443" r:id="rId46"/>
    <p:sldId id="440" r:id="rId47"/>
    <p:sldId id="427" r:id="rId48"/>
    <p:sldId id="428" r:id="rId49"/>
    <p:sldId id="429" r:id="rId50"/>
    <p:sldId id="465" r:id="rId51"/>
    <p:sldId id="466" r:id="rId52"/>
    <p:sldId id="467" r:id="rId53"/>
    <p:sldId id="464" r:id="rId54"/>
    <p:sldId id="447" r:id="rId55"/>
    <p:sldId id="448" r:id="rId56"/>
    <p:sldId id="449"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rbe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orbe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orbe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orbe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orbel" pitchFamily="34" charset="0"/>
        <a:ea typeface="+mn-ea"/>
        <a:cs typeface="+mn-cs"/>
      </a:defRPr>
    </a:lvl5pPr>
    <a:lvl6pPr marL="2286000" algn="l" defTabSz="914400" rtl="0" eaLnBrk="1" latinLnBrk="0" hangingPunct="1">
      <a:defRPr sz="2400" kern="1200">
        <a:solidFill>
          <a:schemeClr val="tx1"/>
        </a:solidFill>
        <a:latin typeface="Corbel" pitchFamily="34" charset="0"/>
        <a:ea typeface="+mn-ea"/>
        <a:cs typeface="+mn-cs"/>
      </a:defRPr>
    </a:lvl6pPr>
    <a:lvl7pPr marL="2743200" algn="l" defTabSz="914400" rtl="0" eaLnBrk="1" latinLnBrk="0" hangingPunct="1">
      <a:defRPr sz="2400" kern="1200">
        <a:solidFill>
          <a:schemeClr val="tx1"/>
        </a:solidFill>
        <a:latin typeface="Corbel" pitchFamily="34" charset="0"/>
        <a:ea typeface="+mn-ea"/>
        <a:cs typeface="+mn-cs"/>
      </a:defRPr>
    </a:lvl7pPr>
    <a:lvl8pPr marL="3200400" algn="l" defTabSz="914400" rtl="0" eaLnBrk="1" latinLnBrk="0" hangingPunct="1">
      <a:defRPr sz="2400" kern="1200">
        <a:solidFill>
          <a:schemeClr val="tx1"/>
        </a:solidFill>
        <a:latin typeface="Corbel" pitchFamily="34" charset="0"/>
        <a:ea typeface="+mn-ea"/>
        <a:cs typeface="+mn-cs"/>
      </a:defRPr>
    </a:lvl8pPr>
    <a:lvl9pPr marL="3657600" algn="l" defTabSz="914400" rtl="0" eaLnBrk="1" latinLnBrk="0" hangingPunct="1">
      <a:defRPr sz="2400"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000066"/>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72B147A1-176D-4828-AA57-B880F48E46AF}" type="datetimeFigureOut">
              <a:rPr lang="en-US"/>
              <a:pPr>
                <a:defRPr/>
              </a:pPr>
              <a:t>2/25/2021</a:t>
            </a:fld>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8EAE24-09CA-4C45-A85F-26311AA4B025}" type="slidenum">
              <a:rPr lang="en-US"/>
              <a:pPr>
                <a:defRPr/>
              </a:pPr>
              <a:t>‹#›</a:t>
            </a:fld>
            <a:endParaRPr lang="en-US"/>
          </a:p>
        </p:txBody>
      </p:sp>
    </p:spTree>
    <p:extLst>
      <p:ext uri="{BB962C8B-B14F-4D97-AF65-F5344CB8AC3E}">
        <p14:creationId xmlns:p14="http://schemas.microsoft.com/office/powerpoint/2010/main" val="1572223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50831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4073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74169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16007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68863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6991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3797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70955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837741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47875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77484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58653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81787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723718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73836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32752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907339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294088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37474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775892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839518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78647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4249340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259116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132379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354363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693827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042788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329110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479248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77049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36083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17636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73869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01538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391931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74958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smtClean="0"/>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smtClean="0"/>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DF3D4F95-9C8E-4472-B98A-2B8BF93218A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9354596F-916A-4A19-A56B-11A1DE6D3B2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438ADA3F-F5F0-4397-AE1C-F7B1FBFDB4D4}"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1D4768F3-2388-41AD-B9E7-05BB62F456E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E0AB6F3D-30E3-4064-A6CF-7683B052540B}"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CA36C94A-8386-4228-903A-7C7FD471C9F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6DA10436-8B3A-4D53-AD19-99120FB02DED}"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28028838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smtClean="0"/>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18"/>
              </a:defRPr>
            </a:lvl1pPr>
            <a:extLst/>
          </a:lstStyle>
          <a:p>
            <a:pPr>
              <a:defRPr/>
            </a:pPr>
            <a:fld id="{E9265C97-9C3A-4ABE-8AE0-E9ED8A4E695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11" r:id="rId1"/>
    <p:sldLayoutId id="2147484005" r:id="rId2"/>
    <p:sldLayoutId id="2147484006" r:id="rId3"/>
    <p:sldLayoutId id="2147484007" r:id="rId4"/>
    <p:sldLayoutId id="2147484008" r:id="rId5"/>
    <p:sldLayoutId id="2147484009" r:id="rId6"/>
    <p:sldLayoutId id="2147484010" r:id="rId7"/>
    <p:sldLayoutId id="2147484012" r:id="rId8"/>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96752"/>
            <a:ext cx="4320480" cy="3542794"/>
          </a:xfrm>
          <a:prstGeom prst="rect">
            <a:avLst/>
          </a:prstGeom>
        </p:spPr>
      </p:pic>
    </p:spTree>
    <p:extLst>
      <p:ext uri="{BB962C8B-B14F-4D97-AF65-F5344CB8AC3E}">
        <p14:creationId xmlns:p14="http://schemas.microsoft.com/office/powerpoint/2010/main" val="29131599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smtClean="0">
                <a:solidFill>
                  <a:srgbClr val="FFC000"/>
                </a:solidFill>
              </a:rPr>
              <a:t>Ekonomie jako věda</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effectLst/>
                <a:latin typeface="Corbel" pitchFamily="34" charset="0"/>
              </a:rPr>
              <a:t>EKONOMIKA nebo EKONOMIE?</a:t>
            </a:r>
          </a:p>
          <a:p>
            <a:pPr>
              <a:spcBef>
                <a:spcPts val="600"/>
              </a:spcBef>
            </a:pPr>
            <a:r>
              <a:rPr lang="cs-CZ" sz="2800" dirty="0" smtClean="0">
                <a:effectLst/>
                <a:latin typeface="Corbel" pitchFamily="34" charset="0"/>
              </a:rPr>
              <a:t>Společensko</a:t>
            </a:r>
            <a:r>
              <a:rPr lang="cs-CZ" sz="2800" dirty="0" smtClean="0">
                <a:latin typeface="Corbel" pitchFamily="34" charset="0"/>
              </a:rPr>
              <a:t>-vědní disciplína</a:t>
            </a:r>
            <a:endParaRPr lang="cs-CZ" sz="2800" dirty="0" smtClean="0">
              <a:effectLst/>
              <a:latin typeface="Corbel" pitchFamily="34" charset="0"/>
            </a:endParaRPr>
          </a:p>
          <a:p>
            <a:pPr>
              <a:spcBef>
                <a:spcPts val="600"/>
              </a:spcBef>
            </a:pPr>
            <a:r>
              <a:rPr lang="cs-CZ" sz="2800" dirty="0" smtClean="0">
                <a:latin typeface="Corbel" pitchFamily="34" charset="0"/>
              </a:rPr>
              <a:t>ekonomie </a:t>
            </a:r>
            <a:r>
              <a:rPr lang="cs-CZ" sz="2800" dirty="0">
                <a:latin typeface="Corbel" pitchFamily="34" charset="0"/>
              </a:rPr>
              <a:t>je odvozena z řeckých slov </a:t>
            </a:r>
            <a:r>
              <a:rPr lang="cs-CZ" sz="2800" b="1" dirty="0" err="1">
                <a:solidFill>
                  <a:srgbClr val="FF0000"/>
                </a:solidFill>
                <a:latin typeface="Corbel" pitchFamily="34" charset="0"/>
              </a:rPr>
              <a:t>oikos</a:t>
            </a:r>
            <a:r>
              <a:rPr lang="cs-CZ" sz="2800" dirty="0">
                <a:latin typeface="Corbel" pitchFamily="34" charset="0"/>
              </a:rPr>
              <a:t> znamenající dům, a </a:t>
            </a:r>
            <a:r>
              <a:rPr lang="cs-CZ" sz="2800" b="1" dirty="0">
                <a:solidFill>
                  <a:srgbClr val="FF0000"/>
                </a:solidFill>
                <a:latin typeface="Corbel" pitchFamily="34" charset="0"/>
              </a:rPr>
              <a:t>nomos</a:t>
            </a:r>
            <a:r>
              <a:rPr lang="cs-CZ" sz="2800" dirty="0">
                <a:latin typeface="Corbel" pitchFamily="34" charset="0"/>
              </a:rPr>
              <a:t> je pravidlo, zákon. </a:t>
            </a:r>
          </a:p>
          <a:p>
            <a:pPr>
              <a:spcBef>
                <a:spcPts val="600"/>
              </a:spcBef>
            </a:pPr>
            <a:r>
              <a:rPr lang="cs-CZ" sz="2800" dirty="0" smtClean="0">
                <a:effectLst/>
                <a:latin typeface="Corbel" pitchFamily="34" charset="0"/>
              </a:rPr>
              <a:t>Mikroekonomie vs. Makroekonomie</a:t>
            </a:r>
          </a:p>
          <a:p>
            <a:pPr>
              <a:spcBef>
                <a:spcPts val="600"/>
              </a:spcBef>
            </a:pPr>
            <a:endParaRPr lang="cs-CZ" sz="2800" dirty="0" smtClean="0">
              <a:effectLst/>
              <a:latin typeface="Corbe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smtClean="0">
                <a:solidFill>
                  <a:srgbClr val="FFC000"/>
                </a:solidFill>
              </a:rPr>
              <a:t>Ekonomie jako věda</a:t>
            </a:r>
            <a:endParaRPr lang="cs-CZ" dirty="0">
              <a:solidFill>
                <a:srgbClr val="FFC000"/>
              </a:solidFill>
            </a:endParaRPr>
          </a:p>
        </p:txBody>
      </p:sp>
      <p:sp>
        <p:nvSpPr>
          <p:cNvPr id="20483" name="Zástupný symbol pro obsah 2"/>
          <p:cNvSpPr>
            <a:spLocks noGrp="1"/>
          </p:cNvSpPr>
          <p:nvPr>
            <p:ph idx="1"/>
          </p:nvPr>
        </p:nvSpPr>
        <p:spPr/>
        <p:txBody>
          <a:bodyPr/>
          <a:lstStyle/>
          <a:p>
            <a:pPr marL="119062" indent="0">
              <a:spcBef>
                <a:spcPts val="600"/>
              </a:spcBef>
              <a:buNone/>
            </a:pPr>
            <a:r>
              <a:rPr lang="cs-CZ" sz="2800" b="1" dirty="0" smtClean="0">
                <a:latin typeface="Corbel" pitchFamily="34" charset="0"/>
              </a:rPr>
              <a:t>MIKROEKONOMIE</a:t>
            </a:r>
          </a:p>
          <a:p>
            <a:pPr>
              <a:spcBef>
                <a:spcPts val="600"/>
              </a:spcBef>
            </a:pPr>
            <a:r>
              <a:rPr lang="cs-CZ" sz="2800" dirty="0" smtClean="0">
                <a:latin typeface="Corbel" pitchFamily="34" charset="0"/>
              </a:rPr>
              <a:t>zabývá </a:t>
            </a:r>
            <a:r>
              <a:rPr lang="cs-CZ" sz="2800" dirty="0">
                <a:latin typeface="Corbel" pitchFamily="34" charset="0"/>
              </a:rPr>
              <a:t>se chováním dílčích ekonomických subjektů na dílčím trhu, tedy trhu určitého statku nebo trhu určitého výrobního </a:t>
            </a:r>
            <a:r>
              <a:rPr lang="cs-CZ" sz="2800" dirty="0" smtClean="0">
                <a:latin typeface="Corbel" pitchFamily="34" charset="0"/>
              </a:rPr>
              <a:t>faktoru</a:t>
            </a:r>
          </a:p>
          <a:p>
            <a:pPr marL="119062" indent="0">
              <a:spcBef>
                <a:spcPts val="600"/>
              </a:spcBef>
              <a:buNone/>
            </a:pPr>
            <a:r>
              <a:rPr lang="cs-CZ" sz="2800" b="1" dirty="0" smtClean="0">
                <a:latin typeface="Corbel" pitchFamily="34" charset="0"/>
              </a:rPr>
              <a:t>MAKROEKONOMIE</a:t>
            </a:r>
            <a:endParaRPr lang="cs-CZ" sz="2800" b="1" dirty="0">
              <a:latin typeface="Corbel" pitchFamily="34" charset="0"/>
            </a:endParaRPr>
          </a:p>
          <a:p>
            <a:pPr>
              <a:spcBef>
                <a:spcPts val="600"/>
              </a:spcBef>
            </a:pPr>
            <a:r>
              <a:rPr lang="cs-CZ" sz="2800" dirty="0">
                <a:latin typeface="Corbel" pitchFamily="34" charset="0"/>
              </a:rPr>
              <a:t>zabývá chováním ekonomiky jako celku, zkoumá souhrnné, agregátní ekonomické jevy a vzájemné vztahy mezi nimi, souhrnné ekonomické veličiny jako jsou nezaměstnanost, inflaci, národní produkt, vztah k zahraničí</a:t>
            </a:r>
          </a:p>
          <a:p>
            <a:pPr>
              <a:spcBef>
                <a:spcPts val="600"/>
              </a:spcBef>
            </a:pPr>
            <a:endParaRPr lang="cs-CZ" sz="2800" dirty="0" smtClean="0">
              <a:effectLst/>
              <a:latin typeface="Corbel" pitchFamily="34" charset="0"/>
            </a:endParaRPr>
          </a:p>
        </p:txBody>
      </p:sp>
    </p:spTree>
    <p:extLst>
      <p:ext uri="{BB962C8B-B14F-4D97-AF65-F5344CB8AC3E}">
        <p14:creationId xmlns:p14="http://schemas.microsoft.com/office/powerpoint/2010/main" val="124996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 calcmode="lin" valueType="num">
                                      <p:cBhvr>
                                        <p:cTn id="14"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0" end="0"/>
                                            </p:txEl>
                                          </p:spTgt>
                                        </p:tgtEl>
                                        <p:attrNameLst>
                                          <p:attrName>style.visibility</p:attrName>
                                        </p:attrNameLst>
                                      </p:cBhvr>
                                      <p:to>
                                        <p:strVal val="visible"/>
                                      </p:to>
                                    </p:set>
                                    <p:anim calcmode="lin" valueType="num">
                                      <p:cBhvr>
                                        <p:cTn id="21"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3600400" cy="360040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988840"/>
            <a:ext cx="2438400" cy="3657600"/>
          </a:xfrm>
          <a:prstGeom prst="rect">
            <a:avLst/>
          </a:prstGeom>
        </p:spPr>
      </p:pic>
    </p:spTree>
    <p:extLst>
      <p:ext uri="{BB962C8B-B14F-4D97-AF65-F5344CB8AC3E}">
        <p14:creationId xmlns:p14="http://schemas.microsoft.com/office/powerpoint/2010/main" val="2658962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Ekonomický koloběh – mikroekonomické pojetí</a:t>
            </a:r>
            <a:endParaRPr lang="cs-CZ" dirty="0">
              <a:solidFill>
                <a:srgbClr val="FFC000"/>
              </a:solidFill>
            </a:endParaRPr>
          </a:p>
        </p:txBody>
      </p:sp>
      <p:graphicFrame>
        <p:nvGraphicFramePr>
          <p:cNvPr id="4" name="Objekt 3"/>
          <p:cNvGraphicFramePr>
            <a:graphicFrameLocks noChangeAspect="1"/>
          </p:cNvGraphicFramePr>
          <p:nvPr/>
        </p:nvGraphicFramePr>
        <p:xfrm>
          <a:off x="0" y="990600"/>
          <a:ext cx="9144000" cy="5418138"/>
        </p:xfrm>
        <a:graphic>
          <a:graphicData uri="http://schemas.openxmlformats.org/presentationml/2006/ole">
            <mc:AlternateContent xmlns:mc="http://schemas.openxmlformats.org/markup-compatibility/2006">
              <mc:Choice xmlns:v="urn:schemas-microsoft-com:vml" Requires="v">
                <p:oleObj spid="_x0000_s1082" name="obrázek" r:id="rId4" imgW="4914900" imgH="2857500" progId="Word.Picture.8">
                  <p:embed/>
                </p:oleObj>
              </mc:Choice>
              <mc:Fallback>
                <p:oleObj name="obrázek" r:id="rId4" imgW="4914900" imgH="28575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375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916832"/>
            <a:ext cx="3168352" cy="3672408"/>
          </a:xfrm>
          <a:prstGeom prst="rect">
            <a:avLst/>
          </a:prstGeom>
        </p:spPr>
        <p:txBody>
          <a:bodyPr>
            <a:noAutofit/>
          </a:body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firmy?</a:t>
            </a:r>
          </a:p>
          <a:p>
            <a:pPr marL="652462" indent="-285750">
              <a:spcBef>
                <a:spcPts val="1200"/>
              </a:spcBef>
              <a:buClr>
                <a:srgbClr val="000066"/>
              </a:buClr>
              <a:buFont typeface="Arial" panose="020B0604020202020204" pitchFamily="34" charset="0"/>
              <a:buChar char="•"/>
            </a:pPr>
            <a:r>
              <a:rPr lang="cs-CZ" sz="1600" b="1" dirty="0">
                <a:solidFill>
                  <a:srgbClr val="002060"/>
                </a:solidFill>
                <a:latin typeface="Times New Roman" panose="02020603050405020304" pitchFamily="18" charset="0"/>
                <a:cs typeface="Times New Roman" panose="02020603050405020304" pitchFamily="18" charset="0"/>
              </a:rPr>
              <a:t>Dosahování zisku, resp. maximalizace zisku</a:t>
            </a:r>
          </a:p>
          <a:p>
            <a:pPr indent="0">
              <a:spcBef>
                <a:spcPts val="1200"/>
              </a:spcBef>
              <a:buNone/>
            </a:pPr>
            <a:r>
              <a:rPr lang="cs-CZ" sz="1600" b="1" u="sng" dirty="0" smtClean="0">
                <a:solidFill>
                  <a:srgbClr val="002060"/>
                </a:solidFill>
                <a:latin typeface="Times New Roman" panose="02020603050405020304" pitchFamily="18" charset="0"/>
                <a:cs typeface="Times New Roman" panose="02020603050405020304" pitchFamily="18" charset="0"/>
              </a:rPr>
              <a:t>ale </a:t>
            </a:r>
            <a:r>
              <a:rPr lang="cs-CZ" sz="1600" b="1" u="sng" dirty="0">
                <a:solidFill>
                  <a:srgbClr val="002060"/>
                </a:solidFill>
                <a:latin typeface="Times New Roman" panose="02020603050405020304" pitchFamily="18" charset="0"/>
                <a:cs typeface="Times New Roman" panose="02020603050405020304" pitchFamily="18" charset="0"/>
              </a:rPr>
              <a:t>také alternativní cíle:</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Tržní podíl</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Dlouhodobé přežití</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Expanze a růst firmy</a:t>
            </a: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323528" y="404664"/>
            <a:ext cx="7632848" cy="507703"/>
          </a:xfrm>
        </p:spPr>
        <p:txBody>
          <a:bodyPr/>
          <a:lstStyle/>
          <a:p>
            <a:r>
              <a:rPr lang="pl-PL" sz="3600" dirty="0"/>
              <a:t>Cíle státu vs. cíle firmy </a:t>
            </a:r>
          </a:p>
        </p:txBody>
      </p:sp>
      <p:sp>
        <p:nvSpPr>
          <p:cNvPr id="4" name="Zástupný symbol pro obsah 2"/>
          <p:cNvSpPr txBox="1">
            <a:spLocks/>
          </p:cNvSpPr>
          <p:nvPr/>
        </p:nvSpPr>
        <p:spPr>
          <a:xfrm>
            <a:off x="4427984" y="1988840"/>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státu?</a:t>
            </a:r>
          </a:p>
          <a:p>
            <a:pPr marL="628650" indent="-28575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Zvyšování blahobytu obyvatelstva</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Ekonomický růst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Nízká míra nezaměstnanosti</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Cenová stabilita a kurzová stabilita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Vnější rovnováha</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02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Ekonomický koloběh – makroekonomické pojetí</a:t>
            </a:r>
            <a:endParaRPr lang="cs-CZ" dirty="0">
              <a:solidFill>
                <a:srgbClr val="FFC000"/>
              </a:solidFill>
            </a:endParaRPr>
          </a:p>
        </p:txBody>
      </p:sp>
      <p:sp>
        <p:nvSpPr>
          <p:cNvPr id="4" name="Rectangle 37"/>
          <p:cNvSpPr>
            <a:spLocks noChangeArrowheads="1"/>
          </p:cNvSpPr>
          <p:nvPr/>
        </p:nvSpPr>
        <p:spPr bwMode="auto">
          <a:xfrm>
            <a:off x="1331640" y="2060847"/>
            <a:ext cx="12581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ext uri="{D42A27DB-BD31-4B8C-83A1-F6EECF244321}">
                <p14:modId xmlns:p14="http://schemas.microsoft.com/office/powerpoint/2010/main" val="3164057425"/>
              </p:ext>
            </p:extLst>
          </p:nvPr>
        </p:nvGraphicFramePr>
        <p:xfrm>
          <a:off x="1331640" y="1844824"/>
          <a:ext cx="6552728" cy="4678648"/>
        </p:xfrm>
        <a:graphic>
          <a:graphicData uri="http://schemas.openxmlformats.org/presentationml/2006/ole">
            <mc:AlternateContent xmlns:mc="http://schemas.openxmlformats.org/markup-compatibility/2006">
              <mc:Choice xmlns:v="urn:schemas-microsoft-com:vml" Requires="v">
                <p:oleObj spid="_x0000_s2108" name="Picture" r:id="rId4" imgW="5579364" imgH="4352544" progId="Word.Picture.8">
                  <p:embed/>
                </p:oleObj>
              </mc:Choice>
              <mc:Fallback>
                <p:oleObj name="Picture" r:id="rId4" imgW="5579364" imgH="4352544" progId="Word.Picture.8">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844824"/>
                        <a:ext cx="6552728" cy="4678648"/>
                      </a:xfrm>
                      <a:prstGeom prst="rect">
                        <a:avLst/>
                      </a:prstGeom>
                      <a:noFill/>
                    </p:spPr>
                  </p:pic>
                </p:oleObj>
              </mc:Fallback>
            </mc:AlternateContent>
          </a:graphicData>
        </a:graphic>
      </p:graphicFrame>
    </p:spTree>
    <p:extLst>
      <p:ext uri="{BB962C8B-B14F-4D97-AF65-F5344CB8AC3E}">
        <p14:creationId xmlns:p14="http://schemas.microsoft.com/office/powerpoint/2010/main" val="30961360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smtClean="0">
                <a:solidFill>
                  <a:srgbClr val="FFC000"/>
                </a:solidFill>
              </a:rPr>
              <a:t>Makroekonomické agregáty</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latin typeface="Corbel" pitchFamily="34" charset="0"/>
              </a:rPr>
              <a:t>Vývoj ekonomiky a jeho sledování zajímá domácnosti, firmy, stát a koneckonců i zahraničí</a:t>
            </a:r>
          </a:p>
          <a:p>
            <a:pPr>
              <a:spcBef>
                <a:spcPts val="600"/>
              </a:spcBef>
            </a:pPr>
            <a:r>
              <a:rPr lang="cs-CZ" sz="2800" b="1" dirty="0" smtClean="0">
                <a:latin typeface="Corbel" pitchFamily="34" charset="0"/>
              </a:rPr>
              <a:t>PROČ?</a:t>
            </a:r>
          </a:p>
          <a:p>
            <a:pPr>
              <a:spcBef>
                <a:spcPts val="600"/>
              </a:spcBef>
            </a:pPr>
            <a:r>
              <a:rPr lang="cs-CZ" sz="2800" u="sng" dirty="0" smtClean="0">
                <a:latin typeface="Corbel" pitchFamily="34" charset="0"/>
              </a:rPr>
              <a:t>Domácnosti</a:t>
            </a:r>
            <a:r>
              <a:rPr lang="cs-CZ" sz="2800" dirty="0" smtClean="0">
                <a:latin typeface="Corbel" pitchFamily="34" charset="0"/>
              </a:rPr>
              <a:t> – mzdy, důchody, investice do infrastruktury, jistota zaměstnání</a:t>
            </a:r>
          </a:p>
          <a:p>
            <a:pPr>
              <a:spcBef>
                <a:spcPts val="600"/>
              </a:spcBef>
            </a:pPr>
            <a:r>
              <a:rPr lang="cs-CZ" sz="2800" u="sng" dirty="0" smtClean="0">
                <a:latin typeface="Corbel" pitchFamily="34" charset="0"/>
              </a:rPr>
              <a:t>Firmy</a:t>
            </a:r>
            <a:r>
              <a:rPr lang="cs-CZ" sz="2800" dirty="0" smtClean="0">
                <a:latin typeface="Corbel" pitchFamily="34" charset="0"/>
              </a:rPr>
              <a:t>  - kolik investovat, mzdy, kolik vyrábět</a:t>
            </a:r>
          </a:p>
          <a:p>
            <a:pPr>
              <a:spcBef>
                <a:spcPts val="600"/>
              </a:spcBef>
            </a:pPr>
            <a:r>
              <a:rPr lang="cs-CZ" sz="2800" u="sng" dirty="0" smtClean="0">
                <a:latin typeface="Corbel" pitchFamily="34" charset="0"/>
              </a:rPr>
              <a:t>Stát</a:t>
            </a:r>
            <a:r>
              <a:rPr lang="cs-CZ" sz="2800" dirty="0" smtClean="0">
                <a:latin typeface="Corbel" pitchFamily="34" charset="0"/>
              </a:rPr>
              <a:t> – kurz měny (CB), daně, rozpočet</a:t>
            </a:r>
          </a:p>
          <a:p>
            <a:pPr>
              <a:spcBef>
                <a:spcPts val="600"/>
              </a:spcBef>
            </a:pPr>
            <a:r>
              <a:rPr lang="cs-CZ" sz="2800" u="sng" dirty="0" smtClean="0">
                <a:latin typeface="Corbel" pitchFamily="34" charset="0"/>
              </a:rPr>
              <a:t>Politici</a:t>
            </a:r>
            <a:r>
              <a:rPr lang="cs-CZ" sz="2800" dirty="0" smtClean="0">
                <a:latin typeface="Corbel" pitchFamily="34" charset="0"/>
              </a:rPr>
              <a:t> – chtějí znovuzvolení</a:t>
            </a:r>
          </a:p>
          <a:p>
            <a:pPr>
              <a:spcBef>
                <a:spcPts val="600"/>
              </a:spcBef>
            </a:pPr>
            <a:r>
              <a:rPr lang="cs-CZ" sz="2800" u="sng" dirty="0" smtClean="0">
                <a:effectLst/>
                <a:latin typeface="Corbel" pitchFamily="34" charset="0"/>
              </a:rPr>
              <a:t>Zahraničí</a:t>
            </a:r>
            <a:r>
              <a:rPr lang="cs-CZ" sz="2800" dirty="0" smtClean="0">
                <a:effectLst/>
                <a:latin typeface="Corbel" pitchFamily="34" charset="0"/>
              </a:rPr>
              <a:t> – investice, zahraniční obchod, půjčky</a:t>
            </a:r>
          </a:p>
          <a:p>
            <a:pPr>
              <a:spcBef>
                <a:spcPts val="600"/>
              </a:spcBef>
            </a:pPr>
            <a:r>
              <a:rPr lang="cs-CZ" sz="2800" b="1" dirty="0" smtClean="0">
                <a:solidFill>
                  <a:srgbClr val="FF0000"/>
                </a:solidFill>
                <a:latin typeface="Corbel" pitchFamily="34" charset="0"/>
              </a:rPr>
              <a:t>Kde jde zjistit data? </a:t>
            </a:r>
            <a:endParaRPr lang="cs-CZ" sz="2800" b="1" dirty="0" smtClean="0">
              <a:solidFill>
                <a:srgbClr val="FF0000"/>
              </a:solidFill>
              <a:effectLst/>
              <a:latin typeface="Corbel" pitchFamily="34" charset="0"/>
            </a:endParaRPr>
          </a:p>
        </p:txBody>
      </p:sp>
    </p:spTree>
    <p:extLst>
      <p:ext uri="{BB962C8B-B14F-4D97-AF65-F5344CB8AC3E}">
        <p14:creationId xmlns:p14="http://schemas.microsoft.com/office/powerpoint/2010/main" val="3332684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 calcmode="lin" valueType="num">
                                      <p:cBhvr>
                                        <p:cTn id="42" dur="1000" fill="hold"/>
                                        <p:tgtEl>
                                          <p:spTgt spid="204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0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1000" fill="hold"/>
                                        <p:tgtEl>
                                          <p:spTgt spid="2048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04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 calcmode="lin" valueType="num">
                                      <p:cBhvr>
                                        <p:cTn id="56" dur="1000" fill="hold"/>
                                        <p:tgtEl>
                                          <p:spTgt spid="2048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048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Makroekonomie – základní agregáty</a:t>
            </a:r>
            <a:endParaRPr lang="cs-CZ" dirty="0">
              <a:solidFill>
                <a:srgbClr val="FFC000"/>
              </a:solidFill>
            </a:endParaRPr>
          </a:p>
        </p:txBody>
      </p:sp>
      <p:sp>
        <p:nvSpPr>
          <p:cNvPr id="20483" name="Zástupný symbol pro obsah 2"/>
          <p:cNvSpPr>
            <a:spLocks noGrp="1"/>
          </p:cNvSpPr>
          <p:nvPr>
            <p:ph idx="1"/>
          </p:nvPr>
        </p:nvSpPr>
        <p:spPr>
          <a:xfrm>
            <a:off x="179512" y="1774825"/>
            <a:ext cx="8784976" cy="4625975"/>
          </a:xfrm>
        </p:spPr>
        <p:txBody>
          <a:bodyPr/>
          <a:lstStyle/>
          <a:p>
            <a:pPr marL="119062" indent="0">
              <a:spcBef>
                <a:spcPts val="600"/>
              </a:spcBef>
              <a:buNone/>
            </a:pPr>
            <a:r>
              <a:rPr lang="cs-CZ" sz="2800" b="1" u="sng" dirty="0" smtClean="0">
                <a:latin typeface="Corbel" pitchFamily="34" charset="0"/>
              </a:rPr>
              <a:t>Systém národní účtů</a:t>
            </a:r>
            <a:r>
              <a:rPr lang="cs-CZ" sz="2800" dirty="0" smtClean="0">
                <a:latin typeface="Corbel" pitchFamily="34" charset="0"/>
              </a:rPr>
              <a:t>= specializovaná část ekonomie a statistiky, která se zabývá měřením a vykazováním výsledků ekonomické činnosti</a:t>
            </a:r>
          </a:p>
          <a:p>
            <a:pPr marL="119062" indent="0">
              <a:spcBef>
                <a:spcPts val="600"/>
              </a:spcBef>
              <a:buNone/>
            </a:pPr>
            <a:r>
              <a:rPr lang="cs-CZ" sz="2800" b="1" u="sng" dirty="0" smtClean="0">
                <a:latin typeface="Corbel" pitchFamily="34" charset="0"/>
              </a:rPr>
              <a:t>Makroekonomické agregáty</a:t>
            </a:r>
            <a:r>
              <a:rPr lang="cs-CZ" sz="2800" dirty="0" smtClean="0">
                <a:latin typeface="Corbel" pitchFamily="34" charset="0"/>
              </a:rPr>
              <a:t>= souhrnné </a:t>
            </a:r>
            <a:r>
              <a:rPr lang="cs-CZ" sz="2800" dirty="0" err="1" smtClean="0">
                <a:latin typeface="Corbel" pitchFamily="34" charset="0"/>
              </a:rPr>
              <a:t>národo</a:t>
            </a:r>
            <a:r>
              <a:rPr lang="cs-CZ" sz="2800" dirty="0" smtClean="0">
                <a:latin typeface="Corbel" pitchFamily="34" charset="0"/>
              </a:rPr>
              <a:t>-hospodářské veličiny</a:t>
            </a:r>
          </a:p>
          <a:p>
            <a:pPr>
              <a:spcBef>
                <a:spcPts val="600"/>
              </a:spcBef>
            </a:pPr>
            <a:r>
              <a:rPr lang="cs-CZ" sz="2400" b="1" dirty="0" smtClean="0">
                <a:solidFill>
                  <a:srgbClr val="7030A0"/>
                </a:solidFill>
                <a:latin typeface="Corbel" pitchFamily="34" charset="0"/>
              </a:rPr>
              <a:t>Stavové</a:t>
            </a:r>
            <a:r>
              <a:rPr lang="cs-CZ" sz="2400" dirty="0" smtClean="0">
                <a:latin typeface="Corbel" pitchFamily="34" charset="0"/>
              </a:rPr>
              <a:t> (měří danou veličinu v daném časovém okamžiku, např. množství peněz v oběhu, počet pracovních sil v ekonomice, objem úspor atd.)</a:t>
            </a:r>
          </a:p>
          <a:p>
            <a:pPr>
              <a:spcBef>
                <a:spcPts val="600"/>
              </a:spcBef>
            </a:pPr>
            <a:r>
              <a:rPr lang="cs-CZ" sz="2400" b="1" dirty="0" smtClean="0">
                <a:solidFill>
                  <a:srgbClr val="7030A0"/>
                </a:solidFill>
                <a:latin typeface="Corbel" pitchFamily="34" charset="0"/>
              </a:rPr>
              <a:t>Tokové</a:t>
            </a:r>
            <a:r>
              <a:rPr lang="cs-CZ" sz="2400" dirty="0" smtClean="0">
                <a:latin typeface="Corbel" pitchFamily="34" charset="0"/>
              </a:rPr>
              <a:t> ( měří danou veličinu za určité časové období, tj. její pohyb za určitou jednotku, např. změnu investic za rok)</a:t>
            </a:r>
          </a:p>
        </p:txBody>
      </p:sp>
    </p:spTree>
    <p:extLst>
      <p:ext uri="{BB962C8B-B14F-4D97-AF65-F5344CB8AC3E}">
        <p14:creationId xmlns:p14="http://schemas.microsoft.com/office/powerpoint/2010/main" val="1359830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Makroekonomie – základní agregáty</a:t>
            </a:r>
            <a:endParaRPr lang="cs-CZ" dirty="0">
              <a:solidFill>
                <a:srgbClr val="FFC000"/>
              </a:solidFill>
            </a:endParaRPr>
          </a:p>
        </p:txBody>
      </p:sp>
      <p:sp>
        <p:nvSpPr>
          <p:cNvPr id="20483" name="Zástupný symbol pro obsah 2"/>
          <p:cNvSpPr>
            <a:spLocks noGrp="1"/>
          </p:cNvSpPr>
          <p:nvPr>
            <p:ph idx="1"/>
          </p:nvPr>
        </p:nvSpPr>
        <p:spPr/>
        <p:txBody>
          <a:bodyPr/>
          <a:lstStyle/>
          <a:p>
            <a:pPr>
              <a:lnSpc>
                <a:spcPct val="150000"/>
              </a:lnSpc>
              <a:spcBef>
                <a:spcPts val="600"/>
              </a:spcBef>
            </a:pPr>
            <a:r>
              <a:rPr lang="cs-CZ" sz="2800" dirty="0" smtClean="0">
                <a:latin typeface="Corbel" pitchFamily="34" charset="0"/>
              </a:rPr>
              <a:t>Výkon dané ekonomiky –</a:t>
            </a:r>
            <a:r>
              <a:rPr lang="cs-CZ" sz="2800" dirty="0">
                <a:latin typeface="Corbel" pitchFamily="34" charset="0"/>
              </a:rPr>
              <a:t> </a:t>
            </a:r>
            <a:r>
              <a:rPr lang="cs-CZ" sz="2800" dirty="0" smtClean="0">
                <a:latin typeface="Corbel" pitchFamily="34" charset="0"/>
              </a:rPr>
              <a:t>produkt (HDP a HNP)</a:t>
            </a:r>
          </a:p>
          <a:p>
            <a:pPr>
              <a:lnSpc>
                <a:spcPct val="150000"/>
              </a:lnSpc>
              <a:spcBef>
                <a:spcPts val="600"/>
              </a:spcBef>
            </a:pPr>
            <a:r>
              <a:rPr lang="cs-CZ" sz="2800" dirty="0" smtClean="0">
                <a:effectLst/>
                <a:latin typeface="Corbel" pitchFamily="34" charset="0"/>
              </a:rPr>
              <a:t>Pracovní síla (zaměstnanost a nezaměstnanost)</a:t>
            </a:r>
          </a:p>
          <a:p>
            <a:pPr>
              <a:lnSpc>
                <a:spcPct val="150000"/>
              </a:lnSpc>
              <a:spcBef>
                <a:spcPts val="600"/>
              </a:spcBef>
            </a:pPr>
            <a:r>
              <a:rPr lang="cs-CZ" sz="2800" dirty="0" smtClean="0">
                <a:latin typeface="Corbel" pitchFamily="34" charset="0"/>
              </a:rPr>
              <a:t>Cenová hladina</a:t>
            </a:r>
          </a:p>
          <a:p>
            <a:pPr>
              <a:lnSpc>
                <a:spcPct val="150000"/>
              </a:lnSpc>
              <a:spcBef>
                <a:spcPts val="600"/>
              </a:spcBef>
            </a:pPr>
            <a:r>
              <a:rPr lang="cs-CZ" sz="2800" dirty="0" smtClean="0">
                <a:effectLst/>
                <a:latin typeface="Corbel" pitchFamily="34" charset="0"/>
              </a:rPr>
              <a:t>Pozice vůči zahraničí</a:t>
            </a:r>
          </a:p>
        </p:txBody>
      </p:sp>
    </p:spTree>
    <p:extLst>
      <p:ext uri="{BB962C8B-B14F-4D97-AF65-F5344CB8AC3E}">
        <p14:creationId xmlns:p14="http://schemas.microsoft.com/office/powerpoint/2010/main" val="356530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produkt</a:t>
            </a:r>
          </a:p>
        </p:txBody>
      </p:sp>
      <p:sp>
        <p:nvSpPr>
          <p:cNvPr id="20483" name="Zástupný symbol pro obsah 2"/>
          <p:cNvSpPr>
            <a:spLocks noGrp="1"/>
          </p:cNvSpPr>
          <p:nvPr>
            <p:ph idx="1"/>
          </p:nvPr>
        </p:nvSpPr>
        <p:spPr>
          <a:xfrm>
            <a:off x="402592" y="1700808"/>
            <a:ext cx="8229600" cy="4896544"/>
          </a:xfrm>
        </p:spPr>
        <p:txBody>
          <a:bodyPr/>
          <a:lstStyle/>
          <a:p>
            <a:pPr>
              <a:spcBef>
                <a:spcPts val="600"/>
              </a:spcBef>
            </a:pPr>
            <a:r>
              <a:rPr lang="cs-CZ" sz="2000" dirty="0">
                <a:latin typeface="Corbel" pitchFamily="34" charset="0"/>
              </a:rPr>
              <a:t>Výkon ekonomiky je vyjadřován nejčastěji pomocí </a:t>
            </a:r>
            <a:r>
              <a:rPr lang="cs-CZ" sz="2000" b="1" dirty="0">
                <a:solidFill>
                  <a:srgbClr val="FF0000"/>
                </a:solidFill>
                <a:latin typeface="Corbel" pitchFamily="34" charset="0"/>
              </a:rPr>
              <a:t>hrubého domácího produktu (HDP)</a:t>
            </a:r>
          </a:p>
          <a:p>
            <a:pPr>
              <a:spcBef>
                <a:spcPts val="600"/>
              </a:spcBef>
            </a:pPr>
            <a:r>
              <a:rPr lang="cs-CZ" sz="2000" dirty="0">
                <a:latin typeface="Corbel" pitchFamily="34" charset="0"/>
              </a:rPr>
              <a:t>Na základě tohoto ukazatele jsme schopni určit aktuální výkonnost dané ekonomiky, výkonnost v čase a jsme také schopni porovnávat jednotlivé země v rámci světové ekonomiky mezi sebou, případně regiony v rámci jedné země.</a:t>
            </a:r>
          </a:p>
          <a:p>
            <a:pPr>
              <a:spcBef>
                <a:spcPts val="600"/>
              </a:spcBef>
            </a:pPr>
            <a:r>
              <a:rPr lang="cs-CZ" sz="2000" dirty="0">
                <a:latin typeface="Corbel" pitchFamily="34" charset="0"/>
              </a:rPr>
              <a:t>Obdobně jako tomu je u sportovců, tak i ekonomika může mít aktuální výkonnost pod svými možnostmi nebo naopak může být její výkonnost tak vysoká, že se může začít i přehřívat, což následně zpravidla </a:t>
            </a:r>
            <a:r>
              <a:rPr lang="cs-CZ" sz="2000" dirty="0" smtClean="0">
                <a:latin typeface="Corbel" pitchFamily="34" charset="0"/>
              </a:rPr>
              <a:t>přináší negativní </a:t>
            </a:r>
            <a:r>
              <a:rPr lang="cs-CZ" sz="2000" dirty="0">
                <a:latin typeface="Corbel" pitchFamily="34" charset="0"/>
              </a:rPr>
              <a:t>dopady. </a:t>
            </a:r>
          </a:p>
          <a:p>
            <a:pPr>
              <a:spcBef>
                <a:spcPts val="600"/>
              </a:spcBef>
            </a:pPr>
            <a:r>
              <a:rPr lang="cs-CZ" sz="2000" dirty="0" smtClean="0">
                <a:latin typeface="Corbel" pitchFamily="34" charset="0"/>
              </a:rPr>
              <a:t>Důležité </a:t>
            </a:r>
            <a:r>
              <a:rPr lang="cs-CZ" sz="2000" dirty="0">
                <a:latin typeface="Corbel" pitchFamily="34" charset="0"/>
              </a:rPr>
              <a:t>je, v jaké relaci k dlouhodobě udržitelné výkonnosti se aktuální výkonnost nachází, což bude klíčové i pro nastavení odpovídající hospodářské politiky státu (zejména fiskální a monetární politiky).</a:t>
            </a:r>
          </a:p>
        </p:txBody>
      </p:sp>
    </p:spTree>
    <p:extLst>
      <p:ext uri="{BB962C8B-B14F-4D97-AF65-F5344CB8AC3E}">
        <p14:creationId xmlns:p14="http://schemas.microsoft.com/office/powerpoint/2010/main" val="78699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lstStyle/>
          <a:p>
            <a:pPr algn="ctr" eaLnBrk="1" hangingPunct="1">
              <a:defRPr/>
            </a:pPr>
            <a:r>
              <a:rPr lang="cs-CZ" sz="4800" dirty="0" smtClean="0">
                <a:solidFill>
                  <a:srgbClr val="FFCC00"/>
                </a:solidFill>
                <a:latin typeface="+mn-lt"/>
              </a:rPr>
              <a:t>Obecná ekonomie II - přednášky</a:t>
            </a:r>
          </a:p>
        </p:txBody>
      </p:sp>
      <p:sp>
        <p:nvSpPr>
          <p:cNvPr id="6147" name="Rectangle 3"/>
          <p:cNvSpPr>
            <a:spLocks noGrp="1" noChangeArrowheads="1"/>
          </p:cNvSpPr>
          <p:nvPr>
            <p:ph type="subTitle" idx="1"/>
          </p:nvPr>
        </p:nvSpPr>
        <p:spPr>
          <a:xfrm>
            <a:off x="251520" y="1484784"/>
            <a:ext cx="8640960" cy="3376389"/>
          </a:xfrm>
        </p:spPr>
        <p:txBody>
          <a:bodyPr/>
          <a:lstStyle/>
          <a:p>
            <a:pPr eaLnBrk="1" hangingPunct="1"/>
            <a:r>
              <a:rPr lang="cs-CZ" sz="4000" b="1" i="1" dirty="0" smtClean="0">
                <a:solidFill>
                  <a:srgbClr val="FFCC00"/>
                </a:solidFill>
              </a:rPr>
              <a:t> </a:t>
            </a:r>
            <a:r>
              <a:rPr lang="cs-CZ" sz="4000" b="1" dirty="0" smtClean="0">
                <a:solidFill>
                  <a:schemeClr val="tx1"/>
                </a:solidFill>
              </a:rPr>
              <a:t>doc. Mgr. Ing. Michal Tvrdoň, </a:t>
            </a:r>
            <a:r>
              <a:rPr lang="cs-CZ" sz="4000" b="1" dirty="0" err="1" smtClean="0">
                <a:solidFill>
                  <a:schemeClr val="tx1"/>
                </a:solidFill>
              </a:rPr>
              <a:t>Ph.D</a:t>
            </a:r>
            <a:r>
              <a:rPr lang="cs-CZ" sz="4000" b="1" dirty="0" smtClean="0"/>
              <a:t>.</a:t>
            </a:r>
            <a:endParaRPr lang="cs-CZ" b="1" dirty="0" smtClean="0"/>
          </a:p>
          <a:p>
            <a:pPr eaLnBrk="1" hangingPunct="1">
              <a:lnSpc>
                <a:spcPct val="80000"/>
              </a:lnSpc>
            </a:pPr>
            <a:endParaRPr lang="cs-CZ" i="1" dirty="0" smtClean="0"/>
          </a:p>
          <a:p>
            <a:pPr eaLnBrk="1" hangingPunct="1">
              <a:lnSpc>
                <a:spcPct val="80000"/>
              </a:lnSpc>
            </a:pPr>
            <a:r>
              <a:rPr lang="cs-CZ" i="1" dirty="0" smtClean="0"/>
              <a:t>katedra ekonomie a veřejné správy</a:t>
            </a:r>
          </a:p>
          <a:p>
            <a:pPr eaLnBrk="1" hangingPunct="1">
              <a:lnSpc>
                <a:spcPct val="160000"/>
              </a:lnSpc>
              <a:spcBef>
                <a:spcPts val="1200"/>
              </a:spcBef>
            </a:pPr>
            <a:r>
              <a:rPr lang="cs-CZ" sz="2800" b="1" dirty="0" smtClean="0">
                <a:solidFill>
                  <a:schemeClr val="hlink"/>
                </a:solidFill>
              </a:rPr>
              <a:t>č. dveří: A </a:t>
            </a:r>
            <a:r>
              <a:rPr lang="cs-CZ" sz="2800" b="1" dirty="0" smtClean="0">
                <a:solidFill>
                  <a:schemeClr val="hlink"/>
                </a:solidFill>
              </a:rPr>
              <a:t>235</a:t>
            </a:r>
            <a:endParaRPr lang="cs-CZ" sz="2800" b="1" dirty="0" smtClean="0">
              <a:solidFill>
                <a:schemeClr val="hlink"/>
              </a:solidFill>
            </a:endParaRPr>
          </a:p>
          <a:p>
            <a:pPr eaLnBrk="1" hangingPunct="1">
              <a:lnSpc>
                <a:spcPct val="80000"/>
              </a:lnSpc>
              <a:spcBef>
                <a:spcPts val="1200"/>
              </a:spcBef>
            </a:pPr>
            <a:r>
              <a:rPr lang="cs-CZ" sz="2800" b="1" dirty="0" smtClean="0">
                <a:solidFill>
                  <a:schemeClr val="hlink"/>
                </a:solidFill>
              </a:rPr>
              <a:t>telefon: 596 398 460</a:t>
            </a:r>
          </a:p>
          <a:p>
            <a:pPr eaLnBrk="1" hangingPunct="1">
              <a:lnSpc>
                <a:spcPct val="80000"/>
              </a:lnSpc>
              <a:spcBef>
                <a:spcPts val="1200"/>
              </a:spcBef>
            </a:pPr>
            <a:r>
              <a:rPr lang="cs-CZ" sz="2800" b="1" dirty="0" smtClean="0">
                <a:solidFill>
                  <a:schemeClr val="hlink"/>
                </a:solidFill>
              </a:rPr>
              <a:t>email: </a:t>
            </a:r>
            <a:r>
              <a:rPr lang="cs-CZ" sz="2800" b="1" dirty="0" err="1" smtClean="0">
                <a:solidFill>
                  <a:schemeClr val="hlink"/>
                </a:solidFill>
              </a:rPr>
              <a:t>tvrdon</a:t>
            </a:r>
            <a:r>
              <a:rPr lang="cs-CZ" sz="2800" b="1" dirty="0" smtClean="0">
                <a:solidFill>
                  <a:schemeClr val="hlink"/>
                </a:solidFill>
              </a:rPr>
              <a:t>@</a:t>
            </a:r>
            <a:r>
              <a:rPr lang="cs-CZ" sz="2800" b="1" dirty="0" err="1" smtClean="0">
                <a:solidFill>
                  <a:schemeClr val="hlink"/>
                </a:solidFill>
              </a:rPr>
              <a:t>opf.slu.cz</a:t>
            </a:r>
            <a:endParaRPr lang="cs-CZ" sz="2800" b="1" dirty="0" smtClean="0">
              <a:solidFill>
                <a:schemeClr val="hlink"/>
              </a:solidFill>
            </a:endParaRPr>
          </a:p>
          <a:p>
            <a:pPr eaLnBrk="1" hangingPunct="1"/>
            <a:endParaRPr lang="cs-CZ" sz="2800" dirty="0" smtClean="0">
              <a:solidFill>
                <a:schemeClr val="hlink"/>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zaměstnanost</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dirty="0">
                <a:latin typeface="Corbel" pitchFamily="34" charset="0"/>
              </a:rPr>
              <a:t>Práce je primární výrobní faktor  a patří ke klíčovým faktorům výkonnosti ekonomiky (jak co do kvantity, tak do kvality). </a:t>
            </a:r>
          </a:p>
          <a:p>
            <a:pPr>
              <a:spcBef>
                <a:spcPts val="600"/>
              </a:spcBef>
            </a:pPr>
            <a:r>
              <a:rPr lang="cs-CZ" sz="2400" b="1" dirty="0">
                <a:solidFill>
                  <a:srgbClr val="FF0000"/>
                </a:solidFill>
                <a:latin typeface="Corbel" pitchFamily="34" charset="0"/>
              </a:rPr>
              <a:t>Zaměstnanost</a:t>
            </a:r>
            <a:r>
              <a:rPr lang="cs-CZ" sz="2400" dirty="0">
                <a:latin typeface="Corbel" pitchFamily="34" charset="0"/>
              </a:rPr>
              <a:t> nám zpravidla ukazuje, kolik obyvatel v produktivním věku je zapojeno do pracovního procesu. </a:t>
            </a:r>
          </a:p>
          <a:p>
            <a:pPr>
              <a:spcBef>
                <a:spcPts val="600"/>
              </a:spcBef>
            </a:pPr>
            <a:r>
              <a:rPr lang="cs-CZ" sz="2400" dirty="0">
                <a:latin typeface="Corbel" pitchFamily="34" charset="0"/>
              </a:rPr>
              <a:t>Se zaměstnaností souvisí i opačný jev, a to je </a:t>
            </a:r>
            <a:r>
              <a:rPr lang="cs-CZ" sz="2400" b="1" dirty="0">
                <a:solidFill>
                  <a:srgbClr val="FF0000"/>
                </a:solidFill>
                <a:latin typeface="Corbel" pitchFamily="34" charset="0"/>
              </a:rPr>
              <a:t>nezaměstnanost</a:t>
            </a:r>
            <a:r>
              <a:rPr lang="cs-CZ" sz="2400" dirty="0">
                <a:latin typeface="Corbel" pitchFamily="34" charset="0"/>
              </a:rPr>
              <a:t>, která znamená, že určitá část obyvatel v produktivním věku nepracuje (buď z vlastního rozhodnutí, nebo tzv. </a:t>
            </a:r>
            <a:r>
              <a:rPr lang="cs-CZ" sz="2400" dirty="0" smtClean="0">
                <a:latin typeface="Corbel" pitchFamily="34" charset="0"/>
              </a:rPr>
              <a:t>nedobrovolně </a:t>
            </a:r>
            <a:r>
              <a:rPr lang="cs-CZ" sz="2400" dirty="0">
                <a:latin typeface="Corbel" pitchFamily="34" charset="0"/>
              </a:rPr>
              <a:t>čili i když by chtěli pracovat, nikdo jejich ruce ani mozky nepoptává). </a:t>
            </a:r>
          </a:p>
          <a:p>
            <a:pPr>
              <a:spcBef>
                <a:spcPts val="600"/>
              </a:spcBef>
            </a:pPr>
            <a:r>
              <a:rPr lang="cs-CZ" sz="2400" dirty="0">
                <a:latin typeface="Corbel" pitchFamily="34" charset="0"/>
              </a:rPr>
              <a:t>trh práce je v podstatě zrcadlem fungování ekonomiky, lze na základě vývoje počtu nezaměstnaných hodnotit aktuální vývoj ekonomiky. </a:t>
            </a:r>
          </a:p>
        </p:txBody>
      </p:sp>
    </p:spTree>
    <p:extLst>
      <p:ext uri="{BB962C8B-B14F-4D97-AF65-F5344CB8AC3E}">
        <p14:creationId xmlns:p14="http://schemas.microsoft.com/office/powerpoint/2010/main" val="3521601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cenová hladina</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b="1" dirty="0">
                <a:solidFill>
                  <a:srgbClr val="FF0000"/>
                </a:solidFill>
                <a:latin typeface="Corbel" pitchFamily="34" charset="0"/>
              </a:rPr>
              <a:t>Cenová hladina</a:t>
            </a:r>
            <a:r>
              <a:rPr lang="cs-CZ" sz="2400" dirty="0">
                <a:latin typeface="Corbel" pitchFamily="34" charset="0"/>
              </a:rPr>
              <a:t> představuje všeobecnou úroveň cen v ekonomice (v makroekonomii se pohybujeme ne na dílčích trzích (např. banánů) ale agregátních trzích, kde sledujeme všechny ceny statků a služeb, které se navíc v čase vyvíjejí).</a:t>
            </a:r>
          </a:p>
          <a:p>
            <a:pPr>
              <a:spcBef>
                <a:spcPts val="600"/>
              </a:spcBef>
            </a:pPr>
            <a:r>
              <a:rPr lang="cs-CZ" sz="2400" dirty="0">
                <a:latin typeface="Corbel" pitchFamily="34" charset="0"/>
              </a:rPr>
              <a:t>Cenová hladina se měří nejčastěji pomocí cenových indexů  (CPI, PPI apod.)</a:t>
            </a:r>
          </a:p>
          <a:p>
            <a:pPr>
              <a:spcBef>
                <a:spcPts val="600"/>
              </a:spcBef>
            </a:pPr>
            <a:r>
              <a:rPr lang="cs-CZ" sz="2400" dirty="0">
                <a:latin typeface="Corbel" pitchFamily="34" charset="0"/>
              </a:rPr>
              <a:t>Cenová hladina se v důsledku zdražování jednotlivých výrobků může zvyšovat, kdy v makroekonomii označujeme tento jev termínem </a:t>
            </a:r>
            <a:r>
              <a:rPr lang="cs-CZ" sz="2400" b="1" dirty="0">
                <a:solidFill>
                  <a:srgbClr val="FF0000"/>
                </a:solidFill>
                <a:latin typeface="Corbel" pitchFamily="34" charset="0"/>
              </a:rPr>
              <a:t>inflace</a:t>
            </a:r>
            <a:r>
              <a:rPr lang="cs-CZ" sz="2400" dirty="0">
                <a:latin typeface="Corbel" pitchFamily="34" charset="0"/>
              </a:rPr>
              <a:t> čili trvalý vzestup všeobecné cenové hladiny</a:t>
            </a:r>
          </a:p>
          <a:p>
            <a:pPr>
              <a:spcBef>
                <a:spcPts val="600"/>
              </a:spcBef>
            </a:pPr>
            <a:r>
              <a:rPr lang="cs-CZ" sz="2400" dirty="0">
                <a:latin typeface="Corbel" pitchFamily="34" charset="0"/>
              </a:rPr>
              <a:t>Inflace je sice peněžní jev, nicméně její dopad na ekonomiku může být zásadní.</a:t>
            </a:r>
          </a:p>
        </p:txBody>
      </p:sp>
    </p:spTree>
    <p:extLst>
      <p:ext uri="{BB962C8B-B14F-4D97-AF65-F5344CB8AC3E}">
        <p14:creationId xmlns:p14="http://schemas.microsoft.com/office/powerpoint/2010/main" val="4137613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vnější ekonomická pozice</a:t>
            </a:r>
          </a:p>
        </p:txBody>
      </p:sp>
      <p:sp>
        <p:nvSpPr>
          <p:cNvPr id="20483" name="Zástupný symbol pro obsah 2"/>
          <p:cNvSpPr>
            <a:spLocks noGrp="1"/>
          </p:cNvSpPr>
          <p:nvPr>
            <p:ph idx="1"/>
          </p:nvPr>
        </p:nvSpPr>
        <p:spPr>
          <a:xfrm>
            <a:off x="214313" y="1700808"/>
            <a:ext cx="8606159" cy="4896544"/>
          </a:xfrm>
        </p:spPr>
        <p:txBody>
          <a:bodyPr/>
          <a:lstStyle/>
          <a:p>
            <a:pPr>
              <a:spcBef>
                <a:spcPts val="600"/>
              </a:spcBef>
            </a:pPr>
            <a:r>
              <a:rPr lang="cs-CZ" sz="2000" dirty="0">
                <a:latin typeface="Corbel" pitchFamily="34" charset="0"/>
              </a:rPr>
              <a:t>Vnější ekonomická pozice vyjadřuje postavení dané ekonomiky ve světové ekonomice. </a:t>
            </a:r>
          </a:p>
          <a:p>
            <a:pPr>
              <a:spcBef>
                <a:spcPts val="600"/>
              </a:spcBef>
            </a:pPr>
            <a:r>
              <a:rPr lang="cs-CZ" sz="2000" dirty="0">
                <a:latin typeface="Corbel" pitchFamily="34" charset="0"/>
              </a:rPr>
              <a:t>Současné ekonomiky nejsou uzavřené a čile se zapojují do mezinárodního obchodu, který jim může přinést celou řadů jak pozitivních dopadů, tak i negativních dopadů</a:t>
            </a:r>
          </a:p>
          <a:p>
            <a:pPr>
              <a:spcBef>
                <a:spcPts val="600"/>
              </a:spcBef>
            </a:pPr>
            <a:r>
              <a:rPr lang="cs-CZ" sz="2000" dirty="0">
                <a:latin typeface="Corbel" pitchFamily="34" charset="0"/>
              </a:rPr>
              <a:t>V rámci světové ekonomiky můžeme s různou intenzitou sledovat toky zboží, služeb, osob a kapitálu mezi zeměmi.</a:t>
            </a:r>
          </a:p>
          <a:p>
            <a:pPr>
              <a:spcBef>
                <a:spcPts val="600"/>
              </a:spcBef>
            </a:pPr>
            <a:r>
              <a:rPr lang="cs-CZ" sz="2000" dirty="0">
                <a:latin typeface="Corbel" pitchFamily="34" charset="0"/>
              </a:rPr>
              <a:t>Pro makroekonomy je tedy důležité nějaký způsobem zachytit postavení dané země vůči zbytku světa, což se nejčastěji stanovuje pomocí sledování účtů v rámci </a:t>
            </a:r>
            <a:r>
              <a:rPr lang="cs-CZ" sz="2000" b="1" dirty="0">
                <a:solidFill>
                  <a:srgbClr val="FF0000"/>
                </a:solidFill>
                <a:latin typeface="Corbel" pitchFamily="34" charset="0"/>
              </a:rPr>
              <a:t>platební bilance</a:t>
            </a:r>
            <a:r>
              <a:rPr lang="cs-CZ" sz="2000" dirty="0">
                <a:latin typeface="Corbel" pitchFamily="34" charset="0"/>
              </a:rPr>
              <a:t>, jež zjednodušeně řečeno vyjadřuje mezinárodní obchod s výrobky a službami a mezinárodní pohyb kapitálu do země a ze země.</a:t>
            </a:r>
          </a:p>
          <a:p>
            <a:pPr>
              <a:spcBef>
                <a:spcPts val="600"/>
              </a:spcBef>
            </a:pPr>
            <a:r>
              <a:rPr lang="cs-CZ" sz="2000" dirty="0">
                <a:latin typeface="Corbel" pitchFamily="34" charset="0"/>
              </a:rPr>
              <a:t>Důležité jsou nejen toky v absolutních číslech, ale rovněž i výsledná salda jednotlivých účtů, čili jestli převažuje směr z ekonomiky nebo do ní.</a:t>
            </a:r>
          </a:p>
        </p:txBody>
      </p:sp>
    </p:spTree>
    <p:extLst>
      <p:ext uri="{BB962C8B-B14F-4D97-AF65-F5344CB8AC3E}">
        <p14:creationId xmlns:p14="http://schemas.microsoft.com/office/powerpoint/2010/main" val="4184121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a:bodyPr>
          <a:lstStyle/>
          <a:p>
            <a:pPr algn="ctr">
              <a:defRPr/>
            </a:pPr>
            <a:r>
              <a:rPr lang="cs-CZ" dirty="0" smtClean="0">
                <a:solidFill>
                  <a:srgbClr val="FFC000"/>
                </a:solidFill>
              </a:rPr>
              <a:t>Měření výkonu ekonomiky</a:t>
            </a:r>
            <a:endParaRPr lang="cs-CZ" dirty="0">
              <a:solidFill>
                <a:srgbClr val="FFC000"/>
              </a:solidFill>
            </a:endParaRPr>
          </a:p>
        </p:txBody>
      </p:sp>
      <p:pic>
        <p:nvPicPr>
          <p:cNvPr id="4" name="Picture 8" descr="http://www.webweaver.nu/clipart/img/entertainment/sports/weightlift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500313"/>
            <a:ext cx="1714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www.istockphoto.com/file_thumbview_approve/2169507/2/istockphoto_2169507_weight_li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071688"/>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729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smtClean="0"/>
              <a:t>Měření výkonnosti ekonomiky</a:t>
            </a:r>
          </a:p>
        </p:txBody>
      </p:sp>
      <p:pic>
        <p:nvPicPr>
          <p:cNvPr id="5123" name="Picture 2" descr="http://i235.photobucket.com/albums/ee240/joelrybi/TInyWeightLi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143125"/>
            <a:ext cx="3186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5"/>
          <p:cNvSpPr txBox="1">
            <a:spLocks noChangeArrowheads="1"/>
          </p:cNvSpPr>
          <p:nvPr/>
        </p:nvSpPr>
        <p:spPr bwMode="auto">
          <a:xfrm>
            <a:off x="4214813" y="2000250"/>
            <a:ext cx="46056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z="2200" dirty="0">
                <a:latin typeface="+mn-lt"/>
              </a:rPr>
              <a:t>V absolutních číslech je zřejmé, že větší váhu zvedne vzpěrač vpravo, což je dáno tím, že je větší, má větší objem svalů, než kolik má vzpěrač vlevo. Pokud bych ale poměřovali relativní výkon obou vzpěračů, tj. že bychom zohlednili jednak váhu, kterou zvedli, jednak ale i celkovou hmotnost vzpěrače a vzájemně je poměřili, mohli bychom klidně dojít k závěru, že malý vzpěrač je silnější, tj. má vyšší výkon než vzpěrač velký. Stejně je tomu tak i u ekonomik (viz následující obrázek) </a:t>
            </a:r>
          </a:p>
        </p:txBody>
      </p:sp>
      <p:sp>
        <p:nvSpPr>
          <p:cNvPr id="9221" name="TextovéPole 6"/>
          <p:cNvSpPr txBox="1">
            <a:spLocks noChangeArrowheads="1"/>
          </p:cNvSpPr>
          <p:nvPr/>
        </p:nvSpPr>
        <p:spPr bwMode="auto">
          <a:xfrm>
            <a:off x="251520" y="1571625"/>
            <a:ext cx="871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b="1" dirty="0"/>
              <a:t>Otázka - Který ze zobrazených vzpěračů je </a:t>
            </a:r>
            <a:r>
              <a:rPr lang="cs-CZ" altLang="cs-CZ" b="1" dirty="0" smtClean="0"/>
              <a:t>silnější?</a:t>
            </a:r>
            <a:endParaRPr lang="cs-CZ" altLang="cs-CZ" b="1" dirty="0"/>
          </a:p>
        </p:txBody>
      </p:sp>
    </p:spTree>
    <p:extLst>
      <p:ext uri="{BB962C8B-B14F-4D97-AF65-F5344CB8AC3E}">
        <p14:creationId xmlns:p14="http://schemas.microsoft.com/office/powerpoint/2010/main" val="251861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770" decel="100000"/>
                                        <p:tgtEl>
                                          <p:spTgt spid="5124"/>
                                        </p:tgtEl>
                                      </p:cBhvr>
                                    </p:animEffect>
                                    <p:animScale>
                                      <p:cBhvr>
                                        <p:cTn id="14" dur="770" decel="100000"/>
                                        <p:tgtEl>
                                          <p:spTgt spid="5124"/>
                                        </p:tgtEl>
                                      </p:cBhvr>
                                      <p:from x="10000" y="10000"/>
                                      <p:to x="200000" y="450000"/>
                                    </p:animScale>
                                    <p:animScale>
                                      <p:cBhvr>
                                        <p:cTn id="15" dur="1230" accel="100000" fill="hold">
                                          <p:stCondLst>
                                            <p:cond delay="770"/>
                                          </p:stCondLst>
                                        </p:cTn>
                                        <p:tgtEl>
                                          <p:spTgt spid="5124"/>
                                        </p:tgtEl>
                                      </p:cBhvr>
                                      <p:from x="200000" y="450000"/>
                                      <p:to x="100000" y="100000"/>
                                    </p:animScale>
                                    <p:set>
                                      <p:cBhvr>
                                        <p:cTn id="16" dur="770" fill="hold"/>
                                        <p:tgtEl>
                                          <p:spTgt spid="5124"/>
                                        </p:tgtEl>
                                        <p:attrNameLst>
                                          <p:attrName>ppt_x</p:attrName>
                                        </p:attrNameLst>
                                      </p:cBhvr>
                                      <p:to>
                                        <p:strVal val="(0.5)"/>
                                      </p:to>
                                    </p:set>
                                    <p:anim from="(0.5)" to="(#ppt_x)" calcmode="lin" valueType="num">
                                      <p:cBhvr>
                                        <p:cTn id="17" dur="1230" accel="100000" fill="hold">
                                          <p:stCondLst>
                                            <p:cond delay="770"/>
                                          </p:stCondLst>
                                        </p:cTn>
                                        <p:tgtEl>
                                          <p:spTgt spid="5124"/>
                                        </p:tgtEl>
                                        <p:attrNameLst>
                                          <p:attrName>ppt_x</p:attrName>
                                        </p:attrNameLst>
                                      </p:cBhvr>
                                    </p:anim>
                                    <p:set>
                                      <p:cBhvr>
                                        <p:cTn id="18" dur="770" fill="hold"/>
                                        <p:tgtEl>
                                          <p:spTgt spid="5124"/>
                                        </p:tgtEl>
                                        <p:attrNameLst>
                                          <p:attrName>ppt_y</p:attrName>
                                        </p:attrNameLst>
                                      </p:cBhvr>
                                      <p:to>
                                        <p:strVal val="(#ppt_y+0.4)"/>
                                      </p:to>
                                    </p:set>
                                    <p:anim from="(#ppt_y+0.4)" to="(#ppt_y)" calcmode="lin" valueType="num">
                                      <p:cBhvr>
                                        <p:cTn id="19" dur="1230" accel="100000" fill="hold">
                                          <p:stCondLst>
                                            <p:cond delay="770"/>
                                          </p:stCondLst>
                                        </p:cTn>
                                        <p:tgtEl>
                                          <p:spTgt spid="51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smtClean="0">
                <a:solidFill>
                  <a:srgbClr val="FFC000"/>
                </a:solidFill>
              </a:rPr>
              <a:t>Výkon ekonomiky – hrubý domácí produkt (HDP)</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latin typeface="Corbel" pitchFamily="34" charset="0"/>
              </a:rPr>
              <a:t>= součet peněžních hodnot finálních výrobků a služeb vyprodukovaných během jednoho roku výrobními faktory alokovanými v dané zemi, a to bez ohledu, kdo je jejich vlastníkem</a:t>
            </a:r>
          </a:p>
          <a:p>
            <a:pPr>
              <a:spcBef>
                <a:spcPts val="600"/>
              </a:spcBef>
            </a:pPr>
            <a:r>
              <a:rPr lang="cs-CZ" sz="2800" b="1" dirty="0" smtClean="0">
                <a:solidFill>
                  <a:srgbClr val="FF0000"/>
                </a:solidFill>
                <a:latin typeface="Corbel" pitchFamily="34" charset="0"/>
              </a:rPr>
              <a:t>Proč peněžní hodnota?</a:t>
            </a:r>
          </a:p>
          <a:p>
            <a:pPr>
              <a:spcBef>
                <a:spcPts val="600"/>
              </a:spcBef>
            </a:pPr>
            <a:endParaRPr lang="cs-CZ" sz="2800" dirty="0" smtClean="0">
              <a:latin typeface="Corbel" pitchFamily="34" charset="0"/>
            </a:endParaRPr>
          </a:p>
        </p:txBody>
      </p:sp>
    </p:spTree>
    <p:extLst>
      <p:ext uri="{BB962C8B-B14F-4D97-AF65-F5344CB8AC3E}">
        <p14:creationId xmlns:p14="http://schemas.microsoft.com/office/powerpoint/2010/main" val="1989495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smtClean="0"/>
              <a:t>Hrubý domácí produkt - výpočet </a:t>
            </a:r>
          </a:p>
        </p:txBody>
      </p:sp>
      <p:sp>
        <p:nvSpPr>
          <p:cNvPr id="14339" name="Zástupný symbol pro obsah 2"/>
          <p:cNvSpPr>
            <a:spLocks noGrp="1"/>
          </p:cNvSpPr>
          <p:nvPr>
            <p:ph idx="1"/>
          </p:nvPr>
        </p:nvSpPr>
        <p:spPr>
          <a:xfrm>
            <a:off x="457200" y="1774825"/>
            <a:ext cx="8507288" cy="4625975"/>
          </a:xfrm>
        </p:spPr>
        <p:txBody>
          <a:bodyPr/>
          <a:lstStyle/>
          <a:p>
            <a:pPr eaLnBrk="1" hangingPunct="1">
              <a:spcAft>
                <a:spcPts val="1200"/>
              </a:spcAft>
              <a:buFont typeface="Wingdings" pitchFamily="2" charset="2"/>
              <a:buNone/>
            </a:pPr>
            <a:r>
              <a:rPr lang="cs-CZ" altLang="cs-CZ" u="sng" dirty="0" smtClean="0"/>
              <a:t>Podmínky pro započítaní do HDP:</a:t>
            </a:r>
          </a:p>
          <a:p>
            <a:pPr eaLnBrk="1" hangingPunct="1">
              <a:spcAft>
                <a:spcPts val="1200"/>
              </a:spcAft>
            </a:pPr>
            <a:r>
              <a:rPr lang="cs-CZ" altLang="cs-CZ" sz="2400" dirty="0" smtClean="0"/>
              <a:t>jen to, co je nově vyprodukováno (NE opětovný prodej)</a:t>
            </a:r>
          </a:p>
          <a:p>
            <a:pPr eaLnBrk="1" hangingPunct="1">
              <a:spcAft>
                <a:spcPts val="1200"/>
              </a:spcAft>
            </a:pPr>
            <a:r>
              <a:rPr lang="cs-CZ" altLang="cs-CZ" sz="2400" dirty="0" smtClean="0"/>
              <a:t>jen finální produkce (NE polotvary)</a:t>
            </a:r>
          </a:p>
          <a:p>
            <a:pPr eaLnBrk="1" hangingPunct="1">
              <a:spcAft>
                <a:spcPts val="1200"/>
              </a:spcAft>
            </a:pPr>
            <a:r>
              <a:rPr lang="cs-CZ" altLang="cs-CZ" sz="2400" dirty="0" smtClean="0"/>
              <a:t>jen to, co prošlo trhem (NE domácí práce)</a:t>
            </a:r>
          </a:p>
          <a:p>
            <a:pPr eaLnBrk="1" hangingPunct="1"/>
            <a:r>
              <a:rPr lang="cs-CZ" altLang="cs-CZ" sz="2400" dirty="0" smtClean="0"/>
              <a:t>jen to, co je legální (NE černý/šedý trh</a:t>
            </a:r>
            <a:r>
              <a:rPr lang="cs-CZ" altLang="cs-CZ" sz="2400" dirty="0"/>
              <a:t>) - ne tak úplně (Statistici zahrnují do národních účtů vedle prostituce a obchodu s drogami také krádeže motorových vozidel, ilegální výrobu a pašování cigaret, alkoholu a paliv a také porušování autorských práv.</a:t>
            </a:r>
          </a:p>
          <a:p>
            <a:pPr eaLnBrk="1" hangingPunct="1"/>
            <a:endParaRPr lang="cs-CZ" altLang="cs-CZ" dirty="0" smtClean="0"/>
          </a:p>
          <a:p>
            <a:pPr eaLnBrk="1" hangingPunct="1">
              <a:buFont typeface="Wingdings" pitchFamily="2" charset="2"/>
              <a:buNone/>
            </a:pPr>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4258581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dirty="0" smtClean="0"/>
              <a:t>Odhad černé ekonomiky jako část HDP</a:t>
            </a:r>
            <a:endParaRPr lang="cs-CZ" altLang="cs-CZ" sz="3600" dirty="0" smtClean="0"/>
          </a:p>
        </p:txBody>
      </p:sp>
      <p:pic>
        <p:nvPicPr>
          <p:cNvPr id="5" name="Obrázek 4"/>
          <p:cNvPicPr>
            <a:picLocks noChangeAspect="1"/>
          </p:cNvPicPr>
          <p:nvPr/>
        </p:nvPicPr>
        <p:blipFill>
          <a:blip r:embed="rId3"/>
          <a:stretch>
            <a:fillRect/>
          </a:stretch>
        </p:blipFill>
        <p:spPr>
          <a:xfrm>
            <a:off x="2699792" y="1332692"/>
            <a:ext cx="3528392" cy="5165648"/>
          </a:xfrm>
          <a:prstGeom prst="rect">
            <a:avLst/>
          </a:prstGeom>
        </p:spPr>
      </p:pic>
    </p:spTree>
    <p:extLst>
      <p:ext uri="{BB962C8B-B14F-4D97-AF65-F5344CB8AC3E}">
        <p14:creationId xmlns:p14="http://schemas.microsoft.com/office/powerpoint/2010/main" val="1131449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smtClean="0">
                <a:solidFill>
                  <a:srgbClr val="FFC000"/>
                </a:solidFill>
              </a:rPr>
              <a:t>Výkon ekonomiky – hrubý domácí produkt (HDP)</a:t>
            </a:r>
            <a:endParaRPr lang="cs-CZ" dirty="0">
              <a:solidFill>
                <a:srgbClr val="FFC000"/>
              </a:solidFill>
            </a:endParaRPr>
          </a:p>
        </p:txBody>
      </p:sp>
      <p:sp>
        <p:nvSpPr>
          <p:cNvPr id="20483" name="Zástupný symbol pro obsah 2"/>
          <p:cNvSpPr>
            <a:spLocks noGrp="1"/>
          </p:cNvSpPr>
          <p:nvPr>
            <p:ph idx="1"/>
          </p:nvPr>
        </p:nvSpPr>
        <p:spPr>
          <a:xfrm>
            <a:off x="179512" y="1774825"/>
            <a:ext cx="8784976" cy="4625975"/>
          </a:xfrm>
        </p:spPr>
        <p:txBody>
          <a:bodyPr/>
          <a:lstStyle/>
          <a:p>
            <a:pPr>
              <a:spcBef>
                <a:spcPts val="600"/>
              </a:spcBef>
            </a:pPr>
            <a:r>
              <a:rPr lang="cs-CZ" sz="2800" dirty="0" smtClean="0"/>
              <a:t>Ceny se v čase mění (zpravidla rostou), což může mít vliv na hodnotu HDP </a:t>
            </a:r>
            <a:r>
              <a:rPr lang="cs-CZ" sz="2800" dirty="0" smtClean="0">
                <a:cs typeface="Times New Roman"/>
              </a:rPr>
              <a:t>» možná zkreslení v čase a nemožnost srovnání</a:t>
            </a:r>
            <a:endParaRPr lang="cs-CZ" sz="2800" dirty="0" smtClean="0"/>
          </a:p>
          <a:p>
            <a:pPr>
              <a:spcBef>
                <a:spcPts val="600"/>
              </a:spcBef>
            </a:pPr>
            <a:r>
              <a:rPr lang="cs-CZ" sz="2800" b="1" u="sng" dirty="0" smtClean="0">
                <a:latin typeface="Corbel" pitchFamily="34" charset="0"/>
              </a:rPr>
              <a:t>Nominální HDP </a:t>
            </a:r>
            <a:r>
              <a:rPr lang="cs-CZ" sz="2800" dirty="0" smtClean="0">
                <a:latin typeface="Corbel" pitchFamily="34" charset="0"/>
              </a:rPr>
              <a:t>– vypočítává se v běžných cenách, tj. cenách roku ve kterém počítáme HDP</a:t>
            </a:r>
          </a:p>
          <a:p>
            <a:pPr>
              <a:spcBef>
                <a:spcPts val="600"/>
              </a:spcBef>
            </a:pPr>
            <a:r>
              <a:rPr lang="cs-CZ" sz="2800" b="1" u="sng" dirty="0" smtClean="0">
                <a:latin typeface="Corbel" pitchFamily="34" charset="0"/>
              </a:rPr>
              <a:t>Reálný HDP </a:t>
            </a:r>
            <a:r>
              <a:rPr lang="cs-CZ" sz="2800" dirty="0" smtClean="0">
                <a:latin typeface="Corbel" pitchFamily="34" charset="0"/>
              </a:rPr>
              <a:t>– vypočítává se ve stálých cenách, tzn. cenách očištěných od změn (např. HDP za rok 2014 v cenách roku 2005). Důležitý pro posouzení vývoje ekonomiky v čase</a:t>
            </a:r>
          </a:p>
          <a:p>
            <a:pPr>
              <a:spcBef>
                <a:spcPts val="600"/>
              </a:spcBef>
            </a:pPr>
            <a:r>
              <a:rPr lang="cs-CZ" sz="2800" dirty="0" err="1" smtClean="0">
                <a:latin typeface="Corbel" pitchFamily="34" charset="0"/>
              </a:rPr>
              <a:t>Deflování</a:t>
            </a:r>
            <a:r>
              <a:rPr lang="cs-CZ" sz="2800" dirty="0" smtClean="0">
                <a:latin typeface="Corbel" pitchFamily="34" charset="0"/>
              </a:rPr>
              <a:t>= očištění od inflačních jevů čili převod z nominální hodnoty na reálnou</a:t>
            </a:r>
          </a:p>
        </p:txBody>
      </p:sp>
    </p:spTree>
    <p:extLst>
      <p:ext uri="{BB962C8B-B14F-4D97-AF65-F5344CB8AC3E}">
        <p14:creationId xmlns:p14="http://schemas.microsoft.com/office/powerpoint/2010/main" val="3717421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ČR v pořadí evropských zemí (HDP v USD dle PPP)</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624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70" y="188640"/>
            <a:ext cx="41338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79512" y="5157192"/>
            <a:ext cx="4536504" cy="677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18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4282" y="214290"/>
            <a:ext cx="7772400" cy="1920875"/>
          </a:xfrm>
        </p:spPr>
        <p:txBody>
          <a:bodyPr/>
          <a:lstStyle/>
          <a:p>
            <a:pPr eaLnBrk="1" hangingPunct="1">
              <a:defRPr/>
            </a:pPr>
            <a:r>
              <a:rPr lang="cs-CZ" sz="6000" dirty="0" smtClean="0">
                <a:solidFill>
                  <a:srgbClr val="FFCC00"/>
                </a:solidFill>
                <a:latin typeface="+mn-lt"/>
              </a:rPr>
              <a:t>Konzultační hodiny:</a:t>
            </a:r>
          </a:p>
        </p:txBody>
      </p:sp>
      <p:sp>
        <p:nvSpPr>
          <p:cNvPr id="7171" name="Rectangle 3"/>
          <p:cNvSpPr>
            <a:spLocks noGrp="1" noChangeArrowheads="1"/>
          </p:cNvSpPr>
          <p:nvPr>
            <p:ph type="subTitle" idx="1"/>
          </p:nvPr>
        </p:nvSpPr>
        <p:spPr>
          <a:xfrm>
            <a:off x="3275856" y="980728"/>
            <a:ext cx="5400675" cy="2643188"/>
          </a:xfrm>
        </p:spPr>
        <p:txBody>
          <a:bodyPr/>
          <a:lstStyle/>
          <a:p>
            <a:pPr eaLnBrk="1" hangingPunct="1"/>
            <a:r>
              <a:rPr lang="pl-PL" sz="3200" dirty="0"/>
              <a:t>Středa od 10:00 do 11:00</a:t>
            </a:r>
            <a:br>
              <a:rPr lang="pl-PL" sz="3200" dirty="0"/>
            </a:br>
            <a:r>
              <a:rPr lang="pl-PL" sz="3200" dirty="0"/>
              <a:t>Čtvrtek od 13:00 do 15:00</a:t>
            </a:r>
            <a:endParaRPr lang="cs-CZ" sz="3200" b="1" dirty="0" smtClean="0">
              <a:solidFill>
                <a:schemeClr val="tx1"/>
              </a:solidFill>
            </a:endParaRPr>
          </a:p>
        </p:txBody>
      </p:sp>
      <p:pic>
        <p:nvPicPr>
          <p:cNvPr id="5124" name="Picture 7" descr="MCBD20173_0000[1]"/>
          <p:cNvPicPr>
            <a:picLocks noChangeAspect="1" noChangeArrowheads="1"/>
          </p:cNvPicPr>
          <p:nvPr/>
        </p:nvPicPr>
        <p:blipFill>
          <a:blip r:embed="rId2" cstate="print"/>
          <a:srcRect/>
          <a:stretch>
            <a:fillRect/>
          </a:stretch>
        </p:blipFill>
        <p:spPr bwMode="auto">
          <a:xfrm>
            <a:off x="357188" y="1500188"/>
            <a:ext cx="2052637"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Ekonomická síla</a:t>
            </a:r>
            <a:endParaRPr lang="cs-CZ" altLang="cs-CZ" dirty="0" smtClean="0"/>
          </a:p>
        </p:txBody>
      </p:sp>
      <p:pic>
        <p:nvPicPr>
          <p:cNvPr id="5" name="Obrázek 4"/>
          <p:cNvPicPr>
            <a:picLocks noChangeAspect="1"/>
          </p:cNvPicPr>
          <p:nvPr/>
        </p:nvPicPr>
        <p:blipFill>
          <a:blip r:embed="rId3"/>
          <a:stretch>
            <a:fillRect/>
          </a:stretch>
        </p:blipFill>
        <p:spPr>
          <a:xfrm>
            <a:off x="107504" y="154320"/>
            <a:ext cx="3519041" cy="6452780"/>
          </a:xfrm>
          <a:prstGeom prst="rect">
            <a:avLst/>
          </a:prstGeom>
        </p:spPr>
      </p:pic>
      <p:pic>
        <p:nvPicPr>
          <p:cNvPr id="6" name="Obrázek 5"/>
          <p:cNvPicPr>
            <a:picLocks noChangeAspect="1"/>
          </p:cNvPicPr>
          <p:nvPr/>
        </p:nvPicPr>
        <p:blipFill>
          <a:blip r:embed="rId4"/>
          <a:stretch>
            <a:fillRect/>
          </a:stretch>
        </p:blipFill>
        <p:spPr>
          <a:xfrm>
            <a:off x="4078727" y="1528453"/>
            <a:ext cx="3626395" cy="5079775"/>
          </a:xfrm>
          <a:prstGeom prst="rect">
            <a:avLst/>
          </a:prstGeom>
        </p:spPr>
      </p:pic>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smtClean="0">
                <a:latin typeface="Corbel" pitchFamily="34" charset="0"/>
              </a:rPr>
              <a:t>Ekonomická síla </a:t>
            </a:r>
            <a:r>
              <a:rPr lang="cs-CZ" sz="2800" dirty="0">
                <a:latin typeface="Corbel" pitchFamily="34" charset="0"/>
              </a:rPr>
              <a:t>=</a:t>
            </a:r>
            <a:r>
              <a:rPr lang="cs-CZ" sz="2800" dirty="0" smtClean="0">
                <a:latin typeface="Corbel" pitchFamily="34" charset="0"/>
              </a:rPr>
              <a:t> udává ji celkový HDP přepočtený na srovnatelnou měnovou jednotku (USD nebo EUR). Tento ukazatel definuje postavení dané země (její sílu) ve světové ekonomice</a:t>
            </a:r>
            <a:endParaRPr lang="cs-CZ" sz="2800" dirty="0" smtClean="0">
              <a:latin typeface="Corbel" pitchFamily="34" charset="0"/>
            </a:endParaRPr>
          </a:p>
          <a:p>
            <a:pPr marL="119062" indent="0">
              <a:spcBef>
                <a:spcPts val="600"/>
              </a:spcBef>
              <a:buNone/>
            </a:pPr>
            <a:endParaRPr lang="cs-CZ" sz="2800" dirty="0" smtClean="0">
              <a:latin typeface="Corbel" pitchFamily="34" charset="0"/>
            </a:endParaRPr>
          </a:p>
        </p:txBody>
      </p:sp>
    </p:spTree>
    <p:extLst>
      <p:ext uri="{BB962C8B-B14F-4D97-AF65-F5344CB8AC3E}">
        <p14:creationId xmlns:p14="http://schemas.microsoft.com/office/powerpoint/2010/main" val="42282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Ekonomická úroveň</a:t>
            </a:r>
            <a:endParaRPr lang="cs-CZ" altLang="cs-CZ" dirty="0" smtClean="0"/>
          </a:p>
        </p:txBody>
      </p:sp>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smtClean="0">
                <a:latin typeface="Corbel" pitchFamily="34" charset="0"/>
              </a:rPr>
              <a:t>Ekonomická úroveň </a:t>
            </a:r>
            <a:r>
              <a:rPr lang="cs-CZ" sz="2800" dirty="0">
                <a:latin typeface="Corbel" pitchFamily="34" charset="0"/>
              </a:rPr>
              <a:t>=</a:t>
            </a:r>
            <a:r>
              <a:rPr lang="cs-CZ" sz="2800" dirty="0" smtClean="0">
                <a:latin typeface="Corbel" pitchFamily="34" charset="0"/>
              </a:rPr>
              <a:t> udává ji celkový HDP přepočtený na 1 obyvatele)</a:t>
            </a:r>
            <a:endParaRPr lang="cs-CZ" sz="2800" dirty="0" smtClean="0">
              <a:latin typeface="Corbel" pitchFamily="34" charset="0"/>
            </a:endParaRPr>
          </a:p>
          <a:p>
            <a:pPr marL="119062" indent="0">
              <a:spcBef>
                <a:spcPts val="600"/>
              </a:spcBef>
              <a:buNone/>
            </a:pPr>
            <a:endParaRPr lang="cs-CZ" sz="2800" dirty="0" smtClean="0">
              <a:latin typeface="Corbel" pitchFamily="34" charset="0"/>
            </a:endParaRPr>
          </a:p>
        </p:txBody>
      </p:sp>
      <p:pic>
        <p:nvPicPr>
          <p:cNvPr id="8" name="Obrázek 7"/>
          <p:cNvPicPr>
            <a:picLocks noChangeAspect="1"/>
          </p:cNvPicPr>
          <p:nvPr/>
        </p:nvPicPr>
        <p:blipFill>
          <a:blip r:embed="rId3"/>
          <a:stretch>
            <a:fillRect/>
          </a:stretch>
        </p:blipFill>
        <p:spPr>
          <a:xfrm>
            <a:off x="1115616" y="-22881"/>
            <a:ext cx="2890564" cy="6880881"/>
          </a:xfrm>
          <a:prstGeom prst="rect">
            <a:avLst/>
          </a:prstGeom>
        </p:spPr>
      </p:pic>
      <p:pic>
        <p:nvPicPr>
          <p:cNvPr id="9" name="Obrázek 8"/>
          <p:cNvPicPr>
            <a:picLocks noChangeAspect="1"/>
          </p:cNvPicPr>
          <p:nvPr/>
        </p:nvPicPr>
        <p:blipFill>
          <a:blip r:embed="rId4"/>
          <a:stretch>
            <a:fillRect/>
          </a:stretch>
        </p:blipFill>
        <p:spPr>
          <a:xfrm>
            <a:off x="4516760" y="1088059"/>
            <a:ext cx="2787117" cy="5698923"/>
          </a:xfrm>
          <a:prstGeom prst="rect">
            <a:avLst/>
          </a:prstGeom>
        </p:spPr>
      </p:pic>
    </p:spTree>
    <p:extLst>
      <p:ext uri="{BB962C8B-B14F-4D97-AF65-F5344CB8AC3E}">
        <p14:creationId xmlns:p14="http://schemas.microsoft.com/office/powerpoint/2010/main" val="24071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HDP vs. HNP </a:t>
            </a:r>
          </a:p>
        </p:txBody>
      </p:sp>
      <p:sp>
        <p:nvSpPr>
          <p:cNvPr id="7171" name="Zástupný symbol pro obsah 2"/>
          <p:cNvSpPr>
            <a:spLocks noGrp="1"/>
          </p:cNvSpPr>
          <p:nvPr>
            <p:ph idx="1"/>
          </p:nvPr>
        </p:nvSpPr>
        <p:spPr>
          <a:xfrm>
            <a:off x="357188" y="1981200"/>
            <a:ext cx="8253412" cy="4114800"/>
          </a:xfrm>
        </p:spPr>
        <p:txBody>
          <a:bodyPr/>
          <a:lstStyle/>
          <a:p>
            <a:pPr eaLnBrk="1" hangingPunct="1">
              <a:buFont typeface="Wingdings" pitchFamily="2" charset="2"/>
              <a:buNone/>
              <a:defRPr/>
            </a:pPr>
            <a:r>
              <a:rPr lang="cs-CZ" sz="2800" dirty="0" smtClean="0"/>
              <a:t>1. </a:t>
            </a:r>
            <a:r>
              <a:rPr lang="cs-CZ" sz="2800" b="1" u="sng" dirty="0" smtClean="0"/>
              <a:t>Hrubý domácí produkt</a:t>
            </a:r>
          </a:p>
          <a:p>
            <a:pPr eaLnBrk="1" hangingPunct="1">
              <a:buFont typeface="Wingdings" pitchFamily="2" charset="2"/>
              <a:buNone/>
              <a:defRPr/>
            </a:pPr>
            <a:r>
              <a:rPr lang="cs-CZ" sz="2800" dirty="0" smtClean="0"/>
              <a:t>2. </a:t>
            </a:r>
            <a:r>
              <a:rPr lang="cs-CZ" sz="2800" b="1" u="sng" dirty="0" smtClean="0"/>
              <a:t>Hrubý národní produkt</a:t>
            </a:r>
          </a:p>
          <a:p>
            <a:pPr indent="0" eaLnBrk="1" hangingPunct="1">
              <a:buFont typeface="Wingdings" pitchFamily="2" charset="2"/>
              <a:buNone/>
              <a:defRPr/>
            </a:pPr>
            <a:endParaRPr lang="cs-CZ" sz="2400" dirty="0" smtClean="0"/>
          </a:p>
          <a:p>
            <a:pPr indent="0" eaLnBrk="1" hangingPunct="1">
              <a:buFont typeface="Wingdings" pitchFamily="2" charset="2"/>
              <a:buNone/>
              <a:defRPr/>
            </a:pPr>
            <a:r>
              <a:rPr lang="cs-CZ" sz="2400" dirty="0" smtClean="0"/>
              <a:t>U </a:t>
            </a:r>
            <a:r>
              <a:rPr lang="cs-CZ" sz="2400" b="1" dirty="0" smtClean="0"/>
              <a:t>HDP</a:t>
            </a:r>
            <a:r>
              <a:rPr lang="cs-CZ" sz="2400" dirty="0" smtClean="0"/>
              <a:t> je důležité, </a:t>
            </a:r>
            <a:r>
              <a:rPr lang="cs-CZ" sz="2400" b="1" u="sng" dirty="0" smtClean="0"/>
              <a:t>kde</a:t>
            </a:r>
            <a:r>
              <a:rPr lang="cs-CZ" sz="2400" dirty="0" smtClean="0"/>
              <a:t> jsou VF umístěny (v domácí zemi či v cizině) bez ohledu na to, kdo je vlastní. U </a:t>
            </a:r>
            <a:r>
              <a:rPr lang="cs-CZ" sz="2400" b="1" dirty="0" smtClean="0"/>
              <a:t>HNP</a:t>
            </a:r>
            <a:r>
              <a:rPr lang="cs-CZ" sz="2400" dirty="0" smtClean="0"/>
              <a:t> je naopak důležité, </a:t>
            </a:r>
            <a:r>
              <a:rPr lang="cs-CZ" sz="2400" b="1" u="sng" dirty="0" smtClean="0"/>
              <a:t>kdo</a:t>
            </a:r>
            <a:r>
              <a:rPr lang="cs-CZ" sz="2400" dirty="0" smtClean="0"/>
              <a:t> tyto výrobní faktory vlastní, bez ohledu na to, kde jsou umístěny.</a:t>
            </a:r>
          </a:p>
          <a:p>
            <a:pPr eaLnBrk="1" hangingPunct="1">
              <a:buFont typeface="Wingdings" pitchFamily="2" charset="2"/>
              <a:buNone/>
              <a:defRPr/>
            </a:pPr>
            <a:endParaRPr lang="cs-CZ" dirty="0" smtClean="0"/>
          </a:p>
        </p:txBody>
      </p:sp>
    </p:spTree>
    <p:extLst>
      <p:ext uri="{BB962C8B-B14F-4D97-AF65-F5344CB8AC3E}">
        <p14:creationId xmlns:p14="http://schemas.microsoft.com/office/powerpoint/2010/main" val="1822243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ctr" eaLnBrk="1" hangingPunct="1"/>
            <a:r>
              <a:rPr lang="cs-CZ" altLang="cs-CZ" smtClean="0"/>
              <a:t>Hrubý národní produkt </a:t>
            </a:r>
          </a:p>
        </p:txBody>
      </p:sp>
      <p:sp>
        <p:nvSpPr>
          <p:cNvPr id="13315" name="Zástupný symbol pro obsah 2"/>
          <p:cNvSpPr>
            <a:spLocks noGrp="1"/>
          </p:cNvSpPr>
          <p:nvPr>
            <p:ph idx="1"/>
          </p:nvPr>
        </p:nvSpPr>
        <p:spPr/>
        <p:txBody>
          <a:bodyPr/>
          <a:lstStyle/>
          <a:p>
            <a:pPr eaLnBrk="1" hangingPunct="1"/>
            <a:r>
              <a:rPr lang="cs-CZ" altLang="cs-CZ" sz="2800" smtClean="0"/>
              <a:t>Gross national product (GNP)</a:t>
            </a:r>
          </a:p>
          <a:p>
            <a:pPr eaLnBrk="1" hangingPunct="1"/>
            <a:r>
              <a:rPr lang="cs-CZ" altLang="cs-CZ" sz="2800" smtClean="0"/>
              <a:t>v české odborné literatuře se ale používá zkratka HNP</a:t>
            </a:r>
          </a:p>
          <a:p>
            <a:pPr eaLnBrk="1" hangingPunct="1"/>
            <a:r>
              <a:rPr lang="cs-CZ" altLang="cs-CZ" sz="2800" b="1" smtClean="0"/>
              <a:t>= </a:t>
            </a:r>
            <a:r>
              <a:rPr lang="cs-CZ" altLang="cs-CZ" sz="2800" smtClean="0"/>
              <a:t>tržní hodnota všech finálních statků a služeb vyrobených výrobními faktory ve vlastnictví rezidentů dané země za dané časové období (zpravidla 1 rok).</a:t>
            </a:r>
          </a:p>
          <a:p>
            <a:pPr eaLnBrk="1" hangingPunct="1"/>
            <a:r>
              <a:rPr lang="cs-CZ" altLang="cs-CZ" sz="2800" smtClean="0"/>
              <a:t>Při výpočtu HDP nás tedy zajímá, kdo je vlastníkem výrobního faktoru (tj. národnost).</a:t>
            </a:r>
          </a:p>
        </p:txBody>
      </p:sp>
    </p:spTree>
    <p:extLst>
      <p:ext uri="{BB962C8B-B14F-4D97-AF65-F5344CB8AC3E}">
        <p14:creationId xmlns:p14="http://schemas.microsoft.com/office/powerpoint/2010/main" val="3601670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ctr" eaLnBrk="1" hangingPunct="1"/>
            <a:r>
              <a:rPr lang="cs-CZ" altLang="cs-CZ" dirty="0" smtClean="0"/>
              <a:t>HDP vs. HNP</a:t>
            </a:r>
            <a:endParaRPr lang="cs-CZ" altLang="cs-CZ" dirty="0" smtClean="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44824"/>
            <a:ext cx="5641571" cy="4347419"/>
          </a:xfrm>
          <a:prstGeom prst="rect">
            <a:avLst/>
          </a:prstGeom>
        </p:spPr>
      </p:pic>
    </p:spTree>
    <p:extLst>
      <p:ext uri="{BB962C8B-B14F-4D97-AF65-F5344CB8AC3E}">
        <p14:creationId xmlns:p14="http://schemas.microsoft.com/office/powerpoint/2010/main" val="3179263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smtClean="0"/>
              <a:t>Hrubý domácí produkt - výpočet </a:t>
            </a:r>
          </a:p>
        </p:txBody>
      </p:sp>
      <p:sp>
        <p:nvSpPr>
          <p:cNvPr id="15363" name="Zástupný symbol pro obsah 2"/>
          <p:cNvSpPr>
            <a:spLocks noGrp="1"/>
          </p:cNvSpPr>
          <p:nvPr>
            <p:ph idx="1"/>
          </p:nvPr>
        </p:nvSpPr>
        <p:spPr/>
        <p:txBody>
          <a:bodyPr/>
          <a:lstStyle/>
          <a:p>
            <a:pPr eaLnBrk="1" hangingPunct="1">
              <a:spcAft>
                <a:spcPts val="600"/>
              </a:spcAft>
              <a:buFont typeface="Wingdings" pitchFamily="2" charset="2"/>
              <a:buNone/>
            </a:pPr>
            <a:r>
              <a:rPr lang="cs-CZ" altLang="cs-CZ" sz="2800" u="sng" dirty="0" smtClean="0"/>
              <a:t>Problémy s měřením HDP:</a:t>
            </a:r>
            <a:endParaRPr lang="cs-CZ" altLang="cs-CZ" sz="2800" dirty="0" smtClean="0"/>
          </a:p>
          <a:p>
            <a:pPr eaLnBrk="1" hangingPunct="1">
              <a:spcAft>
                <a:spcPts val="600"/>
              </a:spcAft>
            </a:pPr>
            <a:r>
              <a:rPr lang="cs-CZ" altLang="cs-CZ" sz="2400" dirty="0" smtClean="0"/>
              <a:t>netržní statky - produkce domácností až 1/3 HDP</a:t>
            </a:r>
          </a:p>
          <a:p>
            <a:pPr eaLnBrk="1" hangingPunct="1">
              <a:spcAft>
                <a:spcPts val="600"/>
              </a:spcAft>
            </a:pPr>
            <a:r>
              <a:rPr lang="cs-CZ" altLang="cs-CZ" sz="2400" dirty="0" smtClean="0"/>
              <a:t>volný čas - pokles pracovní doby (nebo státní svátky)</a:t>
            </a:r>
          </a:p>
          <a:p>
            <a:pPr eaLnBrk="1" hangingPunct="1">
              <a:spcAft>
                <a:spcPts val="600"/>
              </a:spcAft>
            </a:pPr>
            <a:r>
              <a:rPr lang="cs-CZ" altLang="cs-CZ" sz="2400" dirty="0" smtClean="0"/>
              <a:t>zhoršení životního prostředí</a:t>
            </a:r>
          </a:p>
          <a:p>
            <a:pPr eaLnBrk="1" hangingPunct="1">
              <a:spcAft>
                <a:spcPts val="600"/>
              </a:spcAft>
            </a:pPr>
            <a:r>
              <a:rPr lang="cs-CZ" altLang="cs-CZ" sz="2400" dirty="0" smtClean="0"/>
              <a:t>Stínová ekonomika </a:t>
            </a:r>
            <a:r>
              <a:rPr lang="cs-CZ" altLang="cs-CZ" sz="2400" dirty="0" smtClean="0"/>
              <a:t>-  v EU rozsah až 25 %, v ČR asi </a:t>
            </a:r>
            <a:r>
              <a:rPr lang="cs-CZ" altLang="cs-CZ" sz="2400" dirty="0" smtClean="0"/>
              <a:t>15 % </a:t>
            </a:r>
            <a:r>
              <a:rPr lang="cs-CZ" altLang="cs-CZ" sz="2400" dirty="0" smtClean="0"/>
              <a:t>HDP</a:t>
            </a:r>
          </a:p>
          <a:p>
            <a:pPr eaLnBrk="1" hangingPunct="1">
              <a:spcAft>
                <a:spcPts val="600"/>
              </a:spcAft>
            </a:pPr>
            <a:r>
              <a:rPr lang="cs-CZ" altLang="cs-CZ" sz="2400" dirty="0" smtClean="0"/>
              <a:t>kvalita zboží</a:t>
            </a:r>
          </a:p>
          <a:p>
            <a:pPr eaLnBrk="1" hangingPunct="1"/>
            <a:endParaRPr lang="cs-CZ" altLang="cs-CZ" sz="2800" dirty="0" smtClean="0"/>
          </a:p>
          <a:p>
            <a:pPr eaLnBrk="1" hangingPunct="1"/>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1668890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Šedá ekonomika</a:t>
            </a:r>
            <a:endParaRPr lang="cs-CZ" dirty="0"/>
          </a:p>
        </p:txBody>
      </p:sp>
      <p:pic>
        <p:nvPicPr>
          <p:cNvPr id="4098" name="Picture 2" descr="http://www.doingbusinessthailand.com/wp-content/uploads/2012/01/world-view-of-shadows-econom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 y="1340768"/>
            <a:ext cx="953149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59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Odhad šedé ekonomiky v ČR</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125828729"/>
              </p:ext>
            </p:extLst>
          </p:nvPr>
        </p:nvGraphicFramePr>
        <p:xfrm>
          <a:off x="395536" y="1772815"/>
          <a:ext cx="8136903" cy="4626864"/>
        </p:xfrm>
        <a:graphic>
          <a:graphicData uri="http://schemas.openxmlformats.org/drawingml/2006/table">
            <a:tbl>
              <a:tblPr firstRow="1" firstCol="1" bandRow="1">
                <a:tableStyleId>{5C22544A-7EE6-4342-B048-85BDC9FD1C3A}</a:tableStyleId>
              </a:tblPr>
              <a:tblGrid>
                <a:gridCol w="2321339">
                  <a:extLst>
                    <a:ext uri="{9D8B030D-6E8A-4147-A177-3AD203B41FA5}">
                      <a16:colId xmlns:a16="http://schemas.microsoft.com/office/drawing/2014/main" val="20000"/>
                    </a:ext>
                  </a:extLst>
                </a:gridCol>
                <a:gridCol w="2687866">
                  <a:extLst>
                    <a:ext uri="{9D8B030D-6E8A-4147-A177-3AD203B41FA5}">
                      <a16:colId xmlns:a16="http://schemas.microsoft.com/office/drawing/2014/main" val="20001"/>
                    </a:ext>
                  </a:extLst>
                </a:gridCol>
                <a:gridCol w="3127698">
                  <a:extLst>
                    <a:ext uri="{9D8B030D-6E8A-4147-A177-3AD203B41FA5}">
                      <a16:colId xmlns:a16="http://schemas.microsoft.com/office/drawing/2014/main" val="20002"/>
                    </a:ext>
                  </a:extLst>
                </a:gridCol>
              </a:tblGrid>
              <a:tr h="774152">
                <a:tc>
                  <a:txBody>
                    <a:bodyPr/>
                    <a:lstStyle/>
                    <a:p>
                      <a:pPr>
                        <a:lnSpc>
                          <a:spcPct val="115000"/>
                        </a:lnSpc>
                        <a:spcAft>
                          <a:spcPts val="0"/>
                        </a:spcAft>
                      </a:pPr>
                      <a:r>
                        <a:rPr lang="cs-CZ" sz="2400" dirty="0">
                          <a:effectLst/>
                        </a:rPr>
                        <a:t>Rok</a:t>
                      </a:r>
                      <a:endParaRPr lang="cs-CZ" sz="2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2400" dirty="0">
                          <a:solidFill>
                            <a:schemeClr val="tx1"/>
                          </a:solidFill>
                          <a:effectLst/>
                        </a:rPr>
                        <a:t>Objem v miliardách Kč</a:t>
                      </a:r>
                      <a:endParaRPr lang="cs-CZ" sz="2400" dirty="0">
                        <a:solidFill>
                          <a:schemeClr val="tx1"/>
                        </a:solidFill>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nSpc>
                          <a:spcPct val="115000"/>
                        </a:lnSpc>
                        <a:spcAft>
                          <a:spcPts val="0"/>
                        </a:spcAft>
                      </a:pPr>
                      <a:r>
                        <a:rPr lang="cs-CZ" sz="2400" dirty="0">
                          <a:solidFill>
                            <a:schemeClr val="tx1"/>
                          </a:solidFill>
                          <a:effectLst/>
                        </a:rPr>
                        <a:t>Podíl na HDP v procentech</a:t>
                      </a:r>
                      <a:endParaRPr lang="cs-CZ" sz="2400" dirty="0">
                        <a:solidFill>
                          <a:schemeClr val="tx1"/>
                        </a:solidFill>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0"/>
                  </a:ext>
                </a:extLst>
              </a:tr>
              <a:tr h="394037">
                <a:tc>
                  <a:txBody>
                    <a:bodyPr/>
                    <a:lstStyle/>
                    <a:p>
                      <a:pPr algn="r">
                        <a:lnSpc>
                          <a:spcPct val="115000"/>
                        </a:lnSpc>
                        <a:spcAft>
                          <a:spcPts val="0"/>
                        </a:spcAft>
                      </a:pPr>
                      <a:r>
                        <a:rPr lang="cs-CZ" sz="2400" dirty="0">
                          <a:effectLst/>
                        </a:rPr>
                        <a:t>2015 (odhad)</a:t>
                      </a:r>
                      <a:endParaRPr lang="cs-CZ"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a:effectLst/>
                        </a:rPr>
                        <a:t>614</a:t>
                      </a:r>
                      <a:endParaRPr lang="cs-CZ" sz="240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15,1</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1"/>
                  </a:ext>
                </a:extLst>
              </a:tr>
              <a:tr h="394037">
                <a:tc>
                  <a:txBody>
                    <a:bodyPr/>
                    <a:lstStyle/>
                    <a:p>
                      <a:pPr algn="r">
                        <a:lnSpc>
                          <a:spcPct val="115000"/>
                        </a:lnSpc>
                        <a:spcAft>
                          <a:spcPts val="0"/>
                        </a:spcAft>
                      </a:pPr>
                      <a:r>
                        <a:rPr lang="cs-CZ" sz="2400" dirty="0">
                          <a:effectLst/>
                        </a:rPr>
                        <a:t>2014 (odhad)</a:t>
                      </a:r>
                      <a:endParaRPr lang="cs-CZ"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612</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15,4</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2"/>
                  </a:ext>
                </a:extLst>
              </a:tr>
              <a:tr h="394037">
                <a:tc>
                  <a:txBody>
                    <a:bodyPr/>
                    <a:lstStyle/>
                    <a:p>
                      <a:pPr algn="r">
                        <a:lnSpc>
                          <a:spcPct val="115000"/>
                        </a:lnSpc>
                        <a:spcAft>
                          <a:spcPts val="0"/>
                        </a:spcAft>
                      </a:pPr>
                      <a:r>
                        <a:rPr lang="cs-CZ" sz="2400" dirty="0">
                          <a:effectLst/>
                        </a:rPr>
                        <a:t>2013</a:t>
                      </a:r>
                      <a:endParaRPr lang="cs-CZ"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602</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15,5</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3"/>
                  </a:ext>
                </a:extLst>
              </a:tr>
              <a:tr h="394037">
                <a:tc>
                  <a:txBody>
                    <a:bodyPr/>
                    <a:lstStyle/>
                    <a:p>
                      <a:pPr algn="r">
                        <a:lnSpc>
                          <a:spcPct val="115000"/>
                        </a:lnSpc>
                        <a:spcAft>
                          <a:spcPts val="0"/>
                        </a:spcAft>
                      </a:pPr>
                      <a:r>
                        <a:rPr lang="cs-CZ" sz="2400">
                          <a:effectLst/>
                        </a:rPr>
                        <a:t>2012</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615</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16</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4"/>
                  </a:ext>
                </a:extLst>
              </a:tr>
              <a:tr h="394037">
                <a:tc>
                  <a:txBody>
                    <a:bodyPr/>
                    <a:lstStyle/>
                    <a:p>
                      <a:pPr algn="r">
                        <a:lnSpc>
                          <a:spcPct val="115000"/>
                        </a:lnSpc>
                        <a:spcAft>
                          <a:spcPts val="0"/>
                        </a:spcAft>
                      </a:pPr>
                      <a:r>
                        <a:rPr lang="cs-CZ" sz="2400">
                          <a:effectLst/>
                        </a:rPr>
                        <a:t>2011</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644</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16,4</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5"/>
                  </a:ext>
                </a:extLst>
              </a:tr>
              <a:tr h="394037">
                <a:tc>
                  <a:txBody>
                    <a:bodyPr/>
                    <a:lstStyle/>
                    <a:p>
                      <a:pPr algn="r">
                        <a:lnSpc>
                          <a:spcPct val="115000"/>
                        </a:lnSpc>
                        <a:spcAft>
                          <a:spcPts val="0"/>
                        </a:spcAft>
                      </a:pPr>
                      <a:r>
                        <a:rPr lang="cs-CZ" sz="2400">
                          <a:effectLst/>
                        </a:rPr>
                        <a:t>2010</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609</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a:effectLst/>
                        </a:rPr>
                        <a:t>16,7</a:t>
                      </a:r>
                      <a:endParaRPr lang="cs-CZ" sz="240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6"/>
                  </a:ext>
                </a:extLst>
              </a:tr>
              <a:tr h="394037">
                <a:tc>
                  <a:txBody>
                    <a:bodyPr/>
                    <a:lstStyle/>
                    <a:p>
                      <a:pPr algn="r">
                        <a:lnSpc>
                          <a:spcPct val="115000"/>
                        </a:lnSpc>
                        <a:spcAft>
                          <a:spcPts val="0"/>
                        </a:spcAft>
                      </a:pPr>
                      <a:r>
                        <a:rPr lang="cs-CZ" sz="2400">
                          <a:effectLst/>
                        </a:rPr>
                        <a:t>2009</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583</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16,9</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7"/>
                  </a:ext>
                </a:extLst>
              </a:tr>
              <a:tr h="394037">
                <a:tc>
                  <a:txBody>
                    <a:bodyPr/>
                    <a:lstStyle/>
                    <a:p>
                      <a:pPr algn="r">
                        <a:lnSpc>
                          <a:spcPct val="115000"/>
                        </a:lnSpc>
                        <a:spcAft>
                          <a:spcPts val="0"/>
                        </a:spcAft>
                      </a:pPr>
                      <a:r>
                        <a:rPr lang="cs-CZ" sz="2400">
                          <a:effectLst/>
                        </a:rPr>
                        <a:t>2008</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617</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16,6</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8"/>
                  </a:ext>
                </a:extLst>
              </a:tr>
              <a:tr h="394037">
                <a:tc>
                  <a:txBody>
                    <a:bodyPr/>
                    <a:lstStyle/>
                    <a:p>
                      <a:pPr algn="r">
                        <a:lnSpc>
                          <a:spcPct val="115000"/>
                        </a:lnSpc>
                        <a:spcAft>
                          <a:spcPts val="0"/>
                        </a:spcAft>
                      </a:pPr>
                      <a:r>
                        <a:rPr lang="cs-CZ" sz="2400">
                          <a:effectLst/>
                        </a:rPr>
                        <a:t>2007</a:t>
                      </a:r>
                      <a:endParaRPr lang="cs-CZ"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2400" dirty="0">
                          <a:effectLst/>
                        </a:rPr>
                        <a:t>544</a:t>
                      </a:r>
                      <a:endParaRPr lang="cs-CZ" sz="2400" dirty="0">
                        <a:effectLst/>
                        <a:latin typeface="Calibri"/>
                        <a:ea typeface="Calibri"/>
                        <a:cs typeface="Times New Roman"/>
                      </a:endParaRPr>
                    </a:p>
                  </a:txBody>
                  <a:tcPr marL="44450" marR="44450" marT="0" marB="0" anchor="b">
                    <a:solidFill>
                      <a:schemeClr val="accent2">
                        <a:lumMod val="40000"/>
                        <a:lumOff val="60000"/>
                      </a:schemeClr>
                    </a:solidFill>
                  </a:tcPr>
                </a:tc>
                <a:tc>
                  <a:txBody>
                    <a:bodyPr/>
                    <a:lstStyle/>
                    <a:p>
                      <a:pPr algn="r">
                        <a:lnSpc>
                          <a:spcPct val="115000"/>
                        </a:lnSpc>
                        <a:spcAft>
                          <a:spcPts val="0"/>
                        </a:spcAft>
                      </a:pPr>
                      <a:r>
                        <a:rPr lang="cs-CZ" sz="2400" dirty="0">
                          <a:effectLst/>
                        </a:rPr>
                        <a:t>17</a:t>
                      </a:r>
                      <a:endParaRPr lang="cs-CZ" sz="2400" dirty="0">
                        <a:effectLst/>
                        <a:latin typeface="Calibri"/>
                        <a:ea typeface="Calibri"/>
                        <a:cs typeface="Times New Roman"/>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48660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normAutofit/>
          </a:bodyPr>
          <a:lstStyle/>
          <a:p>
            <a:pPr algn="ctr" eaLnBrk="1" hangingPunct="1"/>
            <a:r>
              <a:rPr lang="cs-CZ" altLang="cs-CZ" sz="4400" dirty="0" smtClean="0"/>
              <a:t>Šedá ekonomika</a:t>
            </a:r>
          </a:p>
        </p:txBody>
      </p:sp>
      <p:sp>
        <p:nvSpPr>
          <p:cNvPr id="15363" name="Zástupný symbol pro obsah 2"/>
          <p:cNvSpPr>
            <a:spLocks noGrp="1"/>
          </p:cNvSpPr>
          <p:nvPr>
            <p:ph idx="1"/>
          </p:nvPr>
        </p:nvSpPr>
        <p:spPr/>
        <p:txBody>
          <a:bodyPr/>
          <a:lstStyle/>
          <a:p>
            <a:pPr eaLnBrk="1" hangingPunct="1">
              <a:spcBef>
                <a:spcPts val="0"/>
              </a:spcBef>
              <a:spcAft>
                <a:spcPts val="1200"/>
              </a:spcAft>
              <a:buFont typeface="Wingdings" pitchFamily="2" charset="2"/>
              <a:buNone/>
            </a:pPr>
            <a:r>
              <a:rPr lang="cs-CZ" altLang="cs-CZ" sz="2800" u="sng" dirty="0" smtClean="0"/>
              <a:t>důvody:</a:t>
            </a:r>
            <a:endParaRPr lang="cs-CZ" altLang="cs-CZ" sz="2800" dirty="0" smtClean="0"/>
          </a:p>
          <a:p>
            <a:pPr eaLnBrk="1" hangingPunct="1">
              <a:spcAft>
                <a:spcPts val="600"/>
              </a:spcAft>
            </a:pPr>
            <a:r>
              <a:rPr lang="cs-CZ" altLang="cs-CZ" sz="2800" dirty="0" smtClean="0"/>
              <a:t>Vysoké pojistné odvody </a:t>
            </a:r>
            <a:r>
              <a:rPr lang="cs-CZ" altLang="cs-CZ" sz="2800" dirty="0" smtClean="0">
                <a:latin typeface="Times New Roman"/>
                <a:cs typeface="Times New Roman"/>
              </a:rPr>
              <a:t>» p</a:t>
            </a:r>
            <a:r>
              <a:rPr lang="cs-CZ" altLang="cs-CZ" sz="2800" dirty="0" smtClean="0"/>
              <a:t>ráce na černo (až 2/3 podíl)</a:t>
            </a:r>
          </a:p>
          <a:p>
            <a:pPr eaLnBrk="1" hangingPunct="1">
              <a:spcAft>
                <a:spcPts val="600"/>
              </a:spcAft>
            </a:pPr>
            <a:r>
              <a:rPr lang="cs-CZ" altLang="cs-CZ" sz="2800" dirty="0" smtClean="0"/>
              <a:t>Platby bez faktury (řemeslníci)</a:t>
            </a:r>
          </a:p>
          <a:p>
            <a:pPr eaLnBrk="1" hangingPunct="1">
              <a:spcAft>
                <a:spcPts val="600"/>
              </a:spcAft>
            </a:pPr>
            <a:r>
              <a:rPr lang="cs-CZ" altLang="cs-CZ" sz="2800" dirty="0" smtClean="0"/>
              <a:t>Zejména ve výrobě, velkoobchod a maloobchod, stavebnictví a doprava, skladování a komunikace</a:t>
            </a:r>
          </a:p>
          <a:p>
            <a:pPr eaLnBrk="1" hangingPunct="1"/>
            <a:endParaRPr lang="cs-CZ" altLang="cs-CZ" sz="2800" dirty="0" smtClean="0"/>
          </a:p>
          <a:p>
            <a:pPr eaLnBrk="1" hangingPunct="1"/>
            <a:endParaRPr lang="cs-CZ" altLang="cs-CZ" sz="2800" dirty="0" smtClean="0"/>
          </a:p>
          <a:p>
            <a:pPr eaLnBrk="1" hangingPunct="1"/>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527109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Hrubý domácí produkt – metody měření </a:t>
            </a:r>
          </a:p>
        </p:txBody>
      </p:sp>
      <p:sp>
        <p:nvSpPr>
          <p:cNvPr id="15363" name="Zástupný symbol pro obsah 2"/>
          <p:cNvSpPr>
            <a:spLocks noGrp="1"/>
          </p:cNvSpPr>
          <p:nvPr>
            <p:ph idx="1"/>
          </p:nvPr>
        </p:nvSpPr>
        <p:spPr/>
        <p:txBody>
          <a:bodyPr/>
          <a:lstStyle/>
          <a:p>
            <a:pPr eaLnBrk="1" hangingPunct="1">
              <a:spcAft>
                <a:spcPts val="600"/>
              </a:spcAft>
            </a:pPr>
            <a:r>
              <a:rPr lang="cs-CZ" altLang="cs-CZ" sz="2800" dirty="0" smtClean="0"/>
              <a:t>Výdajová metoda</a:t>
            </a:r>
          </a:p>
          <a:p>
            <a:pPr eaLnBrk="1" hangingPunct="1">
              <a:spcAft>
                <a:spcPts val="600"/>
              </a:spcAft>
            </a:pPr>
            <a:r>
              <a:rPr lang="cs-CZ" altLang="cs-CZ" sz="2800" dirty="0" smtClean="0"/>
              <a:t>Důchodová (příjmová) metoda</a:t>
            </a:r>
          </a:p>
          <a:p>
            <a:pPr eaLnBrk="1" hangingPunct="1">
              <a:spcAft>
                <a:spcPts val="600"/>
              </a:spcAft>
            </a:pPr>
            <a:r>
              <a:rPr lang="cs-CZ" altLang="cs-CZ" sz="2800" dirty="0" smtClean="0"/>
              <a:t>Odvětvová metoda</a:t>
            </a:r>
          </a:p>
          <a:p>
            <a:pPr eaLnBrk="1" hangingPunct="1"/>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321434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normAutofit/>
          </a:bodyPr>
          <a:lstStyle/>
          <a:p>
            <a:pPr algn="ctr" eaLnBrk="1" hangingPunct="1">
              <a:defRPr/>
            </a:pPr>
            <a:r>
              <a:rPr lang="cs-CZ" sz="4800" dirty="0" smtClean="0">
                <a:solidFill>
                  <a:srgbClr val="FFCC00"/>
                </a:solidFill>
                <a:latin typeface="+mn-lt"/>
              </a:rPr>
              <a:t>Obecná ekonomie II - semináře</a:t>
            </a:r>
          </a:p>
        </p:txBody>
      </p:sp>
      <p:sp>
        <p:nvSpPr>
          <p:cNvPr id="2" name="Podnadpis 1"/>
          <p:cNvSpPr>
            <a:spLocks noGrp="1"/>
          </p:cNvSpPr>
          <p:nvPr>
            <p:ph type="subTitle" idx="1"/>
          </p:nvPr>
        </p:nvSpPr>
        <p:spPr>
          <a:xfrm>
            <a:off x="470346" y="1592231"/>
            <a:ext cx="4030216" cy="2160240"/>
          </a:xfrm>
        </p:spPr>
        <p:txBody>
          <a:bodyPr/>
          <a:lstStyle/>
          <a:p>
            <a:endParaRPr lang="cs-CZ" sz="2200" b="1" dirty="0"/>
          </a:p>
          <a:p>
            <a:r>
              <a:rPr lang="cs-CZ" sz="2200" b="1" dirty="0" smtClean="0"/>
              <a:t>Ing. Karin Gajdová, Ph.D.</a:t>
            </a:r>
          </a:p>
          <a:p>
            <a:endParaRPr lang="cs-CZ" sz="2200" b="1" dirty="0" smtClean="0"/>
          </a:p>
          <a:p>
            <a:r>
              <a:rPr lang="cs-CZ" sz="2200" b="1" dirty="0" smtClean="0"/>
              <a:t>Ing</a:t>
            </a:r>
            <a:r>
              <a:rPr lang="cs-CZ" sz="2200" b="1" dirty="0" smtClean="0"/>
              <a:t>. Jaroslav Škrabal</a:t>
            </a:r>
          </a:p>
          <a:p>
            <a:endParaRPr lang="cs-CZ" sz="2200" b="1" dirty="0" smtClean="0"/>
          </a:p>
          <a:p>
            <a:r>
              <a:rPr lang="cs-CZ" sz="2200" b="1" dirty="0" smtClean="0"/>
              <a:t>Ing</a:t>
            </a:r>
            <a:r>
              <a:rPr lang="cs-CZ" sz="2200" b="1" dirty="0"/>
              <a:t>. Tomáš Verner</a:t>
            </a:r>
          </a:p>
          <a:p>
            <a:endParaRPr lang="cs-CZ" sz="2200" b="1" dirty="0"/>
          </a:p>
        </p:txBody>
      </p:sp>
    </p:spTree>
    <p:extLst>
      <p:ext uri="{BB962C8B-B14F-4D97-AF65-F5344CB8AC3E}">
        <p14:creationId xmlns:p14="http://schemas.microsoft.com/office/powerpoint/2010/main" val="15045219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a:bodyPr>
          <a:lstStyle/>
          <a:p>
            <a:pPr algn="ctr"/>
            <a:r>
              <a:rPr lang="cs-CZ" altLang="cs-CZ" dirty="0" smtClean="0"/>
              <a:t>Výdajová metoda (výdaj=příjem)</a:t>
            </a:r>
          </a:p>
        </p:txBody>
      </p:sp>
      <p:sp>
        <p:nvSpPr>
          <p:cNvPr id="16387" name="Zástupný symbol pro obsah 2"/>
          <p:cNvSpPr>
            <a:spLocks noGrp="1"/>
          </p:cNvSpPr>
          <p:nvPr>
            <p:ph idx="1"/>
          </p:nvPr>
        </p:nvSpPr>
        <p:spPr>
          <a:xfrm>
            <a:off x="214312" y="1628800"/>
            <a:ext cx="8929687" cy="4467200"/>
          </a:xfrm>
        </p:spPr>
        <p:txBody>
          <a:bodyPr/>
          <a:lstStyle/>
          <a:p>
            <a:pPr>
              <a:buFont typeface="Wingdings" pitchFamily="2" charset="2"/>
              <a:buNone/>
            </a:pPr>
            <a:r>
              <a:rPr lang="cs-CZ" altLang="cs-CZ" sz="2800" u="sng" dirty="0" smtClean="0"/>
              <a:t>Podstata</a:t>
            </a:r>
            <a:r>
              <a:rPr lang="cs-CZ" altLang="cs-CZ" sz="2800" dirty="0" smtClean="0"/>
              <a:t> – sečteme výdaje ekonomických subjektů </a:t>
            </a:r>
          </a:p>
          <a:p>
            <a:pPr>
              <a:buFont typeface="Wingdings" pitchFamily="2" charset="2"/>
              <a:buNone/>
            </a:pPr>
            <a:endParaRPr lang="cs-CZ" altLang="cs-CZ" sz="4800" b="1" dirty="0" smtClean="0"/>
          </a:p>
          <a:p>
            <a:pPr algn="ctr">
              <a:buFont typeface="Wingdings" pitchFamily="2" charset="2"/>
              <a:buNone/>
            </a:pPr>
            <a:r>
              <a:rPr lang="cs-CZ" altLang="cs-CZ" sz="4800" b="1" dirty="0" smtClean="0"/>
              <a:t>HDP =</a:t>
            </a:r>
            <a:r>
              <a:rPr lang="cs-CZ" altLang="cs-CZ" sz="4800" b="1" dirty="0" smtClean="0">
                <a:solidFill>
                  <a:srgbClr val="7030A0"/>
                </a:solidFill>
              </a:rPr>
              <a:t> </a:t>
            </a:r>
            <a:r>
              <a:rPr lang="cs-CZ" altLang="cs-CZ" sz="4800" b="1" dirty="0" smtClean="0">
                <a:solidFill>
                  <a:srgbClr val="00B050"/>
                </a:solidFill>
              </a:rPr>
              <a:t>C</a:t>
            </a:r>
            <a:r>
              <a:rPr lang="cs-CZ" altLang="cs-CZ" sz="4800" b="1" dirty="0" smtClean="0">
                <a:solidFill>
                  <a:srgbClr val="7030A0"/>
                </a:solidFill>
              </a:rPr>
              <a:t> </a:t>
            </a:r>
            <a:r>
              <a:rPr lang="cs-CZ" altLang="cs-CZ" sz="4800" b="1" dirty="0" smtClean="0"/>
              <a:t>+</a:t>
            </a:r>
            <a:r>
              <a:rPr lang="cs-CZ" altLang="cs-CZ" sz="4800" b="1" dirty="0" smtClean="0">
                <a:solidFill>
                  <a:srgbClr val="7030A0"/>
                </a:solidFill>
              </a:rPr>
              <a:t> </a:t>
            </a:r>
            <a:r>
              <a:rPr lang="cs-CZ" altLang="cs-CZ" sz="4800" b="1" dirty="0" smtClean="0">
                <a:solidFill>
                  <a:srgbClr val="FF0000"/>
                </a:solidFill>
              </a:rPr>
              <a:t>I</a:t>
            </a:r>
            <a:r>
              <a:rPr lang="cs-CZ" altLang="cs-CZ" sz="4800" b="1" dirty="0" smtClean="0">
                <a:solidFill>
                  <a:srgbClr val="7030A0"/>
                </a:solidFill>
              </a:rPr>
              <a:t> </a:t>
            </a:r>
            <a:r>
              <a:rPr lang="cs-CZ" altLang="cs-CZ" sz="4800" b="1" dirty="0" smtClean="0"/>
              <a:t>+</a:t>
            </a:r>
            <a:r>
              <a:rPr lang="cs-CZ" altLang="cs-CZ" sz="4800" b="1" dirty="0" smtClean="0">
                <a:solidFill>
                  <a:srgbClr val="7030A0"/>
                </a:solidFill>
              </a:rPr>
              <a:t> G </a:t>
            </a:r>
            <a:r>
              <a:rPr lang="cs-CZ" altLang="cs-CZ" sz="4800" b="1" dirty="0" smtClean="0"/>
              <a:t>+</a:t>
            </a:r>
            <a:r>
              <a:rPr lang="cs-CZ" altLang="cs-CZ" sz="4800" b="1" dirty="0" smtClean="0">
                <a:solidFill>
                  <a:srgbClr val="7030A0"/>
                </a:solidFill>
              </a:rPr>
              <a:t> </a:t>
            </a:r>
            <a:r>
              <a:rPr lang="cs-CZ" altLang="cs-CZ" sz="4800" b="1" dirty="0" smtClean="0">
                <a:solidFill>
                  <a:srgbClr val="FF9900"/>
                </a:solidFill>
              </a:rPr>
              <a:t>NX </a:t>
            </a:r>
          </a:p>
          <a:p>
            <a:pPr marL="119062" indent="0">
              <a:buNone/>
            </a:pPr>
            <a:endParaRPr lang="cs-CZ" altLang="cs-CZ" sz="2800" dirty="0" smtClean="0">
              <a:solidFill>
                <a:srgbClr val="339933"/>
              </a:solidFill>
            </a:endParaRPr>
          </a:p>
          <a:p>
            <a:pPr marL="119062" indent="0">
              <a:buNone/>
            </a:pPr>
            <a:r>
              <a:rPr lang="cs-CZ" altLang="cs-CZ" sz="2800" b="1" dirty="0" smtClean="0">
                <a:solidFill>
                  <a:srgbClr val="00B050"/>
                </a:solidFill>
              </a:rPr>
              <a:t>C= spotřeba domácností</a:t>
            </a:r>
          </a:p>
          <a:p>
            <a:pPr marL="119062" indent="0">
              <a:buNone/>
            </a:pPr>
            <a:r>
              <a:rPr lang="cs-CZ" altLang="cs-CZ" sz="2800" b="1" dirty="0" smtClean="0">
                <a:solidFill>
                  <a:srgbClr val="FF0000"/>
                </a:solidFill>
              </a:rPr>
              <a:t>I= hrubé soukromé investice</a:t>
            </a:r>
          </a:p>
          <a:p>
            <a:pPr marL="119062" indent="0">
              <a:buNone/>
            </a:pPr>
            <a:r>
              <a:rPr lang="cs-CZ" altLang="cs-CZ" sz="2800" b="1" dirty="0" smtClean="0">
                <a:solidFill>
                  <a:srgbClr val="7030A0"/>
                </a:solidFill>
              </a:rPr>
              <a:t>G= výdaje vlády na nákup statků a služeb</a:t>
            </a:r>
          </a:p>
          <a:p>
            <a:pPr marL="119062" indent="0">
              <a:buNone/>
            </a:pPr>
            <a:r>
              <a:rPr lang="cs-CZ" altLang="cs-CZ" sz="2800" b="1" dirty="0" smtClean="0">
                <a:solidFill>
                  <a:srgbClr val="FF9900"/>
                </a:solidFill>
              </a:rPr>
              <a:t>NX= čistý export (rozdíl mezi Exportem a Importem)</a:t>
            </a:r>
          </a:p>
          <a:p>
            <a:pPr marL="119062" indent="0">
              <a:buNone/>
            </a:pPr>
            <a:endParaRPr lang="cs-CZ" altLang="cs-CZ" sz="2800" dirty="0" smtClean="0">
              <a:solidFill>
                <a:srgbClr val="339933"/>
              </a:solidFill>
            </a:endParaRPr>
          </a:p>
          <a:p>
            <a:pPr>
              <a:buFont typeface="Wingdings" pitchFamily="2" charset="2"/>
              <a:buNone/>
            </a:pPr>
            <a:endParaRPr lang="cs-CZ" altLang="cs-CZ" sz="2800" dirty="0">
              <a:solidFill>
                <a:srgbClr val="339933"/>
              </a:solidFill>
            </a:endParaRPr>
          </a:p>
          <a:p>
            <a:pPr>
              <a:buFont typeface="Wingdings" pitchFamily="2" charset="2"/>
              <a:buNone/>
            </a:pPr>
            <a:endParaRPr lang="cs-CZ" altLang="cs-CZ" sz="2000" dirty="0" smtClean="0"/>
          </a:p>
          <a:p>
            <a:pPr>
              <a:buFont typeface="Wingdings" pitchFamily="2" charset="2"/>
              <a:buNone/>
            </a:pPr>
            <a:endParaRPr lang="cs-CZ" altLang="cs-CZ" sz="2000" dirty="0" smtClean="0"/>
          </a:p>
          <a:p>
            <a:pPr>
              <a:buFont typeface="Wingdings" pitchFamily="2" charset="2"/>
              <a:buNone/>
            </a:pPr>
            <a:endParaRPr lang="cs-CZ" altLang="cs-CZ" sz="2000" dirty="0"/>
          </a:p>
          <a:p>
            <a:pPr>
              <a:buFont typeface="Wingdings" pitchFamily="2" charset="2"/>
              <a:buNone/>
            </a:pPr>
            <a:endParaRPr lang="cs-CZ" altLang="cs-CZ" sz="2000" dirty="0" smtClean="0"/>
          </a:p>
        </p:txBody>
      </p:sp>
    </p:spTree>
    <p:extLst>
      <p:ext uri="{BB962C8B-B14F-4D97-AF65-F5344CB8AC3E}">
        <p14:creationId xmlns:p14="http://schemas.microsoft.com/office/powerpoint/2010/main" val="4219877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Spotřební výdaje (C) </a:t>
            </a:r>
          </a:p>
        </p:txBody>
      </p:sp>
      <p:sp>
        <p:nvSpPr>
          <p:cNvPr id="15363" name="Zástupný symbol pro obsah 2"/>
          <p:cNvSpPr>
            <a:spLocks noGrp="1"/>
          </p:cNvSpPr>
          <p:nvPr>
            <p:ph idx="1"/>
          </p:nvPr>
        </p:nvSpPr>
        <p:spPr/>
        <p:txBody>
          <a:bodyPr/>
          <a:lstStyle/>
          <a:p>
            <a:pPr eaLnBrk="1" hangingPunct="1">
              <a:spcAft>
                <a:spcPts val="600"/>
              </a:spcAft>
            </a:pPr>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
        <p:nvSpPr>
          <p:cNvPr id="4" name="Zástupný symbol pro obsah 2"/>
          <p:cNvSpPr txBox="1">
            <a:spLocks/>
          </p:cNvSpPr>
          <p:nvPr/>
        </p:nvSpPr>
        <p:spPr bwMode="auto">
          <a:xfrm>
            <a:off x="609600" y="19272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spcAft>
                <a:spcPts val="600"/>
              </a:spcAft>
            </a:pPr>
            <a:r>
              <a:rPr lang="cs-CZ" altLang="cs-CZ" sz="2800" dirty="0" smtClean="0"/>
              <a:t>Domácnosti nakupují předměty krátkodobé (potraviny) a dlouhodobé spotřeby (životnost déle než rok – auto, nábytek, domácí spotřebiče) a služby</a:t>
            </a:r>
          </a:p>
          <a:p>
            <a:pPr eaLnBrk="1" hangingPunct="1">
              <a:spcAft>
                <a:spcPts val="600"/>
              </a:spcAft>
            </a:pPr>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3253205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Investiční výdaje (I) </a:t>
            </a:r>
          </a:p>
        </p:txBody>
      </p:sp>
      <p:sp>
        <p:nvSpPr>
          <p:cNvPr id="15363" name="Zástupný symbol pro obsah 2"/>
          <p:cNvSpPr>
            <a:spLocks noGrp="1"/>
          </p:cNvSpPr>
          <p:nvPr>
            <p:ph idx="1"/>
          </p:nvPr>
        </p:nvSpPr>
        <p:spPr/>
        <p:txBody>
          <a:bodyPr/>
          <a:lstStyle/>
          <a:p>
            <a:pPr eaLnBrk="1" hangingPunct="1">
              <a:spcAft>
                <a:spcPts val="600"/>
              </a:spcAft>
            </a:pPr>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
        <p:nvSpPr>
          <p:cNvPr id="4" name="Zástupný symbol pro obsah 2"/>
          <p:cNvSpPr txBox="1">
            <a:spLocks/>
          </p:cNvSpPr>
          <p:nvPr/>
        </p:nvSpPr>
        <p:spPr bwMode="auto">
          <a:xfrm>
            <a:off x="609600" y="19272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spcAft>
                <a:spcPts val="600"/>
              </a:spcAft>
            </a:pPr>
            <a:r>
              <a:rPr lang="cs-CZ" altLang="cs-CZ" sz="2800" dirty="0" smtClean="0"/>
              <a:t>= investice soukromých podniků + nákup nových nemovitostí</a:t>
            </a:r>
          </a:p>
          <a:p>
            <a:pPr eaLnBrk="1" hangingPunct="1">
              <a:spcAft>
                <a:spcPts val="600"/>
              </a:spcAft>
            </a:pPr>
            <a:r>
              <a:rPr lang="cs-CZ" altLang="cs-CZ" sz="2800" u="sng" dirty="0" smtClean="0"/>
              <a:t>Investice:</a:t>
            </a:r>
          </a:p>
          <a:p>
            <a:pPr marL="576262" indent="-457200" eaLnBrk="1" hangingPunct="1">
              <a:spcAft>
                <a:spcPts val="600"/>
              </a:spcAft>
              <a:buFont typeface="+mj-lt"/>
              <a:buAutoNum type="arabicPeriod"/>
            </a:pPr>
            <a:r>
              <a:rPr lang="cs-CZ" altLang="cs-CZ" sz="2000" i="1" dirty="0" smtClean="0"/>
              <a:t>Fixní (nákup budov, strojů a zařízení)</a:t>
            </a:r>
          </a:p>
          <a:p>
            <a:pPr marL="576262" indent="-457200" eaLnBrk="1" hangingPunct="1">
              <a:spcAft>
                <a:spcPts val="600"/>
              </a:spcAft>
              <a:buFont typeface="+mj-lt"/>
              <a:buAutoNum type="arabicPeriod"/>
            </a:pPr>
            <a:r>
              <a:rPr lang="cs-CZ" altLang="cs-CZ" sz="2000" i="1" dirty="0" smtClean="0"/>
              <a:t>Investice v podobě zásob</a:t>
            </a:r>
          </a:p>
          <a:p>
            <a:pPr eaLnBrk="1" hangingPunct="1">
              <a:spcAft>
                <a:spcPts val="600"/>
              </a:spcAft>
            </a:pPr>
            <a:r>
              <a:rPr lang="cs-CZ" altLang="cs-CZ" sz="2400" b="1" dirty="0" smtClean="0">
                <a:solidFill>
                  <a:srgbClr val="7030A0"/>
                </a:solidFill>
              </a:rPr>
              <a:t>I</a:t>
            </a:r>
            <a:r>
              <a:rPr lang="cs-CZ" altLang="cs-CZ" sz="2400" b="1" baseline="-25000" dirty="0" smtClean="0">
                <a:solidFill>
                  <a:srgbClr val="7030A0"/>
                </a:solidFill>
              </a:rPr>
              <a:t>G</a:t>
            </a:r>
            <a:r>
              <a:rPr lang="cs-CZ" altLang="cs-CZ" sz="2400" dirty="0" smtClean="0"/>
              <a:t>= hrubé investice čili souhrn všech investic</a:t>
            </a:r>
          </a:p>
          <a:p>
            <a:pPr eaLnBrk="1" hangingPunct="1">
              <a:spcAft>
                <a:spcPts val="600"/>
              </a:spcAft>
            </a:pPr>
            <a:r>
              <a:rPr lang="cs-CZ" altLang="cs-CZ" sz="2400" b="1" dirty="0" smtClean="0">
                <a:solidFill>
                  <a:srgbClr val="7030A0"/>
                </a:solidFill>
              </a:rPr>
              <a:t>I</a:t>
            </a:r>
            <a:r>
              <a:rPr lang="cs-CZ" altLang="cs-CZ" sz="2400" b="1" baseline="-25000" dirty="0" smtClean="0">
                <a:solidFill>
                  <a:srgbClr val="7030A0"/>
                </a:solidFill>
              </a:rPr>
              <a:t>R</a:t>
            </a:r>
            <a:r>
              <a:rPr lang="cs-CZ" altLang="cs-CZ" sz="2400" dirty="0" smtClean="0"/>
              <a:t>= obnovovací investice, tj. ty investice, které pouze nahrazují opotřebená výrobní zařízení a budovy (amortizaci)</a:t>
            </a:r>
          </a:p>
          <a:p>
            <a:pPr eaLnBrk="1" hangingPunct="1">
              <a:spcAft>
                <a:spcPts val="600"/>
              </a:spcAft>
            </a:pPr>
            <a:r>
              <a:rPr lang="cs-CZ" altLang="cs-CZ" sz="2400" b="1" dirty="0" smtClean="0">
                <a:solidFill>
                  <a:srgbClr val="7030A0"/>
                </a:solidFill>
              </a:rPr>
              <a:t>I</a:t>
            </a:r>
            <a:r>
              <a:rPr lang="cs-CZ" altLang="cs-CZ" sz="2400" b="1" baseline="-25000" dirty="0" smtClean="0">
                <a:solidFill>
                  <a:srgbClr val="7030A0"/>
                </a:solidFill>
              </a:rPr>
              <a:t>N</a:t>
            </a:r>
            <a:r>
              <a:rPr lang="cs-CZ" altLang="cs-CZ" sz="2400" dirty="0" smtClean="0"/>
              <a:t>= čisté investice, tj. ty investice, jejichž cílem je rozšíření výrobní kapacity </a:t>
            </a:r>
          </a:p>
          <a:p>
            <a:pPr eaLnBrk="1" hangingPunct="1">
              <a:spcAft>
                <a:spcPts val="600"/>
              </a:spcAft>
            </a:pPr>
            <a:endParaRPr lang="cs-CZ" altLang="cs-CZ" sz="2400" dirty="0" smtClean="0"/>
          </a:p>
          <a:p>
            <a:pPr eaLnBrk="1" hangingPunct="1">
              <a:spcAft>
                <a:spcPts val="600"/>
              </a:spcAft>
            </a:pPr>
            <a:endParaRPr lang="cs-CZ" altLang="cs-CZ" sz="2800" dirty="0" smtClean="0"/>
          </a:p>
        </p:txBody>
      </p:sp>
      <p:sp>
        <p:nvSpPr>
          <p:cNvPr id="5" name="TextovéPole 5"/>
          <p:cNvSpPr txBox="1">
            <a:spLocks noChangeArrowheads="1"/>
          </p:cNvSpPr>
          <p:nvPr/>
        </p:nvSpPr>
        <p:spPr bwMode="auto">
          <a:xfrm>
            <a:off x="6255233" y="3573016"/>
            <a:ext cx="2133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z="3200" b="1" dirty="0" smtClean="0">
                <a:solidFill>
                  <a:srgbClr val="A50021"/>
                </a:solidFill>
              </a:rPr>
              <a:t>I</a:t>
            </a:r>
            <a:r>
              <a:rPr lang="cs-CZ" altLang="cs-CZ" sz="3200" b="1" baseline="-25000" dirty="0" smtClean="0">
                <a:solidFill>
                  <a:srgbClr val="A50021"/>
                </a:solidFill>
              </a:rPr>
              <a:t>G</a:t>
            </a:r>
            <a:r>
              <a:rPr lang="cs-CZ" altLang="cs-CZ" sz="3200" b="1" dirty="0" smtClean="0">
                <a:solidFill>
                  <a:srgbClr val="A50021"/>
                </a:solidFill>
              </a:rPr>
              <a:t>=I</a:t>
            </a:r>
            <a:r>
              <a:rPr lang="cs-CZ" altLang="cs-CZ" sz="3200" b="1" baseline="-25000" dirty="0" smtClean="0">
                <a:solidFill>
                  <a:srgbClr val="A50021"/>
                </a:solidFill>
              </a:rPr>
              <a:t>R</a:t>
            </a:r>
            <a:r>
              <a:rPr lang="cs-CZ" altLang="cs-CZ" sz="3200" b="1" dirty="0" smtClean="0">
                <a:solidFill>
                  <a:srgbClr val="A50021"/>
                </a:solidFill>
              </a:rPr>
              <a:t>+I</a:t>
            </a:r>
            <a:r>
              <a:rPr lang="cs-CZ" altLang="cs-CZ" sz="3200" b="1" baseline="-25000" dirty="0" smtClean="0">
                <a:solidFill>
                  <a:srgbClr val="A50021"/>
                </a:solidFill>
              </a:rPr>
              <a:t>N</a:t>
            </a:r>
            <a:endParaRPr lang="cs-CZ" altLang="cs-CZ" sz="3200" b="1" baseline="-25000" dirty="0">
              <a:solidFill>
                <a:srgbClr val="A50021"/>
              </a:solidFill>
            </a:endParaRPr>
          </a:p>
        </p:txBody>
      </p:sp>
    </p:spTree>
    <p:extLst>
      <p:ext uri="{BB962C8B-B14F-4D97-AF65-F5344CB8AC3E}">
        <p14:creationId xmlns:p14="http://schemas.microsoft.com/office/powerpoint/2010/main" val="2507895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Vládní výdaje (G)</a:t>
            </a:r>
          </a:p>
        </p:txBody>
      </p:sp>
      <p:sp>
        <p:nvSpPr>
          <p:cNvPr id="15363" name="Zástupný symbol pro obsah 2"/>
          <p:cNvSpPr>
            <a:spLocks noGrp="1"/>
          </p:cNvSpPr>
          <p:nvPr>
            <p:ph idx="1"/>
          </p:nvPr>
        </p:nvSpPr>
        <p:spPr>
          <a:xfrm>
            <a:off x="518864" y="1774825"/>
            <a:ext cx="8229600" cy="4625975"/>
          </a:xfrm>
        </p:spPr>
        <p:txBody>
          <a:bodyPr/>
          <a:lstStyle/>
          <a:p>
            <a:pPr eaLnBrk="1" hangingPunct="1">
              <a:spcAft>
                <a:spcPts val="600"/>
              </a:spcAft>
            </a:pPr>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marL="119062" indent="0" eaLnBrk="1" hangingPunct="1">
              <a:buNone/>
            </a:pPr>
            <a:endParaRPr lang="cs-CZ" altLang="cs-CZ" sz="2800" dirty="0" smtClean="0"/>
          </a:p>
        </p:txBody>
      </p:sp>
      <p:sp>
        <p:nvSpPr>
          <p:cNvPr id="4" name="Zástupný symbol pro obsah 2"/>
          <p:cNvSpPr txBox="1">
            <a:spLocks/>
          </p:cNvSpPr>
          <p:nvPr/>
        </p:nvSpPr>
        <p:spPr bwMode="auto">
          <a:xfrm>
            <a:off x="609600" y="19272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spcAft>
                <a:spcPts val="600"/>
              </a:spcAft>
            </a:pPr>
            <a:r>
              <a:rPr lang="cs-CZ" altLang="cs-CZ" sz="2800" dirty="0" smtClean="0"/>
              <a:t>Stát prostřednictvím vlády nakupuje nejrůznější výrobky a služby. </a:t>
            </a:r>
          </a:p>
          <a:p>
            <a:pPr eaLnBrk="1" hangingPunct="1">
              <a:spcAft>
                <a:spcPts val="600"/>
              </a:spcAft>
            </a:pPr>
            <a:r>
              <a:rPr lang="cs-CZ" altLang="cs-CZ" sz="2800" dirty="0" smtClean="0"/>
              <a:t>!!! Nepatří sem TRANSFEROVÉ PLATBY</a:t>
            </a:r>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2096159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Čistý export (NX)</a:t>
            </a:r>
          </a:p>
        </p:txBody>
      </p:sp>
      <p:sp>
        <p:nvSpPr>
          <p:cNvPr id="15363" name="Zástupný symbol pro obsah 2"/>
          <p:cNvSpPr>
            <a:spLocks noGrp="1"/>
          </p:cNvSpPr>
          <p:nvPr>
            <p:ph idx="1"/>
          </p:nvPr>
        </p:nvSpPr>
        <p:spPr>
          <a:xfrm>
            <a:off x="518864" y="1774825"/>
            <a:ext cx="8229600" cy="4625975"/>
          </a:xfrm>
        </p:spPr>
        <p:txBody>
          <a:bodyPr/>
          <a:lstStyle/>
          <a:p>
            <a:pPr eaLnBrk="1" hangingPunct="1">
              <a:spcAft>
                <a:spcPts val="600"/>
              </a:spcAft>
            </a:pPr>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marL="119062" indent="0" eaLnBrk="1" hangingPunct="1">
              <a:buNone/>
            </a:pPr>
            <a:endParaRPr lang="cs-CZ" altLang="cs-CZ" sz="2800" dirty="0" smtClean="0"/>
          </a:p>
        </p:txBody>
      </p:sp>
      <p:sp>
        <p:nvSpPr>
          <p:cNvPr id="4" name="Zástupný symbol pro obsah 2"/>
          <p:cNvSpPr txBox="1">
            <a:spLocks/>
          </p:cNvSpPr>
          <p:nvPr/>
        </p:nvSpPr>
        <p:spPr bwMode="auto">
          <a:xfrm>
            <a:off x="609600" y="19272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spcAft>
                <a:spcPts val="600"/>
              </a:spcAft>
            </a:pPr>
            <a:r>
              <a:rPr lang="cs-CZ" altLang="cs-CZ" sz="2800" dirty="0" smtClean="0"/>
              <a:t>Dnes v podstatě nejsou uzavřené ekonomiky</a:t>
            </a:r>
            <a:r>
              <a:rPr lang="cs-CZ" altLang="cs-CZ" sz="2800" dirty="0" smtClean="0">
                <a:latin typeface="Corbel"/>
              </a:rPr>
              <a:t>» potřeba rozlišovat domácí a importované výrobky</a:t>
            </a:r>
          </a:p>
          <a:p>
            <a:pPr eaLnBrk="1" hangingPunct="1">
              <a:spcAft>
                <a:spcPts val="600"/>
              </a:spcAft>
            </a:pPr>
            <a:r>
              <a:rPr lang="cs-CZ" altLang="cs-CZ" sz="2800" dirty="0" smtClean="0">
                <a:latin typeface="Corbel"/>
              </a:rPr>
              <a:t>NX= EX – IM</a:t>
            </a:r>
          </a:p>
          <a:p>
            <a:pPr eaLnBrk="1" hangingPunct="1">
              <a:spcAft>
                <a:spcPts val="600"/>
              </a:spcAft>
            </a:pPr>
            <a:r>
              <a:rPr lang="cs-CZ" altLang="cs-CZ" sz="2800" dirty="0" smtClean="0">
                <a:latin typeface="Corbel"/>
              </a:rPr>
              <a:t>Hodnota NX může být záporná nebo kladná </a:t>
            </a: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1131085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448"/>
            <a:ext cx="8724880" cy="1252728"/>
          </a:xfrm>
        </p:spPr>
        <p:txBody>
          <a:bodyPr>
            <a:normAutofit/>
          </a:bodyPr>
          <a:lstStyle/>
          <a:p>
            <a:r>
              <a:rPr lang="cs-CZ" dirty="0" smtClean="0"/>
              <a:t>HDP na příkladu české ekonomiky</a:t>
            </a:r>
            <a:endParaRPr lang="cs-CZ" dirty="0"/>
          </a:p>
        </p:txBody>
      </p:sp>
      <p:pic>
        <p:nvPicPr>
          <p:cNvPr id="5122" name="Picture 2" descr="http://img.ihned.cz/attachment.php/60/51472060/fbD1sk3xt0vnFMTuNo7COzqV2lrpWPKi/EK46_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7" y="1988840"/>
            <a:ext cx="8848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9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a:bodyPr>
          <a:lstStyle/>
          <a:p>
            <a:pPr algn="ctr"/>
            <a:r>
              <a:rPr lang="cs-CZ" altLang="cs-CZ" dirty="0" smtClean="0"/>
              <a:t>Výdajová metoda (výdaj=příjem)</a:t>
            </a:r>
          </a:p>
        </p:txBody>
      </p:sp>
      <p:sp>
        <p:nvSpPr>
          <p:cNvPr id="16387" name="Zástupný symbol pro obsah 2"/>
          <p:cNvSpPr>
            <a:spLocks noGrp="1"/>
          </p:cNvSpPr>
          <p:nvPr>
            <p:ph idx="1"/>
          </p:nvPr>
        </p:nvSpPr>
        <p:spPr>
          <a:xfrm>
            <a:off x="214312" y="1628800"/>
            <a:ext cx="8929687" cy="4467200"/>
          </a:xfrm>
        </p:spPr>
        <p:txBody>
          <a:bodyPr/>
          <a:lstStyle/>
          <a:p>
            <a:pPr>
              <a:buFont typeface="Wingdings" pitchFamily="2" charset="2"/>
              <a:buNone/>
            </a:pPr>
            <a:r>
              <a:rPr lang="cs-CZ" altLang="cs-CZ" sz="2800" b="1" dirty="0" smtClean="0">
                <a:solidFill>
                  <a:srgbClr val="339933"/>
                </a:solidFill>
              </a:rPr>
              <a:t>HDP</a:t>
            </a:r>
            <a:r>
              <a:rPr lang="cs-CZ" altLang="cs-CZ" sz="2800" b="1" baseline="-25000" dirty="0" smtClean="0">
                <a:solidFill>
                  <a:srgbClr val="339933"/>
                </a:solidFill>
              </a:rPr>
              <a:t>FC</a:t>
            </a:r>
            <a:r>
              <a:rPr lang="cs-CZ" altLang="cs-CZ" sz="2800" b="1" dirty="0" smtClean="0">
                <a:solidFill>
                  <a:srgbClr val="339933"/>
                </a:solidFill>
              </a:rPr>
              <a:t>= C+I</a:t>
            </a:r>
            <a:r>
              <a:rPr lang="cs-CZ" altLang="cs-CZ" sz="2800" b="1" baseline="-25000" dirty="0" smtClean="0">
                <a:solidFill>
                  <a:srgbClr val="339933"/>
                </a:solidFill>
              </a:rPr>
              <a:t>G</a:t>
            </a:r>
            <a:r>
              <a:rPr lang="cs-CZ" altLang="cs-CZ" sz="2800" b="1" dirty="0" smtClean="0">
                <a:solidFill>
                  <a:srgbClr val="339933"/>
                </a:solidFill>
              </a:rPr>
              <a:t>+G+NX-T</a:t>
            </a:r>
            <a:r>
              <a:rPr lang="cs-CZ" altLang="cs-CZ" sz="2800" b="1" baseline="-25000" dirty="0" smtClean="0">
                <a:solidFill>
                  <a:srgbClr val="339933"/>
                </a:solidFill>
              </a:rPr>
              <a:t>N</a:t>
            </a:r>
            <a:r>
              <a:rPr lang="cs-CZ" altLang="cs-CZ" sz="2800" b="1" dirty="0" smtClean="0">
                <a:solidFill>
                  <a:srgbClr val="339933"/>
                </a:solidFill>
              </a:rPr>
              <a:t>  </a:t>
            </a:r>
            <a:r>
              <a:rPr lang="cs-CZ" altLang="cs-CZ" sz="2400" dirty="0" smtClean="0"/>
              <a:t>(=</a:t>
            </a:r>
            <a:r>
              <a:rPr lang="cs-CZ" altLang="cs-CZ" sz="2400" i="1" dirty="0" smtClean="0"/>
              <a:t>HDP v cenách výrobních faktorů)</a:t>
            </a:r>
          </a:p>
          <a:p>
            <a:pPr>
              <a:buFont typeface="Wingdings" pitchFamily="2" charset="2"/>
              <a:buNone/>
            </a:pPr>
            <a:endParaRPr lang="cs-CZ" altLang="cs-CZ" sz="2000" dirty="0" smtClean="0"/>
          </a:p>
          <a:p>
            <a:pPr>
              <a:buFont typeface="Wingdings" pitchFamily="2" charset="2"/>
              <a:buNone/>
            </a:pPr>
            <a:endParaRPr lang="cs-CZ" altLang="cs-CZ" sz="2000" dirty="0" smtClean="0"/>
          </a:p>
          <a:p>
            <a:r>
              <a:rPr lang="cs-CZ" altLang="cs-CZ" sz="2800" b="1" dirty="0" smtClean="0">
                <a:solidFill>
                  <a:srgbClr val="7030A0"/>
                </a:solidFill>
              </a:rPr>
              <a:t>Čistý domácí produkt </a:t>
            </a:r>
            <a:r>
              <a:rPr lang="cs-CZ" altLang="cs-CZ" sz="2800" dirty="0" smtClean="0"/>
              <a:t>(NDP)= HDP po odečtení odpisů (amortizace)</a:t>
            </a:r>
          </a:p>
          <a:p>
            <a:pPr>
              <a:buFont typeface="Wingdings" pitchFamily="2" charset="2"/>
              <a:buNone/>
            </a:pPr>
            <a:endParaRPr lang="cs-CZ" altLang="cs-CZ" sz="2800" dirty="0" smtClean="0"/>
          </a:p>
          <a:p>
            <a:pPr>
              <a:buFont typeface="Wingdings" pitchFamily="2" charset="2"/>
              <a:buNone/>
            </a:pPr>
            <a:r>
              <a:rPr lang="cs-CZ" altLang="cs-CZ" sz="2800" b="1" dirty="0" smtClean="0">
                <a:solidFill>
                  <a:srgbClr val="7030A0"/>
                </a:solidFill>
              </a:rPr>
              <a:t>NDP= C + I</a:t>
            </a:r>
            <a:r>
              <a:rPr lang="cs-CZ" altLang="cs-CZ" sz="2800" b="1" baseline="-25000" dirty="0" smtClean="0">
                <a:solidFill>
                  <a:srgbClr val="7030A0"/>
                </a:solidFill>
              </a:rPr>
              <a:t>G </a:t>
            </a:r>
            <a:r>
              <a:rPr lang="cs-CZ" altLang="cs-CZ" sz="2800" b="1" dirty="0" smtClean="0">
                <a:solidFill>
                  <a:srgbClr val="7030A0"/>
                </a:solidFill>
              </a:rPr>
              <a:t>+ G + NX - a </a:t>
            </a:r>
          </a:p>
          <a:p>
            <a:pPr>
              <a:buFont typeface="Wingdings" pitchFamily="2" charset="2"/>
              <a:buNone/>
            </a:pPr>
            <a:r>
              <a:rPr lang="cs-CZ" altLang="cs-CZ" sz="2800" dirty="0"/>
              <a:t> </a:t>
            </a:r>
            <a:r>
              <a:rPr lang="cs-CZ" altLang="cs-CZ" sz="2800" dirty="0" smtClean="0"/>
              <a:t>                    </a:t>
            </a:r>
          </a:p>
          <a:p>
            <a:pPr>
              <a:buFont typeface="Wingdings" pitchFamily="2" charset="2"/>
              <a:buNone/>
            </a:pPr>
            <a:r>
              <a:rPr lang="cs-CZ" altLang="cs-CZ" sz="2800" dirty="0"/>
              <a:t> </a:t>
            </a:r>
            <a:r>
              <a:rPr lang="cs-CZ" altLang="cs-CZ" sz="2800" dirty="0" smtClean="0"/>
              <a:t>                                            nebo také </a:t>
            </a:r>
            <a:r>
              <a:rPr lang="cs-CZ" altLang="cs-CZ" sz="2800" b="1" dirty="0" smtClean="0">
                <a:solidFill>
                  <a:srgbClr val="7030A0"/>
                </a:solidFill>
              </a:rPr>
              <a:t>NDP= C + I</a:t>
            </a:r>
            <a:r>
              <a:rPr lang="cs-CZ" altLang="cs-CZ" sz="2800" b="1" baseline="-25000" dirty="0" smtClean="0">
                <a:solidFill>
                  <a:srgbClr val="7030A0"/>
                </a:solidFill>
              </a:rPr>
              <a:t>N </a:t>
            </a:r>
            <a:r>
              <a:rPr lang="cs-CZ" altLang="cs-CZ" sz="2800" b="1" dirty="0" smtClean="0">
                <a:solidFill>
                  <a:srgbClr val="7030A0"/>
                </a:solidFill>
              </a:rPr>
              <a:t>+ G + NX</a:t>
            </a:r>
          </a:p>
        </p:txBody>
      </p:sp>
    </p:spTree>
    <p:extLst>
      <p:ext uri="{BB962C8B-B14F-4D97-AF65-F5344CB8AC3E}">
        <p14:creationId xmlns:p14="http://schemas.microsoft.com/office/powerpoint/2010/main" val="1398540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normAutofit fontScale="90000"/>
          </a:bodyPr>
          <a:lstStyle/>
          <a:p>
            <a:pPr algn="ctr"/>
            <a:r>
              <a:rPr lang="cs-CZ" altLang="cs-CZ" dirty="0" smtClean="0"/>
              <a:t>Metody měření HDP – důchodová metoda</a:t>
            </a:r>
          </a:p>
        </p:txBody>
      </p:sp>
      <p:sp>
        <p:nvSpPr>
          <p:cNvPr id="17411" name="Zástupný symbol pro obsah 2"/>
          <p:cNvSpPr>
            <a:spLocks noGrp="1"/>
          </p:cNvSpPr>
          <p:nvPr>
            <p:ph idx="1"/>
          </p:nvPr>
        </p:nvSpPr>
        <p:spPr>
          <a:xfrm>
            <a:off x="214313" y="1700808"/>
            <a:ext cx="8572500" cy="4896544"/>
          </a:xfrm>
        </p:spPr>
        <p:txBody>
          <a:bodyPr/>
          <a:lstStyle/>
          <a:p>
            <a:pPr marL="442913" indent="-354013">
              <a:spcAft>
                <a:spcPts val="1200"/>
              </a:spcAft>
            </a:pPr>
            <a:r>
              <a:rPr lang="cs-CZ" altLang="cs-CZ" sz="2400" dirty="0"/>
              <a:t> </a:t>
            </a:r>
            <a:r>
              <a:rPr lang="cs-CZ" altLang="cs-CZ" sz="2800" dirty="0" smtClean="0"/>
              <a:t>vychází z důchodů (příjmů), jež plynou </a:t>
            </a:r>
            <a:r>
              <a:rPr lang="cs-CZ" altLang="cs-CZ" sz="2800" dirty="0" err="1" smtClean="0"/>
              <a:t>ek</a:t>
            </a:r>
            <a:r>
              <a:rPr lang="cs-CZ" altLang="cs-CZ" sz="2800" dirty="0" smtClean="0"/>
              <a:t>. subjektům z vlastnictví VF a jež byly použity na tvorbu HDP</a:t>
            </a:r>
          </a:p>
          <a:p>
            <a:pPr algn="ctr">
              <a:buFont typeface="Wingdings" pitchFamily="2" charset="2"/>
              <a:buNone/>
            </a:pPr>
            <a:r>
              <a:rPr lang="cs-CZ" altLang="cs-CZ" sz="3600" b="1" dirty="0" smtClean="0">
                <a:solidFill>
                  <a:srgbClr val="0033CC"/>
                </a:solidFill>
              </a:rPr>
              <a:t>HDP = w + i + z + n + s + a +T</a:t>
            </a:r>
            <a:r>
              <a:rPr lang="cs-CZ" altLang="cs-CZ" sz="3600" b="1" baseline="-25000" dirty="0" smtClean="0">
                <a:solidFill>
                  <a:srgbClr val="0033CC"/>
                </a:solidFill>
              </a:rPr>
              <a:t>N</a:t>
            </a:r>
            <a:r>
              <a:rPr lang="cs-CZ" altLang="cs-CZ" sz="3600" b="1" dirty="0" smtClean="0">
                <a:solidFill>
                  <a:srgbClr val="0033CC"/>
                </a:solidFill>
              </a:rPr>
              <a:t>  </a:t>
            </a:r>
          </a:p>
          <a:p>
            <a:endParaRPr lang="cs-CZ" altLang="cs-CZ" sz="2400" b="1" dirty="0" smtClean="0"/>
          </a:p>
          <a:p>
            <a:pPr marL="119062" indent="0">
              <a:buNone/>
            </a:pPr>
            <a:r>
              <a:rPr lang="cs-CZ" altLang="cs-CZ" sz="2400" b="1" dirty="0" smtClean="0"/>
              <a:t>w </a:t>
            </a:r>
            <a:r>
              <a:rPr lang="cs-CZ" altLang="cs-CZ" sz="2400" dirty="0" smtClean="0"/>
              <a:t>- mzdy a platy</a:t>
            </a:r>
          </a:p>
          <a:p>
            <a:pPr marL="119062" indent="0">
              <a:buNone/>
            </a:pPr>
            <a:r>
              <a:rPr lang="cs-CZ" altLang="cs-CZ" sz="2400" b="1" dirty="0" smtClean="0"/>
              <a:t>n </a:t>
            </a:r>
            <a:r>
              <a:rPr lang="cs-CZ" altLang="cs-CZ" sz="2400" dirty="0" smtClean="0"/>
              <a:t>- renta (u zemědělců renta z půdy či pronájem nemovitosti)</a:t>
            </a:r>
          </a:p>
          <a:p>
            <a:pPr marL="119062" indent="0">
              <a:buNone/>
            </a:pPr>
            <a:r>
              <a:rPr lang="cs-CZ" altLang="cs-CZ" sz="2400" b="1" dirty="0" smtClean="0"/>
              <a:t>i</a:t>
            </a:r>
            <a:r>
              <a:rPr lang="cs-CZ" altLang="cs-CZ" sz="2400" dirty="0" smtClean="0"/>
              <a:t> - čisté úroky </a:t>
            </a:r>
          </a:p>
          <a:p>
            <a:pPr marL="119062" indent="0">
              <a:buNone/>
            </a:pPr>
            <a:r>
              <a:rPr lang="cs-CZ" altLang="cs-CZ" sz="2400" b="1" dirty="0" smtClean="0"/>
              <a:t>z</a:t>
            </a:r>
            <a:r>
              <a:rPr lang="cs-CZ" altLang="cs-CZ" sz="2400" dirty="0" smtClean="0"/>
              <a:t> - zisky firem</a:t>
            </a:r>
          </a:p>
          <a:p>
            <a:pPr marL="119062" indent="0">
              <a:buNone/>
            </a:pPr>
            <a:r>
              <a:rPr lang="cs-CZ" altLang="cs-CZ" sz="2400" b="1" dirty="0" smtClean="0"/>
              <a:t>a</a:t>
            </a:r>
            <a:r>
              <a:rPr lang="cs-CZ" altLang="cs-CZ" sz="2400" dirty="0" smtClean="0"/>
              <a:t> – odpisy (amortizace)</a:t>
            </a:r>
          </a:p>
          <a:p>
            <a:pPr marL="119062" indent="0">
              <a:buNone/>
            </a:pPr>
            <a:r>
              <a:rPr lang="cs-CZ" altLang="cs-CZ" sz="2400" b="1" dirty="0" smtClean="0"/>
              <a:t>T</a:t>
            </a:r>
            <a:r>
              <a:rPr lang="cs-CZ" altLang="cs-CZ" sz="2400" b="1" baseline="-25000" dirty="0" smtClean="0"/>
              <a:t>N</a:t>
            </a:r>
            <a:r>
              <a:rPr lang="cs-CZ" altLang="cs-CZ" sz="2400" dirty="0" smtClean="0"/>
              <a:t> - nepřímé daně </a:t>
            </a:r>
            <a:endParaRPr lang="cs-CZ" altLang="cs-CZ" sz="2400" dirty="0"/>
          </a:p>
          <a:p>
            <a:pPr marL="119062" indent="0">
              <a:buNone/>
            </a:pPr>
            <a:r>
              <a:rPr lang="cs-CZ" altLang="cs-CZ" sz="2400" b="1" dirty="0" smtClean="0"/>
              <a:t>s</a:t>
            </a:r>
            <a:r>
              <a:rPr lang="cs-CZ" altLang="cs-CZ" sz="2400" dirty="0" smtClean="0"/>
              <a:t> – příjmy ze </a:t>
            </a:r>
            <a:r>
              <a:rPr lang="cs-CZ" altLang="cs-CZ" sz="2400" dirty="0" err="1" smtClean="0"/>
              <a:t>samozaměstnání</a:t>
            </a:r>
            <a:endParaRPr lang="cs-CZ" altLang="cs-CZ" sz="2400" dirty="0" smtClean="0"/>
          </a:p>
          <a:p>
            <a:pPr>
              <a:buFont typeface="Wingdings" pitchFamily="2" charset="2"/>
              <a:buNone/>
            </a:pPr>
            <a:endParaRPr lang="cs-CZ" altLang="cs-CZ" sz="2800" dirty="0" smtClean="0">
              <a:solidFill>
                <a:srgbClr val="0033CC"/>
              </a:solidFill>
            </a:endParaRPr>
          </a:p>
        </p:txBody>
      </p:sp>
    </p:spTree>
    <p:extLst>
      <p:ext uri="{BB962C8B-B14F-4D97-AF65-F5344CB8AC3E}">
        <p14:creationId xmlns:p14="http://schemas.microsoft.com/office/powerpoint/2010/main" val="2009639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algn="ctr"/>
            <a:r>
              <a:rPr lang="cs-CZ" altLang="cs-CZ" smtClean="0"/>
              <a:t>Metody měření HNP</a:t>
            </a:r>
          </a:p>
        </p:txBody>
      </p:sp>
      <p:sp>
        <p:nvSpPr>
          <p:cNvPr id="13315" name="Zástupný symbol pro obsah 2"/>
          <p:cNvSpPr>
            <a:spLocks noGrp="1"/>
          </p:cNvSpPr>
          <p:nvPr>
            <p:ph idx="1"/>
          </p:nvPr>
        </p:nvSpPr>
        <p:spPr>
          <a:xfrm>
            <a:off x="214313" y="1643063"/>
            <a:ext cx="8572500" cy="4452937"/>
          </a:xfrm>
        </p:spPr>
        <p:txBody>
          <a:bodyPr/>
          <a:lstStyle/>
          <a:p>
            <a:pPr marL="0" indent="0">
              <a:buFont typeface="Wingdings" pitchFamily="2" charset="2"/>
              <a:buNone/>
              <a:defRPr/>
            </a:pPr>
            <a:r>
              <a:rPr lang="cs-CZ" sz="2400" dirty="0" smtClean="0"/>
              <a:t>HNP se dá spočítat přes HDP, když k němu přičteme tzv. čisté vlastnické důchody ze zahraničí (NR): </a:t>
            </a:r>
          </a:p>
          <a:p>
            <a:pPr marL="0" indent="0">
              <a:lnSpc>
                <a:spcPct val="150000"/>
              </a:lnSpc>
              <a:buFont typeface="Wingdings" pitchFamily="2" charset="2"/>
              <a:buNone/>
              <a:defRPr/>
            </a:pPr>
            <a:r>
              <a:rPr lang="cs-CZ" sz="2400" b="1" dirty="0" smtClean="0">
                <a:solidFill>
                  <a:srgbClr val="009900"/>
                </a:solidFill>
              </a:rPr>
              <a:t>HNP = C + I + G + NX + NR</a:t>
            </a:r>
          </a:p>
          <a:p>
            <a:pPr marL="0" indent="0">
              <a:spcBef>
                <a:spcPts val="0"/>
              </a:spcBef>
              <a:spcAft>
                <a:spcPts val="1200"/>
              </a:spcAft>
              <a:buFont typeface="Wingdings" pitchFamily="2" charset="2"/>
              <a:buNone/>
              <a:defRPr/>
            </a:pPr>
            <a:r>
              <a:rPr lang="cs-CZ" sz="2400" dirty="0" smtClean="0"/>
              <a:t>Odečtením znehodnocení kapitálu od HNP dostaneme </a:t>
            </a:r>
            <a:r>
              <a:rPr lang="cs-CZ" sz="2400" b="1" u="sng" dirty="0" smtClean="0"/>
              <a:t>čistý národní produkt</a:t>
            </a:r>
            <a:r>
              <a:rPr lang="cs-CZ" sz="2400" dirty="0" smtClean="0"/>
              <a:t> (NNP) </a:t>
            </a:r>
          </a:p>
          <a:p>
            <a:pPr marL="0" indent="0">
              <a:spcAft>
                <a:spcPts val="1200"/>
              </a:spcAft>
              <a:buFont typeface="Wingdings" pitchFamily="2" charset="2"/>
              <a:buNone/>
              <a:defRPr/>
            </a:pPr>
            <a:r>
              <a:rPr lang="cs-CZ" sz="2400" b="1" dirty="0" smtClean="0">
                <a:solidFill>
                  <a:srgbClr val="7030A0"/>
                </a:solidFill>
              </a:rPr>
              <a:t>NNP=C + I + G + NX + NR - a</a:t>
            </a:r>
          </a:p>
          <a:p>
            <a:pPr marL="0" indent="0">
              <a:spcAft>
                <a:spcPts val="1200"/>
              </a:spcAft>
              <a:buFont typeface="Wingdings" pitchFamily="2" charset="2"/>
              <a:buNone/>
              <a:defRPr/>
            </a:pPr>
            <a:r>
              <a:rPr lang="cs-CZ" sz="2400" dirty="0" smtClean="0"/>
              <a:t>Pokud od hodnoty NNP odečteme i nepřímé daně T</a:t>
            </a:r>
            <a:r>
              <a:rPr lang="cs-CZ" sz="2400" baseline="-25000" dirty="0" smtClean="0"/>
              <a:t>N</a:t>
            </a:r>
            <a:r>
              <a:rPr lang="cs-CZ" sz="2400" dirty="0" smtClean="0"/>
              <a:t>, dostaneme </a:t>
            </a:r>
            <a:r>
              <a:rPr lang="cs-CZ" sz="2400" b="1" u="sng" dirty="0" smtClean="0"/>
              <a:t>národní důchod</a:t>
            </a:r>
            <a:r>
              <a:rPr lang="cs-CZ" sz="2400" dirty="0" smtClean="0"/>
              <a:t> (NI)=součet </a:t>
            </a:r>
            <a:r>
              <a:rPr lang="cs-CZ" sz="2400" dirty="0"/>
              <a:t>plateb za užití výrobních faktorů bez ohledu na </a:t>
            </a:r>
            <a:r>
              <a:rPr lang="cs-CZ" sz="2400" dirty="0" smtClean="0"/>
              <a:t>to, jestli </a:t>
            </a:r>
            <a:r>
              <a:rPr lang="cs-CZ" sz="2400" dirty="0"/>
              <a:t>je skutečně domácnosti obdrží.</a:t>
            </a:r>
            <a:endParaRPr lang="cs-CZ" sz="2400" dirty="0" smtClean="0"/>
          </a:p>
          <a:p>
            <a:pPr marL="0" indent="0">
              <a:buFont typeface="Wingdings" pitchFamily="2" charset="2"/>
              <a:buNone/>
              <a:defRPr/>
            </a:pPr>
            <a:r>
              <a:rPr lang="cs-CZ" sz="2400" b="1" dirty="0" smtClean="0">
                <a:solidFill>
                  <a:srgbClr val="0033CC"/>
                </a:solidFill>
              </a:rPr>
              <a:t>NI = C + I + G + NX + NR - a - T</a:t>
            </a:r>
            <a:r>
              <a:rPr lang="cs-CZ" sz="2400" b="1" baseline="-25000" dirty="0" smtClean="0">
                <a:solidFill>
                  <a:srgbClr val="0033CC"/>
                </a:solidFill>
              </a:rPr>
              <a:t>N</a:t>
            </a:r>
            <a:r>
              <a:rPr lang="cs-CZ" sz="2400" b="1" dirty="0" smtClean="0">
                <a:solidFill>
                  <a:srgbClr val="0033CC"/>
                </a:solidFill>
              </a:rPr>
              <a:t>  </a:t>
            </a:r>
            <a:r>
              <a:rPr lang="cs-CZ" sz="2400" dirty="0" smtClean="0"/>
              <a:t>(výdajovou metodou)</a:t>
            </a:r>
          </a:p>
          <a:p>
            <a:pPr marL="0" indent="0">
              <a:buFont typeface="Wingdings" pitchFamily="2" charset="2"/>
              <a:buNone/>
              <a:defRPr/>
            </a:pPr>
            <a:r>
              <a:rPr lang="cs-CZ" sz="2400" b="1" dirty="0" smtClean="0">
                <a:solidFill>
                  <a:srgbClr val="C00000"/>
                </a:solidFill>
              </a:rPr>
              <a:t>NI =  w + i + z + n + s   </a:t>
            </a:r>
            <a:r>
              <a:rPr lang="cs-CZ" sz="2400" dirty="0" smtClean="0"/>
              <a:t>(důchodovou metodou)</a:t>
            </a:r>
          </a:p>
          <a:p>
            <a:pPr>
              <a:buFont typeface="Wingdings" pitchFamily="2" charset="2"/>
              <a:buNone/>
              <a:defRPr/>
            </a:pPr>
            <a:endParaRPr lang="cs-CZ" sz="2400" dirty="0" smtClean="0">
              <a:solidFill>
                <a:srgbClr val="0033CC"/>
              </a:solidFill>
            </a:endParaRPr>
          </a:p>
        </p:txBody>
      </p:sp>
    </p:spTree>
    <p:extLst>
      <p:ext uri="{BB962C8B-B14F-4D97-AF65-F5344CB8AC3E}">
        <p14:creationId xmlns:p14="http://schemas.microsoft.com/office/powerpoint/2010/main" val="2161203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Podíl dvou největších ekonomik na světovém HDP</a:t>
            </a:r>
            <a:endParaRPr lang="cs-CZ" dirty="0"/>
          </a:p>
        </p:txBody>
      </p:sp>
      <p:pic>
        <p:nvPicPr>
          <p:cNvPr id="3074" name="Picture 2" descr="http://static4.businessinsider.com/image/5434f54a6bb3f7fd5406f095-960/screen%20shot%202014-10-08%20at%2009.25.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844824"/>
            <a:ext cx="91440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6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bcdn-sphotos-e-a.akamaihd.net/hphotos-ak-xpf1/v/t1.0-9/13423873_10201595072793949_5273725002539439677_n.jpg?oh=2d27ce9b8008f124908a1c748cc33904&amp;oe=58862DEB&amp;__gda__=1480565652_a304a741e1d9696f170ac8cacef58e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2" y="1484784"/>
            <a:ext cx="90297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517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51520" y="404664"/>
            <a:ext cx="7632848" cy="507703"/>
          </a:xfrm>
        </p:spPr>
        <p:txBody>
          <a:bodyPr/>
          <a:lstStyle/>
          <a:p>
            <a:r>
              <a:rPr lang="pl-PL" b="1" dirty="0" smtClean="0"/>
              <a:t>Vývoj reálného HDP/ob. </a:t>
            </a:r>
            <a:r>
              <a:rPr lang="pl-PL" b="1" dirty="0"/>
              <a:t>v</a:t>
            </a:r>
            <a:r>
              <a:rPr lang="pl-PL" b="1" dirty="0" smtClean="0"/>
              <a:t> PPS – srovnání zemí EU</a:t>
            </a:r>
            <a:endParaRPr lang="cs-CZ" b="1" dirty="0"/>
          </a:p>
        </p:txBody>
      </p:sp>
      <p:graphicFrame>
        <p:nvGraphicFramePr>
          <p:cNvPr id="3" name="Tabulka 2"/>
          <p:cNvGraphicFramePr>
            <a:graphicFrameLocks noGrp="1"/>
          </p:cNvGraphicFramePr>
          <p:nvPr>
            <p:extLst>
              <p:ext uri="{D42A27DB-BD31-4B8C-83A1-F6EECF244321}">
                <p14:modId xmlns:p14="http://schemas.microsoft.com/office/powerpoint/2010/main" val="4136946466"/>
              </p:ext>
            </p:extLst>
          </p:nvPr>
        </p:nvGraphicFramePr>
        <p:xfrm>
          <a:off x="107501" y="1560434"/>
          <a:ext cx="8784982" cy="4820904"/>
        </p:xfrm>
        <a:graphic>
          <a:graphicData uri="http://schemas.openxmlformats.org/drawingml/2006/table">
            <a:tbl>
              <a:tblPr>
                <a:tableStyleId>{5C22544A-7EE6-4342-B048-85BDC9FD1C3A}</a:tableStyleId>
              </a:tblPr>
              <a:tblGrid>
                <a:gridCol w="1175734">
                  <a:extLst>
                    <a:ext uri="{9D8B030D-6E8A-4147-A177-3AD203B41FA5}">
                      <a16:colId xmlns:a16="http://schemas.microsoft.com/office/drawing/2014/main" val="3660043859"/>
                    </a:ext>
                  </a:extLst>
                </a:gridCol>
                <a:gridCol w="634104">
                  <a:extLst>
                    <a:ext uri="{9D8B030D-6E8A-4147-A177-3AD203B41FA5}">
                      <a16:colId xmlns:a16="http://schemas.microsoft.com/office/drawing/2014/main" val="1174624742"/>
                    </a:ext>
                  </a:extLst>
                </a:gridCol>
                <a:gridCol w="634104">
                  <a:extLst>
                    <a:ext uri="{9D8B030D-6E8A-4147-A177-3AD203B41FA5}">
                      <a16:colId xmlns:a16="http://schemas.microsoft.com/office/drawing/2014/main" val="3553427690"/>
                    </a:ext>
                  </a:extLst>
                </a:gridCol>
                <a:gridCol w="634104">
                  <a:extLst>
                    <a:ext uri="{9D8B030D-6E8A-4147-A177-3AD203B41FA5}">
                      <a16:colId xmlns:a16="http://schemas.microsoft.com/office/drawing/2014/main" val="2177989199"/>
                    </a:ext>
                  </a:extLst>
                </a:gridCol>
                <a:gridCol w="634104">
                  <a:extLst>
                    <a:ext uri="{9D8B030D-6E8A-4147-A177-3AD203B41FA5}">
                      <a16:colId xmlns:a16="http://schemas.microsoft.com/office/drawing/2014/main" val="1413733924"/>
                    </a:ext>
                  </a:extLst>
                </a:gridCol>
                <a:gridCol w="634104">
                  <a:extLst>
                    <a:ext uri="{9D8B030D-6E8A-4147-A177-3AD203B41FA5}">
                      <a16:colId xmlns:a16="http://schemas.microsoft.com/office/drawing/2014/main" val="344383740"/>
                    </a:ext>
                  </a:extLst>
                </a:gridCol>
                <a:gridCol w="634104">
                  <a:extLst>
                    <a:ext uri="{9D8B030D-6E8A-4147-A177-3AD203B41FA5}">
                      <a16:colId xmlns:a16="http://schemas.microsoft.com/office/drawing/2014/main" val="3105013262"/>
                    </a:ext>
                  </a:extLst>
                </a:gridCol>
                <a:gridCol w="634104">
                  <a:extLst>
                    <a:ext uri="{9D8B030D-6E8A-4147-A177-3AD203B41FA5}">
                      <a16:colId xmlns:a16="http://schemas.microsoft.com/office/drawing/2014/main" val="213209868"/>
                    </a:ext>
                  </a:extLst>
                </a:gridCol>
                <a:gridCol w="634104">
                  <a:extLst>
                    <a:ext uri="{9D8B030D-6E8A-4147-A177-3AD203B41FA5}">
                      <a16:colId xmlns:a16="http://schemas.microsoft.com/office/drawing/2014/main" val="1150522169"/>
                    </a:ext>
                  </a:extLst>
                </a:gridCol>
                <a:gridCol w="634104">
                  <a:extLst>
                    <a:ext uri="{9D8B030D-6E8A-4147-A177-3AD203B41FA5}">
                      <a16:colId xmlns:a16="http://schemas.microsoft.com/office/drawing/2014/main" val="1163463881"/>
                    </a:ext>
                  </a:extLst>
                </a:gridCol>
                <a:gridCol w="634104">
                  <a:extLst>
                    <a:ext uri="{9D8B030D-6E8A-4147-A177-3AD203B41FA5}">
                      <a16:colId xmlns:a16="http://schemas.microsoft.com/office/drawing/2014/main" val="1888773559"/>
                    </a:ext>
                  </a:extLst>
                </a:gridCol>
                <a:gridCol w="634104">
                  <a:extLst>
                    <a:ext uri="{9D8B030D-6E8A-4147-A177-3AD203B41FA5}">
                      <a16:colId xmlns:a16="http://schemas.microsoft.com/office/drawing/2014/main" val="1408632638"/>
                    </a:ext>
                  </a:extLst>
                </a:gridCol>
                <a:gridCol w="634104">
                  <a:extLst>
                    <a:ext uri="{9D8B030D-6E8A-4147-A177-3AD203B41FA5}">
                      <a16:colId xmlns:a16="http://schemas.microsoft.com/office/drawing/2014/main" val="628488305"/>
                    </a:ext>
                  </a:extLst>
                </a:gridCol>
              </a:tblGrid>
              <a:tr h="178552">
                <a:tc>
                  <a:txBody>
                    <a:bodyPr/>
                    <a:lstStyle/>
                    <a:p>
                      <a:pPr algn="l" fontAlgn="b"/>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2009</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2010</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2011</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2012</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2013</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2014</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2015</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2016</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2017</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642950442"/>
                  </a:ext>
                </a:extLst>
              </a:tr>
              <a:tr h="178552">
                <a:tc>
                  <a:txBody>
                    <a:bodyPr/>
                    <a:lstStyle/>
                    <a:p>
                      <a:pPr algn="l" fontAlgn="b"/>
                      <a:r>
                        <a:rPr lang="cs-CZ" sz="1000" u="none" strike="noStrike" dirty="0" err="1">
                          <a:effectLst/>
                        </a:rPr>
                        <a:t>Luxembourg</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266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2262598"/>
                  </a:ext>
                </a:extLst>
              </a:tr>
              <a:tr h="178552">
                <a:tc>
                  <a:txBody>
                    <a:bodyPr/>
                    <a:lstStyle/>
                    <a:p>
                      <a:pPr algn="l" fontAlgn="b"/>
                      <a:r>
                        <a:rPr lang="cs-CZ" sz="1000" u="none" strike="noStrike" dirty="0" err="1">
                          <a:effectLst/>
                        </a:rPr>
                        <a:t>Ireland</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085661684"/>
                  </a:ext>
                </a:extLst>
              </a:tr>
              <a:tr h="178552">
                <a:tc>
                  <a:txBody>
                    <a:bodyPr/>
                    <a:lstStyle/>
                    <a:p>
                      <a:pPr algn="l" fontAlgn="b"/>
                      <a:r>
                        <a:rPr lang="cs-CZ" sz="1000" u="none" strike="noStrike">
                          <a:effectLst/>
                        </a:rPr>
                        <a:t>Denmark</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97142567"/>
                  </a:ext>
                </a:extLst>
              </a:tr>
              <a:tr h="178552">
                <a:tc>
                  <a:txBody>
                    <a:bodyPr/>
                    <a:lstStyle/>
                    <a:p>
                      <a:pPr algn="l" fontAlgn="b"/>
                      <a:r>
                        <a:rPr lang="cs-CZ" sz="1000" u="none" strike="noStrike">
                          <a:effectLst/>
                        </a:rPr>
                        <a:t>Netherlands</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752524130"/>
                  </a:ext>
                </a:extLst>
              </a:tr>
              <a:tr h="178552">
                <a:tc>
                  <a:txBody>
                    <a:bodyPr/>
                    <a:lstStyle/>
                    <a:p>
                      <a:pPr algn="l" fontAlgn="b"/>
                      <a:r>
                        <a:rPr lang="cs-CZ" sz="1000" u="none" strike="noStrike" dirty="0" err="1">
                          <a:effectLst/>
                        </a:rPr>
                        <a:t>Austria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290737182"/>
                  </a:ext>
                </a:extLst>
              </a:tr>
              <a:tr h="178552">
                <a:tc>
                  <a:txBody>
                    <a:bodyPr/>
                    <a:lstStyle/>
                    <a:p>
                      <a:pPr algn="l" fontAlgn="b"/>
                      <a:r>
                        <a:rPr lang="cs-CZ" sz="1000" u="none" strike="noStrike" dirty="0" err="1">
                          <a:effectLst/>
                        </a:rPr>
                        <a:t>Germany</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60912329"/>
                  </a:ext>
                </a:extLst>
              </a:tr>
              <a:tr h="178552">
                <a:tc>
                  <a:txBody>
                    <a:bodyPr/>
                    <a:lstStyle/>
                    <a:p>
                      <a:pPr algn="l" fontAlgn="b"/>
                      <a:r>
                        <a:rPr lang="cs-CZ" sz="1000" u="none" strike="noStrike" dirty="0" err="1">
                          <a:effectLst/>
                        </a:rPr>
                        <a:t>Sweden</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58149466"/>
                  </a:ext>
                </a:extLst>
              </a:tr>
              <a:tr h="178552">
                <a:tc>
                  <a:txBody>
                    <a:bodyPr/>
                    <a:lstStyle/>
                    <a:p>
                      <a:pPr algn="l" fontAlgn="b"/>
                      <a:r>
                        <a:rPr lang="cs-CZ" sz="1000" u="none" strike="noStrike" dirty="0" err="1">
                          <a:effectLst/>
                        </a:rPr>
                        <a:t>Belgium</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116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23025734"/>
                  </a:ext>
                </a:extLst>
              </a:tr>
              <a:tr h="178552">
                <a:tc>
                  <a:txBody>
                    <a:bodyPr/>
                    <a:lstStyle/>
                    <a:p>
                      <a:pPr algn="l" fontAlgn="b"/>
                      <a:r>
                        <a:rPr lang="cs-CZ" sz="1000" u="none" strike="noStrike">
                          <a:effectLst/>
                        </a:rPr>
                        <a:t>Finland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32773757"/>
                  </a:ext>
                </a:extLst>
              </a:tr>
              <a:tr h="178552">
                <a:tc>
                  <a:txBody>
                    <a:bodyPr/>
                    <a:lstStyle/>
                    <a:p>
                      <a:pPr algn="l" fontAlgn="b"/>
                      <a:r>
                        <a:rPr lang="cs-CZ" sz="1000" u="none" strike="noStrike">
                          <a:effectLst/>
                        </a:rPr>
                        <a:t>France</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061158539"/>
                  </a:ext>
                </a:extLst>
              </a:tr>
              <a:tr h="178552">
                <a:tc>
                  <a:txBody>
                    <a:bodyPr/>
                    <a:lstStyle/>
                    <a:p>
                      <a:pPr algn="l" fontAlgn="b"/>
                      <a:r>
                        <a:rPr lang="cs-CZ" sz="1000" u="none" strike="noStrike">
                          <a:effectLst/>
                        </a:rPr>
                        <a:t>United Kingdom</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482815812"/>
                  </a:ext>
                </a:extLst>
              </a:tr>
              <a:tr h="178552">
                <a:tc>
                  <a:txBody>
                    <a:bodyPr/>
                    <a:lstStyle/>
                    <a:p>
                      <a:pPr algn="l" fontAlgn="b"/>
                      <a:r>
                        <a:rPr lang="cs-CZ" sz="1000" u="none" strike="noStrike" dirty="0">
                          <a:effectLst/>
                        </a:rPr>
                        <a:t>Italy</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95</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148730435"/>
                  </a:ext>
                </a:extLst>
              </a:tr>
              <a:tr h="178552">
                <a:tc>
                  <a:txBody>
                    <a:bodyPr/>
                    <a:lstStyle/>
                    <a:p>
                      <a:pPr algn="l" fontAlgn="b"/>
                      <a:r>
                        <a:rPr lang="cs-CZ" sz="1000" b="1" u="none" strike="noStrike" dirty="0" err="1">
                          <a:solidFill>
                            <a:srgbClr val="FF0000"/>
                          </a:solidFill>
                          <a:effectLst/>
                        </a:rPr>
                        <a:t>Czechia</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86</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83</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87</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90</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91</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smtClean="0">
                          <a:solidFill>
                            <a:srgbClr val="FF0000"/>
                          </a:solidFill>
                          <a:effectLst/>
                        </a:rPr>
                        <a:t>92</a:t>
                      </a:r>
                      <a:endParaRPr lang="cs-CZ" sz="1000" b="1" i="0" u="none" strike="noStrike" dirty="0">
                        <a:solidFill>
                          <a:srgbClr val="FF0000"/>
                        </a:solidFill>
                        <a:effectLst/>
                        <a:latin typeface="Arial" panose="020B0604020202020204" pitchFamily="34" charset="0"/>
                      </a:endParaRPr>
                    </a:p>
                  </a:txBody>
                  <a:tcPr marL="5492" marR="5492" marT="5492" marB="0" anchor="b"/>
                </a:tc>
                <a:extLst>
                  <a:ext uri="{0D108BD9-81ED-4DB2-BD59-A6C34878D82A}">
                    <a16:rowId xmlns:a16="http://schemas.microsoft.com/office/drawing/2014/main" val="73060069"/>
                  </a:ext>
                </a:extLst>
              </a:tr>
              <a:tr h="178552">
                <a:tc>
                  <a:txBody>
                    <a:bodyPr/>
                    <a:lstStyle/>
                    <a:p>
                      <a:pPr algn="l" fontAlgn="b"/>
                      <a:r>
                        <a:rPr lang="cs-CZ" sz="1000" u="none" strike="noStrike" dirty="0" err="1">
                          <a:effectLst/>
                        </a:rPr>
                        <a:t>Spain</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102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104517160"/>
                  </a:ext>
                </a:extLst>
              </a:tr>
              <a:tr h="178552">
                <a:tc>
                  <a:txBody>
                    <a:bodyPr/>
                    <a:lstStyle/>
                    <a:p>
                      <a:pPr algn="l" fontAlgn="b"/>
                      <a:r>
                        <a:rPr lang="cs-CZ" sz="1000" u="none" strike="noStrike" dirty="0" err="1">
                          <a:effectLst/>
                        </a:rPr>
                        <a:t>Slovenia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607135797"/>
                  </a:ext>
                </a:extLst>
              </a:tr>
              <a:tr h="178552">
                <a:tc>
                  <a:txBody>
                    <a:bodyPr/>
                    <a:lstStyle/>
                    <a:p>
                      <a:pPr algn="l" fontAlgn="b"/>
                      <a:r>
                        <a:rPr lang="cs-CZ" sz="1000" u="none" strike="noStrike" dirty="0" err="1">
                          <a:effectLst/>
                        </a:rPr>
                        <a:t>Estonia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40531866"/>
                  </a:ext>
                </a:extLst>
              </a:tr>
              <a:tr h="178552">
                <a:tc>
                  <a:txBody>
                    <a:bodyPr/>
                    <a:lstStyle/>
                    <a:p>
                      <a:pPr algn="l" fontAlgn="b"/>
                      <a:r>
                        <a:rPr lang="cs-CZ" sz="1000" u="none" strike="noStrike" dirty="0" err="1">
                          <a:effectLst/>
                        </a:rPr>
                        <a:t>Lithuania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94440324"/>
                  </a:ext>
                </a:extLst>
              </a:tr>
              <a:tr h="178552">
                <a:tc>
                  <a:txBody>
                    <a:bodyPr/>
                    <a:lstStyle/>
                    <a:p>
                      <a:pPr algn="l" fontAlgn="b"/>
                      <a:r>
                        <a:rPr lang="cs-CZ" sz="1000" u="none" strike="noStrike" dirty="0">
                          <a:effectLst/>
                        </a:rPr>
                        <a:t>Portugal</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32976295"/>
                  </a:ext>
                </a:extLst>
              </a:tr>
              <a:tr h="178552">
                <a:tc>
                  <a:txBody>
                    <a:bodyPr/>
                    <a:lstStyle/>
                    <a:p>
                      <a:pPr algn="l" fontAlgn="b"/>
                      <a:r>
                        <a:rPr lang="cs-CZ" sz="1000" u="none" strike="noStrike" dirty="0">
                          <a:effectLst/>
                        </a:rPr>
                        <a:t>Slovakia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26751292"/>
                  </a:ext>
                </a:extLst>
              </a:tr>
              <a:tr h="178552">
                <a:tc>
                  <a:txBody>
                    <a:bodyPr/>
                    <a:lstStyle/>
                    <a:p>
                      <a:pPr algn="l" fontAlgn="b"/>
                      <a:r>
                        <a:rPr lang="cs-CZ" sz="1000" u="none" strike="noStrike">
                          <a:effectLst/>
                        </a:rPr>
                        <a:t>Hungary</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087633236"/>
                  </a:ext>
                </a:extLst>
              </a:tr>
              <a:tr h="178552">
                <a:tc>
                  <a:txBody>
                    <a:bodyPr/>
                    <a:lstStyle/>
                    <a:p>
                      <a:pPr algn="l" fontAlgn="b"/>
                      <a:r>
                        <a:rPr lang="cs-CZ" sz="1000" u="none" strike="noStrike">
                          <a:effectLst/>
                        </a:rPr>
                        <a:t>Poland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947859000"/>
                  </a:ext>
                </a:extLst>
              </a:tr>
              <a:tr h="178552">
                <a:tc>
                  <a:txBody>
                    <a:bodyPr/>
                    <a:lstStyle/>
                    <a:p>
                      <a:pPr algn="l" fontAlgn="b"/>
                      <a:r>
                        <a:rPr lang="cs-CZ" sz="1000" u="none" strike="noStrike" dirty="0" err="1">
                          <a:effectLst/>
                        </a:rPr>
                        <a:t>Latvia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13730388"/>
                  </a:ext>
                </a:extLst>
              </a:tr>
              <a:tr h="178552">
                <a:tc>
                  <a:txBody>
                    <a:bodyPr/>
                    <a:lstStyle/>
                    <a:p>
                      <a:pPr algn="l" fontAlgn="b"/>
                      <a:r>
                        <a:rPr lang="cs-CZ" sz="1000" u="none" strike="noStrike" dirty="0" err="1">
                          <a:effectLst/>
                        </a:rPr>
                        <a:t>Romania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603130644"/>
                  </a:ext>
                </a:extLst>
              </a:tr>
              <a:tr h="178552">
                <a:tc>
                  <a:txBody>
                    <a:bodyPr/>
                    <a:lstStyle/>
                    <a:p>
                      <a:pPr algn="l" fontAlgn="b"/>
                      <a:r>
                        <a:rPr lang="cs-CZ" sz="1000" u="none" strike="noStrike" dirty="0" err="1">
                          <a:effectLst/>
                        </a:rPr>
                        <a:t>Greece</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398426298"/>
                  </a:ext>
                </a:extLst>
              </a:tr>
              <a:tr h="178552">
                <a:tc>
                  <a:txBody>
                    <a:bodyPr/>
                    <a:lstStyle/>
                    <a:p>
                      <a:pPr algn="l" fontAlgn="b"/>
                      <a:r>
                        <a:rPr lang="cs-CZ" sz="1000" u="none" strike="noStrike" dirty="0" err="1">
                          <a:effectLst/>
                        </a:rPr>
                        <a:t>Croatia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08646863"/>
                  </a:ext>
                </a:extLst>
              </a:tr>
              <a:tr h="178552">
                <a:tc>
                  <a:txBody>
                    <a:bodyPr/>
                    <a:lstStyle/>
                    <a:p>
                      <a:pPr algn="l" fontAlgn="b"/>
                      <a:r>
                        <a:rPr lang="cs-CZ" sz="1000" u="none" strike="noStrike" dirty="0" err="1">
                          <a:effectLst/>
                        </a:rPr>
                        <a:t>Bulgaria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876792842"/>
                  </a:ext>
                </a:extLst>
              </a:tr>
            </a:tbl>
          </a:graphicData>
        </a:graphic>
      </p:graphicFrame>
    </p:spTree>
    <p:extLst>
      <p:ext uri="{BB962C8B-B14F-4D97-AF65-F5344CB8AC3E}">
        <p14:creationId xmlns:p14="http://schemas.microsoft.com/office/powerpoint/2010/main" val="3818525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51520" y="404664"/>
            <a:ext cx="7632848" cy="507703"/>
          </a:xfrm>
        </p:spPr>
        <p:txBody>
          <a:bodyPr/>
          <a:lstStyle/>
          <a:p>
            <a:r>
              <a:rPr lang="pl-PL" b="1" dirty="0" smtClean="0"/>
              <a:t>Růst reálného HDP/ob. </a:t>
            </a:r>
            <a:r>
              <a:rPr lang="pl-PL" b="1" dirty="0"/>
              <a:t>v</a:t>
            </a:r>
            <a:r>
              <a:rPr lang="pl-PL" b="1" dirty="0" smtClean="0"/>
              <a:t> % – srovnání zemí EU</a:t>
            </a:r>
            <a:endParaRPr lang="cs-CZ" b="1" dirty="0"/>
          </a:p>
        </p:txBody>
      </p:sp>
      <p:graphicFrame>
        <p:nvGraphicFramePr>
          <p:cNvPr id="3" name="Tabulka 2"/>
          <p:cNvGraphicFramePr>
            <a:graphicFrameLocks noGrp="1"/>
          </p:cNvGraphicFramePr>
          <p:nvPr>
            <p:extLst/>
          </p:nvPr>
        </p:nvGraphicFramePr>
        <p:xfrm>
          <a:off x="323531" y="2030415"/>
          <a:ext cx="8191815" cy="3342800"/>
        </p:xfrm>
        <a:graphic>
          <a:graphicData uri="http://schemas.openxmlformats.org/drawingml/2006/table">
            <a:tbl>
              <a:tblPr>
                <a:tableStyleId>{5C22544A-7EE6-4342-B048-85BDC9FD1C3A}</a:tableStyleId>
              </a:tblPr>
              <a:tblGrid>
                <a:gridCol w="1849767">
                  <a:extLst>
                    <a:ext uri="{9D8B030D-6E8A-4147-A177-3AD203B41FA5}">
                      <a16:colId xmlns:a16="http://schemas.microsoft.com/office/drawing/2014/main" val="3541077624"/>
                    </a:ext>
                  </a:extLst>
                </a:gridCol>
                <a:gridCol w="528504">
                  <a:extLst>
                    <a:ext uri="{9D8B030D-6E8A-4147-A177-3AD203B41FA5}">
                      <a16:colId xmlns:a16="http://schemas.microsoft.com/office/drawing/2014/main" val="3428136872"/>
                    </a:ext>
                  </a:extLst>
                </a:gridCol>
                <a:gridCol w="528504">
                  <a:extLst>
                    <a:ext uri="{9D8B030D-6E8A-4147-A177-3AD203B41FA5}">
                      <a16:colId xmlns:a16="http://schemas.microsoft.com/office/drawing/2014/main" val="305370982"/>
                    </a:ext>
                  </a:extLst>
                </a:gridCol>
                <a:gridCol w="528504">
                  <a:extLst>
                    <a:ext uri="{9D8B030D-6E8A-4147-A177-3AD203B41FA5}">
                      <a16:colId xmlns:a16="http://schemas.microsoft.com/office/drawing/2014/main" val="224880991"/>
                    </a:ext>
                  </a:extLst>
                </a:gridCol>
                <a:gridCol w="528504">
                  <a:extLst>
                    <a:ext uri="{9D8B030D-6E8A-4147-A177-3AD203B41FA5}">
                      <a16:colId xmlns:a16="http://schemas.microsoft.com/office/drawing/2014/main" val="3322208308"/>
                    </a:ext>
                  </a:extLst>
                </a:gridCol>
                <a:gridCol w="528504">
                  <a:extLst>
                    <a:ext uri="{9D8B030D-6E8A-4147-A177-3AD203B41FA5}">
                      <a16:colId xmlns:a16="http://schemas.microsoft.com/office/drawing/2014/main" val="3209318521"/>
                    </a:ext>
                  </a:extLst>
                </a:gridCol>
                <a:gridCol w="528504">
                  <a:extLst>
                    <a:ext uri="{9D8B030D-6E8A-4147-A177-3AD203B41FA5}">
                      <a16:colId xmlns:a16="http://schemas.microsoft.com/office/drawing/2014/main" val="2113257173"/>
                    </a:ext>
                  </a:extLst>
                </a:gridCol>
                <a:gridCol w="528504">
                  <a:extLst>
                    <a:ext uri="{9D8B030D-6E8A-4147-A177-3AD203B41FA5}">
                      <a16:colId xmlns:a16="http://schemas.microsoft.com/office/drawing/2014/main" val="2994935921"/>
                    </a:ext>
                  </a:extLst>
                </a:gridCol>
                <a:gridCol w="528504">
                  <a:extLst>
                    <a:ext uri="{9D8B030D-6E8A-4147-A177-3AD203B41FA5}">
                      <a16:colId xmlns:a16="http://schemas.microsoft.com/office/drawing/2014/main" val="1752337674"/>
                    </a:ext>
                  </a:extLst>
                </a:gridCol>
                <a:gridCol w="528504">
                  <a:extLst>
                    <a:ext uri="{9D8B030D-6E8A-4147-A177-3AD203B41FA5}">
                      <a16:colId xmlns:a16="http://schemas.microsoft.com/office/drawing/2014/main" val="1918444520"/>
                    </a:ext>
                  </a:extLst>
                </a:gridCol>
                <a:gridCol w="528504">
                  <a:extLst>
                    <a:ext uri="{9D8B030D-6E8A-4147-A177-3AD203B41FA5}">
                      <a16:colId xmlns:a16="http://schemas.microsoft.com/office/drawing/2014/main" val="2387477751"/>
                    </a:ext>
                  </a:extLst>
                </a:gridCol>
                <a:gridCol w="528504">
                  <a:extLst>
                    <a:ext uri="{9D8B030D-6E8A-4147-A177-3AD203B41FA5}">
                      <a16:colId xmlns:a16="http://schemas.microsoft.com/office/drawing/2014/main" val="1474569853"/>
                    </a:ext>
                  </a:extLst>
                </a:gridCol>
                <a:gridCol w="528504">
                  <a:extLst>
                    <a:ext uri="{9D8B030D-6E8A-4147-A177-3AD203B41FA5}">
                      <a16:colId xmlns:a16="http://schemas.microsoft.com/office/drawing/2014/main" val="3848337262"/>
                    </a:ext>
                  </a:extLst>
                </a:gridCol>
              </a:tblGrid>
              <a:tr h="167140">
                <a:tc>
                  <a:txBody>
                    <a:bodyPr/>
                    <a:lstStyle/>
                    <a:p>
                      <a:pPr algn="l" fontAlgn="b"/>
                      <a:r>
                        <a:rPr lang="cs-CZ" sz="1000" u="none" strike="noStrike">
                          <a:effectLst/>
                        </a:rPr>
                        <a:t> </a:t>
                      </a:r>
                      <a:endParaRPr lang="cs-CZ" sz="1000" b="0"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2007</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2008</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2009</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2010</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2011</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2012</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2013</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2014</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2015</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2017</a:t>
                      </a:r>
                      <a:endParaRPr lang="cs-CZ" sz="1000" b="1"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230643789"/>
                  </a:ext>
                </a:extLst>
              </a:tr>
              <a:tr h="167140">
                <a:tc>
                  <a:txBody>
                    <a:bodyPr/>
                    <a:lstStyle/>
                    <a:p>
                      <a:pPr algn="l" fontAlgn="b"/>
                      <a:r>
                        <a:rPr lang="cs-CZ" sz="1000" u="none" strike="noStrike">
                          <a:effectLst/>
                        </a:rPr>
                        <a:t>EU (28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973378908"/>
                  </a:ext>
                </a:extLst>
              </a:tr>
              <a:tr h="167140">
                <a:tc>
                  <a:txBody>
                    <a:bodyPr/>
                    <a:lstStyle/>
                    <a:p>
                      <a:pPr algn="l" fontAlgn="b"/>
                      <a:r>
                        <a:rPr lang="cs-CZ" sz="1000" u="none" strike="noStrike">
                          <a:effectLst/>
                        </a:rPr>
                        <a:t>Euro area (19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196484592"/>
                  </a:ext>
                </a:extLst>
              </a:tr>
              <a:tr h="167140">
                <a:tc>
                  <a:txBody>
                    <a:bodyPr/>
                    <a:lstStyle/>
                    <a:p>
                      <a:pPr algn="l" fontAlgn="b"/>
                      <a:r>
                        <a:rPr lang="cs-CZ" sz="1000" u="none" strike="noStrike">
                          <a:effectLst/>
                        </a:rPr>
                        <a:t>Bulgaria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351714599"/>
                  </a:ext>
                </a:extLst>
              </a:tr>
              <a:tr h="167140">
                <a:tc>
                  <a:txBody>
                    <a:bodyPr/>
                    <a:lstStyle/>
                    <a:p>
                      <a:pPr algn="l" fontAlgn="b"/>
                      <a:r>
                        <a:rPr lang="cs-CZ" sz="1000" u="none" strike="noStrike" dirty="0">
                          <a:effectLst/>
                        </a:rPr>
                        <a:t>Czech Republic</a:t>
                      </a:r>
                      <a:endParaRPr lang="cs-CZ" sz="1000" b="1"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6,9</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5,6</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4,3</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531050859"/>
                  </a:ext>
                </a:extLst>
              </a:tr>
              <a:tr h="167140">
                <a:tc>
                  <a:txBody>
                    <a:bodyPr/>
                    <a:lstStyle/>
                    <a:p>
                      <a:pPr algn="l" fontAlgn="b"/>
                      <a:r>
                        <a:rPr lang="cs-CZ" sz="1000" u="none" strike="noStrike">
                          <a:effectLst/>
                        </a:rPr>
                        <a:t>Germany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4,1</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3,7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63508193"/>
                  </a:ext>
                </a:extLst>
              </a:tr>
              <a:tr h="167140">
                <a:tc>
                  <a:txBody>
                    <a:bodyPr/>
                    <a:lstStyle/>
                    <a:p>
                      <a:pPr algn="l" fontAlgn="b"/>
                      <a:r>
                        <a:rPr lang="cs-CZ" sz="1000" u="none" strike="noStrike">
                          <a:effectLst/>
                        </a:rPr>
                        <a:t>Ireland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85244679"/>
                  </a:ext>
                </a:extLst>
              </a:tr>
              <a:tr h="167140">
                <a:tc>
                  <a:txBody>
                    <a:bodyPr/>
                    <a:lstStyle/>
                    <a:p>
                      <a:pPr algn="l" fontAlgn="b"/>
                      <a:r>
                        <a:rPr lang="cs-CZ" sz="1000" u="none" strike="noStrike">
                          <a:effectLst/>
                        </a:rPr>
                        <a:t>Greece</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475742292"/>
                  </a:ext>
                </a:extLst>
              </a:tr>
              <a:tr h="167140">
                <a:tc>
                  <a:txBody>
                    <a:bodyPr/>
                    <a:lstStyle/>
                    <a:p>
                      <a:pPr algn="l" fontAlgn="b"/>
                      <a:r>
                        <a:rPr lang="cs-CZ" sz="1000" u="none" strike="noStrike">
                          <a:effectLst/>
                        </a:rPr>
                        <a:t>Spain</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22902952"/>
                  </a:ext>
                </a:extLst>
              </a:tr>
              <a:tr h="167140">
                <a:tc>
                  <a:txBody>
                    <a:bodyPr/>
                    <a:lstStyle/>
                    <a:p>
                      <a:pPr algn="l" fontAlgn="b"/>
                      <a:r>
                        <a:rPr lang="cs-CZ" sz="1000" u="none" strike="noStrike">
                          <a:effectLst/>
                        </a:rPr>
                        <a:t>Italy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638425729"/>
                  </a:ext>
                </a:extLst>
              </a:tr>
              <a:tr h="167140">
                <a:tc>
                  <a:txBody>
                    <a:bodyPr/>
                    <a:lstStyle/>
                    <a:p>
                      <a:pPr algn="l" fontAlgn="b"/>
                      <a:r>
                        <a:rPr lang="cs-CZ" sz="1000" u="none" strike="noStrike">
                          <a:effectLst/>
                        </a:rPr>
                        <a:t>Cyprus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78752614"/>
                  </a:ext>
                </a:extLst>
              </a:tr>
              <a:tr h="167140">
                <a:tc>
                  <a:txBody>
                    <a:bodyPr/>
                    <a:lstStyle/>
                    <a:p>
                      <a:pPr algn="l" fontAlgn="b"/>
                      <a:r>
                        <a:rPr lang="cs-CZ" sz="1000" u="none" strike="noStrike">
                          <a:effectLst/>
                        </a:rPr>
                        <a:t>Luxembourg</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337812595"/>
                  </a:ext>
                </a:extLst>
              </a:tr>
              <a:tr h="167140">
                <a:tc>
                  <a:txBody>
                    <a:bodyPr/>
                    <a:lstStyle/>
                    <a:p>
                      <a:pPr algn="l" fontAlgn="b"/>
                      <a:r>
                        <a:rPr lang="cs-CZ" sz="1000" u="none" strike="noStrike">
                          <a:effectLst/>
                        </a:rPr>
                        <a:t>Hungary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891997784"/>
                  </a:ext>
                </a:extLst>
              </a:tr>
              <a:tr h="167140">
                <a:tc>
                  <a:txBody>
                    <a:bodyPr/>
                    <a:lstStyle/>
                    <a:p>
                      <a:pPr algn="l" fontAlgn="b"/>
                      <a:r>
                        <a:rPr lang="cs-CZ" sz="1000" u="none" strike="noStrike">
                          <a:effectLst/>
                        </a:rPr>
                        <a:t>Austria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20826673"/>
                  </a:ext>
                </a:extLst>
              </a:tr>
              <a:tr h="167140">
                <a:tc>
                  <a:txBody>
                    <a:bodyPr/>
                    <a:lstStyle/>
                    <a:p>
                      <a:pPr algn="l" fontAlgn="b"/>
                      <a:r>
                        <a:rPr lang="cs-CZ" sz="1000" u="none" strike="noStrike">
                          <a:effectLst/>
                        </a:rPr>
                        <a:t>Poland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09873344"/>
                  </a:ext>
                </a:extLst>
              </a:tr>
              <a:tr h="167140">
                <a:tc>
                  <a:txBody>
                    <a:bodyPr/>
                    <a:lstStyle/>
                    <a:p>
                      <a:pPr algn="l" fontAlgn="b"/>
                      <a:r>
                        <a:rPr lang="cs-CZ" sz="1000" u="none" strike="noStrike">
                          <a:effectLst/>
                        </a:rPr>
                        <a:t>Portugal</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2,7</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79305016"/>
                  </a:ext>
                </a:extLst>
              </a:tr>
              <a:tr h="167140">
                <a:tc>
                  <a:txBody>
                    <a:bodyPr/>
                    <a:lstStyle/>
                    <a:p>
                      <a:pPr algn="l" fontAlgn="b"/>
                      <a:r>
                        <a:rPr lang="cs-CZ" sz="1000" u="none" strike="noStrike">
                          <a:effectLst/>
                        </a:rPr>
                        <a:t>Romania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504291618"/>
                  </a:ext>
                </a:extLst>
              </a:tr>
              <a:tr h="167140">
                <a:tc>
                  <a:txBody>
                    <a:bodyPr/>
                    <a:lstStyle/>
                    <a:p>
                      <a:pPr algn="l" fontAlgn="b"/>
                      <a:r>
                        <a:rPr lang="cs-CZ" sz="1000" u="none" strike="noStrike">
                          <a:effectLst/>
                        </a:rPr>
                        <a:t>Slovakia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872566544"/>
                  </a:ext>
                </a:extLst>
              </a:tr>
              <a:tr h="167140">
                <a:tc>
                  <a:txBody>
                    <a:bodyPr/>
                    <a:lstStyle/>
                    <a:p>
                      <a:pPr algn="l" fontAlgn="b"/>
                      <a:r>
                        <a:rPr lang="cs-CZ" sz="1000" u="none" strike="noStrike">
                          <a:effectLst/>
                        </a:rPr>
                        <a:t>Finland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646823759"/>
                  </a:ext>
                </a:extLst>
              </a:tr>
              <a:tr h="167140">
                <a:tc>
                  <a:txBody>
                    <a:bodyPr/>
                    <a:lstStyle/>
                    <a:p>
                      <a:pPr algn="l" fontAlgn="b"/>
                      <a:r>
                        <a:rPr lang="cs-CZ" sz="1000" u="none" strike="noStrike">
                          <a:effectLst/>
                        </a:rPr>
                        <a:t>United Kingdom</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1,7</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30081032"/>
                  </a:ext>
                </a:extLst>
              </a:tr>
            </a:tbl>
          </a:graphicData>
        </a:graphic>
      </p:graphicFrame>
    </p:spTree>
    <p:extLst>
      <p:ext uri="{BB962C8B-B14F-4D97-AF65-F5344CB8AC3E}">
        <p14:creationId xmlns:p14="http://schemas.microsoft.com/office/powerpoint/2010/main" val="1306303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620688"/>
            <a:ext cx="7632848" cy="507703"/>
          </a:xfrm>
        </p:spPr>
        <p:txBody>
          <a:bodyPr/>
          <a:lstStyle/>
          <a:p>
            <a:r>
              <a:rPr lang="pl-PL" b="1" dirty="0" smtClean="0"/>
              <a:t>Růst reálného HDP/ob. </a:t>
            </a:r>
            <a:r>
              <a:rPr lang="pl-PL" b="1" dirty="0"/>
              <a:t>v</a:t>
            </a:r>
            <a:r>
              <a:rPr lang="pl-PL" b="1" dirty="0" smtClean="0"/>
              <a:t> % – srovnání zemí EU</a:t>
            </a:r>
            <a:endParaRPr lang="cs-CZ" b="1" dirty="0"/>
          </a:p>
        </p:txBody>
      </p:sp>
      <p:graphicFrame>
        <p:nvGraphicFramePr>
          <p:cNvPr id="2" name="Tabulka 1"/>
          <p:cNvGraphicFramePr>
            <a:graphicFrameLocks noGrp="1"/>
          </p:cNvGraphicFramePr>
          <p:nvPr>
            <p:extLst>
              <p:ext uri="{D42A27DB-BD31-4B8C-83A1-F6EECF244321}">
                <p14:modId xmlns:p14="http://schemas.microsoft.com/office/powerpoint/2010/main" val="2425654649"/>
              </p:ext>
            </p:extLst>
          </p:nvPr>
        </p:nvGraphicFramePr>
        <p:xfrm>
          <a:off x="395536" y="1560440"/>
          <a:ext cx="8342978" cy="4896540"/>
        </p:xfrm>
        <a:graphic>
          <a:graphicData uri="http://schemas.openxmlformats.org/drawingml/2006/table">
            <a:tbl>
              <a:tblPr>
                <a:tableStyleId>{5C22544A-7EE6-4342-B048-85BDC9FD1C3A}</a:tableStyleId>
              </a:tblPr>
              <a:tblGrid>
                <a:gridCol w="2077586">
                  <a:extLst>
                    <a:ext uri="{9D8B030D-6E8A-4147-A177-3AD203B41FA5}">
                      <a16:colId xmlns:a16="http://schemas.microsoft.com/office/drawing/2014/main" val="341998573"/>
                    </a:ext>
                  </a:extLst>
                </a:gridCol>
                <a:gridCol w="522116">
                  <a:extLst>
                    <a:ext uri="{9D8B030D-6E8A-4147-A177-3AD203B41FA5}">
                      <a16:colId xmlns:a16="http://schemas.microsoft.com/office/drawing/2014/main" val="3560149690"/>
                    </a:ext>
                  </a:extLst>
                </a:gridCol>
                <a:gridCol w="522116">
                  <a:extLst>
                    <a:ext uri="{9D8B030D-6E8A-4147-A177-3AD203B41FA5}">
                      <a16:colId xmlns:a16="http://schemas.microsoft.com/office/drawing/2014/main" val="2332643559"/>
                    </a:ext>
                  </a:extLst>
                </a:gridCol>
                <a:gridCol w="522116">
                  <a:extLst>
                    <a:ext uri="{9D8B030D-6E8A-4147-A177-3AD203B41FA5}">
                      <a16:colId xmlns:a16="http://schemas.microsoft.com/office/drawing/2014/main" val="2339558367"/>
                    </a:ext>
                  </a:extLst>
                </a:gridCol>
                <a:gridCol w="522116">
                  <a:extLst>
                    <a:ext uri="{9D8B030D-6E8A-4147-A177-3AD203B41FA5}">
                      <a16:colId xmlns:a16="http://schemas.microsoft.com/office/drawing/2014/main" val="1715954670"/>
                    </a:ext>
                  </a:extLst>
                </a:gridCol>
                <a:gridCol w="522116">
                  <a:extLst>
                    <a:ext uri="{9D8B030D-6E8A-4147-A177-3AD203B41FA5}">
                      <a16:colId xmlns:a16="http://schemas.microsoft.com/office/drawing/2014/main" val="2301009764"/>
                    </a:ext>
                  </a:extLst>
                </a:gridCol>
                <a:gridCol w="522116">
                  <a:extLst>
                    <a:ext uri="{9D8B030D-6E8A-4147-A177-3AD203B41FA5}">
                      <a16:colId xmlns:a16="http://schemas.microsoft.com/office/drawing/2014/main" val="852658946"/>
                    </a:ext>
                  </a:extLst>
                </a:gridCol>
                <a:gridCol w="522116">
                  <a:extLst>
                    <a:ext uri="{9D8B030D-6E8A-4147-A177-3AD203B41FA5}">
                      <a16:colId xmlns:a16="http://schemas.microsoft.com/office/drawing/2014/main" val="3702034161"/>
                    </a:ext>
                  </a:extLst>
                </a:gridCol>
                <a:gridCol w="522116">
                  <a:extLst>
                    <a:ext uri="{9D8B030D-6E8A-4147-A177-3AD203B41FA5}">
                      <a16:colId xmlns:a16="http://schemas.microsoft.com/office/drawing/2014/main" val="985653905"/>
                    </a:ext>
                  </a:extLst>
                </a:gridCol>
                <a:gridCol w="522116">
                  <a:extLst>
                    <a:ext uri="{9D8B030D-6E8A-4147-A177-3AD203B41FA5}">
                      <a16:colId xmlns:a16="http://schemas.microsoft.com/office/drawing/2014/main" val="3430683017"/>
                    </a:ext>
                  </a:extLst>
                </a:gridCol>
                <a:gridCol w="522116">
                  <a:extLst>
                    <a:ext uri="{9D8B030D-6E8A-4147-A177-3AD203B41FA5}">
                      <a16:colId xmlns:a16="http://schemas.microsoft.com/office/drawing/2014/main" val="3379919894"/>
                    </a:ext>
                  </a:extLst>
                </a:gridCol>
                <a:gridCol w="522116">
                  <a:extLst>
                    <a:ext uri="{9D8B030D-6E8A-4147-A177-3AD203B41FA5}">
                      <a16:colId xmlns:a16="http://schemas.microsoft.com/office/drawing/2014/main" val="4122579989"/>
                    </a:ext>
                  </a:extLst>
                </a:gridCol>
                <a:gridCol w="522116">
                  <a:extLst>
                    <a:ext uri="{9D8B030D-6E8A-4147-A177-3AD203B41FA5}">
                      <a16:colId xmlns:a16="http://schemas.microsoft.com/office/drawing/2014/main" val="2264083586"/>
                    </a:ext>
                  </a:extLst>
                </a:gridCol>
              </a:tblGrid>
              <a:tr h="163218">
                <a:tc>
                  <a:txBody>
                    <a:bodyPr/>
                    <a:lstStyle/>
                    <a:p>
                      <a:pPr algn="l" fontAlgn="b"/>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2017Q3</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2017Q4</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2018Q1</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2018Q2</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2018Q3</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2018Q4</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2019Q1</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2019Q2</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2019Q3</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2019Q4</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2020Q1</a:t>
                      </a:r>
                      <a:endParaRPr lang="cs-CZ" sz="1000" b="0" i="0" u="none" strike="noStrike">
                        <a:effectLst/>
                        <a:latin typeface="Arial" panose="020B0604020202020204" pitchFamily="34" charset="0"/>
                      </a:endParaRPr>
                    </a:p>
                  </a:txBody>
                  <a:tcPr marL="4943" marR="4943" marT="4943" marB="0" anchor="b"/>
                </a:tc>
                <a:tc>
                  <a:txBody>
                    <a:bodyPr/>
                    <a:lstStyle/>
                    <a:p>
                      <a:pPr algn="l" fontAlgn="b"/>
                      <a:r>
                        <a:rPr lang="cs-CZ" sz="1000" u="none" strike="noStrike">
                          <a:effectLst/>
                        </a:rPr>
                        <a:t>2020Q2</a:t>
                      </a:r>
                      <a:endParaRPr lang="cs-CZ" sz="10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152348368"/>
                  </a:ext>
                </a:extLst>
              </a:tr>
              <a:tr h="163218">
                <a:tc>
                  <a:txBody>
                    <a:bodyPr/>
                    <a:lstStyle/>
                    <a:p>
                      <a:pPr algn="l" fontAlgn="b"/>
                      <a:r>
                        <a:rPr lang="en-US" sz="1000" u="none" strike="noStrike">
                          <a:effectLst/>
                        </a:rPr>
                        <a:t>Euro area - 19 countries  (from 2015)</a:t>
                      </a:r>
                      <a:endParaRPr lang="en-US"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-3,7</a:t>
                      </a:r>
                      <a:endParaRPr lang="cs-CZ" sz="1000" b="1" i="0" u="none" strike="noStrike" dirty="0">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-11,8</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952404782"/>
                  </a:ext>
                </a:extLst>
              </a:tr>
              <a:tr h="163218">
                <a:tc>
                  <a:txBody>
                    <a:bodyPr/>
                    <a:lstStyle/>
                    <a:p>
                      <a:pPr algn="l" fontAlgn="b"/>
                      <a:r>
                        <a:rPr lang="en-US" sz="1000" u="none" strike="noStrike">
                          <a:effectLst/>
                        </a:rPr>
                        <a:t>EU (27 countries - from 2020)</a:t>
                      </a:r>
                      <a:endParaRPr lang="en-US"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-3,3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-11,4</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2862229942"/>
                  </a:ext>
                </a:extLst>
              </a:tr>
              <a:tr h="163218">
                <a:tc>
                  <a:txBody>
                    <a:bodyPr/>
                    <a:lstStyle/>
                    <a:p>
                      <a:pPr algn="l" fontAlgn="b"/>
                      <a:r>
                        <a:rPr lang="cs-CZ" sz="1000" u="none" strike="noStrike">
                          <a:effectLst/>
                        </a:rPr>
                        <a:t>Belgium</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-3,5</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-12,1</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2746973865"/>
                  </a:ext>
                </a:extLst>
              </a:tr>
              <a:tr h="163218">
                <a:tc>
                  <a:txBody>
                    <a:bodyPr/>
                    <a:lstStyle/>
                    <a:p>
                      <a:pPr algn="l" fontAlgn="b"/>
                      <a:r>
                        <a:rPr lang="cs-CZ" sz="1000" u="none" strike="noStrike" dirty="0" err="1">
                          <a:effectLst/>
                        </a:rPr>
                        <a:t>Bulgaria</a:t>
                      </a:r>
                      <a:endParaRPr lang="cs-CZ" sz="1000" b="0" i="0" u="none" strike="noStrike" dirty="0">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-10</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2846886554"/>
                  </a:ext>
                </a:extLst>
              </a:tr>
              <a:tr h="163218">
                <a:tc>
                  <a:txBody>
                    <a:bodyPr/>
                    <a:lstStyle/>
                    <a:p>
                      <a:pPr algn="l" fontAlgn="b"/>
                      <a:r>
                        <a:rPr lang="cs-CZ" sz="1000" u="none" strike="noStrike">
                          <a:effectLst/>
                        </a:rPr>
                        <a:t>Czechia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-3,3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-8,7</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641796104"/>
                  </a:ext>
                </a:extLst>
              </a:tr>
              <a:tr h="163218">
                <a:tc>
                  <a:txBody>
                    <a:bodyPr/>
                    <a:lstStyle/>
                    <a:p>
                      <a:pPr algn="l" fontAlgn="b"/>
                      <a:r>
                        <a:rPr lang="cs-CZ" sz="1000" u="none" strike="noStrike">
                          <a:effectLst/>
                        </a:rPr>
                        <a:t>Denmark</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-6,9</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2999210544"/>
                  </a:ext>
                </a:extLst>
              </a:tr>
              <a:tr h="163218">
                <a:tc>
                  <a:txBody>
                    <a:bodyPr/>
                    <a:lstStyle/>
                    <a:p>
                      <a:pPr algn="l" fontAlgn="b"/>
                      <a:r>
                        <a:rPr lang="cs-CZ" sz="1000" u="none" strike="noStrike">
                          <a:effectLst/>
                        </a:rPr>
                        <a:t>Germany</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-9,7</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4238554705"/>
                  </a:ext>
                </a:extLst>
              </a:tr>
              <a:tr h="163218">
                <a:tc>
                  <a:txBody>
                    <a:bodyPr/>
                    <a:lstStyle/>
                    <a:p>
                      <a:pPr algn="l" fontAlgn="b"/>
                      <a:r>
                        <a:rPr lang="cs-CZ" sz="1000" u="none" strike="noStrike">
                          <a:effectLst/>
                        </a:rPr>
                        <a:t>Estonia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-5,6</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041955665"/>
                  </a:ext>
                </a:extLst>
              </a:tr>
              <a:tr h="163218">
                <a:tc>
                  <a:txBody>
                    <a:bodyPr/>
                    <a:lstStyle/>
                    <a:p>
                      <a:pPr algn="l" fontAlgn="b"/>
                      <a:r>
                        <a:rPr lang="cs-CZ" sz="1000" u="none" strike="noStrike">
                          <a:effectLst/>
                        </a:rPr>
                        <a:t>Ireland</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-2,1</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-6,1</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9314102"/>
                  </a:ext>
                </a:extLst>
              </a:tr>
              <a:tr h="163218">
                <a:tc>
                  <a:txBody>
                    <a:bodyPr/>
                    <a:lstStyle/>
                    <a:p>
                      <a:pPr algn="l" fontAlgn="b"/>
                      <a:r>
                        <a:rPr lang="cs-CZ" sz="1000" u="none" strike="noStrike">
                          <a:effectLst/>
                        </a:rPr>
                        <a:t>Greece</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-0,7</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-14</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253131997"/>
                  </a:ext>
                </a:extLst>
              </a:tr>
              <a:tr h="163218">
                <a:tc>
                  <a:txBody>
                    <a:bodyPr/>
                    <a:lstStyle/>
                    <a:p>
                      <a:pPr algn="l" fontAlgn="b"/>
                      <a:r>
                        <a:rPr lang="cs-CZ" sz="1000" u="none" strike="noStrike">
                          <a:effectLst/>
                        </a:rPr>
                        <a:t>Spain</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-5,2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-17,8</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015107640"/>
                  </a:ext>
                </a:extLst>
              </a:tr>
              <a:tr h="163218">
                <a:tc>
                  <a:txBody>
                    <a:bodyPr/>
                    <a:lstStyle/>
                    <a:p>
                      <a:pPr algn="l" fontAlgn="b"/>
                      <a:r>
                        <a:rPr lang="cs-CZ" sz="1000" u="none" strike="noStrike">
                          <a:effectLst/>
                        </a:rPr>
                        <a:t>France</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-5,9</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-13,8</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782764422"/>
                  </a:ext>
                </a:extLst>
              </a:tr>
              <a:tr h="163218">
                <a:tc>
                  <a:txBody>
                    <a:bodyPr/>
                    <a:lstStyle/>
                    <a:p>
                      <a:pPr algn="l" fontAlgn="b"/>
                      <a:r>
                        <a:rPr lang="cs-CZ" sz="1000" u="none" strike="noStrike">
                          <a:effectLst/>
                        </a:rPr>
                        <a:t>Croatia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-14,9</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4073922560"/>
                  </a:ext>
                </a:extLst>
              </a:tr>
              <a:tr h="163218">
                <a:tc>
                  <a:txBody>
                    <a:bodyPr/>
                    <a:lstStyle/>
                    <a:p>
                      <a:pPr algn="l" fontAlgn="b"/>
                      <a:r>
                        <a:rPr lang="cs-CZ" sz="1000" u="none" strike="noStrike">
                          <a:effectLst/>
                        </a:rPr>
                        <a:t>Italy</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-5,5</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-12,8</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106982506"/>
                  </a:ext>
                </a:extLst>
              </a:tr>
              <a:tr h="163218">
                <a:tc>
                  <a:txBody>
                    <a:bodyPr/>
                    <a:lstStyle/>
                    <a:p>
                      <a:pPr algn="l" fontAlgn="b"/>
                      <a:r>
                        <a:rPr lang="cs-CZ" sz="1000" u="none" strike="noStrike">
                          <a:effectLst/>
                        </a:rPr>
                        <a:t>Cyprus</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-2,1</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-11,6</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768437638"/>
                  </a:ext>
                </a:extLst>
              </a:tr>
              <a:tr h="163218">
                <a:tc>
                  <a:txBody>
                    <a:bodyPr/>
                    <a:lstStyle/>
                    <a:p>
                      <a:pPr algn="l" fontAlgn="b"/>
                      <a:r>
                        <a:rPr lang="cs-CZ" sz="1000" u="none" strike="noStrike">
                          <a:effectLst/>
                        </a:rPr>
                        <a:t>Latvia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-2,9</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-6,5</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1202147344"/>
                  </a:ext>
                </a:extLst>
              </a:tr>
              <a:tr h="163218">
                <a:tc>
                  <a:txBody>
                    <a:bodyPr/>
                    <a:lstStyle/>
                    <a:p>
                      <a:pPr algn="l" fontAlgn="b"/>
                      <a:r>
                        <a:rPr lang="cs-CZ" sz="1000" u="none" strike="noStrike">
                          <a:effectLst/>
                        </a:rPr>
                        <a:t>Lithuania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-5,5</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679543072"/>
                  </a:ext>
                </a:extLst>
              </a:tr>
              <a:tr h="163218">
                <a:tc>
                  <a:txBody>
                    <a:bodyPr/>
                    <a:lstStyle/>
                    <a:p>
                      <a:pPr algn="l" fontAlgn="b"/>
                      <a:r>
                        <a:rPr lang="cs-CZ" sz="1000" u="none" strike="noStrike">
                          <a:effectLst/>
                        </a:rPr>
                        <a:t>Luxembourg</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-1,4</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-7,2</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1536979677"/>
                  </a:ext>
                </a:extLst>
              </a:tr>
              <a:tr h="163218">
                <a:tc>
                  <a:txBody>
                    <a:bodyPr/>
                    <a:lstStyle/>
                    <a:p>
                      <a:pPr algn="l" fontAlgn="b"/>
                      <a:r>
                        <a:rPr lang="cs-CZ" sz="1000" u="none" strike="noStrike">
                          <a:effectLst/>
                        </a:rPr>
                        <a:t>Hungary</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-0,4</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-14,5</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714164550"/>
                  </a:ext>
                </a:extLst>
              </a:tr>
              <a:tr h="163218">
                <a:tc>
                  <a:txBody>
                    <a:bodyPr/>
                    <a:lstStyle/>
                    <a:p>
                      <a:pPr algn="l" fontAlgn="b"/>
                      <a:r>
                        <a:rPr lang="cs-CZ" sz="1000" u="none" strike="noStrike">
                          <a:effectLst/>
                        </a:rPr>
                        <a:t>Malta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dirty="0">
                          <a:effectLst/>
                        </a:rPr>
                        <a:t>0,1</a:t>
                      </a:r>
                      <a:endParaRPr lang="cs-CZ" sz="1000" b="0" i="0" u="none" strike="noStrike" dirty="0">
                        <a:effectLst/>
                        <a:latin typeface="Arial" panose="020B0604020202020204" pitchFamily="34" charset="0"/>
                      </a:endParaRPr>
                    </a:p>
                  </a:txBody>
                  <a:tcPr marL="4943" marR="4943" marT="4943"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-2,6</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-11,6</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830344666"/>
                  </a:ext>
                </a:extLst>
              </a:tr>
              <a:tr h="163218">
                <a:tc>
                  <a:txBody>
                    <a:bodyPr/>
                    <a:lstStyle/>
                    <a:p>
                      <a:pPr algn="l" fontAlgn="b"/>
                      <a:r>
                        <a:rPr lang="cs-CZ" sz="1000" u="none" strike="noStrike">
                          <a:effectLst/>
                        </a:rPr>
                        <a:t>Netherlands</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-1,5</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453496958"/>
                  </a:ext>
                </a:extLst>
              </a:tr>
              <a:tr h="163218">
                <a:tc>
                  <a:txBody>
                    <a:bodyPr/>
                    <a:lstStyle/>
                    <a:p>
                      <a:pPr algn="l" fontAlgn="b"/>
                      <a:r>
                        <a:rPr lang="cs-CZ" sz="1000" u="none" strike="noStrike">
                          <a:effectLst/>
                        </a:rPr>
                        <a:t>Austria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-2,5</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-12,1</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838035644"/>
                  </a:ext>
                </a:extLst>
              </a:tr>
              <a:tr h="163218">
                <a:tc>
                  <a:txBody>
                    <a:bodyPr/>
                    <a:lstStyle/>
                    <a:p>
                      <a:pPr algn="l" fontAlgn="b"/>
                      <a:r>
                        <a:rPr lang="cs-CZ" sz="1000" u="none" strike="noStrike">
                          <a:effectLst/>
                        </a:rPr>
                        <a:t>Poland</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-0,4</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-8,9</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869623229"/>
                  </a:ext>
                </a:extLst>
              </a:tr>
              <a:tr h="163218">
                <a:tc>
                  <a:txBody>
                    <a:bodyPr/>
                    <a:lstStyle/>
                    <a:p>
                      <a:pPr algn="l" fontAlgn="b"/>
                      <a:r>
                        <a:rPr lang="cs-CZ" sz="1000" u="none" strike="noStrike">
                          <a:effectLst/>
                        </a:rPr>
                        <a:t>Portugal</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-3,9</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-13,9</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418005124"/>
                  </a:ext>
                </a:extLst>
              </a:tr>
              <a:tr h="163218">
                <a:tc>
                  <a:txBody>
                    <a:bodyPr/>
                    <a:lstStyle/>
                    <a:p>
                      <a:pPr algn="l" fontAlgn="b"/>
                      <a:r>
                        <a:rPr lang="cs-CZ" sz="1000" u="none" strike="noStrike">
                          <a:effectLst/>
                        </a:rPr>
                        <a:t>Romania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0,3</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-12,3</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197534327"/>
                  </a:ext>
                </a:extLst>
              </a:tr>
              <a:tr h="163218">
                <a:tc>
                  <a:txBody>
                    <a:bodyPr/>
                    <a:lstStyle/>
                    <a:p>
                      <a:pPr algn="l" fontAlgn="b"/>
                      <a:r>
                        <a:rPr lang="cs-CZ" sz="1000" u="none" strike="noStrike">
                          <a:effectLst/>
                        </a:rPr>
                        <a:t>Slovenia</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-4,8</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-9,6</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878376556"/>
                  </a:ext>
                </a:extLst>
              </a:tr>
              <a:tr h="163218">
                <a:tc>
                  <a:txBody>
                    <a:bodyPr/>
                    <a:lstStyle/>
                    <a:p>
                      <a:pPr algn="l" fontAlgn="b"/>
                      <a:r>
                        <a:rPr lang="cs-CZ" sz="1000" u="none" strike="noStrike">
                          <a:effectLst/>
                        </a:rPr>
                        <a:t>Finland</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-1,4</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-4,4</a:t>
                      </a:r>
                      <a:endParaRPr lang="cs-CZ" sz="1000" b="1" i="0" u="none" strike="noStrike">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576916314"/>
                  </a:ext>
                </a:extLst>
              </a:tr>
              <a:tr h="163218">
                <a:tc>
                  <a:txBody>
                    <a:bodyPr/>
                    <a:lstStyle/>
                    <a:p>
                      <a:pPr algn="l" fontAlgn="b"/>
                      <a:r>
                        <a:rPr lang="cs-CZ" sz="1000" u="none" strike="noStrike">
                          <a:effectLst/>
                        </a:rPr>
                        <a:t>Sweden</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0,2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-8,3</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4293916401"/>
                  </a:ext>
                </a:extLst>
              </a:tr>
              <a:tr h="163218">
                <a:tc>
                  <a:txBody>
                    <a:bodyPr/>
                    <a:lstStyle/>
                    <a:p>
                      <a:pPr algn="l" fontAlgn="b"/>
                      <a:r>
                        <a:rPr lang="cs-CZ" sz="1000" u="none" strike="noStrike">
                          <a:effectLst/>
                        </a:rPr>
                        <a:t>United Kingdom</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4943" marR="4943" marT="4943" marB="0" anchor="b"/>
                </a:tc>
                <a:tc>
                  <a:txBody>
                    <a:bodyPr/>
                    <a:lstStyle/>
                    <a:p>
                      <a:pPr algn="r" fontAlgn="b"/>
                      <a:r>
                        <a:rPr lang="cs-CZ" sz="1000" b="1" u="none" strike="noStrike">
                          <a:solidFill>
                            <a:srgbClr val="FF0000"/>
                          </a:solidFill>
                          <a:effectLst/>
                        </a:rPr>
                        <a:t>-2,2</a:t>
                      </a:r>
                      <a:endParaRPr lang="cs-CZ" sz="10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1000" b="1" u="none" strike="noStrike" dirty="0">
                          <a:solidFill>
                            <a:srgbClr val="FF0000"/>
                          </a:solidFill>
                          <a:effectLst/>
                        </a:rPr>
                        <a:t>-20,4</a:t>
                      </a:r>
                      <a:endParaRPr lang="cs-CZ" sz="10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141225055"/>
                  </a:ext>
                </a:extLst>
              </a:tr>
            </a:tbl>
          </a:graphicData>
        </a:graphic>
      </p:graphicFrame>
    </p:spTree>
    <p:extLst>
      <p:ext uri="{BB962C8B-B14F-4D97-AF65-F5344CB8AC3E}">
        <p14:creationId xmlns:p14="http://schemas.microsoft.com/office/powerpoint/2010/main" val="439141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Kritika HDP jako ukazatele</a:t>
            </a:r>
            <a:endParaRPr lang="cs-CZ" dirty="0"/>
          </a:p>
        </p:txBody>
      </p:sp>
      <p:sp>
        <p:nvSpPr>
          <p:cNvPr id="3" name="Zástupný symbol pro obsah 2"/>
          <p:cNvSpPr>
            <a:spLocks noGrp="1"/>
          </p:cNvSpPr>
          <p:nvPr>
            <p:ph idx="1"/>
          </p:nvPr>
        </p:nvSpPr>
        <p:spPr>
          <a:xfrm>
            <a:off x="179512" y="1774825"/>
            <a:ext cx="8507288" cy="4625975"/>
          </a:xfrm>
        </p:spPr>
        <p:txBody>
          <a:bodyPr/>
          <a:lstStyle/>
          <a:p>
            <a:pPr>
              <a:spcAft>
                <a:spcPts val="1200"/>
              </a:spcAft>
              <a:buFontTx/>
              <a:buChar char="-"/>
            </a:pPr>
            <a:r>
              <a:rPr lang="cs-CZ" sz="1800" dirty="0"/>
              <a:t>Součet výdajů v ekonomice (peněžní toky)</a:t>
            </a:r>
          </a:p>
          <a:p>
            <a:pPr>
              <a:spcAft>
                <a:spcPts val="1200"/>
              </a:spcAft>
              <a:buFontTx/>
              <a:buChar char="-"/>
            </a:pPr>
            <a:r>
              <a:rPr lang="cs-CZ" sz="1800" dirty="0"/>
              <a:t>Může docházet ke zkreslení (dominance jednoho sektoru, šedá ekonomika)</a:t>
            </a:r>
          </a:p>
          <a:p>
            <a:pPr>
              <a:spcAft>
                <a:spcPts val="1200"/>
              </a:spcAft>
              <a:buFontTx/>
              <a:buChar char="-"/>
            </a:pPr>
            <a:r>
              <a:rPr lang="cs-CZ" sz="1800" dirty="0"/>
              <a:t>Důležitá je i dimenze udržitelnosti s ohledem na přírodní zdroje, očekávané délky života, vzdělanost obyvatelstva atd.</a:t>
            </a:r>
          </a:p>
          <a:p>
            <a:pPr>
              <a:spcAft>
                <a:spcPts val="1200"/>
              </a:spcAft>
              <a:buFontTx/>
              <a:buChar char="-"/>
            </a:pPr>
            <a:r>
              <a:rPr lang="cs-CZ" sz="1800" dirty="0"/>
              <a:t>Ekologické limity (viz. kjótský protokol a USA)</a:t>
            </a:r>
          </a:p>
          <a:p>
            <a:pPr>
              <a:spcAft>
                <a:spcPts val="1200"/>
              </a:spcAft>
              <a:buFontTx/>
              <a:buChar char="-"/>
            </a:pPr>
            <a:r>
              <a:rPr lang="cs-CZ" sz="1800" dirty="0"/>
              <a:t>Problematika výdajů na armádu (roste G) – roste ale životní úroveň obyvatel? </a:t>
            </a:r>
          </a:p>
          <a:p>
            <a:pPr>
              <a:spcAft>
                <a:spcPts val="1200"/>
              </a:spcAft>
              <a:buFontTx/>
              <a:buChar char="-"/>
            </a:pPr>
            <a:r>
              <a:rPr lang="cs-CZ" sz="1800" dirty="0"/>
              <a:t>Volný čas (při obětování volného času lze více pracovat a přispívat k růstu HDP), znamená to ale růst životní úrovně?</a:t>
            </a:r>
          </a:p>
          <a:p>
            <a:pPr>
              <a:spcAft>
                <a:spcPts val="1200"/>
              </a:spcAft>
              <a:buFontTx/>
              <a:buChar char="-"/>
            </a:pPr>
            <a:r>
              <a:rPr lang="cs-CZ" sz="1800" dirty="0"/>
              <a:t>Růst HDP za cenu zadlužování</a:t>
            </a:r>
          </a:p>
          <a:p>
            <a:pPr>
              <a:spcAft>
                <a:spcPts val="1200"/>
              </a:spcAft>
              <a:buFontTx/>
              <a:buChar char="-"/>
            </a:pPr>
            <a:r>
              <a:rPr lang="cs-CZ" sz="1800" dirty="0"/>
              <a:t>Distribuce příjmů mezi obyvateli země (SAE nebo Rovníková Guinea)</a:t>
            </a:r>
          </a:p>
          <a:p>
            <a:pPr>
              <a:spcAft>
                <a:spcPts val="1200"/>
              </a:spcAft>
              <a:buFontTx/>
              <a:buChar char="-"/>
            </a:pPr>
            <a:r>
              <a:rPr lang="cs-CZ" sz="1800" dirty="0"/>
              <a:t>=&gt; HDP nelze vnímat jako vhodný ukazatel blahobytu, spíše jako ukazatele produkční výkonnosti a je nutné jej doplnit dalšími dodatečnými ukazateli</a:t>
            </a:r>
          </a:p>
        </p:txBody>
      </p:sp>
    </p:spTree>
    <p:extLst>
      <p:ext uri="{BB962C8B-B14F-4D97-AF65-F5344CB8AC3E}">
        <p14:creationId xmlns:p14="http://schemas.microsoft.com/office/powerpoint/2010/main" val="2157576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Alternativní ukazatele měření výkonnosti ekonomiky</a:t>
            </a:r>
            <a:endParaRPr lang="cs-CZ" dirty="0"/>
          </a:p>
        </p:txBody>
      </p:sp>
      <p:sp>
        <p:nvSpPr>
          <p:cNvPr id="3" name="Zástupný symbol pro obsah 2"/>
          <p:cNvSpPr>
            <a:spLocks noGrp="1"/>
          </p:cNvSpPr>
          <p:nvPr>
            <p:ph idx="1"/>
          </p:nvPr>
        </p:nvSpPr>
        <p:spPr/>
        <p:txBody>
          <a:bodyPr/>
          <a:lstStyle/>
          <a:p>
            <a:r>
              <a:rPr lang="cs-CZ" b="1" dirty="0"/>
              <a:t>čistý ekonomický blahobyt  </a:t>
            </a:r>
            <a:r>
              <a:rPr lang="cs-CZ" dirty="0" smtClean="0"/>
              <a:t>upravuje HDP o:</a:t>
            </a:r>
          </a:p>
          <a:p>
            <a:pPr>
              <a:buFontTx/>
              <a:buChar char="-"/>
            </a:pPr>
            <a:r>
              <a:rPr lang="cs-CZ" sz="2400" dirty="0" smtClean="0"/>
              <a:t>hodnotu </a:t>
            </a:r>
            <a:r>
              <a:rPr lang="cs-CZ" sz="2400" dirty="0"/>
              <a:t>volného času jako jednu z forem široce pojímaného </a:t>
            </a:r>
            <a:r>
              <a:rPr lang="cs-CZ" sz="2400" dirty="0" smtClean="0"/>
              <a:t>bohatství</a:t>
            </a:r>
          </a:p>
          <a:p>
            <a:pPr>
              <a:buFontTx/>
              <a:buChar char="-"/>
            </a:pPr>
            <a:r>
              <a:rPr lang="cs-CZ" sz="2400" dirty="0"/>
              <a:t>netržní statky to je statky vytvářené v domácnosti, například úklid</a:t>
            </a:r>
            <a:r>
              <a:rPr lang="cs-CZ" sz="2400" dirty="0" smtClean="0"/>
              <a:t>,</a:t>
            </a:r>
          </a:p>
          <a:p>
            <a:pPr>
              <a:buFontTx/>
              <a:buChar char="-"/>
            </a:pPr>
            <a:r>
              <a:rPr lang="cs-CZ" sz="2400" dirty="0"/>
              <a:t>kvalitu statků – mnohdy cenový vývoj ukazuje opačný směr než kvalita </a:t>
            </a:r>
            <a:r>
              <a:rPr lang="cs-CZ" sz="2400" dirty="0" smtClean="0"/>
              <a:t>statků</a:t>
            </a:r>
          </a:p>
          <a:p>
            <a:pPr>
              <a:buFontTx/>
              <a:buChar char="-"/>
            </a:pPr>
            <a:r>
              <a:rPr lang="cs-CZ" sz="2400" dirty="0"/>
              <a:t>stínovou (šedou) ekonomiku - zahrnuje legální aktivity, které ale neprocházejí oficiálním</a:t>
            </a:r>
          </a:p>
          <a:p>
            <a:pPr>
              <a:buFontTx/>
              <a:buChar char="-"/>
            </a:pPr>
            <a:r>
              <a:rPr lang="cs-CZ" sz="2400" dirty="0"/>
              <a:t>trhem, je utajená a není evidovaná, </a:t>
            </a:r>
            <a:r>
              <a:rPr lang="cs-CZ" sz="2400" dirty="0" smtClean="0"/>
              <a:t>souvisí </a:t>
            </a:r>
            <a:r>
              <a:rPr lang="cs-CZ" sz="2400" dirty="0"/>
              <a:t>s daňovými </a:t>
            </a:r>
            <a:r>
              <a:rPr lang="cs-CZ" sz="2400" dirty="0" smtClean="0"/>
              <a:t>úniky</a:t>
            </a:r>
          </a:p>
          <a:p>
            <a:pPr>
              <a:buFontTx/>
              <a:buChar char="-"/>
            </a:pPr>
            <a:r>
              <a:rPr lang="cs-CZ" sz="2400" dirty="0"/>
              <a:t>škody na životním prostředí - tzv. negativní externality, které ve skutečnosti hodnotu </a:t>
            </a:r>
            <a:r>
              <a:rPr lang="cs-CZ" sz="2400" dirty="0" smtClean="0"/>
              <a:t>HDP snižují</a:t>
            </a:r>
            <a:r>
              <a:rPr lang="cs-CZ" sz="2400" dirty="0"/>
              <a:t>.</a:t>
            </a:r>
          </a:p>
        </p:txBody>
      </p:sp>
    </p:spTree>
    <p:extLst>
      <p:ext uri="{BB962C8B-B14F-4D97-AF65-F5344CB8AC3E}">
        <p14:creationId xmlns:p14="http://schemas.microsoft.com/office/powerpoint/2010/main" val="2312364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Alternativní ukazatele měření výkonnosti ekonomiky</a:t>
            </a:r>
            <a:endParaRPr lang="cs-CZ" dirty="0"/>
          </a:p>
        </p:txBody>
      </p:sp>
      <p:sp>
        <p:nvSpPr>
          <p:cNvPr id="3" name="Zástupný symbol pro obsah 2"/>
          <p:cNvSpPr>
            <a:spLocks noGrp="1"/>
          </p:cNvSpPr>
          <p:nvPr>
            <p:ph idx="1"/>
          </p:nvPr>
        </p:nvSpPr>
        <p:spPr/>
        <p:txBody>
          <a:bodyPr/>
          <a:lstStyle/>
          <a:p>
            <a:r>
              <a:rPr lang="cs-CZ" b="1" dirty="0" smtClean="0"/>
              <a:t>Index lidského rozvoje (HDI)</a:t>
            </a:r>
            <a:r>
              <a:rPr lang="cs-CZ" dirty="0" smtClean="0"/>
              <a:t>:</a:t>
            </a:r>
          </a:p>
          <a:p>
            <a:pPr>
              <a:buFontTx/>
              <a:buChar char="-"/>
            </a:pPr>
            <a:r>
              <a:rPr lang="cs-CZ" sz="2400" dirty="0"/>
              <a:t>pro srovnání klíčových rozměrů lidského rozvoje, mezi které patří: dlouhý a zdravý život, přístup ke vzdělání a životní </a:t>
            </a:r>
            <a:r>
              <a:rPr lang="cs-CZ" sz="2400" dirty="0" smtClean="0"/>
              <a:t>standard</a:t>
            </a:r>
          </a:p>
          <a:p>
            <a:pPr>
              <a:buFontTx/>
              <a:buChar char="-"/>
            </a:pPr>
            <a:r>
              <a:rPr lang="cs-CZ" sz="2400" u="sng" dirty="0" smtClean="0"/>
              <a:t>Součástí indexu jsou:</a:t>
            </a:r>
          </a:p>
          <a:p>
            <a:pPr>
              <a:buFontTx/>
              <a:buChar char="-"/>
            </a:pPr>
            <a:r>
              <a:rPr lang="cs-CZ" sz="2400" dirty="0" smtClean="0"/>
              <a:t>Očekávaná délka života</a:t>
            </a:r>
          </a:p>
          <a:p>
            <a:pPr>
              <a:buFontTx/>
              <a:buChar char="-"/>
            </a:pPr>
            <a:r>
              <a:rPr lang="cs-CZ" sz="2400" dirty="0" smtClean="0"/>
              <a:t>Délka vzdělávání</a:t>
            </a:r>
          </a:p>
          <a:p>
            <a:pPr>
              <a:buFontTx/>
              <a:buChar char="-"/>
            </a:pPr>
            <a:r>
              <a:rPr lang="cs-CZ" sz="2400" dirty="0" smtClean="0"/>
              <a:t>HDP</a:t>
            </a:r>
          </a:p>
          <a:p>
            <a:pPr>
              <a:buFontTx/>
              <a:buChar char="-"/>
            </a:pPr>
            <a:endParaRPr lang="cs-CZ" sz="2400" dirty="0"/>
          </a:p>
        </p:txBody>
      </p:sp>
    </p:spTree>
    <p:extLst>
      <p:ext uri="{BB962C8B-B14F-4D97-AF65-F5344CB8AC3E}">
        <p14:creationId xmlns:p14="http://schemas.microsoft.com/office/powerpoint/2010/main" val="1247231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HDI</a:t>
            </a:r>
            <a:endParaRPr lang="cs-CZ" dirty="0"/>
          </a:p>
        </p:txBody>
      </p:sp>
      <p:pic>
        <p:nvPicPr>
          <p:cNvPr id="4098" name="Picture 2" descr="http://upload.wikimedia.org/wikipedia/commons/thumb/3/34/2014_UN_Human_Development_Report_Quartiles.svg/863px-2014_UN_Human_Development_Report_Quartil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827903"/>
            <a:ext cx="9048647" cy="393191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07504" y="5657671"/>
            <a:ext cx="8856983" cy="830997"/>
          </a:xfrm>
          <a:prstGeom prst="rect">
            <a:avLst/>
          </a:prstGeom>
        </p:spPr>
        <p:txBody>
          <a:bodyPr wrap="square">
            <a:spAutoFit/>
          </a:bodyPr>
          <a:lstStyle/>
          <a:p>
            <a:r>
              <a:rPr lang="cs-CZ" dirty="0" smtClean="0"/>
              <a:t>HDI velmi </a:t>
            </a:r>
            <a:r>
              <a:rPr lang="cs-CZ" dirty="0"/>
              <a:t>vysoký (rozvinuté země</a:t>
            </a:r>
            <a:r>
              <a:rPr lang="cs-CZ" dirty="0" smtClean="0"/>
              <a:t>); HDI  vysoký </a:t>
            </a:r>
            <a:r>
              <a:rPr lang="cs-CZ" dirty="0"/>
              <a:t>(rozvojové země) </a:t>
            </a:r>
            <a:r>
              <a:rPr lang="cs-CZ" dirty="0" smtClean="0"/>
              <a:t>; HDI </a:t>
            </a:r>
            <a:r>
              <a:rPr lang="cs-CZ" dirty="0"/>
              <a:t> střední (rozvojové země</a:t>
            </a:r>
            <a:r>
              <a:rPr lang="cs-CZ" dirty="0" smtClean="0"/>
              <a:t>);  HDI</a:t>
            </a:r>
            <a:r>
              <a:rPr lang="cs-CZ" dirty="0"/>
              <a:t> nízký (rozvojové země) </a:t>
            </a:r>
          </a:p>
        </p:txBody>
      </p:sp>
    </p:spTree>
    <p:extLst>
      <p:ext uri="{BB962C8B-B14F-4D97-AF65-F5344CB8AC3E}">
        <p14:creationId xmlns:p14="http://schemas.microsoft.com/office/powerpoint/2010/main" val="389975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07504" y="1500188"/>
            <a:ext cx="9001000" cy="5072062"/>
          </a:xfrm>
        </p:spPr>
        <p:txBody>
          <a:bodyPr rtlCol="0">
            <a:normAutofit/>
          </a:bodyPr>
          <a:lstStyle/>
          <a:p>
            <a:pPr marL="633222" indent="-514350" fontAlgn="auto">
              <a:spcBef>
                <a:spcPts val="600"/>
              </a:spcBef>
              <a:spcAft>
                <a:spcPts val="0"/>
              </a:spcAft>
              <a:buFont typeface="+mj-lt"/>
              <a:buAutoNum type="arabicPeriod"/>
              <a:defRPr/>
            </a:pPr>
            <a:r>
              <a:rPr lang="cs-CZ" sz="3300" b="1" dirty="0" smtClean="0">
                <a:effectLst>
                  <a:outerShdw blurRad="38100" dist="38100" dir="2700000" algn="tl">
                    <a:srgbClr val="FFFFFF"/>
                  </a:outerShdw>
                </a:effectLst>
              </a:rPr>
              <a:t>Docházka na semináře (60 </a:t>
            </a:r>
            <a:r>
              <a:rPr lang="cs-CZ" sz="3300" b="1" dirty="0" smtClean="0">
                <a:effectLst>
                  <a:outerShdw blurRad="38100" dist="38100" dir="2700000" algn="tl">
                    <a:srgbClr val="FFFFFF"/>
                  </a:outerShdw>
                </a:effectLst>
              </a:rPr>
              <a:t>%) – </a:t>
            </a:r>
            <a:r>
              <a:rPr lang="cs-CZ" sz="3300" b="1" dirty="0" smtClean="0">
                <a:solidFill>
                  <a:srgbClr val="FF0000"/>
                </a:solidFill>
                <a:effectLst>
                  <a:outerShdw blurRad="38100" dist="38100" dir="2700000" algn="tl">
                    <a:srgbClr val="FFFFFF"/>
                  </a:outerShdw>
                </a:effectLst>
              </a:rPr>
              <a:t>NEPLATÍ </a:t>
            </a:r>
            <a:r>
              <a:rPr lang="cs-CZ" sz="3300" b="1" dirty="0" smtClean="0">
                <a:solidFill>
                  <a:srgbClr val="FF0000"/>
                </a:solidFill>
                <a:effectLst>
                  <a:outerShdw blurRad="38100" dist="38100" dir="2700000" algn="tl">
                    <a:srgbClr val="FFFFFF"/>
                  </a:outerShdw>
                </a:effectLst>
                <a:sym typeface="Wingdings" panose="05000000000000000000" pitchFamily="2" charset="2"/>
              </a:rPr>
              <a:t></a:t>
            </a:r>
            <a:endParaRPr lang="cs-CZ" sz="3300" b="1" dirty="0" smtClean="0">
              <a:solidFill>
                <a:srgbClr val="FF0000"/>
              </a:solidFill>
              <a:effectLst>
                <a:outerShdw blurRad="38100" dist="38100" dir="2700000" algn="tl">
                  <a:srgbClr val="FFFFFF"/>
                </a:outerShdw>
              </a:effectLst>
            </a:endParaRPr>
          </a:p>
          <a:p>
            <a:pPr marL="633222" indent="-514350" fontAlgn="auto">
              <a:spcBef>
                <a:spcPts val="600"/>
              </a:spcBef>
              <a:spcAft>
                <a:spcPts val="0"/>
              </a:spcAft>
              <a:buFont typeface="+mj-lt"/>
              <a:buAutoNum type="arabicPeriod"/>
              <a:defRPr/>
            </a:pPr>
            <a:r>
              <a:rPr lang="cs-CZ" sz="3300" b="1" dirty="0" smtClean="0">
                <a:effectLst>
                  <a:outerShdw blurRad="38100" dist="38100" dir="2700000" algn="tl">
                    <a:srgbClr val="FFFFFF"/>
                  </a:outerShdw>
                </a:effectLst>
              </a:rPr>
              <a:t>Průběžný </a:t>
            </a:r>
            <a:r>
              <a:rPr lang="cs-CZ" sz="3300" b="1" dirty="0" smtClean="0">
                <a:effectLst>
                  <a:outerShdw blurRad="38100" dist="38100" dir="2700000" algn="tl">
                    <a:srgbClr val="FFFFFF"/>
                  </a:outerShdw>
                </a:effectLst>
              </a:rPr>
              <a:t>test (online v IS SLU)</a:t>
            </a:r>
            <a:endParaRPr lang="cs-CZ" sz="3300" b="1" dirty="0" smtClean="0">
              <a:effectLst>
                <a:outerShdw blurRad="38100" dist="38100" dir="2700000" algn="tl">
                  <a:srgbClr val="FFFFFF"/>
                </a:outerShdw>
              </a:effectLst>
            </a:endParaRPr>
          </a:p>
          <a:p>
            <a:pPr marL="633222" indent="-514350" fontAlgn="auto">
              <a:spcBef>
                <a:spcPts val="600"/>
              </a:spcBef>
              <a:spcAft>
                <a:spcPts val="0"/>
              </a:spcAft>
              <a:buFont typeface="+mj-lt"/>
              <a:buAutoNum type="arabicPeriod"/>
              <a:defRPr/>
            </a:pPr>
            <a:r>
              <a:rPr lang="cs-CZ" sz="3300" b="1" dirty="0" smtClean="0">
                <a:effectLst>
                  <a:outerShdw blurRad="38100" dist="38100" dir="2700000" algn="tl">
                    <a:srgbClr val="FFFFFF"/>
                  </a:outerShdw>
                </a:effectLst>
              </a:rPr>
              <a:t>Zkouška</a:t>
            </a:r>
          </a:p>
          <a:p>
            <a:pPr marL="633222" indent="-514350" fontAlgn="auto">
              <a:spcBef>
                <a:spcPts val="600"/>
              </a:spcBef>
              <a:spcAft>
                <a:spcPts val="0"/>
              </a:spcAft>
              <a:buFont typeface="+mj-lt"/>
              <a:buAutoNum type="arabicPeriod"/>
              <a:defRPr/>
            </a:pPr>
            <a:endParaRPr lang="cs-CZ" sz="3300" b="1" dirty="0">
              <a:effectLst>
                <a:outerShdw blurRad="38100" dist="38100" dir="2700000" algn="tl">
                  <a:srgbClr val="FFFFFF"/>
                </a:outerShdw>
              </a:effectLst>
            </a:endParaRPr>
          </a:p>
          <a:p>
            <a:pPr marL="768096" lvl="2" indent="0" fontAlgn="auto">
              <a:spcBef>
                <a:spcPts val="600"/>
              </a:spcBef>
              <a:spcAft>
                <a:spcPts val="0"/>
              </a:spcAft>
              <a:buClr>
                <a:schemeClr val="accent3"/>
              </a:buClr>
              <a:buNone/>
              <a:defRPr/>
            </a:pPr>
            <a:r>
              <a:rPr lang="cs-CZ" b="1" u="sng" dirty="0" smtClean="0"/>
              <a:t>Celkem 100 bodů</a:t>
            </a:r>
            <a:r>
              <a:rPr lang="cs-CZ" b="1" dirty="0" smtClean="0"/>
              <a:t> v tomto rozložení:</a:t>
            </a:r>
          </a:p>
          <a:p>
            <a:pPr marL="1110996" lvl="2" indent="-342900" fontAlgn="auto">
              <a:spcBef>
                <a:spcPts val="600"/>
              </a:spcBef>
              <a:spcAft>
                <a:spcPts val="0"/>
              </a:spcAft>
              <a:buClr>
                <a:schemeClr val="accent3"/>
              </a:buClr>
              <a:buFontTx/>
              <a:buChar char="-"/>
              <a:defRPr/>
            </a:pPr>
            <a:r>
              <a:rPr lang="cs-CZ" b="1" dirty="0"/>
              <a:t>a</a:t>
            </a:r>
            <a:r>
              <a:rPr lang="cs-CZ" b="1" dirty="0" smtClean="0"/>
              <a:t>ž 30 bodů za průběžný test – </a:t>
            </a:r>
            <a:r>
              <a:rPr lang="cs-CZ" b="1" dirty="0" smtClean="0">
                <a:solidFill>
                  <a:srgbClr val="FF0000"/>
                </a:solidFill>
              </a:rPr>
              <a:t>15</a:t>
            </a:r>
            <a:r>
              <a:rPr lang="cs-CZ" b="1" dirty="0" smtClean="0">
                <a:solidFill>
                  <a:srgbClr val="FF0000"/>
                </a:solidFill>
              </a:rPr>
              <a:t>.4.2021 online</a:t>
            </a:r>
            <a:endParaRPr lang="cs-CZ" b="1" dirty="0" smtClean="0">
              <a:solidFill>
                <a:srgbClr val="FF0000"/>
              </a:solidFill>
            </a:endParaRPr>
          </a:p>
          <a:p>
            <a:pPr marL="1110996" lvl="2" indent="-342900" fontAlgn="auto">
              <a:spcBef>
                <a:spcPts val="600"/>
              </a:spcBef>
              <a:spcAft>
                <a:spcPts val="0"/>
              </a:spcAft>
              <a:buClr>
                <a:schemeClr val="accent3"/>
              </a:buClr>
              <a:buFontTx/>
              <a:buChar char="-"/>
              <a:defRPr/>
            </a:pPr>
            <a:r>
              <a:rPr lang="cs-CZ" b="1" dirty="0"/>
              <a:t>a</a:t>
            </a:r>
            <a:r>
              <a:rPr lang="cs-CZ" b="1" dirty="0" smtClean="0"/>
              <a:t>ž 10 bodů </a:t>
            </a:r>
            <a:r>
              <a:rPr lang="cs-CZ" b="1" dirty="0" smtClean="0"/>
              <a:t>za</a:t>
            </a:r>
            <a:r>
              <a:rPr lang="cs-CZ" b="1" dirty="0" smtClean="0"/>
              <a:t> </a:t>
            </a:r>
            <a:r>
              <a:rPr lang="cs-CZ" b="1" dirty="0" smtClean="0"/>
              <a:t>aktivitu na </a:t>
            </a:r>
            <a:r>
              <a:rPr lang="cs-CZ" b="1" dirty="0" smtClean="0"/>
              <a:t>seminářích (probíhá v MS </a:t>
            </a:r>
            <a:r>
              <a:rPr lang="cs-CZ" b="1" dirty="0" err="1" smtClean="0"/>
              <a:t>Teams</a:t>
            </a:r>
            <a:r>
              <a:rPr lang="cs-CZ" b="1" dirty="0" smtClean="0"/>
              <a:t>)</a:t>
            </a:r>
            <a:endParaRPr lang="cs-CZ" b="1" dirty="0" smtClean="0"/>
          </a:p>
          <a:p>
            <a:pPr marL="1110996" lvl="2" indent="-342900" fontAlgn="auto">
              <a:spcBef>
                <a:spcPts val="600"/>
              </a:spcBef>
              <a:spcAft>
                <a:spcPts val="0"/>
              </a:spcAft>
              <a:buClr>
                <a:schemeClr val="accent3"/>
              </a:buClr>
              <a:buFontTx/>
              <a:buChar char="-"/>
              <a:defRPr/>
            </a:pPr>
            <a:r>
              <a:rPr lang="cs-CZ" b="1" dirty="0"/>
              <a:t>a</a:t>
            </a:r>
            <a:r>
              <a:rPr lang="cs-CZ" b="1" dirty="0" smtClean="0"/>
              <a:t>ž 60 bodů za zkouškový test</a:t>
            </a:r>
            <a:endParaRPr lang="cs-CZ" b="1" dirty="0"/>
          </a:p>
        </p:txBody>
      </p:sp>
      <p:sp>
        <p:nvSpPr>
          <p:cNvPr id="6" name="Nadpis 5"/>
          <p:cNvSpPr>
            <a:spLocks noGrp="1"/>
          </p:cNvSpPr>
          <p:nvPr>
            <p:ph type="title"/>
          </p:nvPr>
        </p:nvSpPr>
        <p:spPr>
          <a:xfrm>
            <a:off x="457200" y="155448"/>
            <a:ext cx="6995120" cy="1252728"/>
          </a:xfrm>
        </p:spPr>
        <p:txBody>
          <a:bodyPr/>
          <a:lstStyle/>
          <a:p>
            <a:pPr fontAlgn="auto">
              <a:spcAft>
                <a:spcPts val="0"/>
              </a:spcAft>
              <a:defRPr/>
            </a:pPr>
            <a:r>
              <a:rPr lang="cs-CZ" sz="3600" dirty="0" smtClean="0">
                <a:solidFill>
                  <a:schemeClr val="accent1">
                    <a:satMod val="150000"/>
                  </a:schemeClr>
                </a:solidFill>
              </a:rPr>
              <a:t>Podmínky absolvování předmětu</a:t>
            </a:r>
            <a:endParaRPr lang="cs-CZ" sz="3600" dirty="0">
              <a:solidFill>
                <a:schemeClr val="accent1">
                  <a:satMod val="150000"/>
                </a:schemeClr>
              </a:solidFill>
            </a:endParaRPr>
          </a:p>
        </p:txBody>
      </p:sp>
      <p:pic>
        <p:nvPicPr>
          <p:cNvPr id="12292" name="Picture 4" descr="C:\Documents and Settings\Zam\Local Settings\Temporary Internet Files\Content.IE5\RG5WVU0Q\MPj040179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07931"/>
            <a:ext cx="12001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6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pPr algn="ctr" fontAlgn="auto">
              <a:spcAft>
                <a:spcPts val="0"/>
              </a:spcAft>
              <a:defRPr/>
            </a:pPr>
            <a:r>
              <a:rPr lang="cs-CZ" dirty="0" smtClean="0">
                <a:solidFill>
                  <a:schemeClr val="accent1">
                    <a:satMod val="150000"/>
                  </a:schemeClr>
                </a:solidFill>
              </a:rPr>
              <a:t>Stupnice hodnocení</a:t>
            </a:r>
            <a:endParaRPr lang="cs-CZ" dirty="0">
              <a:solidFill>
                <a:schemeClr val="accent1">
                  <a:satMod val="150000"/>
                </a:schemeClr>
              </a:solidFill>
            </a:endParaRPr>
          </a:p>
        </p:txBody>
      </p:sp>
      <p:sp>
        <p:nvSpPr>
          <p:cNvPr id="13316" name="Obdélník 9"/>
          <p:cNvSpPr>
            <a:spLocks noChangeArrowheads="1"/>
          </p:cNvSpPr>
          <p:nvPr/>
        </p:nvSpPr>
        <p:spPr bwMode="auto">
          <a:xfrm>
            <a:off x="714375" y="2571750"/>
            <a:ext cx="82867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cs-CZ" altLang="cs-CZ" b="1" dirty="0">
                <a:latin typeface="+mn-lt"/>
              </a:rPr>
              <a:t>0 - </a:t>
            </a:r>
            <a:r>
              <a:rPr lang="cs-CZ" altLang="cs-CZ" b="1" dirty="0" smtClean="0">
                <a:latin typeface="+mn-lt"/>
              </a:rPr>
              <a:t>59 bodů		</a:t>
            </a:r>
            <a:r>
              <a:rPr lang="cs-CZ" altLang="cs-CZ" b="1" dirty="0" smtClean="0">
                <a:solidFill>
                  <a:srgbClr val="FF0000"/>
                </a:solidFill>
                <a:latin typeface="+mn-lt"/>
              </a:rPr>
              <a:t>F </a:t>
            </a:r>
            <a:endParaRPr lang="cs-CZ" altLang="cs-CZ" b="1" dirty="0" smtClean="0">
              <a:latin typeface="+mn-lt"/>
            </a:endParaRPr>
          </a:p>
          <a:p>
            <a:pPr>
              <a:spcBef>
                <a:spcPts val="600"/>
              </a:spcBef>
            </a:pPr>
            <a:r>
              <a:rPr lang="cs-CZ" altLang="cs-CZ" b="1" dirty="0" smtClean="0">
                <a:latin typeface="+mn-lt"/>
              </a:rPr>
              <a:t>-------------------------------------------------------------------------------</a:t>
            </a:r>
          </a:p>
          <a:p>
            <a:pPr>
              <a:spcBef>
                <a:spcPts val="600"/>
              </a:spcBef>
            </a:pPr>
            <a:r>
              <a:rPr lang="cs-CZ" altLang="cs-CZ" b="1" dirty="0" smtClean="0">
                <a:latin typeface="+mn-lt"/>
              </a:rPr>
              <a:t>60 - 68 bodů		</a:t>
            </a:r>
            <a:r>
              <a:rPr lang="cs-CZ" altLang="cs-CZ" b="1" dirty="0" smtClean="0">
                <a:solidFill>
                  <a:srgbClr val="00B050"/>
                </a:solidFill>
                <a:latin typeface="+mn-lt"/>
              </a:rPr>
              <a:t>E</a:t>
            </a:r>
          </a:p>
          <a:p>
            <a:pPr>
              <a:spcBef>
                <a:spcPts val="600"/>
              </a:spcBef>
            </a:pPr>
            <a:r>
              <a:rPr lang="cs-CZ" altLang="cs-CZ" b="1" dirty="0" smtClean="0">
                <a:latin typeface="+mn-lt"/>
              </a:rPr>
              <a:t>69 – 75 bodů		</a:t>
            </a:r>
            <a:r>
              <a:rPr lang="cs-CZ" altLang="cs-CZ" b="1" dirty="0" smtClean="0">
                <a:solidFill>
                  <a:srgbClr val="00B050"/>
                </a:solidFill>
                <a:latin typeface="+mn-lt"/>
              </a:rPr>
              <a:t>D</a:t>
            </a:r>
          </a:p>
          <a:p>
            <a:pPr>
              <a:spcBef>
                <a:spcPts val="600"/>
              </a:spcBef>
            </a:pPr>
            <a:r>
              <a:rPr lang="cs-CZ" altLang="cs-CZ" b="1" dirty="0" smtClean="0">
                <a:latin typeface="+mn-lt"/>
              </a:rPr>
              <a:t>76 – 83 bodů		</a:t>
            </a:r>
            <a:r>
              <a:rPr lang="cs-CZ" altLang="cs-CZ" b="1" dirty="0" smtClean="0">
                <a:solidFill>
                  <a:srgbClr val="00B050"/>
                </a:solidFill>
                <a:latin typeface="+mn-lt"/>
              </a:rPr>
              <a:t>C</a:t>
            </a:r>
          </a:p>
          <a:p>
            <a:pPr>
              <a:spcBef>
                <a:spcPts val="600"/>
              </a:spcBef>
            </a:pPr>
            <a:r>
              <a:rPr lang="cs-CZ" altLang="cs-CZ" b="1" dirty="0" smtClean="0">
                <a:latin typeface="+mn-lt"/>
              </a:rPr>
              <a:t>84 – 90 bodů		</a:t>
            </a:r>
            <a:r>
              <a:rPr lang="cs-CZ" altLang="cs-CZ" b="1" dirty="0" smtClean="0">
                <a:solidFill>
                  <a:srgbClr val="00B050"/>
                </a:solidFill>
                <a:latin typeface="+mn-lt"/>
              </a:rPr>
              <a:t>B</a:t>
            </a:r>
          </a:p>
          <a:p>
            <a:pPr>
              <a:spcBef>
                <a:spcPts val="600"/>
              </a:spcBef>
            </a:pPr>
            <a:r>
              <a:rPr lang="cs-CZ" altLang="cs-CZ" b="1" dirty="0" smtClean="0">
                <a:latin typeface="+mn-lt"/>
              </a:rPr>
              <a:t>91 – 100 bodů		</a:t>
            </a:r>
            <a:r>
              <a:rPr lang="cs-CZ" altLang="cs-CZ" b="1" dirty="0" smtClean="0">
                <a:solidFill>
                  <a:srgbClr val="00B050"/>
                </a:solidFill>
                <a:latin typeface="+mn-lt"/>
              </a:rPr>
              <a:t>A</a:t>
            </a:r>
            <a:r>
              <a:rPr lang="cs-CZ" altLang="cs-CZ" b="1" dirty="0" smtClean="0">
                <a:latin typeface="+mn-lt"/>
              </a:rPr>
              <a:t>		</a:t>
            </a:r>
            <a:endParaRPr lang="cs-CZ" altLang="cs-CZ" b="1" dirty="0">
              <a:latin typeface="+mn-lt"/>
            </a:endParaRPr>
          </a:p>
        </p:txBody>
      </p:sp>
      <p:pic>
        <p:nvPicPr>
          <p:cNvPr id="13317" name="Picture 5" descr="C:\Documents and Settings\Zam\Local Settings\Temporary Internet Files\Content.IE5\8FGOQEE4\MCj0441322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62" y="4028217"/>
            <a:ext cx="4429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C:\Documents and Settings\Zam\Local Settings\Temporary Internet Files\Content.IE5\HCI896Z5\MCj044132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43" y="2624613"/>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39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188" y="1714500"/>
            <a:ext cx="8607300" cy="4786313"/>
          </a:xfrm>
        </p:spPr>
        <p:txBody>
          <a:bodyPr/>
          <a:lstStyle/>
          <a:p>
            <a:r>
              <a:rPr lang="cs-CZ" sz="2000" b="1" dirty="0" smtClean="0">
                <a:solidFill>
                  <a:srgbClr val="00B050"/>
                </a:solidFill>
              </a:rPr>
              <a:t>TVRDOŇ, M. </a:t>
            </a:r>
            <a:r>
              <a:rPr lang="cs-CZ" sz="2000" b="1" i="1" dirty="0">
                <a:solidFill>
                  <a:srgbClr val="00B050"/>
                </a:solidFill>
              </a:rPr>
              <a:t>Obecná ekonomie II</a:t>
            </a:r>
            <a:r>
              <a:rPr lang="cs-CZ" sz="2000" b="1" dirty="0">
                <a:solidFill>
                  <a:srgbClr val="00B050"/>
                </a:solidFill>
              </a:rPr>
              <a:t>. SU OPF, </a:t>
            </a:r>
            <a:r>
              <a:rPr lang="cs-CZ" sz="2000" b="1" dirty="0" smtClean="0">
                <a:solidFill>
                  <a:srgbClr val="00B050"/>
                </a:solidFill>
              </a:rPr>
              <a:t>2019. Distanční studijní opora. </a:t>
            </a:r>
            <a:endParaRPr lang="cs-CZ" sz="2000" b="1" dirty="0">
              <a:solidFill>
                <a:srgbClr val="00B050"/>
              </a:solidFill>
            </a:endParaRPr>
          </a:p>
          <a:p>
            <a:r>
              <a:rPr lang="cs-CZ" sz="2000" dirty="0" smtClean="0"/>
              <a:t>HOLMAN</a:t>
            </a:r>
            <a:r>
              <a:rPr lang="cs-CZ" sz="2000" dirty="0"/>
              <a:t>, R. </a:t>
            </a:r>
            <a:r>
              <a:rPr lang="cs-CZ" sz="2000" i="1" dirty="0"/>
              <a:t>Ekonomie</a:t>
            </a:r>
            <a:r>
              <a:rPr lang="cs-CZ" sz="2000" dirty="0"/>
              <a:t>. Praha, 2002. ISBN 80-7179-681-6. </a:t>
            </a:r>
            <a:endParaRPr lang="cs-CZ" sz="2000" dirty="0" smtClean="0"/>
          </a:p>
          <a:p>
            <a:r>
              <a:rPr lang="cs-CZ" sz="2000" dirty="0" smtClean="0"/>
              <a:t>POŠTA</a:t>
            </a:r>
            <a:r>
              <a:rPr lang="cs-CZ" sz="2000" dirty="0"/>
              <a:t>, V., SIRŮČEK, P. </a:t>
            </a:r>
            <a:r>
              <a:rPr lang="cs-CZ" sz="2000" i="1" dirty="0"/>
              <a:t>Makroekonomie - základní kurs. Cvičebnice</a:t>
            </a:r>
            <a:r>
              <a:rPr lang="cs-CZ" sz="2000" dirty="0"/>
              <a:t>. Slaný, 2006. ISBN 80-86175-42-1. </a:t>
            </a:r>
            <a:endParaRPr lang="cs-CZ" sz="2000" dirty="0" smtClean="0"/>
          </a:p>
          <a:p>
            <a:r>
              <a:rPr lang="cs-CZ" sz="2000" dirty="0" smtClean="0"/>
              <a:t>PAULÍK</a:t>
            </a:r>
            <a:r>
              <a:rPr lang="cs-CZ" sz="2000" dirty="0"/>
              <a:t>, T., PELLEŠOVÁ, P. </a:t>
            </a:r>
            <a:r>
              <a:rPr lang="cs-CZ" sz="2000" i="1" dirty="0"/>
              <a:t>Makroekonomie A. Opora pro distanční studium</a:t>
            </a:r>
            <a:r>
              <a:rPr lang="cs-CZ" sz="2000" dirty="0"/>
              <a:t>. Karviná, 2005. ISBN 80-7248-234-3. </a:t>
            </a:r>
            <a:endParaRPr lang="cs-CZ" sz="2000" dirty="0" smtClean="0"/>
          </a:p>
          <a:p>
            <a:r>
              <a:rPr lang="cs-CZ" sz="2000" dirty="0" smtClean="0"/>
              <a:t>RUSMICHOVÁ</a:t>
            </a:r>
            <a:r>
              <a:rPr lang="cs-CZ" sz="2000" dirty="0"/>
              <a:t>, L., SOUKUP, J. A KOL. </a:t>
            </a:r>
            <a:r>
              <a:rPr lang="cs-CZ" sz="2000" i="1" dirty="0"/>
              <a:t>Makroekonomie. Základní kurz</a:t>
            </a:r>
            <a:r>
              <a:rPr lang="cs-CZ" sz="2000" dirty="0"/>
              <a:t>. Slaný, 2002. ISBN 80-86175-24-3. </a:t>
            </a:r>
            <a:endParaRPr lang="cs-CZ" sz="2000" dirty="0" smtClean="0"/>
          </a:p>
          <a:p>
            <a:r>
              <a:rPr lang="cs-CZ" sz="2000" dirty="0" smtClean="0"/>
              <a:t>PELLEŠOVÁ</a:t>
            </a:r>
            <a:r>
              <a:rPr lang="cs-CZ" sz="2000" dirty="0"/>
              <a:t>, P. </a:t>
            </a:r>
            <a:r>
              <a:rPr lang="cs-CZ" sz="2000" i="1" dirty="0"/>
              <a:t>Obecná ekonomie II</a:t>
            </a:r>
            <a:r>
              <a:rPr lang="cs-CZ" sz="2000" dirty="0"/>
              <a:t>. SU OPF, 2013. ISBN 978-80-7248-959-6. </a:t>
            </a:r>
            <a:endParaRPr lang="cs-CZ" sz="2000" dirty="0" smtClean="0"/>
          </a:p>
          <a:p>
            <a:r>
              <a:rPr lang="cs-CZ" sz="2000" dirty="0" smtClean="0"/>
              <a:t>MANKIW</a:t>
            </a:r>
            <a:r>
              <a:rPr lang="cs-CZ" sz="2000" dirty="0"/>
              <a:t>, N. G. </a:t>
            </a:r>
            <a:r>
              <a:rPr lang="cs-CZ" sz="2000" i="1" dirty="0" err="1"/>
              <a:t>Principles</a:t>
            </a:r>
            <a:r>
              <a:rPr lang="cs-CZ" sz="2000" i="1" dirty="0"/>
              <a:t> </a:t>
            </a:r>
            <a:r>
              <a:rPr lang="cs-CZ" sz="2000" i="1" dirty="0" err="1"/>
              <a:t>of</a:t>
            </a:r>
            <a:r>
              <a:rPr lang="cs-CZ" sz="2000" i="1" dirty="0"/>
              <a:t> </a:t>
            </a:r>
            <a:r>
              <a:rPr lang="cs-CZ" sz="2000" i="1" dirty="0" err="1"/>
              <a:t>Macroeconomics</a:t>
            </a:r>
            <a:r>
              <a:rPr lang="cs-CZ" sz="2000" dirty="0"/>
              <a:t>. </a:t>
            </a:r>
            <a:r>
              <a:rPr lang="cs-CZ" sz="2000" dirty="0" err="1"/>
              <a:t>Mason</a:t>
            </a:r>
            <a:r>
              <a:rPr lang="cs-CZ" sz="2000" dirty="0"/>
              <a:t>: </a:t>
            </a:r>
            <a:r>
              <a:rPr lang="cs-CZ" sz="2000" dirty="0" err="1"/>
              <a:t>Cengage</a:t>
            </a:r>
            <a:r>
              <a:rPr lang="cs-CZ" sz="2000" dirty="0"/>
              <a:t> </a:t>
            </a:r>
            <a:r>
              <a:rPr lang="cs-CZ" sz="2000" dirty="0" err="1"/>
              <a:t>Learning</a:t>
            </a:r>
            <a:r>
              <a:rPr lang="cs-CZ" sz="2000" dirty="0"/>
              <a:t>, 2011. ISBN 978-0538453042. </a:t>
            </a:r>
            <a:endParaRPr lang="cs-CZ" sz="2000" dirty="0" smtClean="0"/>
          </a:p>
          <a:p>
            <a:r>
              <a:rPr lang="cs-CZ" sz="2000" dirty="0" smtClean="0"/>
              <a:t>FUCHS</a:t>
            </a:r>
            <a:r>
              <a:rPr lang="cs-CZ" sz="2000" dirty="0"/>
              <a:t>, K., TULEJA, P. </a:t>
            </a:r>
            <a:r>
              <a:rPr lang="cs-CZ" sz="2000" i="1" dirty="0"/>
              <a:t>Základy ekonomie</a:t>
            </a:r>
            <a:r>
              <a:rPr lang="cs-CZ" sz="2000" dirty="0"/>
              <a:t>. Praha, 2003. ISBN 80-86119-74-2. </a:t>
            </a:r>
            <a:endParaRPr lang="cs-CZ" sz="2000" dirty="0" smtClean="0"/>
          </a:p>
          <a:p>
            <a:r>
              <a:rPr lang="cs-CZ" sz="2000" dirty="0" smtClean="0"/>
              <a:t>TULEJA</a:t>
            </a:r>
            <a:r>
              <a:rPr lang="cs-CZ" sz="2000" dirty="0"/>
              <a:t>, P., MAJEROVÁ, I., NEZVAL, P. </a:t>
            </a:r>
            <a:r>
              <a:rPr lang="cs-CZ" sz="2000" i="1" dirty="0"/>
              <a:t>Základy makroekonomie</a:t>
            </a:r>
            <a:r>
              <a:rPr lang="cs-CZ" sz="2000" dirty="0"/>
              <a:t>. Praha, 2006. ISBN 80-251-0952-6. </a:t>
            </a:r>
          </a:p>
          <a:p>
            <a:pPr algn="just"/>
            <a:endParaRPr lang="cs-CZ" altLang="cs-CZ" sz="2000" b="1" dirty="0" smtClean="0"/>
          </a:p>
          <a:p>
            <a:endParaRPr lang="cs-CZ" altLang="cs-CZ" sz="2000" dirty="0" smtClean="0"/>
          </a:p>
        </p:txBody>
      </p:sp>
      <p:sp>
        <p:nvSpPr>
          <p:cNvPr id="7" name="Nadpis 6"/>
          <p:cNvSpPr>
            <a:spLocks noGrp="1"/>
          </p:cNvSpPr>
          <p:nvPr>
            <p:ph type="title"/>
          </p:nvPr>
        </p:nvSpPr>
        <p:spPr>
          <a:xfrm>
            <a:off x="428596" y="285728"/>
            <a:ext cx="5643570" cy="1252728"/>
          </a:xfrm>
        </p:spPr>
        <p:txBody>
          <a:bodyPr/>
          <a:lstStyle/>
          <a:p>
            <a:pPr fontAlgn="auto">
              <a:spcAft>
                <a:spcPts val="0"/>
              </a:spcAft>
              <a:defRPr/>
            </a:pPr>
            <a:r>
              <a:rPr lang="cs-CZ" dirty="0" smtClean="0">
                <a:solidFill>
                  <a:schemeClr val="accent1">
                    <a:satMod val="150000"/>
                  </a:schemeClr>
                </a:solidFill>
              </a:rPr>
              <a:t>Literatura ke studiu</a:t>
            </a:r>
            <a:endParaRPr lang="cs-CZ" dirty="0">
              <a:solidFill>
                <a:schemeClr val="accent1">
                  <a:satMod val="150000"/>
                </a:schemeClr>
              </a:solidFill>
            </a:endParaRPr>
          </a:p>
        </p:txBody>
      </p:sp>
      <p:pic>
        <p:nvPicPr>
          <p:cNvPr id="14340" name="Picture 6" descr="C:\Documents and Settings\Zam\Local Settings\Temporary Internet Files\Content.IE5\RG5WVU0Q\MCj044042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57188"/>
            <a:ext cx="1214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019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cs-CZ" dirty="0" smtClean="0"/>
              <a:t>Osnova přednášek</a:t>
            </a:r>
            <a:endParaRPr lang="cs-CZ" dirty="0"/>
          </a:p>
        </p:txBody>
      </p:sp>
      <p:sp>
        <p:nvSpPr>
          <p:cNvPr id="7171" name="Zástupný symbol pro obsah 2"/>
          <p:cNvSpPr>
            <a:spLocks noGrp="1"/>
          </p:cNvSpPr>
          <p:nvPr>
            <p:ph idx="1"/>
          </p:nvPr>
        </p:nvSpPr>
        <p:spPr>
          <a:xfrm>
            <a:off x="251520" y="1571625"/>
            <a:ext cx="8406705" cy="5169743"/>
          </a:xfrm>
        </p:spPr>
        <p:txBody>
          <a:bodyPr/>
          <a:lstStyle/>
          <a:p>
            <a:pPr marL="117475" indent="0">
              <a:buNone/>
            </a:pPr>
            <a:r>
              <a:rPr lang="cs-CZ" sz="2400" dirty="0" smtClean="0"/>
              <a:t>1. Úvod do makroekonomie – </a:t>
            </a:r>
            <a:r>
              <a:rPr lang="cs-CZ" sz="2400" dirty="0" smtClean="0"/>
              <a:t>25.2</a:t>
            </a:r>
            <a:r>
              <a:rPr lang="cs-CZ" sz="2400" dirty="0" smtClean="0"/>
              <a:t>.</a:t>
            </a:r>
            <a:r>
              <a:rPr lang="cs-CZ" sz="2400" dirty="0"/>
              <a:t/>
            </a:r>
            <a:br>
              <a:rPr lang="cs-CZ" sz="2400" dirty="0"/>
            </a:br>
            <a:r>
              <a:rPr lang="cs-CZ" sz="2400" dirty="0"/>
              <a:t>2. </a:t>
            </a:r>
            <a:r>
              <a:rPr lang="cs-CZ" sz="2400" dirty="0" smtClean="0"/>
              <a:t>Keynesiánský výdajový model – </a:t>
            </a:r>
            <a:r>
              <a:rPr lang="cs-CZ" sz="2400" dirty="0" smtClean="0"/>
              <a:t>4.3</a:t>
            </a:r>
            <a:r>
              <a:rPr lang="cs-CZ" sz="2400" dirty="0" smtClean="0"/>
              <a:t>.</a:t>
            </a:r>
            <a:br>
              <a:rPr lang="cs-CZ" sz="2400" dirty="0" smtClean="0"/>
            </a:br>
            <a:r>
              <a:rPr lang="cs-CZ" sz="2400" dirty="0" smtClean="0"/>
              <a:t>3. Model AS-AD – </a:t>
            </a:r>
            <a:r>
              <a:rPr lang="cs-CZ" sz="2400" dirty="0" smtClean="0"/>
              <a:t>11</a:t>
            </a:r>
            <a:r>
              <a:rPr lang="cs-CZ" sz="2400" dirty="0" smtClean="0"/>
              <a:t>.3</a:t>
            </a:r>
            <a:r>
              <a:rPr lang="cs-CZ" sz="2400" dirty="0" smtClean="0"/>
              <a:t>.</a:t>
            </a:r>
            <a:br>
              <a:rPr lang="cs-CZ" sz="2400" dirty="0" smtClean="0"/>
            </a:br>
            <a:r>
              <a:rPr lang="cs-CZ" sz="2400" dirty="0" smtClean="0"/>
              <a:t>4. Peníze a jejich role v ekonomii – </a:t>
            </a:r>
            <a:r>
              <a:rPr lang="cs-CZ" sz="2400" dirty="0" smtClean="0"/>
              <a:t>18.3</a:t>
            </a:r>
            <a:r>
              <a:rPr lang="cs-CZ" sz="2400" dirty="0" smtClean="0"/>
              <a:t>.</a:t>
            </a:r>
            <a:br>
              <a:rPr lang="cs-CZ" sz="2400" dirty="0" smtClean="0"/>
            </a:br>
            <a:r>
              <a:rPr lang="cs-CZ" sz="2400" dirty="0" smtClean="0"/>
              <a:t>5. Inflace – </a:t>
            </a:r>
            <a:r>
              <a:rPr lang="cs-CZ" sz="2400" dirty="0" smtClean="0"/>
              <a:t>25.3</a:t>
            </a:r>
            <a:r>
              <a:rPr lang="cs-CZ" sz="2400" dirty="0" smtClean="0"/>
              <a:t>.</a:t>
            </a:r>
            <a:br>
              <a:rPr lang="cs-CZ" sz="2400" dirty="0" smtClean="0"/>
            </a:br>
            <a:r>
              <a:rPr lang="cs-CZ" sz="2400" dirty="0" smtClean="0"/>
              <a:t>6. Trh práce a nezaměstnanost – </a:t>
            </a:r>
            <a:r>
              <a:rPr lang="cs-CZ" sz="2400" dirty="0" smtClean="0"/>
              <a:t>1.4</a:t>
            </a:r>
            <a:r>
              <a:rPr lang="cs-CZ" sz="2400" dirty="0" smtClean="0"/>
              <a:t>.</a:t>
            </a:r>
            <a:br>
              <a:rPr lang="cs-CZ" sz="2400" dirty="0" smtClean="0"/>
            </a:br>
            <a:r>
              <a:rPr lang="cs-CZ" sz="2400" dirty="0" smtClean="0"/>
              <a:t>7. Ekonomický růst – </a:t>
            </a:r>
            <a:r>
              <a:rPr lang="cs-CZ" sz="2400" dirty="0"/>
              <a:t>8</a:t>
            </a:r>
            <a:r>
              <a:rPr lang="cs-CZ" sz="2400" dirty="0" smtClean="0"/>
              <a:t>.4</a:t>
            </a:r>
            <a:r>
              <a:rPr lang="cs-CZ" sz="2400" dirty="0" smtClean="0"/>
              <a:t>.</a:t>
            </a:r>
            <a:br>
              <a:rPr lang="cs-CZ" sz="2400" dirty="0" smtClean="0"/>
            </a:br>
            <a:r>
              <a:rPr lang="cs-CZ" sz="2400" dirty="0" smtClean="0"/>
              <a:t>8. Hospodářský cyklus  - </a:t>
            </a:r>
            <a:r>
              <a:rPr lang="cs-CZ" sz="2400" dirty="0" smtClean="0"/>
              <a:t>22</a:t>
            </a:r>
            <a:r>
              <a:rPr lang="cs-CZ" sz="2400" dirty="0" smtClean="0"/>
              <a:t>.4</a:t>
            </a:r>
            <a:r>
              <a:rPr lang="cs-CZ" sz="2400" dirty="0" smtClean="0"/>
              <a:t>.</a:t>
            </a:r>
            <a:br>
              <a:rPr lang="cs-CZ" sz="2400" dirty="0" smtClean="0"/>
            </a:br>
            <a:r>
              <a:rPr lang="cs-CZ" sz="2400" dirty="0" smtClean="0"/>
              <a:t>9. Fiskální politika – </a:t>
            </a:r>
            <a:r>
              <a:rPr lang="cs-CZ" sz="2400" dirty="0" smtClean="0"/>
              <a:t>29</a:t>
            </a:r>
            <a:r>
              <a:rPr lang="cs-CZ" sz="2400" dirty="0" smtClean="0"/>
              <a:t>.4</a:t>
            </a:r>
            <a:r>
              <a:rPr lang="cs-CZ" sz="2400" dirty="0" smtClean="0"/>
              <a:t>. </a:t>
            </a:r>
            <a:br>
              <a:rPr lang="cs-CZ" sz="2400" dirty="0" smtClean="0"/>
            </a:br>
            <a:r>
              <a:rPr lang="cs-CZ" sz="2400" dirty="0" smtClean="0"/>
              <a:t>10. Monetární politika  - </a:t>
            </a:r>
            <a:r>
              <a:rPr lang="cs-CZ" sz="2400" dirty="0" smtClean="0"/>
              <a:t>6.5</a:t>
            </a:r>
            <a:r>
              <a:rPr lang="cs-CZ" sz="2400" dirty="0" smtClean="0"/>
              <a:t>.</a:t>
            </a:r>
            <a:br>
              <a:rPr lang="cs-CZ" sz="2400" dirty="0" smtClean="0"/>
            </a:br>
            <a:r>
              <a:rPr lang="cs-CZ" sz="2400" dirty="0" smtClean="0"/>
              <a:t>11. Zahraniční obchod a vnější obchodní politika – </a:t>
            </a:r>
            <a:r>
              <a:rPr lang="cs-CZ" sz="2400" dirty="0" smtClean="0"/>
              <a:t>13.5</a:t>
            </a:r>
            <a:r>
              <a:rPr lang="cs-CZ" sz="2400" dirty="0" smtClean="0"/>
              <a:t>.</a:t>
            </a:r>
            <a:br>
              <a:rPr lang="cs-CZ" sz="2400" dirty="0" smtClean="0"/>
            </a:br>
            <a:r>
              <a:rPr lang="cs-CZ" sz="2400" dirty="0" smtClean="0"/>
              <a:t>12. Mezinárodní peněžní trh a vnější měnová politika – </a:t>
            </a:r>
            <a:r>
              <a:rPr lang="cs-CZ" sz="2400" dirty="0" smtClean="0"/>
              <a:t>20.5</a:t>
            </a:r>
            <a:r>
              <a:rPr lang="cs-CZ" sz="2400" dirty="0" smtClean="0"/>
              <a:t>.</a:t>
            </a:r>
            <a:br>
              <a:rPr lang="cs-CZ" sz="2400" dirty="0" smtClean="0"/>
            </a:br>
            <a:r>
              <a:rPr lang="cs-CZ" sz="2400" dirty="0" smtClean="0"/>
              <a:t>13. Hospodářská politika a měření její účinnosti - ???????</a:t>
            </a:r>
            <a:endParaRPr lang="cs-CZ" sz="2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4653</TotalTime>
  <Words>3906</Words>
  <Application>Microsoft Office PowerPoint</Application>
  <PresentationFormat>Předvádění na obrazovce (4:3)</PresentationFormat>
  <Paragraphs>1314</Paragraphs>
  <Slides>56</Slides>
  <Notes>37</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56</vt:i4>
      </vt:variant>
    </vt:vector>
  </HeadingPairs>
  <TitlesOfParts>
    <vt:vector size="66" baseType="lpstr">
      <vt:lpstr>Arial</vt:lpstr>
      <vt:lpstr>Calibri</vt:lpstr>
      <vt:lpstr>Corbel</vt:lpstr>
      <vt:lpstr>Times New Roman</vt:lpstr>
      <vt:lpstr>Wingdings</vt:lpstr>
      <vt:lpstr>Wingdings 2</vt:lpstr>
      <vt:lpstr>Wingdings 3</vt:lpstr>
      <vt:lpstr>Modul</vt:lpstr>
      <vt:lpstr>obrázek</vt:lpstr>
      <vt:lpstr>Picture</vt:lpstr>
      <vt:lpstr>Prezentace aplikace PowerPoint</vt:lpstr>
      <vt:lpstr>Obecná ekonomie II - přednášky</vt:lpstr>
      <vt:lpstr>Konzultační hodiny:</vt:lpstr>
      <vt:lpstr>Obecná ekonomie II - semináře</vt:lpstr>
      <vt:lpstr>Prezentace aplikace PowerPoint</vt:lpstr>
      <vt:lpstr>Podmínky absolvování předmětu</vt:lpstr>
      <vt:lpstr>Stupnice hodnocení</vt:lpstr>
      <vt:lpstr>Literatura ke studiu</vt:lpstr>
      <vt:lpstr>Osnova přednášek</vt:lpstr>
      <vt:lpstr>Ekonomie jako věda</vt:lpstr>
      <vt:lpstr>Ekonomie jako věda</vt:lpstr>
      <vt:lpstr>Prezentace aplikace PowerPoint</vt:lpstr>
      <vt:lpstr>Ekonomický koloběh – mikroekonomické pojetí</vt:lpstr>
      <vt:lpstr>Cíle státu vs. cíle firmy </vt:lpstr>
      <vt:lpstr>Ekonomický koloběh – makroekonomické pojetí</vt:lpstr>
      <vt:lpstr>Makroekonomické agregáty</vt:lpstr>
      <vt:lpstr>Makroekonomie – základní agregáty</vt:lpstr>
      <vt:lpstr>Makroekonomie – základní agregáty</vt:lpstr>
      <vt:lpstr>Makroekonomické agregáty - produkt</vt:lpstr>
      <vt:lpstr>Makroekonomické agregáty - zaměstnanost</vt:lpstr>
      <vt:lpstr>Makroekonomické agregáty – cenová hladina</vt:lpstr>
      <vt:lpstr>Makroekonomické agregáty – vnější ekonomická pozice</vt:lpstr>
      <vt:lpstr>Měření výkonu ekonomiky</vt:lpstr>
      <vt:lpstr>Měření výkonnosti ekonomiky</vt:lpstr>
      <vt:lpstr>Výkon ekonomiky – hrubý domácí produkt (HDP)</vt:lpstr>
      <vt:lpstr>Hrubý domácí produkt - výpočet </vt:lpstr>
      <vt:lpstr>Odhad černé ekonomiky jako část HDP</vt:lpstr>
      <vt:lpstr>Výkon ekonomiky – hrubý domácí produkt (HDP)</vt:lpstr>
      <vt:lpstr>ČR v pořadí evropských zemí (HDP v USD dle PPP)</vt:lpstr>
      <vt:lpstr>Ekonomická síla</vt:lpstr>
      <vt:lpstr>Ekonomická úroveň</vt:lpstr>
      <vt:lpstr>HDP vs. HNP </vt:lpstr>
      <vt:lpstr>Hrubý národní produkt </vt:lpstr>
      <vt:lpstr>HDP vs. HNP</vt:lpstr>
      <vt:lpstr>Hrubý domácí produkt - výpočet </vt:lpstr>
      <vt:lpstr>Šedá ekonomika</vt:lpstr>
      <vt:lpstr>Odhad šedé ekonomiky v ČR</vt:lpstr>
      <vt:lpstr>Šedá ekonomika</vt:lpstr>
      <vt:lpstr>Hrubý domácí produkt – metody měření </vt:lpstr>
      <vt:lpstr>Výdajová metoda (výdaj=příjem)</vt:lpstr>
      <vt:lpstr>Spotřební výdaje (C) </vt:lpstr>
      <vt:lpstr>Investiční výdaje (I) </vt:lpstr>
      <vt:lpstr>Vládní výdaje (G)</vt:lpstr>
      <vt:lpstr>Čistý export (NX)</vt:lpstr>
      <vt:lpstr>HDP na příkladu české ekonomiky</vt:lpstr>
      <vt:lpstr>Výdajová metoda (výdaj=příjem)</vt:lpstr>
      <vt:lpstr>Metody měření HDP – důchodová metoda</vt:lpstr>
      <vt:lpstr>Metody měření HNP</vt:lpstr>
      <vt:lpstr>Podíl dvou největších ekonomik na světovém HDP</vt:lpstr>
      <vt:lpstr>Vývoj reálného HDP/ob. v PPS – srovnání zemí EU</vt:lpstr>
      <vt:lpstr>Růst reálného HDP/ob. v % – srovnání zemí EU</vt:lpstr>
      <vt:lpstr>Růst reálného HDP/ob. v % – srovnání zemí EU</vt:lpstr>
      <vt:lpstr>Kritika HDP jako ukazatele</vt:lpstr>
      <vt:lpstr>Alternativní ukazatele měření výkonnosti ekonomiky</vt:lpstr>
      <vt:lpstr>Alternativní ukazatele měření výkonnosti ekonomiky</vt:lpstr>
      <vt:lpstr>HDI</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Marian</dc:creator>
  <cp:lastModifiedBy>Michal Tvrdoň</cp:lastModifiedBy>
  <cp:revision>318</cp:revision>
  <dcterms:created xsi:type="dcterms:W3CDTF">2003-10-04T09:43:03Z</dcterms:created>
  <dcterms:modified xsi:type="dcterms:W3CDTF">2021-02-25T09:33:33Z</dcterms:modified>
</cp:coreProperties>
</file>