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4" r:id="rId4"/>
    <p:sldId id="278" r:id="rId5"/>
    <p:sldId id="279" r:id="rId6"/>
    <p:sldId id="280" r:id="rId7"/>
    <p:sldId id="281" r:id="rId8"/>
    <p:sldId id="282" r:id="rId9"/>
    <p:sldId id="283" r:id="rId10"/>
    <p:sldId id="284" r:id="rId11"/>
    <p:sldId id="285" r:id="rId12"/>
    <p:sldId id="286" r:id="rId13"/>
    <p:sldId id="292" r:id="rId14"/>
    <p:sldId id="291" r:id="rId15"/>
    <p:sldId id="288" r:id="rId16"/>
    <p:sldId id="289" r:id="rId17"/>
    <p:sldId id="290" r:id="rId18"/>
    <p:sldId id="293" r:id="rId19"/>
    <p:sldId id="294" r:id="rId20"/>
    <p:sldId id="295" r:id="rId21"/>
    <p:sldId id="296" r:id="rId22"/>
    <p:sldId id="297" r:id="rId23"/>
    <p:sldId id="262" r:id="rId24"/>
    <p:sldId id="298" r:id="rId25"/>
    <p:sldId id="299" r:id="rId26"/>
    <p:sldId id="300" r:id="rId27"/>
    <p:sldId id="301" r:id="rId28"/>
    <p:sldId id="302" r:id="rId29"/>
    <p:sldId id="304" r:id="rId30"/>
    <p:sldId id="303" r:id="rId31"/>
    <p:sldId id="305" r:id="rId32"/>
    <p:sldId id="306" r:id="rId33"/>
    <p:sldId id="277" r:id="rId34"/>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095">
          <p15:clr>
            <a:srgbClr val="A4A3A4"/>
          </p15:clr>
        </p15:guide>
        <p15:guide id="2" pos="2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307871"/>
    <a:srgbClr val="006600"/>
    <a:srgbClr val="336600"/>
    <a:srgbClr val="00544D"/>
    <a:srgbClr val="6B2E6E"/>
    <a:srgbClr val="265787"/>
    <a:srgbClr val="00244D"/>
    <a:srgbClr val="9C1F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61" d="100"/>
          <a:sy n="61" d="100"/>
        </p:scale>
        <p:origin x="36" y="516"/>
      </p:cViewPr>
      <p:guideLst>
        <p:guide orient="horz" pos="4095"/>
        <p:guide pos="21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lvl1pPr>
              <a:defRPr/>
            </a:lvl1pPr>
          </a:lstStyle>
          <a:p>
            <a:pPr>
              <a:defRPr/>
            </a:pPr>
            <a:fld id="{CD4DD7FA-A0FA-4012-A98F-15A09618F799}" type="datetimeFigureOut">
              <a:rPr lang="cs-CZ"/>
              <a:pPr>
                <a:defRPr/>
              </a:pPr>
              <a:t>14.09.2019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18ADDDF-1264-4F28-8338-EC1E07F3DEE5}" type="slidenum">
              <a:rPr lang="cs-CZ" altLang="cs-CZ"/>
              <a:pPr>
                <a:defRPr/>
              </a:pPr>
              <a:t>‹#›</a:t>
            </a:fld>
            <a:endParaRPr lang="cs-CZ" altLang="cs-CZ"/>
          </a:p>
        </p:txBody>
      </p:sp>
    </p:spTree>
    <p:extLst>
      <p:ext uri="{BB962C8B-B14F-4D97-AF65-F5344CB8AC3E}">
        <p14:creationId xmlns:p14="http://schemas.microsoft.com/office/powerpoint/2010/main" val="57712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8142B50E-3DA8-4309-9076-4D02E7FD53CC}" type="datetimeFigureOut">
              <a:rPr lang="cs-CZ"/>
              <a:pPr>
                <a:defRPr/>
              </a:pPr>
              <a:t>14.09.2019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3CB83C9-5B4C-4800-9FD3-945C60804B34}" type="slidenum">
              <a:rPr lang="cs-CZ" altLang="cs-CZ"/>
              <a:pPr>
                <a:defRPr/>
              </a:pPr>
              <a:t>‹#›</a:t>
            </a:fld>
            <a:endParaRPr lang="cs-CZ" altLang="cs-CZ"/>
          </a:p>
        </p:txBody>
      </p:sp>
    </p:spTree>
    <p:extLst>
      <p:ext uri="{BB962C8B-B14F-4D97-AF65-F5344CB8AC3E}">
        <p14:creationId xmlns:p14="http://schemas.microsoft.com/office/powerpoint/2010/main" val="1590214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F5BE6D05-4501-4B0C-91E8-06A0EFE8D207}" type="datetimeFigureOut">
              <a:rPr lang="cs-CZ"/>
              <a:pPr>
                <a:defRPr/>
              </a:pPr>
              <a:t>14.09.2019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AD71501-7BD9-4790-9FCF-670D1CE8DC9C}" type="slidenum">
              <a:rPr lang="cs-CZ" altLang="cs-CZ"/>
              <a:pPr>
                <a:defRPr/>
              </a:pPr>
              <a:t>‹#›</a:t>
            </a:fld>
            <a:endParaRPr lang="cs-CZ" altLang="cs-CZ"/>
          </a:p>
        </p:txBody>
      </p:sp>
    </p:spTree>
    <p:extLst>
      <p:ext uri="{BB962C8B-B14F-4D97-AF65-F5344CB8AC3E}">
        <p14:creationId xmlns:p14="http://schemas.microsoft.com/office/powerpoint/2010/main" val="3658189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BAAB6CF5-6D0E-4832-A128-5D76418DBB90}" type="datetimeFigureOut">
              <a:rPr lang="cs-CZ" smtClean="0"/>
              <a:t>14.09.2019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76004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AAB6CF5-6D0E-4832-A128-5D76418DBB90}" type="datetimeFigureOut">
              <a:rPr lang="cs-CZ" smtClean="0"/>
              <a:t>14.09.2019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76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BAAB6CF5-6D0E-4832-A128-5D76418DBB90}" type="datetimeFigureOut">
              <a:rPr lang="cs-CZ" smtClean="0"/>
              <a:t>14.09.2019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13283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28650" y="1825625"/>
            <a:ext cx="386715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825625"/>
            <a:ext cx="386715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BAAB6CF5-6D0E-4832-A128-5D76418DBB90}" type="datetimeFigureOut">
              <a:rPr lang="cs-CZ" smtClean="0"/>
              <a:t>14.09.2019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412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a:t>Kliknutím lze upravit styl.</a:t>
            </a:r>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BAAB6CF5-6D0E-4832-A128-5D76418DBB90}" type="datetimeFigureOut">
              <a:rPr lang="cs-CZ" smtClean="0"/>
              <a:t>14.09.2019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2031946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BAAB6CF5-6D0E-4832-A128-5D76418DBB90}" type="datetimeFigureOut">
              <a:rPr lang="cs-CZ" smtClean="0"/>
              <a:t>14.09.2019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28140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AAB6CF5-6D0E-4832-A128-5D76418DBB90}" type="datetimeFigureOut">
              <a:rPr lang="cs-CZ" smtClean="0"/>
              <a:t>14.09.2019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726805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14.09.2019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986762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98A700F2-724B-4B1E-B123-094AE7CD8C2F}" type="datetimeFigureOut">
              <a:rPr lang="cs-CZ"/>
              <a:pPr>
                <a:defRPr/>
              </a:pPr>
              <a:t>14.09.2019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09F7D87-A4E6-4B6E-9D27-4FA8003DE0F0}" type="slidenum">
              <a:rPr lang="cs-CZ" altLang="cs-CZ"/>
              <a:pPr>
                <a:defRPr/>
              </a:pPr>
              <a:t>‹#›</a:t>
            </a:fld>
            <a:endParaRPr lang="cs-CZ" altLang="cs-CZ"/>
          </a:p>
        </p:txBody>
      </p:sp>
    </p:spTree>
    <p:extLst>
      <p:ext uri="{BB962C8B-B14F-4D97-AF65-F5344CB8AC3E}">
        <p14:creationId xmlns:p14="http://schemas.microsoft.com/office/powerpoint/2010/main" val="239052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14.09.2019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503289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AAB6CF5-6D0E-4832-A128-5D76418DBB90}" type="datetimeFigureOut">
              <a:rPr lang="cs-CZ" smtClean="0"/>
              <a:t>14.09.2019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51388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365125"/>
            <a:ext cx="1971675"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28650" y="365125"/>
            <a:ext cx="5762625"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AAB6CF5-6D0E-4832-A128-5D76418DBB90}" type="datetimeFigureOut">
              <a:rPr lang="cs-CZ" smtClean="0"/>
              <a:t>14.09.2019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341233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1A2BFADF-DDC1-4400-8B64-5715C51EA3D1}" type="datetimeFigureOut">
              <a:rPr lang="cs-CZ"/>
              <a:pPr>
                <a:defRPr/>
              </a:pPr>
              <a:t>14.09.2019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A43CB71-E416-464C-86CB-A55091E5F12D}" type="slidenum">
              <a:rPr lang="cs-CZ" altLang="cs-CZ"/>
              <a:pPr>
                <a:defRPr/>
              </a:pPr>
              <a:t>‹#›</a:t>
            </a:fld>
            <a:endParaRPr lang="cs-CZ" altLang="cs-CZ"/>
          </a:p>
        </p:txBody>
      </p:sp>
    </p:spTree>
    <p:extLst>
      <p:ext uri="{BB962C8B-B14F-4D97-AF65-F5344CB8AC3E}">
        <p14:creationId xmlns:p14="http://schemas.microsoft.com/office/powerpoint/2010/main" val="229535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fld id="{250AE38D-4CF5-4C80-ABE4-FD162976B94B}" type="datetimeFigureOut">
              <a:rPr lang="cs-CZ"/>
              <a:pPr>
                <a:defRPr/>
              </a:pPr>
              <a:t>14.09.2019</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98F58CE5-2EB2-412A-9C0F-D009C00C8346}" type="slidenum">
              <a:rPr lang="cs-CZ" altLang="cs-CZ"/>
              <a:pPr>
                <a:defRPr/>
              </a:pPr>
              <a:t>‹#›</a:t>
            </a:fld>
            <a:endParaRPr lang="cs-CZ" altLang="cs-CZ"/>
          </a:p>
        </p:txBody>
      </p:sp>
    </p:spTree>
    <p:extLst>
      <p:ext uri="{BB962C8B-B14F-4D97-AF65-F5344CB8AC3E}">
        <p14:creationId xmlns:p14="http://schemas.microsoft.com/office/powerpoint/2010/main" val="20620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fld id="{D4D6E249-19AE-459C-A3E5-D1C2CC123D00}" type="datetimeFigureOut">
              <a:rPr lang="cs-CZ"/>
              <a:pPr>
                <a:defRPr/>
              </a:pPr>
              <a:t>14.09.2019</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0137C48E-035A-429E-9ADF-79C48A0AD2F3}" type="slidenum">
              <a:rPr lang="cs-CZ" altLang="cs-CZ"/>
              <a:pPr>
                <a:defRPr/>
              </a:pPr>
              <a:t>‹#›</a:t>
            </a:fld>
            <a:endParaRPr lang="cs-CZ" altLang="cs-CZ"/>
          </a:p>
        </p:txBody>
      </p:sp>
    </p:spTree>
    <p:extLst>
      <p:ext uri="{BB962C8B-B14F-4D97-AF65-F5344CB8AC3E}">
        <p14:creationId xmlns:p14="http://schemas.microsoft.com/office/powerpoint/2010/main" val="1358266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3"/>
          <p:cNvSpPr>
            <a:spLocks noGrp="1"/>
          </p:cNvSpPr>
          <p:nvPr>
            <p:ph type="dt" sz="half" idx="10"/>
          </p:nvPr>
        </p:nvSpPr>
        <p:spPr/>
        <p:txBody>
          <a:bodyPr/>
          <a:lstStyle>
            <a:lvl1pPr>
              <a:defRPr/>
            </a:lvl1pPr>
          </a:lstStyle>
          <a:p>
            <a:pPr>
              <a:defRPr/>
            </a:pPr>
            <a:fld id="{B4ABDA44-4CAA-4345-A756-4703360EE242}" type="datetimeFigureOut">
              <a:rPr lang="cs-CZ"/>
              <a:pPr>
                <a:defRPr/>
              </a:pPr>
              <a:t>14.09.2019</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7E1A00D4-7926-404C-B321-BFF026D8C31C}" type="slidenum">
              <a:rPr lang="cs-CZ" altLang="cs-CZ"/>
              <a:pPr>
                <a:defRPr/>
              </a:pPr>
              <a:t>‹#›</a:t>
            </a:fld>
            <a:endParaRPr lang="cs-CZ" altLang="cs-CZ"/>
          </a:p>
        </p:txBody>
      </p:sp>
    </p:spTree>
    <p:extLst>
      <p:ext uri="{BB962C8B-B14F-4D97-AF65-F5344CB8AC3E}">
        <p14:creationId xmlns:p14="http://schemas.microsoft.com/office/powerpoint/2010/main" val="2133529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5BE782F0-DC46-4F00-81DD-2ACBA3C3B310}" type="datetimeFigureOut">
              <a:rPr lang="cs-CZ"/>
              <a:pPr>
                <a:defRPr/>
              </a:pPr>
              <a:t>14.09.2019</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BAE82D61-01CE-4948-92AE-A6ED95CD8D15}" type="slidenum">
              <a:rPr lang="cs-CZ" altLang="cs-CZ"/>
              <a:pPr>
                <a:defRPr/>
              </a:pPr>
              <a:t>‹#›</a:t>
            </a:fld>
            <a:endParaRPr lang="cs-CZ" altLang="cs-CZ"/>
          </a:p>
        </p:txBody>
      </p:sp>
    </p:spTree>
    <p:extLst>
      <p:ext uri="{BB962C8B-B14F-4D97-AF65-F5344CB8AC3E}">
        <p14:creationId xmlns:p14="http://schemas.microsoft.com/office/powerpoint/2010/main" val="1766884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B143C5B-64DA-40ED-9576-975ED67AA1C3}" type="datetimeFigureOut">
              <a:rPr lang="cs-CZ"/>
              <a:pPr>
                <a:defRPr/>
              </a:pPr>
              <a:t>14.09.2019</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AA033F4D-D45C-4D32-B9B4-4DB8B4F8A3A6}" type="slidenum">
              <a:rPr lang="cs-CZ" altLang="cs-CZ"/>
              <a:pPr>
                <a:defRPr/>
              </a:pPr>
              <a:t>‹#›</a:t>
            </a:fld>
            <a:endParaRPr lang="cs-CZ" altLang="cs-CZ"/>
          </a:p>
        </p:txBody>
      </p:sp>
    </p:spTree>
    <p:extLst>
      <p:ext uri="{BB962C8B-B14F-4D97-AF65-F5344CB8AC3E}">
        <p14:creationId xmlns:p14="http://schemas.microsoft.com/office/powerpoint/2010/main" val="415510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83C4C866-D28D-46D0-B7D5-63035B3504AF}" type="datetimeFigureOut">
              <a:rPr lang="cs-CZ"/>
              <a:pPr>
                <a:defRPr/>
              </a:pPr>
              <a:t>14.09.2019</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FC43421B-2210-4A7E-ABDE-6C42E3F47FFB}" type="slidenum">
              <a:rPr lang="cs-CZ" altLang="cs-CZ"/>
              <a:pPr>
                <a:defRPr/>
              </a:pPr>
              <a:t>‹#›</a:t>
            </a:fld>
            <a:endParaRPr lang="cs-CZ" altLang="cs-CZ"/>
          </a:p>
        </p:txBody>
      </p:sp>
    </p:spTree>
    <p:extLst>
      <p:ext uri="{BB962C8B-B14F-4D97-AF65-F5344CB8AC3E}">
        <p14:creationId xmlns:p14="http://schemas.microsoft.com/office/powerpoint/2010/main" val="2795317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990FB15-455F-4099-B3EC-126F10F4A8D9}" type="datetimeFigureOut">
              <a:rPr lang="cs-CZ"/>
              <a:pPr>
                <a:defRPr/>
              </a:pPr>
              <a:t>14.09.2019</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F082D34-91F0-4445-8CCE-2A9DBE25484A}"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B6CF5-6D0E-4832-A128-5D76418DBB90}" type="datetimeFigureOut">
              <a:rPr lang="cs-CZ" smtClean="0"/>
              <a:t>14.09.2019</a:t>
            </a:fld>
            <a:endParaRPr lang="cs-CZ"/>
          </a:p>
        </p:txBody>
      </p:sp>
      <p:sp>
        <p:nvSpPr>
          <p:cNvPr id="5" name="Zástupný symbol pro zápatí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E1257-616D-4DFF-BC7B-1D110706FE5F}" type="slidenum">
              <a:rPr lang="cs-CZ" smtClean="0"/>
              <a:t>‹#›</a:t>
            </a:fld>
            <a:endParaRPr lang="cs-CZ"/>
          </a:p>
        </p:txBody>
      </p:sp>
    </p:spTree>
    <p:extLst>
      <p:ext uri="{BB962C8B-B14F-4D97-AF65-F5344CB8AC3E}">
        <p14:creationId xmlns:p14="http://schemas.microsoft.com/office/powerpoint/2010/main" val="4003014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2571750"/>
            <a:ext cx="9144000" cy="18002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cs-CZ" sz="3600" b="1" dirty="0">
                <a:latin typeface="Arial" pitchFamily="34" charset="0"/>
                <a:cs typeface="Arial" pitchFamily="34" charset="0"/>
              </a:rPr>
              <a:t>OPEN ECONOMY AND BALANCE OF PAYMENT</a:t>
            </a:r>
          </a:p>
          <a:p>
            <a:pPr algn="ctr" eaLnBrk="1" fontAlgn="auto" hangingPunct="1">
              <a:spcBef>
                <a:spcPts val="0"/>
              </a:spcBef>
              <a:spcAft>
                <a:spcPts val="0"/>
              </a:spcAft>
              <a:defRPr/>
            </a:pPr>
            <a:r>
              <a:rPr lang="cs-CZ" b="1" dirty="0">
                <a:latin typeface="Arial" pitchFamily="34" charset="0"/>
                <a:cs typeface="Arial" pitchFamily="34" charset="0"/>
              </a:rPr>
              <a:t>LESSON VI</a:t>
            </a:r>
            <a:endParaRPr lang="en-GB" b="1" dirty="0">
              <a:latin typeface="Arial" pitchFamily="34" charset="0"/>
              <a:cs typeface="Arial" pitchFamily="34" charset="0"/>
            </a:endParaRPr>
          </a:p>
        </p:txBody>
      </p:sp>
      <p:sp>
        <p:nvSpPr>
          <p:cNvPr id="2051" name="TextovéPole 7"/>
          <p:cNvSpPr txBox="1">
            <a:spLocks noChangeArrowheads="1"/>
          </p:cNvSpPr>
          <p:nvPr/>
        </p:nvSpPr>
        <p:spPr bwMode="auto">
          <a:xfrm>
            <a:off x="0" y="4811713"/>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800" dirty="0">
                <a:latin typeface="Arial" panose="020B0604020202020204" pitchFamily="34" charset="0"/>
              </a:rPr>
              <a:t>Dr. Ingrid Majerová</a:t>
            </a:r>
            <a:endParaRPr lang="en-GB" altLang="cs-CZ" sz="1800" dirty="0">
              <a:latin typeface="Arial" panose="020B0604020202020204" pitchFamily="34" charset="0"/>
            </a:endParaRPr>
          </a:p>
          <a:p>
            <a:pPr algn="ctr" eaLnBrk="1" hangingPunct="1">
              <a:spcBef>
                <a:spcPct val="0"/>
              </a:spcBef>
              <a:buFontTx/>
              <a:buNone/>
            </a:pPr>
            <a:r>
              <a:rPr lang="cs-CZ" altLang="cs-CZ" sz="1800" dirty="0">
                <a:latin typeface="Arial" panose="020B0604020202020204" pitchFamily="34" charset="0"/>
              </a:rPr>
              <a:t>MACROECONOMICS</a:t>
            </a:r>
            <a:r>
              <a:rPr lang="en-GB" altLang="cs-CZ" sz="1800" dirty="0">
                <a:latin typeface="Arial" panose="020B0604020202020204" pitchFamily="34" charset="0"/>
              </a:rPr>
              <a:t>/</a:t>
            </a:r>
            <a:r>
              <a:rPr lang="cs-CZ" altLang="cs-CZ" sz="1800" dirty="0">
                <a:latin typeface="Arial" panose="020B0604020202020204" pitchFamily="34" charset="0"/>
              </a:rPr>
              <a:t>EVS/NAMAB</a:t>
            </a:r>
            <a:endParaRPr lang="en-GB" altLang="cs-CZ" sz="1800" dirty="0">
              <a:latin typeface="Arial" panose="020B0604020202020204" pitchFamily="34" charset="0"/>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6728" y="185153"/>
            <a:ext cx="2668801" cy="20549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b="1" dirty="0">
                <a:latin typeface="Arial" pitchFamily="34" charset="0"/>
                <a:cs typeface="Arial" pitchFamily="34" charset="0"/>
              </a:rPr>
              <a:t>OPEN ECONOMY</a:t>
            </a: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dirty="0">
                <a:latin typeface="Arial" panose="020B0604020202020204" pitchFamily="34" charset="0"/>
              </a:rPr>
              <a:t>SAVINGS, INVESTMENT and NET CAPITAL OUTFLOW</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20675" y="1551722"/>
            <a:ext cx="847725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defRPr/>
            </a:pPr>
            <a:r>
              <a:rPr lang="en-US" altLang="cs-CZ" sz="2200" dirty="0">
                <a:solidFill>
                  <a:srgbClr val="003300"/>
                </a:solidFill>
                <a:latin typeface="Arial" panose="020B0604020202020204" pitchFamily="34" charset="0"/>
              </a:rPr>
              <a:t>National saving (S) equals Y - C – G</a:t>
            </a:r>
            <a:r>
              <a:rPr lang="cs-CZ" altLang="cs-CZ" sz="2200" dirty="0">
                <a:solidFill>
                  <a:srgbClr val="003300"/>
                </a:solidFill>
                <a:latin typeface="Arial" panose="020B0604020202020204" pitchFamily="34" charset="0"/>
              </a:rPr>
              <a:t>:</a:t>
            </a:r>
          </a:p>
          <a:p>
            <a:pPr eaLnBrk="1" hangingPunct="1">
              <a:spcBef>
                <a:spcPct val="0"/>
              </a:spcBef>
              <a:defRPr/>
            </a:pPr>
            <a:endParaRPr lang="en-US" altLang="cs-CZ" sz="1000" dirty="0">
              <a:solidFill>
                <a:srgbClr val="003300"/>
              </a:solidFill>
              <a:latin typeface="Arial" panose="020B0604020202020204" pitchFamily="34" charset="0"/>
            </a:endParaRPr>
          </a:p>
          <a:p>
            <a:pPr marL="0" indent="0" algn="ctr" eaLnBrk="1" hangingPunct="1">
              <a:spcBef>
                <a:spcPct val="0"/>
              </a:spcBef>
              <a:buNone/>
              <a:defRPr/>
            </a:pPr>
            <a:r>
              <a:rPr lang="en-US" altLang="cs-CZ" sz="2200" dirty="0">
                <a:solidFill>
                  <a:srgbClr val="FF0000"/>
                </a:solidFill>
                <a:latin typeface="Arial" panose="020B0604020202020204" pitchFamily="34" charset="0"/>
              </a:rPr>
              <a:t>S = I + NX</a:t>
            </a:r>
          </a:p>
          <a:p>
            <a:pPr marL="0" indent="0" eaLnBrk="1" hangingPunct="1">
              <a:spcBef>
                <a:spcPct val="0"/>
              </a:spcBef>
              <a:buNone/>
              <a:defRPr/>
            </a:pPr>
            <a:endParaRPr lang="cs-CZ" altLang="cs-CZ" sz="2200" dirty="0">
              <a:solidFill>
                <a:srgbClr val="003300"/>
              </a:solidFill>
              <a:latin typeface="Arial" panose="020B0604020202020204" pitchFamily="34" charset="0"/>
            </a:endParaRPr>
          </a:p>
          <a:p>
            <a:pPr marL="0" indent="0" eaLnBrk="1" hangingPunct="1">
              <a:spcBef>
                <a:spcPct val="0"/>
              </a:spcBef>
              <a:buNone/>
              <a:defRPr/>
            </a:pPr>
            <a:r>
              <a:rPr lang="cs-CZ" altLang="cs-CZ" sz="2200" dirty="0">
                <a:solidFill>
                  <a:srgbClr val="003300"/>
                </a:solidFill>
                <a:latin typeface="Arial" panose="020B0604020202020204" pitchFamily="34" charset="0"/>
              </a:rPr>
              <a:t>o</a:t>
            </a:r>
            <a:r>
              <a:rPr lang="en-US" altLang="cs-CZ" sz="2200" dirty="0">
                <a:solidFill>
                  <a:srgbClr val="003300"/>
                </a:solidFill>
                <a:latin typeface="Arial" panose="020B0604020202020204" pitchFamily="34" charset="0"/>
              </a:rPr>
              <a:t>r</a:t>
            </a:r>
            <a:endParaRPr lang="cs-CZ" altLang="cs-CZ" sz="2200" dirty="0">
              <a:solidFill>
                <a:srgbClr val="003300"/>
              </a:solidFill>
              <a:latin typeface="Arial" panose="020B0604020202020204" pitchFamily="34" charset="0"/>
            </a:endParaRPr>
          </a:p>
          <a:p>
            <a:pPr eaLnBrk="1" hangingPunct="1">
              <a:spcBef>
                <a:spcPct val="0"/>
              </a:spcBef>
              <a:defRPr/>
            </a:pPr>
            <a:endParaRPr lang="en-US" altLang="cs-CZ" sz="2200" dirty="0">
              <a:solidFill>
                <a:srgbClr val="003300"/>
              </a:solidFill>
              <a:latin typeface="Arial" panose="020B0604020202020204" pitchFamily="34" charset="0"/>
            </a:endParaRPr>
          </a:p>
          <a:p>
            <a:pPr eaLnBrk="1" hangingPunct="1">
              <a:spcBef>
                <a:spcPct val="0"/>
              </a:spcBef>
              <a:defRPr/>
            </a:pPr>
            <a:endParaRPr lang="en-US" altLang="cs-CZ" sz="2200" dirty="0">
              <a:solidFill>
                <a:srgbClr val="003300"/>
              </a:solidFill>
              <a:latin typeface="Arial" panose="020B0604020202020204" pitchFamily="34" charset="0"/>
            </a:endParaRPr>
          </a:p>
          <a:p>
            <a:pPr eaLnBrk="1" hangingPunct="1">
              <a:spcBef>
                <a:spcPct val="0"/>
              </a:spcBef>
              <a:defRPr/>
            </a:pPr>
            <a:endParaRPr lang="en-US" altLang="cs-CZ" sz="2200" dirty="0">
              <a:solidFill>
                <a:srgbClr val="003300"/>
              </a:solidFill>
              <a:latin typeface="Arial" panose="020B0604020202020204" pitchFamily="34" charset="0"/>
            </a:endParaRPr>
          </a:p>
          <a:p>
            <a:pPr eaLnBrk="1" hangingPunct="1">
              <a:spcBef>
                <a:spcPct val="0"/>
              </a:spcBef>
              <a:defRPr/>
            </a:pPr>
            <a:endParaRPr lang="en-US" altLang="cs-CZ" sz="2200" dirty="0">
              <a:latin typeface="Arial" panose="020B0604020202020204" pitchFamily="34" charset="0"/>
            </a:endParaRPr>
          </a:p>
          <a:p>
            <a:pPr eaLnBrk="1" hangingPunct="1">
              <a:spcBef>
                <a:spcPct val="0"/>
              </a:spcBef>
              <a:defRPr/>
            </a:pPr>
            <a:endParaRPr lang="en-US" altLang="cs-CZ" sz="2200" dirty="0">
              <a:latin typeface="Arial" panose="020B0604020202020204" pitchFamily="34" charset="0"/>
            </a:endParaRPr>
          </a:p>
        </p:txBody>
      </p:sp>
      <p:pic>
        <p:nvPicPr>
          <p:cNvPr id="2" name="Obrázek 1"/>
          <p:cNvPicPr>
            <a:picLocks noChangeAspect="1"/>
          </p:cNvPicPr>
          <p:nvPr/>
        </p:nvPicPr>
        <p:blipFill>
          <a:blip r:embed="rId2"/>
          <a:stretch>
            <a:fillRect/>
          </a:stretch>
        </p:blipFill>
        <p:spPr>
          <a:xfrm>
            <a:off x="1497645" y="3417369"/>
            <a:ext cx="6123308" cy="1058230"/>
          </a:xfrm>
          <a:prstGeom prst="rect">
            <a:avLst/>
          </a:prstGeom>
        </p:spPr>
      </p:pic>
      <p:pic>
        <p:nvPicPr>
          <p:cNvPr id="3" name="Obrázek 2"/>
          <p:cNvPicPr>
            <a:picLocks noChangeAspect="1"/>
          </p:cNvPicPr>
          <p:nvPr/>
        </p:nvPicPr>
        <p:blipFill>
          <a:blip r:embed="rId3"/>
          <a:stretch>
            <a:fillRect/>
          </a:stretch>
        </p:blipFill>
        <p:spPr>
          <a:xfrm>
            <a:off x="1843932" y="4844931"/>
            <a:ext cx="5448197" cy="673868"/>
          </a:xfrm>
          <a:prstGeom prst="rect">
            <a:avLst/>
          </a:prstGeom>
        </p:spPr>
      </p:pic>
    </p:spTree>
    <p:extLst>
      <p:ext uri="{BB962C8B-B14F-4D97-AF65-F5344CB8AC3E}">
        <p14:creationId xmlns:p14="http://schemas.microsoft.com/office/powerpoint/2010/main" val="2782431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b="1" dirty="0">
                <a:latin typeface="Arial" pitchFamily="34" charset="0"/>
                <a:cs typeface="Arial" pitchFamily="34" charset="0"/>
              </a:rPr>
              <a:t>OPEN ECONOMY</a:t>
            </a: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cs-CZ" sz="2400" b="1" cap="all" dirty="0">
                <a:latin typeface="Arial" panose="020B0604020202020204" pitchFamily="34" charset="0"/>
              </a:rPr>
              <a:t>SAVINGS, INVESTMENT and NET CAPITAL OUTFLOW</a:t>
            </a:r>
          </a:p>
        </p:txBody>
      </p:sp>
      <p:sp>
        <p:nvSpPr>
          <p:cNvPr id="3078" name="TextovéPole 10"/>
          <p:cNvSpPr txBox="1">
            <a:spLocks noChangeArrowheads="1"/>
          </p:cNvSpPr>
          <p:nvPr/>
        </p:nvSpPr>
        <p:spPr bwMode="auto">
          <a:xfrm>
            <a:off x="228600" y="1593285"/>
            <a:ext cx="4329629"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spcBef>
                <a:spcPct val="0"/>
              </a:spcBef>
              <a:buNone/>
              <a:defRPr/>
            </a:pPr>
            <a:r>
              <a:rPr lang="cs-CZ" altLang="cs-CZ" sz="2000" dirty="0" err="1">
                <a:latin typeface="Arial" panose="020B0604020202020204" pitchFamily="34" charset="0"/>
              </a:rPr>
              <a:t>Figure</a:t>
            </a:r>
            <a:r>
              <a:rPr lang="cs-CZ" altLang="cs-CZ" sz="2000" dirty="0">
                <a:latin typeface="Arial" panose="020B0604020202020204" pitchFamily="34" charset="0"/>
              </a:rPr>
              <a:t> 3: </a:t>
            </a:r>
          </a:p>
          <a:p>
            <a:pPr marL="0" indent="0" eaLnBrk="1" hangingPunct="1">
              <a:spcBef>
                <a:spcPct val="0"/>
              </a:spcBef>
              <a:buNone/>
              <a:defRPr/>
            </a:pPr>
            <a:r>
              <a:rPr lang="cs-CZ" altLang="cs-CZ" sz="2000" dirty="0">
                <a:latin typeface="Arial" panose="020B0604020202020204" pitchFamily="34" charset="0"/>
              </a:rPr>
              <a:t>S, I and NCO </a:t>
            </a:r>
            <a:r>
              <a:rPr lang="cs-CZ" altLang="cs-CZ" sz="2000" dirty="0" err="1">
                <a:latin typeface="Arial" panose="020B0604020202020204" pitchFamily="34" charset="0"/>
              </a:rPr>
              <a:t>of</a:t>
            </a:r>
            <a:r>
              <a:rPr lang="cs-CZ" altLang="cs-CZ" sz="2000" dirty="0">
                <a:latin typeface="Arial" panose="020B0604020202020204" pitchFamily="34" charset="0"/>
              </a:rPr>
              <a:t> </a:t>
            </a:r>
            <a:r>
              <a:rPr lang="cs-CZ" altLang="cs-CZ" sz="2000" dirty="0" err="1">
                <a:latin typeface="Arial" panose="020B0604020202020204" pitchFamily="34" charset="0"/>
              </a:rPr>
              <a:t>the</a:t>
            </a:r>
            <a:r>
              <a:rPr lang="cs-CZ" altLang="cs-CZ" sz="2000" dirty="0">
                <a:latin typeface="Arial" panose="020B0604020202020204" pitchFamily="34" charset="0"/>
              </a:rPr>
              <a:t> U.S. </a:t>
            </a:r>
            <a:r>
              <a:rPr lang="cs-CZ" altLang="cs-CZ" sz="2000" dirty="0" err="1">
                <a:latin typeface="Arial" panose="020B0604020202020204" pitchFamily="34" charset="0"/>
              </a:rPr>
              <a:t>Economy</a:t>
            </a:r>
            <a:endParaRPr lang="cs-CZ" altLang="cs-CZ" sz="2000" dirty="0">
              <a:latin typeface="Arial" panose="020B0604020202020204" pitchFamily="34" charset="0"/>
            </a:endParaRPr>
          </a:p>
          <a:p>
            <a:pPr eaLnBrk="1" hangingPunct="1">
              <a:spcBef>
                <a:spcPct val="0"/>
              </a:spcBef>
              <a:defRPr/>
            </a:pPr>
            <a:endParaRPr lang="cs-CZ" altLang="cs-CZ" sz="2200" dirty="0">
              <a:latin typeface="Arial" panose="020B0604020202020204" pitchFamily="34" charset="0"/>
            </a:endParaRPr>
          </a:p>
          <a:p>
            <a:pPr eaLnBrk="1" hangingPunct="1">
              <a:spcBef>
                <a:spcPct val="0"/>
              </a:spcBef>
              <a:defRPr/>
            </a:pPr>
            <a:r>
              <a:rPr lang="cs-CZ" altLang="cs-CZ" sz="2000" dirty="0" err="1">
                <a:latin typeface="Arial" panose="020B0604020202020204" pitchFamily="34" charset="0"/>
              </a:rPr>
              <a:t>National</a:t>
            </a:r>
            <a:r>
              <a:rPr lang="cs-CZ" altLang="cs-CZ" sz="2000" dirty="0">
                <a:latin typeface="Arial" panose="020B0604020202020204" pitchFamily="34" charset="0"/>
              </a:rPr>
              <a:t> </a:t>
            </a:r>
            <a:r>
              <a:rPr lang="cs-CZ" altLang="cs-CZ" sz="2000" dirty="0" err="1">
                <a:latin typeface="Arial" panose="020B0604020202020204" pitchFamily="34" charset="0"/>
              </a:rPr>
              <a:t>saving</a:t>
            </a:r>
            <a:r>
              <a:rPr lang="cs-CZ" altLang="cs-CZ" sz="2000" dirty="0">
                <a:latin typeface="Arial" panose="020B0604020202020204" pitchFamily="34" charset="0"/>
              </a:rPr>
              <a:t> has </a:t>
            </a:r>
            <a:r>
              <a:rPr lang="cs-CZ" altLang="cs-CZ" sz="2000" dirty="0" err="1">
                <a:latin typeface="Arial" panose="020B0604020202020204" pitchFamily="34" charset="0"/>
              </a:rPr>
              <a:t>been</a:t>
            </a:r>
            <a:r>
              <a:rPr lang="cs-CZ" altLang="cs-CZ" sz="2000" dirty="0">
                <a:latin typeface="Arial" panose="020B0604020202020204" pitchFamily="34" charset="0"/>
              </a:rPr>
              <a:t> </a:t>
            </a:r>
            <a:r>
              <a:rPr lang="cs-CZ" altLang="cs-CZ" sz="2000" dirty="0" err="1">
                <a:latin typeface="Arial" panose="020B0604020202020204" pitchFamily="34" charset="0"/>
              </a:rPr>
              <a:t>lower</a:t>
            </a:r>
            <a:r>
              <a:rPr lang="cs-CZ" altLang="cs-CZ" sz="2000" dirty="0">
                <a:latin typeface="Arial" panose="020B0604020202020204" pitchFamily="34" charset="0"/>
              </a:rPr>
              <a:t> </a:t>
            </a:r>
            <a:r>
              <a:rPr lang="cs-CZ" altLang="cs-CZ" sz="2000" dirty="0" err="1">
                <a:latin typeface="Arial" panose="020B0604020202020204" pitchFamily="34" charset="0"/>
              </a:rPr>
              <a:t>since</a:t>
            </a:r>
            <a:r>
              <a:rPr lang="cs-CZ" altLang="cs-CZ" sz="2000" dirty="0">
                <a:latin typeface="Arial" panose="020B0604020202020204" pitchFamily="34" charset="0"/>
              </a:rPr>
              <a:t> 1980 </a:t>
            </a:r>
            <a:r>
              <a:rPr lang="cs-CZ" altLang="cs-CZ" sz="2000" dirty="0" err="1">
                <a:latin typeface="Arial" panose="020B0604020202020204" pitchFamily="34" charset="0"/>
              </a:rPr>
              <a:t>than</a:t>
            </a:r>
            <a:r>
              <a:rPr lang="cs-CZ" altLang="cs-CZ" sz="2000" dirty="0">
                <a:latin typeface="Arial" panose="020B0604020202020204" pitchFamily="34" charset="0"/>
              </a:rPr>
              <a:t> in </a:t>
            </a:r>
            <a:r>
              <a:rPr lang="cs-CZ" altLang="cs-CZ" sz="2000" dirty="0" err="1">
                <a:latin typeface="Arial" panose="020B0604020202020204" pitchFamily="34" charset="0"/>
              </a:rPr>
              <a:t>was</a:t>
            </a:r>
            <a:r>
              <a:rPr lang="cs-CZ" altLang="cs-CZ" sz="2000" dirty="0">
                <a:latin typeface="Arial" panose="020B0604020202020204" pitchFamily="34" charset="0"/>
              </a:rPr>
              <a:t> </a:t>
            </a:r>
            <a:r>
              <a:rPr lang="cs-CZ" altLang="cs-CZ" sz="2000" dirty="0" err="1">
                <a:latin typeface="Arial" panose="020B0604020202020204" pitchFamily="34" charset="0"/>
              </a:rPr>
              <a:t>before</a:t>
            </a:r>
            <a:endParaRPr lang="cs-CZ" altLang="cs-CZ" sz="2000" dirty="0">
              <a:latin typeface="Arial" panose="020B0604020202020204" pitchFamily="34" charset="0"/>
            </a:endParaRPr>
          </a:p>
          <a:p>
            <a:pPr eaLnBrk="1" hangingPunct="1">
              <a:spcBef>
                <a:spcPct val="0"/>
              </a:spcBef>
              <a:defRPr/>
            </a:pPr>
            <a:endParaRPr lang="cs-CZ" altLang="cs-CZ" sz="1200" dirty="0">
              <a:latin typeface="Arial" panose="020B0604020202020204" pitchFamily="34" charset="0"/>
            </a:endParaRPr>
          </a:p>
          <a:p>
            <a:pPr eaLnBrk="1" hangingPunct="1">
              <a:spcBef>
                <a:spcPct val="0"/>
              </a:spcBef>
              <a:defRPr/>
            </a:pPr>
            <a:r>
              <a:rPr lang="cs-CZ" altLang="cs-CZ" sz="2000" dirty="0" err="1">
                <a:latin typeface="Arial" panose="020B0604020202020204" pitchFamily="34" charset="0"/>
              </a:rPr>
              <a:t>This</a:t>
            </a:r>
            <a:r>
              <a:rPr lang="cs-CZ" altLang="cs-CZ" sz="2000" dirty="0">
                <a:latin typeface="Arial" panose="020B0604020202020204" pitchFamily="34" charset="0"/>
              </a:rPr>
              <a:t> </a:t>
            </a:r>
            <a:r>
              <a:rPr lang="cs-CZ" altLang="cs-CZ" sz="2000" dirty="0" err="1">
                <a:latin typeface="Arial" panose="020B0604020202020204" pitchFamily="34" charset="0"/>
              </a:rPr>
              <a:t>fall</a:t>
            </a:r>
            <a:r>
              <a:rPr lang="cs-CZ" altLang="cs-CZ" sz="2000" dirty="0">
                <a:latin typeface="Arial" panose="020B0604020202020204" pitchFamily="34" charset="0"/>
              </a:rPr>
              <a:t> in S has </a:t>
            </a:r>
            <a:r>
              <a:rPr lang="cs-CZ" altLang="cs-CZ" sz="2000" dirty="0" err="1">
                <a:latin typeface="Arial" panose="020B0604020202020204" pitchFamily="34" charset="0"/>
              </a:rPr>
              <a:t>been</a:t>
            </a:r>
            <a:r>
              <a:rPr lang="cs-CZ" altLang="cs-CZ" sz="2000" dirty="0">
                <a:latin typeface="Arial" panose="020B0604020202020204" pitchFamily="34" charset="0"/>
              </a:rPr>
              <a:t> </a:t>
            </a:r>
            <a:r>
              <a:rPr lang="cs-CZ" altLang="cs-CZ" sz="2000" dirty="0" err="1">
                <a:latin typeface="Arial" panose="020B0604020202020204" pitchFamily="34" charset="0"/>
              </a:rPr>
              <a:t>reflected</a:t>
            </a:r>
            <a:r>
              <a:rPr lang="cs-CZ" altLang="cs-CZ" sz="2000" dirty="0">
                <a:latin typeface="Arial" panose="020B0604020202020204" pitchFamily="34" charset="0"/>
              </a:rPr>
              <a:t> </a:t>
            </a:r>
            <a:r>
              <a:rPr lang="cs-CZ" altLang="cs-CZ" sz="2000" dirty="0" err="1">
                <a:latin typeface="Arial" panose="020B0604020202020204" pitchFamily="34" charset="0"/>
              </a:rPr>
              <a:t>primarily</a:t>
            </a:r>
            <a:r>
              <a:rPr lang="cs-CZ" altLang="cs-CZ" sz="2000" dirty="0">
                <a:latin typeface="Arial" panose="020B0604020202020204" pitchFamily="34" charset="0"/>
              </a:rPr>
              <a:t> in </a:t>
            </a:r>
            <a:r>
              <a:rPr lang="cs-CZ" altLang="cs-CZ" sz="2000" dirty="0" err="1">
                <a:latin typeface="Arial" panose="020B0604020202020204" pitchFamily="34" charset="0"/>
              </a:rPr>
              <a:t>reduced</a:t>
            </a:r>
            <a:r>
              <a:rPr lang="cs-CZ" altLang="cs-CZ" sz="2000" dirty="0">
                <a:latin typeface="Arial" panose="020B0604020202020204" pitchFamily="34" charset="0"/>
              </a:rPr>
              <a:t> NCO </a:t>
            </a:r>
            <a:r>
              <a:rPr lang="cs-CZ" altLang="cs-CZ" sz="2000" dirty="0" err="1">
                <a:latin typeface="Arial" panose="020B0604020202020204" pitchFamily="34" charset="0"/>
              </a:rPr>
              <a:t>rahter</a:t>
            </a:r>
            <a:r>
              <a:rPr lang="cs-CZ" altLang="cs-CZ" sz="2000" dirty="0">
                <a:latin typeface="Arial" panose="020B0604020202020204" pitchFamily="34" charset="0"/>
              </a:rPr>
              <a:t> </a:t>
            </a:r>
            <a:r>
              <a:rPr lang="cs-CZ" altLang="cs-CZ" sz="2000" dirty="0" err="1">
                <a:latin typeface="Arial" panose="020B0604020202020204" pitchFamily="34" charset="0"/>
              </a:rPr>
              <a:t>than</a:t>
            </a:r>
            <a:r>
              <a:rPr lang="cs-CZ" altLang="cs-CZ" sz="2000" dirty="0">
                <a:latin typeface="Arial" panose="020B0604020202020204" pitchFamily="34" charset="0"/>
              </a:rPr>
              <a:t> in </a:t>
            </a:r>
            <a:r>
              <a:rPr lang="cs-CZ" altLang="cs-CZ" sz="2000" dirty="0" err="1">
                <a:latin typeface="Arial" panose="020B0604020202020204" pitchFamily="34" charset="0"/>
              </a:rPr>
              <a:t>reduced</a:t>
            </a:r>
            <a:r>
              <a:rPr lang="cs-CZ" altLang="cs-CZ" sz="2000" dirty="0">
                <a:latin typeface="Arial" panose="020B0604020202020204" pitchFamily="34" charset="0"/>
              </a:rPr>
              <a:t> I. </a:t>
            </a:r>
          </a:p>
          <a:p>
            <a:pPr eaLnBrk="1" hangingPunct="1">
              <a:spcBef>
                <a:spcPct val="0"/>
              </a:spcBef>
              <a:defRPr/>
            </a:pPr>
            <a:endParaRPr lang="en-US" altLang="cs-CZ" sz="1200" dirty="0">
              <a:latin typeface="Arial" panose="020B0604020202020204" pitchFamily="34" charset="0"/>
            </a:endParaRPr>
          </a:p>
          <a:p>
            <a:pPr eaLnBrk="1" hangingPunct="1">
              <a:spcBef>
                <a:spcPct val="0"/>
              </a:spcBef>
              <a:defRPr/>
            </a:pPr>
            <a:endParaRPr lang="en-US" altLang="cs-CZ" sz="2200" dirty="0">
              <a:latin typeface="Arial" panose="020B0604020202020204" pitchFamily="34" charset="0"/>
            </a:endParaRPr>
          </a:p>
        </p:txBody>
      </p:sp>
      <p:pic>
        <p:nvPicPr>
          <p:cNvPr id="3" name="Obrázek 2"/>
          <p:cNvPicPr>
            <a:picLocks noChangeAspect="1"/>
          </p:cNvPicPr>
          <p:nvPr/>
        </p:nvPicPr>
        <p:blipFill rotWithShape="1">
          <a:blip r:embed="rId2"/>
          <a:srcRect l="1158" t="2245" r="27485" b="5126"/>
          <a:stretch/>
        </p:blipFill>
        <p:spPr>
          <a:xfrm>
            <a:off x="4558229" y="1304634"/>
            <a:ext cx="4239696" cy="5334952"/>
          </a:xfrm>
          <a:prstGeom prst="rect">
            <a:avLst/>
          </a:prstGeom>
        </p:spPr>
      </p:pic>
    </p:spTree>
    <p:extLst>
      <p:ext uri="{BB962C8B-B14F-4D97-AF65-F5344CB8AC3E}">
        <p14:creationId xmlns:p14="http://schemas.microsoft.com/office/powerpoint/2010/main" val="3628294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b="1" dirty="0">
                <a:latin typeface="Arial" pitchFamily="34" charset="0"/>
                <a:cs typeface="Arial" pitchFamily="34" charset="0"/>
              </a:rPr>
              <a:t>OPEN ECONOMY</a:t>
            </a: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dirty="0">
                <a:latin typeface="Arial" panose="020B0604020202020204" pitchFamily="34" charset="0"/>
              </a:rPr>
              <a:t>PRICES FOR INTERNATIONAL TRANSACTIONS</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38138" y="1441450"/>
            <a:ext cx="847725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defRPr/>
            </a:pPr>
            <a:r>
              <a:rPr lang="en-US" altLang="cs-CZ" sz="2200" dirty="0">
                <a:latin typeface="Arial" panose="020B0604020202020204" pitchFamily="34" charset="0"/>
              </a:rPr>
              <a:t>International transactions are influenced by international prices.</a:t>
            </a:r>
            <a:endParaRPr lang="cs-CZ" altLang="cs-CZ" sz="2200" dirty="0">
              <a:latin typeface="Arial" panose="020B0604020202020204" pitchFamily="34" charset="0"/>
            </a:endParaRPr>
          </a:p>
          <a:p>
            <a:pPr eaLnBrk="1" hangingPunct="1">
              <a:spcBef>
                <a:spcPct val="0"/>
              </a:spcBef>
              <a:defRPr/>
            </a:pPr>
            <a:endParaRPr lang="en-US" altLang="cs-CZ" sz="1000" dirty="0">
              <a:latin typeface="Arial" panose="020B0604020202020204" pitchFamily="34" charset="0"/>
            </a:endParaRPr>
          </a:p>
          <a:p>
            <a:pPr eaLnBrk="1" hangingPunct="1">
              <a:spcBef>
                <a:spcPct val="0"/>
              </a:spcBef>
              <a:defRPr/>
            </a:pPr>
            <a:r>
              <a:rPr lang="en-US" altLang="cs-CZ" sz="2200" dirty="0">
                <a:latin typeface="Arial" panose="020B0604020202020204" pitchFamily="34" charset="0"/>
              </a:rPr>
              <a:t>The two most important international prices are the nominal exchange rate and the real exchange rate.</a:t>
            </a:r>
            <a:endParaRPr lang="cs-CZ" altLang="cs-CZ" sz="2200" dirty="0">
              <a:latin typeface="Arial" panose="020B0604020202020204" pitchFamily="34" charset="0"/>
            </a:endParaRPr>
          </a:p>
          <a:p>
            <a:pPr eaLnBrk="1" hangingPunct="1">
              <a:spcBef>
                <a:spcPct val="0"/>
              </a:spcBef>
              <a:defRPr/>
            </a:pPr>
            <a:endParaRPr lang="en-US" altLang="cs-CZ" sz="1000" dirty="0">
              <a:latin typeface="Arial" panose="020B0604020202020204" pitchFamily="34" charset="0"/>
            </a:endParaRPr>
          </a:p>
          <a:p>
            <a:pPr eaLnBrk="1" hangingPunct="1">
              <a:spcBef>
                <a:spcPct val="0"/>
              </a:spcBef>
              <a:defRPr/>
            </a:pPr>
            <a:r>
              <a:rPr lang="en-US" altLang="cs-CZ" sz="2200" dirty="0">
                <a:latin typeface="Arial" panose="020B0604020202020204" pitchFamily="34" charset="0"/>
              </a:rPr>
              <a:t>The </a:t>
            </a:r>
            <a:r>
              <a:rPr lang="en-US" altLang="cs-CZ" sz="2200" dirty="0">
                <a:solidFill>
                  <a:srgbClr val="FF0000"/>
                </a:solidFill>
                <a:latin typeface="Arial" panose="020B0604020202020204" pitchFamily="34" charset="0"/>
              </a:rPr>
              <a:t>nominal exchange rate </a:t>
            </a:r>
            <a:r>
              <a:rPr lang="en-US" altLang="cs-CZ" sz="2200" dirty="0">
                <a:latin typeface="Arial" panose="020B0604020202020204" pitchFamily="34" charset="0"/>
              </a:rPr>
              <a:t>is the rate at which a person can trade the currency of one country for the currency of another.</a:t>
            </a:r>
            <a:endParaRPr lang="cs-CZ" altLang="cs-CZ" sz="2200" dirty="0">
              <a:latin typeface="Arial" panose="020B0604020202020204" pitchFamily="34" charset="0"/>
            </a:endParaRPr>
          </a:p>
          <a:p>
            <a:pPr lvl="1" eaLnBrk="1" hangingPunct="1">
              <a:spcBef>
                <a:spcPct val="0"/>
              </a:spcBef>
              <a:defRPr/>
            </a:pPr>
            <a:r>
              <a:rPr lang="en-US" altLang="cs-CZ" sz="1800" dirty="0">
                <a:latin typeface="Arial" panose="020B0604020202020204" pitchFamily="34" charset="0"/>
              </a:rPr>
              <a:t>The nominal exchange rate is expressed in two ways:</a:t>
            </a:r>
          </a:p>
          <a:p>
            <a:pPr lvl="2" eaLnBrk="1" hangingPunct="1">
              <a:spcBef>
                <a:spcPct val="0"/>
              </a:spcBef>
              <a:defRPr/>
            </a:pPr>
            <a:r>
              <a:rPr lang="en-US" altLang="cs-CZ" sz="1400" dirty="0">
                <a:latin typeface="Arial" panose="020B0604020202020204" pitchFamily="34" charset="0"/>
              </a:rPr>
              <a:t>In units of foreign currency per one </a:t>
            </a:r>
            <a:r>
              <a:rPr lang="cs-CZ" altLang="cs-CZ" sz="1400" dirty="0" err="1">
                <a:latin typeface="Arial" panose="020B0604020202020204" pitchFamily="34" charset="0"/>
              </a:rPr>
              <a:t>domestic</a:t>
            </a:r>
            <a:r>
              <a:rPr lang="cs-CZ" altLang="cs-CZ" sz="1400" dirty="0">
                <a:latin typeface="Arial" panose="020B0604020202020204" pitchFamily="34" charset="0"/>
              </a:rPr>
              <a:t> </a:t>
            </a:r>
            <a:r>
              <a:rPr lang="cs-CZ" altLang="cs-CZ" sz="1400" dirty="0" err="1">
                <a:latin typeface="Arial" panose="020B0604020202020204" pitchFamily="34" charset="0"/>
              </a:rPr>
              <a:t>currency</a:t>
            </a:r>
            <a:r>
              <a:rPr lang="en-US" altLang="cs-CZ" sz="1400" dirty="0">
                <a:latin typeface="Arial" panose="020B0604020202020204" pitchFamily="34" charset="0"/>
              </a:rPr>
              <a:t>.</a:t>
            </a:r>
          </a:p>
          <a:p>
            <a:pPr lvl="2" eaLnBrk="1" hangingPunct="1">
              <a:spcBef>
                <a:spcPct val="0"/>
              </a:spcBef>
              <a:defRPr/>
            </a:pPr>
            <a:r>
              <a:rPr lang="en-US" altLang="cs-CZ" sz="1400" dirty="0">
                <a:latin typeface="Arial" panose="020B0604020202020204" pitchFamily="34" charset="0"/>
              </a:rPr>
              <a:t>And in units of </a:t>
            </a:r>
            <a:r>
              <a:rPr lang="cs-CZ" altLang="cs-CZ" sz="1400" dirty="0" err="1">
                <a:latin typeface="Arial" panose="020B0604020202020204" pitchFamily="34" charset="0"/>
              </a:rPr>
              <a:t>domestic</a:t>
            </a:r>
            <a:r>
              <a:rPr lang="cs-CZ" altLang="cs-CZ" sz="1400" dirty="0">
                <a:latin typeface="Arial" panose="020B0604020202020204" pitchFamily="34" charset="0"/>
              </a:rPr>
              <a:t> </a:t>
            </a:r>
            <a:r>
              <a:rPr lang="cs-CZ" altLang="cs-CZ" sz="1400" dirty="0" err="1">
                <a:latin typeface="Arial" panose="020B0604020202020204" pitchFamily="34" charset="0"/>
              </a:rPr>
              <a:t>currency</a:t>
            </a:r>
            <a:r>
              <a:rPr lang="en-US" altLang="cs-CZ" sz="1400" dirty="0">
                <a:latin typeface="Arial" panose="020B0604020202020204" pitchFamily="34" charset="0"/>
              </a:rPr>
              <a:t> per one unit of the foreign currency.</a:t>
            </a:r>
          </a:p>
          <a:p>
            <a:pPr eaLnBrk="1" hangingPunct="1">
              <a:spcBef>
                <a:spcPct val="0"/>
              </a:spcBef>
              <a:defRPr/>
            </a:pPr>
            <a:endParaRPr lang="cs-CZ" altLang="cs-CZ" sz="1000" dirty="0">
              <a:latin typeface="Arial" panose="020B0604020202020204" pitchFamily="34" charset="0"/>
            </a:endParaRPr>
          </a:p>
          <a:p>
            <a:pPr eaLnBrk="1" hangingPunct="1">
              <a:spcBef>
                <a:spcPct val="0"/>
              </a:spcBef>
              <a:defRPr/>
            </a:pPr>
            <a:r>
              <a:rPr lang="en-US" altLang="cs-CZ" sz="2200" dirty="0">
                <a:latin typeface="Arial" panose="020B0604020202020204" pitchFamily="34" charset="0"/>
              </a:rPr>
              <a:t>The </a:t>
            </a:r>
            <a:r>
              <a:rPr lang="en-US" altLang="cs-CZ" sz="2200" dirty="0">
                <a:solidFill>
                  <a:srgbClr val="FF0000"/>
                </a:solidFill>
                <a:latin typeface="Arial" panose="020B0604020202020204" pitchFamily="34" charset="0"/>
              </a:rPr>
              <a:t>real exchange rate </a:t>
            </a:r>
            <a:r>
              <a:rPr lang="en-US" altLang="cs-CZ" sz="2200" dirty="0">
                <a:latin typeface="Arial" panose="020B0604020202020204" pitchFamily="34" charset="0"/>
              </a:rPr>
              <a:t>is the rate at which a person can trade the goods and services of one country for the goods and services of another.</a:t>
            </a:r>
          </a:p>
          <a:p>
            <a:pPr lvl="1" eaLnBrk="1" hangingPunct="1">
              <a:spcBef>
                <a:spcPct val="0"/>
              </a:spcBef>
              <a:defRPr/>
            </a:pPr>
            <a:r>
              <a:rPr lang="en-US" altLang="cs-CZ" sz="1800" dirty="0">
                <a:latin typeface="Arial" panose="020B0604020202020204" pitchFamily="34" charset="0"/>
              </a:rPr>
              <a:t>The real exchange rate compares the prices of domestic goods and foreign goods in the domestic economy.</a:t>
            </a:r>
          </a:p>
          <a:p>
            <a:pPr lvl="2" eaLnBrk="1" hangingPunct="1">
              <a:spcBef>
                <a:spcPct val="0"/>
              </a:spcBef>
              <a:defRPr/>
            </a:pPr>
            <a:r>
              <a:rPr lang="en-US" altLang="cs-CZ" sz="1400" dirty="0">
                <a:latin typeface="Arial" panose="020B0604020202020204" pitchFamily="34" charset="0"/>
              </a:rPr>
              <a:t>If a case of German beer is twice as expensive as American beer, the real exchange rate is 1/2 case of German beer per case of American beer.</a:t>
            </a:r>
          </a:p>
        </p:txBody>
      </p:sp>
    </p:spTree>
    <p:extLst>
      <p:ext uri="{BB962C8B-B14F-4D97-AF65-F5344CB8AC3E}">
        <p14:creationId xmlns:p14="http://schemas.microsoft.com/office/powerpoint/2010/main" val="425647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b="1" dirty="0">
                <a:latin typeface="Arial" pitchFamily="34" charset="0"/>
                <a:cs typeface="Arial" pitchFamily="34" charset="0"/>
              </a:rPr>
              <a:t>OPEN ECONOMY</a:t>
            </a: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dirty="0">
                <a:latin typeface="Arial" panose="020B0604020202020204" pitchFamily="34" charset="0"/>
              </a:rPr>
              <a:t>Money, </a:t>
            </a:r>
            <a:r>
              <a:rPr lang="cs-CZ" altLang="cs-CZ" sz="2400" b="1" cap="all" dirty="0" err="1">
                <a:latin typeface="Arial" panose="020B0604020202020204" pitchFamily="34" charset="0"/>
              </a:rPr>
              <a:t>Prices</a:t>
            </a:r>
            <a:r>
              <a:rPr lang="cs-CZ" altLang="cs-CZ" sz="2400" b="1" cap="all" dirty="0">
                <a:latin typeface="Arial" panose="020B0604020202020204" pitchFamily="34" charset="0"/>
              </a:rPr>
              <a:t> and </a:t>
            </a:r>
            <a:r>
              <a:rPr lang="cs-CZ" altLang="cs-CZ" sz="2400" b="1" cap="all" dirty="0" err="1">
                <a:latin typeface="Arial" panose="020B0604020202020204" pitchFamily="34" charset="0"/>
              </a:rPr>
              <a:t>nominal</a:t>
            </a:r>
            <a:r>
              <a:rPr lang="cs-CZ" altLang="cs-CZ" sz="2400" b="1" cap="all" dirty="0">
                <a:latin typeface="Arial" panose="020B0604020202020204" pitchFamily="34" charset="0"/>
              </a:rPr>
              <a:t> Exchange </a:t>
            </a:r>
            <a:r>
              <a:rPr lang="cs-CZ" altLang="cs-CZ" sz="2400" b="1" cap="all" dirty="0" err="1">
                <a:latin typeface="Arial" panose="020B0604020202020204" pitchFamily="34" charset="0"/>
              </a:rPr>
              <a:t>Rate</a:t>
            </a:r>
            <a:endParaRPr lang="en-US" altLang="cs-CZ" sz="2400" b="1" cap="all" dirty="0">
              <a:latin typeface="Arial" panose="020B0604020202020204" pitchFamily="34" charset="0"/>
            </a:endParaRPr>
          </a:p>
        </p:txBody>
      </p:sp>
      <p:sp>
        <p:nvSpPr>
          <p:cNvPr id="3078" name="TextovéPole 10"/>
          <p:cNvSpPr txBox="1">
            <a:spLocks noChangeArrowheads="1"/>
          </p:cNvSpPr>
          <p:nvPr/>
        </p:nvSpPr>
        <p:spPr bwMode="auto">
          <a:xfrm>
            <a:off x="514782" y="1441450"/>
            <a:ext cx="3950563"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spcBef>
                <a:spcPct val="0"/>
              </a:spcBef>
              <a:buNone/>
              <a:defRPr/>
            </a:pPr>
            <a:r>
              <a:rPr lang="cs-CZ" altLang="cs-CZ" sz="2000" dirty="0" err="1">
                <a:latin typeface="Arial" panose="020B0604020202020204" pitchFamily="34" charset="0"/>
              </a:rPr>
              <a:t>Figure</a:t>
            </a:r>
            <a:r>
              <a:rPr lang="cs-CZ" altLang="cs-CZ" sz="2000" dirty="0">
                <a:latin typeface="Arial" panose="020B0604020202020204" pitchFamily="34" charset="0"/>
              </a:rPr>
              <a:t> 4: </a:t>
            </a:r>
            <a:r>
              <a:rPr lang="cs-CZ" altLang="cs-CZ" sz="2000" dirty="0" err="1">
                <a:latin typeface="Arial" panose="020B0604020202020204" pitchFamily="34" charset="0"/>
              </a:rPr>
              <a:t>Relation</a:t>
            </a:r>
            <a:r>
              <a:rPr lang="cs-CZ" altLang="cs-CZ" sz="2000" dirty="0">
                <a:latin typeface="Arial" panose="020B0604020202020204" pitchFamily="34" charset="0"/>
              </a:rPr>
              <a:t> </a:t>
            </a:r>
            <a:r>
              <a:rPr lang="cs-CZ" altLang="cs-CZ" sz="2000" dirty="0" err="1">
                <a:latin typeface="Arial" panose="020B0604020202020204" pitchFamily="34" charset="0"/>
              </a:rPr>
              <a:t>of</a:t>
            </a:r>
            <a:r>
              <a:rPr lang="cs-CZ" altLang="cs-CZ" sz="2000" dirty="0">
                <a:latin typeface="Arial" panose="020B0604020202020204" pitchFamily="34" charset="0"/>
              </a:rPr>
              <a:t> Money, </a:t>
            </a:r>
            <a:r>
              <a:rPr lang="cs-CZ" altLang="cs-CZ" sz="2000" dirty="0" err="1">
                <a:latin typeface="Arial" panose="020B0604020202020204" pitchFamily="34" charset="0"/>
              </a:rPr>
              <a:t>Prices</a:t>
            </a:r>
            <a:r>
              <a:rPr lang="cs-CZ" altLang="cs-CZ" sz="2000" dirty="0">
                <a:latin typeface="Arial" panose="020B0604020202020204" pitchFamily="34" charset="0"/>
              </a:rPr>
              <a:t> and Exchange </a:t>
            </a:r>
            <a:r>
              <a:rPr lang="cs-CZ" altLang="cs-CZ" sz="2000" dirty="0" err="1">
                <a:latin typeface="Arial" panose="020B0604020202020204" pitchFamily="34" charset="0"/>
              </a:rPr>
              <a:t>Rate</a:t>
            </a:r>
            <a:r>
              <a:rPr lang="cs-CZ" altLang="cs-CZ" sz="2000" dirty="0">
                <a:latin typeface="Arial" panose="020B0604020202020204" pitchFamily="34" charset="0"/>
              </a:rPr>
              <a:t> </a:t>
            </a:r>
            <a:r>
              <a:rPr lang="cs-CZ" altLang="cs-CZ" sz="2000" dirty="0" err="1">
                <a:latin typeface="Arial" panose="020B0604020202020204" pitchFamily="34" charset="0"/>
              </a:rPr>
              <a:t>During</a:t>
            </a:r>
            <a:r>
              <a:rPr lang="cs-CZ" altLang="cs-CZ" sz="2000" dirty="0">
                <a:latin typeface="Arial" panose="020B0604020202020204" pitchFamily="34" charset="0"/>
              </a:rPr>
              <a:t> </a:t>
            </a:r>
            <a:r>
              <a:rPr lang="cs-CZ" altLang="cs-CZ" sz="2000" dirty="0" err="1">
                <a:latin typeface="Arial" panose="020B0604020202020204" pitchFamily="34" charset="0"/>
              </a:rPr>
              <a:t>of</a:t>
            </a:r>
            <a:r>
              <a:rPr lang="cs-CZ" altLang="cs-CZ" sz="2000" dirty="0">
                <a:latin typeface="Arial" panose="020B0604020202020204" pitchFamily="34" charset="0"/>
              </a:rPr>
              <a:t> </a:t>
            </a:r>
            <a:r>
              <a:rPr lang="cs-CZ" altLang="cs-CZ" sz="2000" dirty="0" err="1">
                <a:latin typeface="Arial" panose="020B0604020202020204" pitchFamily="34" charset="0"/>
              </a:rPr>
              <a:t>Germany</a:t>
            </a:r>
            <a:r>
              <a:rPr lang="cs-CZ" altLang="cs-CZ" sz="2000" dirty="0">
                <a:latin typeface="Arial" panose="020B0604020202020204" pitchFamily="34" charset="0"/>
              </a:rPr>
              <a:t> </a:t>
            </a:r>
            <a:r>
              <a:rPr lang="cs-CZ" altLang="cs-CZ" sz="2000" dirty="0" err="1">
                <a:latin typeface="Arial" panose="020B0604020202020204" pitchFamily="34" charset="0"/>
              </a:rPr>
              <a:t>Hyperinfation</a:t>
            </a:r>
            <a:endParaRPr lang="cs-CZ" altLang="cs-CZ" sz="2000" dirty="0">
              <a:latin typeface="Arial" panose="020B0604020202020204" pitchFamily="34" charset="0"/>
            </a:endParaRPr>
          </a:p>
          <a:p>
            <a:pPr eaLnBrk="1" hangingPunct="1">
              <a:spcBef>
                <a:spcPct val="0"/>
              </a:spcBef>
              <a:defRPr/>
            </a:pPr>
            <a:endParaRPr lang="cs-CZ" altLang="cs-CZ" sz="1400" dirty="0">
              <a:latin typeface="Arial" panose="020B0604020202020204" pitchFamily="34" charset="0"/>
            </a:endParaRPr>
          </a:p>
          <a:p>
            <a:pPr eaLnBrk="1" hangingPunct="1">
              <a:spcBef>
                <a:spcPct val="0"/>
              </a:spcBef>
              <a:defRPr/>
            </a:pPr>
            <a:r>
              <a:rPr lang="cs-CZ" altLang="cs-CZ" sz="2000" dirty="0" err="1">
                <a:latin typeface="Arial" panose="020B0604020202020204" pitchFamily="34" charset="0"/>
              </a:rPr>
              <a:t>How</a:t>
            </a:r>
            <a:r>
              <a:rPr lang="cs-CZ" altLang="cs-CZ" sz="2000" dirty="0">
                <a:latin typeface="Arial" panose="020B0604020202020204" pitchFamily="34" charset="0"/>
              </a:rPr>
              <a:t> </a:t>
            </a:r>
            <a:r>
              <a:rPr lang="cs-CZ" altLang="cs-CZ" sz="2000" dirty="0" err="1">
                <a:latin typeface="Arial" panose="020B0604020202020204" pitchFamily="34" charset="0"/>
              </a:rPr>
              <a:t>similary</a:t>
            </a:r>
            <a:r>
              <a:rPr lang="cs-CZ" altLang="cs-CZ" sz="2000" dirty="0">
                <a:latin typeface="Arial" panose="020B0604020202020204" pitchFamily="34" charset="0"/>
              </a:rPr>
              <a:t> these </a:t>
            </a:r>
            <a:r>
              <a:rPr lang="cs-CZ" altLang="cs-CZ" sz="2000" dirty="0" err="1">
                <a:latin typeface="Arial" panose="020B0604020202020204" pitchFamily="34" charset="0"/>
              </a:rPr>
              <a:t>three</a:t>
            </a:r>
            <a:r>
              <a:rPr lang="cs-CZ" altLang="cs-CZ" sz="2000" dirty="0">
                <a:latin typeface="Arial" panose="020B0604020202020204" pitchFamily="34" charset="0"/>
              </a:rPr>
              <a:t> </a:t>
            </a:r>
            <a:r>
              <a:rPr lang="cs-CZ" altLang="cs-CZ" sz="2000" dirty="0" err="1">
                <a:latin typeface="Arial" panose="020B0604020202020204" pitchFamily="34" charset="0"/>
              </a:rPr>
              <a:t>variables</a:t>
            </a:r>
            <a:r>
              <a:rPr lang="cs-CZ" altLang="cs-CZ" sz="2000" dirty="0">
                <a:latin typeface="Arial" panose="020B0604020202020204" pitchFamily="34" charset="0"/>
              </a:rPr>
              <a:t> </a:t>
            </a:r>
            <a:r>
              <a:rPr lang="cs-CZ" altLang="cs-CZ" sz="2000" dirty="0" err="1">
                <a:latin typeface="Arial" panose="020B0604020202020204" pitchFamily="34" charset="0"/>
              </a:rPr>
              <a:t>move</a:t>
            </a:r>
            <a:r>
              <a:rPr lang="cs-CZ" altLang="cs-CZ" sz="2000" dirty="0">
                <a:latin typeface="Arial" panose="020B0604020202020204" pitchFamily="34" charset="0"/>
              </a:rPr>
              <a:t>?</a:t>
            </a:r>
          </a:p>
          <a:p>
            <a:pPr eaLnBrk="1" hangingPunct="1">
              <a:spcBef>
                <a:spcPct val="0"/>
              </a:spcBef>
              <a:defRPr/>
            </a:pPr>
            <a:endParaRPr lang="cs-CZ" altLang="cs-CZ" sz="1000" dirty="0">
              <a:latin typeface="Arial" panose="020B0604020202020204" pitchFamily="34" charset="0"/>
            </a:endParaRPr>
          </a:p>
          <a:p>
            <a:pPr lvl="1" eaLnBrk="1" hangingPunct="1">
              <a:spcBef>
                <a:spcPct val="0"/>
              </a:spcBef>
              <a:defRPr/>
            </a:pPr>
            <a:r>
              <a:rPr lang="cs-CZ" altLang="cs-CZ" sz="1800" dirty="0" err="1">
                <a:latin typeface="Arial" panose="020B0604020202020204" pitchFamily="34" charset="0"/>
              </a:rPr>
              <a:t>when</a:t>
            </a:r>
            <a:r>
              <a:rPr lang="cs-CZ" altLang="cs-CZ" sz="1800" dirty="0">
                <a:latin typeface="Arial" panose="020B0604020202020204" pitchFamily="34" charset="0"/>
              </a:rPr>
              <a:t> </a:t>
            </a:r>
            <a:r>
              <a:rPr lang="cs-CZ" altLang="cs-CZ" sz="1800" dirty="0" err="1">
                <a:latin typeface="Arial" panose="020B0604020202020204" pitchFamily="34" charset="0"/>
              </a:rPr>
              <a:t>the</a:t>
            </a:r>
            <a:r>
              <a:rPr lang="cs-CZ" altLang="cs-CZ" sz="1800" dirty="0">
                <a:latin typeface="Arial" panose="020B0604020202020204" pitchFamily="34" charset="0"/>
              </a:rPr>
              <a:t> </a:t>
            </a:r>
            <a:r>
              <a:rPr lang="cs-CZ" altLang="cs-CZ" sz="1800" dirty="0" err="1">
                <a:latin typeface="Arial" panose="020B0604020202020204" pitchFamily="34" charset="0"/>
              </a:rPr>
              <a:t>quantity</a:t>
            </a:r>
            <a:r>
              <a:rPr lang="cs-CZ" altLang="cs-CZ" sz="1800" dirty="0">
                <a:latin typeface="Arial" panose="020B0604020202020204" pitchFamily="34" charset="0"/>
              </a:rPr>
              <a:t> </a:t>
            </a:r>
            <a:r>
              <a:rPr lang="cs-CZ" altLang="cs-CZ" sz="1800" dirty="0" err="1">
                <a:latin typeface="Arial" panose="020B0604020202020204" pitchFamily="34" charset="0"/>
              </a:rPr>
              <a:t>of</a:t>
            </a:r>
            <a:r>
              <a:rPr lang="cs-CZ" altLang="cs-CZ" sz="1800" dirty="0">
                <a:latin typeface="Arial" panose="020B0604020202020204" pitchFamily="34" charset="0"/>
              </a:rPr>
              <a:t> </a:t>
            </a:r>
            <a:r>
              <a:rPr lang="cs-CZ" altLang="cs-CZ" sz="1800" dirty="0" err="1">
                <a:latin typeface="Arial" panose="020B0604020202020204" pitchFamily="34" charset="0"/>
              </a:rPr>
              <a:t>money</a:t>
            </a:r>
            <a:r>
              <a:rPr lang="cs-CZ" altLang="cs-CZ" sz="1800" dirty="0">
                <a:latin typeface="Arial" panose="020B0604020202020204" pitchFamily="34" charset="0"/>
              </a:rPr>
              <a:t> </a:t>
            </a:r>
            <a:r>
              <a:rPr lang="cs-CZ" altLang="cs-CZ" sz="1800" dirty="0" err="1">
                <a:latin typeface="Arial" panose="020B0604020202020204" pitchFamily="34" charset="0"/>
              </a:rPr>
              <a:t>started</a:t>
            </a:r>
            <a:r>
              <a:rPr lang="cs-CZ" altLang="cs-CZ" sz="1800" dirty="0">
                <a:latin typeface="Arial" panose="020B0604020202020204" pitchFamily="34" charset="0"/>
              </a:rPr>
              <a:t> </a:t>
            </a:r>
            <a:r>
              <a:rPr lang="cs-CZ" altLang="cs-CZ" sz="1800" dirty="0" err="1">
                <a:latin typeface="Arial" panose="020B0604020202020204" pitchFamily="34" charset="0"/>
              </a:rPr>
              <a:t>growing</a:t>
            </a:r>
            <a:r>
              <a:rPr lang="cs-CZ" altLang="cs-CZ" sz="1800" dirty="0">
                <a:latin typeface="Arial" panose="020B0604020202020204" pitchFamily="34" charset="0"/>
              </a:rPr>
              <a:t> </a:t>
            </a:r>
            <a:r>
              <a:rPr lang="cs-CZ" altLang="cs-CZ" sz="1800" dirty="0" err="1">
                <a:latin typeface="Arial" panose="020B0604020202020204" pitchFamily="34" charset="0"/>
              </a:rPr>
              <a:t>quickly</a:t>
            </a:r>
            <a:r>
              <a:rPr lang="cs-CZ" altLang="cs-CZ" sz="1800" dirty="0">
                <a:latin typeface="Arial" panose="020B0604020202020204" pitchFamily="34" charset="0"/>
              </a:rPr>
              <a:t>, </a:t>
            </a:r>
            <a:r>
              <a:rPr lang="cs-CZ" altLang="cs-CZ" sz="1800" dirty="0" err="1">
                <a:latin typeface="Arial" panose="020B0604020202020204" pitchFamily="34" charset="0"/>
              </a:rPr>
              <a:t>the</a:t>
            </a:r>
            <a:r>
              <a:rPr lang="cs-CZ" altLang="cs-CZ" sz="1800" dirty="0">
                <a:latin typeface="Arial" panose="020B0604020202020204" pitchFamily="34" charset="0"/>
              </a:rPr>
              <a:t> </a:t>
            </a:r>
            <a:r>
              <a:rPr lang="cs-CZ" altLang="cs-CZ" sz="1800" dirty="0" err="1">
                <a:latin typeface="Arial" panose="020B0604020202020204" pitchFamily="34" charset="0"/>
              </a:rPr>
              <a:t>price</a:t>
            </a:r>
            <a:r>
              <a:rPr lang="cs-CZ" altLang="cs-CZ" sz="1800" dirty="0">
                <a:latin typeface="Arial" panose="020B0604020202020204" pitchFamily="34" charset="0"/>
              </a:rPr>
              <a:t> </a:t>
            </a:r>
            <a:r>
              <a:rPr lang="cs-CZ" altLang="cs-CZ" sz="1800" dirty="0" err="1">
                <a:latin typeface="Arial" panose="020B0604020202020204" pitchFamily="34" charset="0"/>
              </a:rPr>
              <a:t>level</a:t>
            </a:r>
            <a:r>
              <a:rPr lang="cs-CZ" altLang="cs-CZ" sz="1800" dirty="0">
                <a:latin typeface="Arial" panose="020B0604020202020204" pitchFamily="34" charset="0"/>
              </a:rPr>
              <a:t> </a:t>
            </a:r>
            <a:r>
              <a:rPr lang="cs-CZ" altLang="cs-CZ" sz="1800" dirty="0" err="1">
                <a:latin typeface="Arial" panose="020B0604020202020204" pitchFamily="34" charset="0"/>
              </a:rPr>
              <a:t>followed</a:t>
            </a:r>
            <a:r>
              <a:rPr lang="cs-CZ" altLang="cs-CZ" sz="1800" dirty="0">
                <a:latin typeface="Arial" panose="020B0604020202020204" pitchFamily="34" charset="0"/>
              </a:rPr>
              <a:t>, and </a:t>
            </a:r>
            <a:r>
              <a:rPr lang="cs-CZ" altLang="cs-CZ" sz="1800" dirty="0" err="1">
                <a:latin typeface="Arial" panose="020B0604020202020204" pitchFamily="34" charset="0"/>
              </a:rPr>
              <a:t>the</a:t>
            </a:r>
            <a:r>
              <a:rPr lang="cs-CZ" altLang="cs-CZ" sz="1800" dirty="0">
                <a:latin typeface="Arial" panose="020B0604020202020204" pitchFamily="34" charset="0"/>
              </a:rPr>
              <a:t> </a:t>
            </a:r>
            <a:r>
              <a:rPr lang="cs-CZ" altLang="cs-CZ" sz="1800" dirty="0" err="1">
                <a:latin typeface="Arial" panose="020B0604020202020204" pitchFamily="34" charset="0"/>
              </a:rPr>
              <a:t>mark</a:t>
            </a:r>
            <a:r>
              <a:rPr lang="cs-CZ" altLang="cs-CZ" sz="1800" dirty="0">
                <a:latin typeface="Arial" panose="020B0604020202020204" pitchFamily="34" charset="0"/>
              </a:rPr>
              <a:t> </a:t>
            </a:r>
            <a:r>
              <a:rPr lang="cs-CZ" altLang="cs-CZ" sz="1800" dirty="0" err="1">
                <a:latin typeface="Arial" panose="020B0604020202020204" pitchFamily="34" charset="0"/>
              </a:rPr>
              <a:t>depreciated</a:t>
            </a:r>
            <a:r>
              <a:rPr lang="cs-CZ" altLang="cs-CZ" sz="1800" dirty="0">
                <a:latin typeface="Arial" panose="020B0604020202020204" pitchFamily="34" charset="0"/>
              </a:rPr>
              <a:t> </a:t>
            </a:r>
            <a:r>
              <a:rPr lang="cs-CZ" altLang="cs-CZ" sz="1800" dirty="0" err="1">
                <a:latin typeface="Arial" panose="020B0604020202020204" pitchFamily="34" charset="0"/>
              </a:rPr>
              <a:t>relative</a:t>
            </a:r>
            <a:r>
              <a:rPr lang="cs-CZ" altLang="cs-CZ" sz="1800" dirty="0">
                <a:latin typeface="Arial" panose="020B0604020202020204" pitchFamily="34" charset="0"/>
              </a:rPr>
              <a:t> to </a:t>
            </a:r>
            <a:r>
              <a:rPr lang="cs-CZ" altLang="cs-CZ" sz="1800" dirty="0" err="1">
                <a:latin typeface="Arial" panose="020B0604020202020204" pitchFamily="34" charset="0"/>
              </a:rPr>
              <a:t>the</a:t>
            </a:r>
            <a:r>
              <a:rPr lang="cs-CZ" altLang="cs-CZ" sz="1800" dirty="0">
                <a:latin typeface="Arial" panose="020B0604020202020204" pitchFamily="34" charset="0"/>
              </a:rPr>
              <a:t> </a:t>
            </a:r>
            <a:r>
              <a:rPr lang="cs-CZ" altLang="cs-CZ" sz="1800" dirty="0" err="1">
                <a:latin typeface="Arial" panose="020B0604020202020204" pitchFamily="34" charset="0"/>
              </a:rPr>
              <a:t>dollar</a:t>
            </a:r>
            <a:endParaRPr lang="cs-CZ" altLang="cs-CZ" sz="1800" dirty="0">
              <a:latin typeface="Arial" panose="020B0604020202020204" pitchFamily="34" charset="0"/>
            </a:endParaRPr>
          </a:p>
          <a:p>
            <a:pPr lvl="1" eaLnBrk="1" hangingPunct="1">
              <a:spcBef>
                <a:spcPct val="0"/>
              </a:spcBef>
              <a:defRPr/>
            </a:pPr>
            <a:endParaRPr lang="cs-CZ" altLang="cs-CZ" sz="800" dirty="0">
              <a:latin typeface="Arial" panose="020B0604020202020204" pitchFamily="34" charset="0"/>
            </a:endParaRPr>
          </a:p>
          <a:p>
            <a:pPr lvl="1" eaLnBrk="1" hangingPunct="1">
              <a:spcBef>
                <a:spcPct val="0"/>
              </a:spcBef>
              <a:defRPr/>
            </a:pPr>
            <a:r>
              <a:rPr lang="cs-CZ" altLang="cs-CZ" sz="1800" dirty="0" err="1">
                <a:latin typeface="Arial" panose="020B0604020202020204" pitchFamily="34" charset="0"/>
              </a:rPr>
              <a:t>when</a:t>
            </a:r>
            <a:r>
              <a:rPr lang="cs-CZ" altLang="cs-CZ" sz="1800" dirty="0">
                <a:latin typeface="Arial" panose="020B0604020202020204" pitchFamily="34" charset="0"/>
              </a:rPr>
              <a:t> </a:t>
            </a:r>
            <a:r>
              <a:rPr lang="cs-CZ" altLang="cs-CZ" sz="1800" dirty="0" err="1">
                <a:latin typeface="Arial" panose="020B0604020202020204" pitchFamily="34" charset="0"/>
              </a:rPr>
              <a:t>German</a:t>
            </a:r>
            <a:r>
              <a:rPr lang="cs-CZ" altLang="cs-CZ" sz="1800" dirty="0">
                <a:latin typeface="Arial" panose="020B0604020202020204" pitchFamily="34" charset="0"/>
              </a:rPr>
              <a:t> CB </a:t>
            </a:r>
            <a:r>
              <a:rPr lang="cs-CZ" altLang="cs-CZ" sz="1800" dirty="0" err="1">
                <a:latin typeface="Arial" panose="020B0604020202020204" pitchFamily="34" charset="0"/>
              </a:rPr>
              <a:t>stabilized</a:t>
            </a:r>
            <a:r>
              <a:rPr lang="cs-CZ" altLang="cs-CZ" sz="1800" dirty="0">
                <a:latin typeface="Arial" panose="020B0604020202020204" pitchFamily="34" charset="0"/>
              </a:rPr>
              <a:t> </a:t>
            </a:r>
            <a:r>
              <a:rPr lang="cs-CZ" altLang="cs-CZ" sz="1800" dirty="0" err="1">
                <a:latin typeface="Arial" panose="020B0604020202020204" pitchFamily="34" charset="0"/>
              </a:rPr>
              <a:t>the</a:t>
            </a:r>
            <a:r>
              <a:rPr lang="cs-CZ" altLang="cs-CZ" sz="1800" dirty="0">
                <a:latin typeface="Arial" panose="020B0604020202020204" pitchFamily="34" charset="0"/>
              </a:rPr>
              <a:t> </a:t>
            </a:r>
            <a:r>
              <a:rPr lang="cs-CZ" altLang="cs-CZ" sz="1800" dirty="0" err="1">
                <a:latin typeface="Arial" panose="020B0604020202020204" pitchFamily="34" charset="0"/>
              </a:rPr>
              <a:t>money</a:t>
            </a:r>
            <a:r>
              <a:rPr lang="cs-CZ" altLang="cs-CZ" sz="1800" dirty="0">
                <a:latin typeface="Arial" panose="020B0604020202020204" pitchFamily="34" charset="0"/>
              </a:rPr>
              <a:t> </a:t>
            </a:r>
            <a:r>
              <a:rPr lang="cs-CZ" altLang="cs-CZ" sz="1800" dirty="0" err="1">
                <a:latin typeface="Arial" panose="020B0604020202020204" pitchFamily="34" charset="0"/>
              </a:rPr>
              <a:t>supply</a:t>
            </a:r>
            <a:r>
              <a:rPr lang="cs-CZ" altLang="cs-CZ" sz="1800" dirty="0">
                <a:latin typeface="Arial" panose="020B0604020202020204" pitchFamily="34" charset="0"/>
              </a:rPr>
              <a:t>, </a:t>
            </a:r>
            <a:r>
              <a:rPr lang="cs-CZ" altLang="cs-CZ" sz="1800" dirty="0" err="1">
                <a:latin typeface="Arial" panose="020B0604020202020204" pitchFamily="34" charset="0"/>
              </a:rPr>
              <a:t>the</a:t>
            </a:r>
            <a:r>
              <a:rPr lang="cs-CZ" altLang="cs-CZ" sz="1800" dirty="0">
                <a:latin typeface="Arial" panose="020B0604020202020204" pitchFamily="34" charset="0"/>
              </a:rPr>
              <a:t> </a:t>
            </a:r>
            <a:r>
              <a:rPr lang="cs-CZ" altLang="cs-CZ" sz="1800" dirty="0" err="1">
                <a:latin typeface="Arial" panose="020B0604020202020204" pitchFamily="34" charset="0"/>
              </a:rPr>
              <a:t>price</a:t>
            </a:r>
            <a:r>
              <a:rPr lang="cs-CZ" altLang="cs-CZ" sz="1800" dirty="0">
                <a:latin typeface="Arial" panose="020B0604020202020204" pitchFamily="34" charset="0"/>
              </a:rPr>
              <a:t> </a:t>
            </a:r>
            <a:r>
              <a:rPr lang="cs-CZ" altLang="cs-CZ" sz="1800" dirty="0" err="1">
                <a:latin typeface="Arial" panose="020B0604020202020204" pitchFamily="34" charset="0"/>
              </a:rPr>
              <a:t>level</a:t>
            </a:r>
            <a:r>
              <a:rPr lang="cs-CZ" altLang="cs-CZ" sz="1800" dirty="0">
                <a:latin typeface="Arial" panose="020B0604020202020204" pitchFamily="34" charset="0"/>
              </a:rPr>
              <a:t> and ER </a:t>
            </a:r>
            <a:r>
              <a:rPr lang="cs-CZ" altLang="cs-CZ" sz="1800" dirty="0" err="1">
                <a:latin typeface="Arial" panose="020B0604020202020204" pitchFamily="34" charset="0"/>
              </a:rPr>
              <a:t>stabilized</a:t>
            </a:r>
            <a:r>
              <a:rPr lang="cs-CZ" altLang="cs-CZ" sz="1800" dirty="0">
                <a:latin typeface="Arial" panose="020B0604020202020204" pitchFamily="34" charset="0"/>
              </a:rPr>
              <a:t> as </a:t>
            </a:r>
            <a:r>
              <a:rPr lang="cs-CZ" altLang="cs-CZ" sz="1800" dirty="0" err="1">
                <a:latin typeface="Arial" panose="020B0604020202020204" pitchFamily="34" charset="0"/>
              </a:rPr>
              <a:t>well</a:t>
            </a:r>
            <a:r>
              <a:rPr lang="cs-CZ" altLang="cs-CZ" sz="1800" dirty="0">
                <a:latin typeface="Arial" panose="020B0604020202020204" pitchFamily="34" charset="0"/>
              </a:rPr>
              <a:t> </a:t>
            </a:r>
            <a:endParaRPr lang="en-US" altLang="cs-CZ" sz="2200" dirty="0">
              <a:latin typeface="Arial" panose="020B0604020202020204" pitchFamily="34" charset="0"/>
            </a:endParaRPr>
          </a:p>
        </p:txBody>
      </p:sp>
      <p:pic>
        <p:nvPicPr>
          <p:cNvPr id="5" name="Obrázek 4"/>
          <p:cNvPicPr>
            <a:picLocks noChangeAspect="1"/>
          </p:cNvPicPr>
          <p:nvPr/>
        </p:nvPicPr>
        <p:blipFill rotWithShape="1">
          <a:blip r:embed="rId2"/>
          <a:srcRect l="1870" t="18719" r="26326" b="6070"/>
          <a:stretch/>
        </p:blipFill>
        <p:spPr>
          <a:xfrm>
            <a:off x="4568031" y="2047009"/>
            <a:ext cx="4363453" cy="3431491"/>
          </a:xfrm>
          <a:prstGeom prst="rect">
            <a:avLst/>
          </a:prstGeom>
        </p:spPr>
      </p:pic>
    </p:spTree>
    <p:extLst>
      <p:ext uri="{BB962C8B-B14F-4D97-AF65-F5344CB8AC3E}">
        <p14:creationId xmlns:p14="http://schemas.microsoft.com/office/powerpoint/2010/main" val="3429101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b="1" dirty="0">
                <a:latin typeface="Arial" pitchFamily="34" charset="0"/>
                <a:cs typeface="Arial" pitchFamily="34" charset="0"/>
              </a:rPr>
              <a:t>OPEN ECONOMY</a:t>
            </a: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dirty="0">
                <a:latin typeface="Arial" panose="020B0604020202020204" pitchFamily="34" charset="0"/>
              </a:rPr>
              <a:t>PRICES FOR INTERNATIONAL TRANSACTIONS</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38138" y="1441450"/>
            <a:ext cx="8477250"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defRPr/>
            </a:pPr>
            <a:r>
              <a:rPr lang="en-US" altLang="cs-CZ" sz="2200" dirty="0">
                <a:solidFill>
                  <a:srgbClr val="FF0000"/>
                </a:solidFill>
                <a:latin typeface="Arial" panose="020B0604020202020204" pitchFamily="34" charset="0"/>
              </a:rPr>
              <a:t>Appreciation</a:t>
            </a:r>
            <a:r>
              <a:rPr lang="en-US" altLang="cs-CZ" sz="2200" dirty="0">
                <a:latin typeface="Arial" panose="020B0604020202020204" pitchFamily="34" charset="0"/>
              </a:rPr>
              <a:t> refers to an increase in the value of a currency as measured by the amount of foreign currency it can buy.</a:t>
            </a:r>
            <a:endParaRPr lang="cs-CZ" altLang="cs-CZ" sz="2200" dirty="0">
              <a:latin typeface="Arial" panose="020B0604020202020204" pitchFamily="34" charset="0"/>
            </a:endParaRPr>
          </a:p>
          <a:p>
            <a:pPr eaLnBrk="1" hangingPunct="1">
              <a:spcBef>
                <a:spcPct val="0"/>
              </a:spcBef>
              <a:defRPr/>
            </a:pPr>
            <a:endParaRPr lang="en-US" altLang="cs-CZ" sz="1000" dirty="0">
              <a:latin typeface="Arial" panose="020B0604020202020204" pitchFamily="34" charset="0"/>
            </a:endParaRPr>
          </a:p>
          <a:p>
            <a:pPr eaLnBrk="1" hangingPunct="1">
              <a:spcBef>
                <a:spcPct val="0"/>
              </a:spcBef>
              <a:defRPr/>
            </a:pPr>
            <a:r>
              <a:rPr lang="en-US" altLang="cs-CZ" sz="2200" dirty="0">
                <a:solidFill>
                  <a:srgbClr val="FF0000"/>
                </a:solidFill>
                <a:latin typeface="Arial" panose="020B0604020202020204" pitchFamily="34" charset="0"/>
              </a:rPr>
              <a:t>Depreciation </a:t>
            </a:r>
            <a:r>
              <a:rPr lang="en-US" altLang="cs-CZ" sz="2200" dirty="0">
                <a:latin typeface="Arial" panose="020B0604020202020204" pitchFamily="34" charset="0"/>
              </a:rPr>
              <a:t>refers to a decrease in the value of a currency as measured by the amount of foreign currency it can buy.</a:t>
            </a:r>
            <a:endParaRPr lang="cs-CZ" altLang="cs-CZ" sz="2200" dirty="0">
              <a:latin typeface="Arial" panose="020B0604020202020204" pitchFamily="34" charset="0"/>
            </a:endParaRPr>
          </a:p>
          <a:p>
            <a:pPr eaLnBrk="1" hangingPunct="1">
              <a:spcBef>
                <a:spcPct val="0"/>
              </a:spcBef>
              <a:defRPr/>
            </a:pPr>
            <a:endParaRPr lang="en-US" altLang="cs-CZ" sz="1000" dirty="0">
              <a:latin typeface="Arial" panose="020B0604020202020204" pitchFamily="34" charset="0"/>
            </a:endParaRPr>
          </a:p>
          <a:p>
            <a:pPr lvl="1" eaLnBrk="1" hangingPunct="1">
              <a:spcBef>
                <a:spcPct val="0"/>
              </a:spcBef>
              <a:defRPr/>
            </a:pPr>
            <a:r>
              <a:rPr lang="en-US" altLang="cs-CZ" sz="1800" dirty="0">
                <a:latin typeface="Arial" panose="020B0604020202020204" pitchFamily="34" charset="0"/>
              </a:rPr>
              <a:t>If a dollar buys more foreign currency, there is an appreciation of the dollar.</a:t>
            </a:r>
          </a:p>
          <a:p>
            <a:pPr lvl="1" eaLnBrk="1" hangingPunct="1">
              <a:spcBef>
                <a:spcPct val="0"/>
              </a:spcBef>
              <a:defRPr/>
            </a:pPr>
            <a:r>
              <a:rPr lang="en-US" altLang="cs-CZ" sz="1800" dirty="0">
                <a:latin typeface="Arial" panose="020B0604020202020204" pitchFamily="34" charset="0"/>
              </a:rPr>
              <a:t>If it buys less</a:t>
            </a:r>
            <a:r>
              <a:rPr lang="cs-CZ" altLang="cs-CZ" sz="1800" dirty="0">
                <a:latin typeface="Arial" panose="020B0604020202020204" pitchFamily="34" charset="0"/>
              </a:rPr>
              <a:t>,</a:t>
            </a:r>
            <a:r>
              <a:rPr lang="en-US" altLang="cs-CZ" sz="1800" dirty="0">
                <a:latin typeface="Arial" panose="020B0604020202020204" pitchFamily="34" charset="0"/>
              </a:rPr>
              <a:t> there is a depreciation of the dollar.</a:t>
            </a:r>
          </a:p>
          <a:p>
            <a:pPr eaLnBrk="1" hangingPunct="1">
              <a:spcBef>
                <a:spcPct val="0"/>
              </a:spcBef>
              <a:defRPr/>
            </a:pPr>
            <a:endParaRPr lang="en-US" altLang="cs-CZ" sz="2200" dirty="0">
              <a:latin typeface="Arial" panose="020B0604020202020204" pitchFamily="34" charset="0"/>
            </a:endParaRPr>
          </a:p>
          <a:p>
            <a:pPr eaLnBrk="1" hangingPunct="1">
              <a:spcBef>
                <a:spcPct val="0"/>
              </a:spcBef>
              <a:defRPr/>
            </a:pPr>
            <a:endParaRPr lang="en-US" altLang="cs-CZ" sz="2200" dirty="0">
              <a:latin typeface="Arial" panose="020B0604020202020204" pitchFamily="34" charset="0"/>
            </a:endParaRPr>
          </a:p>
        </p:txBody>
      </p:sp>
      <p:pic>
        <p:nvPicPr>
          <p:cNvPr id="2" name="Obrázek 1"/>
          <p:cNvPicPr>
            <a:picLocks noChangeAspect="1"/>
          </p:cNvPicPr>
          <p:nvPr/>
        </p:nvPicPr>
        <p:blipFill>
          <a:blip r:embed="rId2"/>
          <a:stretch>
            <a:fillRect/>
          </a:stretch>
        </p:blipFill>
        <p:spPr>
          <a:xfrm>
            <a:off x="4149665" y="4041039"/>
            <a:ext cx="4459498" cy="2767135"/>
          </a:xfrm>
          <a:prstGeom prst="rect">
            <a:avLst/>
          </a:prstGeom>
        </p:spPr>
      </p:pic>
    </p:spTree>
    <p:extLst>
      <p:ext uri="{BB962C8B-B14F-4D97-AF65-F5344CB8AC3E}">
        <p14:creationId xmlns:p14="http://schemas.microsoft.com/office/powerpoint/2010/main" val="2286607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b="1" dirty="0">
                <a:latin typeface="Arial" pitchFamily="34" charset="0"/>
                <a:cs typeface="Arial" pitchFamily="34" charset="0"/>
              </a:rPr>
              <a:t>OPEN ECONOMY</a:t>
            </a: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dirty="0">
                <a:latin typeface="Arial" panose="020B0604020202020204" pitchFamily="34" charset="0"/>
              </a:rPr>
              <a:t>PRICES FOR INTERNATIONAL TRANSACTIONS</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467577" y="1546360"/>
            <a:ext cx="847725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defRPr/>
            </a:pPr>
            <a:r>
              <a:rPr lang="en-US" altLang="cs-CZ" sz="2200" dirty="0">
                <a:latin typeface="Arial" panose="020B0604020202020204" pitchFamily="34" charset="0"/>
              </a:rPr>
              <a:t>The real exchange rate depends on the nominal exchange rate and the prices of goods in the two countries measured in local currencies.</a:t>
            </a:r>
            <a:endParaRPr lang="cs-CZ" altLang="cs-CZ" sz="2200" dirty="0">
              <a:latin typeface="Arial" panose="020B0604020202020204" pitchFamily="34" charset="0"/>
            </a:endParaRPr>
          </a:p>
          <a:p>
            <a:pPr eaLnBrk="1" hangingPunct="1">
              <a:spcBef>
                <a:spcPct val="0"/>
              </a:spcBef>
              <a:defRPr/>
            </a:pPr>
            <a:endParaRPr lang="cs-CZ" altLang="cs-CZ" sz="1000" dirty="0">
              <a:latin typeface="Arial" panose="020B0604020202020204" pitchFamily="34" charset="0"/>
            </a:endParaRPr>
          </a:p>
          <a:p>
            <a:pPr eaLnBrk="1" hangingPunct="1">
              <a:spcBef>
                <a:spcPct val="0"/>
              </a:spcBef>
              <a:defRPr/>
            </a:pPr>
            <a:r>
              <a:rPr lang="en-US" altLang="cs-CZ" sz="2200" dirty="0">
                <a:latin typeface="Arial" panose="020B0604020202020204" pitchFamily="34" charset="0"/>
              </a:rPr>
              <a:t>The real exchange rate is a key determinant of how much a country exports and imports.</a:t>
            </a:r>
            <a:endParaRPr lang="cs-CZ" altLang="cs-CZ" sz="2200" dirty="0">
              <a:latin typeface="Arial" panose="020B0604020202020204" pitchFamily="34" charset="0"/>
            </a:endParaRPr>
          </a:p>
          <a:p>
            <a:pPr eaLnBrk="1" hangingPunct="1">
              <a:spcBef>
                <a:spcPct val="0"/>
              </a:spcBef>
              <a:defRPr/>
            </a:pPr>
            <a:endParaRPr lang="cs-CZ" altLang="cs-CZ" sz="2200" dirty="0">
              <a:latin typeface="Arial" panose="020B0604020202020204" pitchFamily="34" charset="0"/>
            </a:endParaRPr>
          </a:p>
          <a:p>
            <a:pPr eaLnBrk="1" hangingPunct="1">
              <a:spcBef>
                <a:spcPct val="0"/>
              </a:spcBef>
              <a:defRPr/>
            </a:pPr>
            <a:endParaRPr lang="en-US" altLang="cs-CZ" sz="2200" dirty="0">
              <a:latin typeface="Arial" panose="020B0604020202020204" pitchFamily="34" charset="0"/>
            </a:endParaRPr>
          </a:p>
          <a:p>
            <a:pPr eaLnBrk="1" hangingPunct="1">
              <a:spcBef>
                <a:spcPct val="0"/>
              </a:spcBef>
              <a:defRPr/>
            </a:pPr>
            <a:endParaRPr lang="en-US" altLang="cs-CZ" sz="2200" dirty="0">
              <a:latin typeface="Arial" panose="020B0604020202020204" pitchFamily="34" charset="0"/>
            </a:endParaRPr>
          </a:p>
        </p:txBody>
      </p:sp>
      <p:pic>
        <p:nvPicPr>
          <p:cNvPr id="2" name="Obrázek 1"/>
          <p:cNvPicPr>
            <a:picLocks noChangeAspect="1"/>
          </p:cNvPicPr>
          <p:nvPr/>
        </p:nvPicPr>
        <p:blipFill>
          <a:blip r:embed="rId2"/>
          <a:stretch>
            <a:fillRect/>
          </a:stretch>
        </p:blipFill>
        <p:spPr>
          <a:xfrm>
            <a:off x="711486" y="4396104"/>
            <a:ext cx="7695627" cy="798547"/>
          </a:xfrm>
          <a:prstGeom prst="rect">
            <a:avLst/>
          </a:prstGeom>
          <a:solidFill>
            <a:schemeClr val="accent5">
              <a:lumMod val="20000"/>
              <a:lumOff val="80000"/>
            </a:schemeClr>
          </a:solidFill>
        </p:spPr>
      </p:pic>
    </p:spTree>
    <p:extLst>
      <p:ext uri="{BB962C8B-B14F-4D97-AF65-F5344CB8AC3E}">
        <p14:creationId xmlns:p14="http://schemas.microsoft.com/office/powerpoint/2010/main" val="443616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b="1" dirty="0">
                <a:latin typeface="Arial" pitchFamily="34" charset="0"/>
                <a:cs typeface="Arial" pitchFamily="34" charset="0"/>
              </a:rPr>
              <a:t>OPEN ECONOMY</a:t>
            </a:r>
          </a:p>
        </p:txBody>
      </p:sp>
      <p:sp>
        <p:nvSpPr>
          <p:cNvPr id="3077" name="TextovéPole 8"/>
          <p:cNvSpPr txBox="1">
            <a:spLocks noChangeArrowheads="1"/>
          </p:cNvSpPr>
          <p:nvPr/>
        </p:nvSpPr>
        <p:spPr bwMode="auto">
          <a:xfrm>
            <a:off x="338138" y="720725"/>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dirty="0">
                <a:latin typeface="Arial" panose="020B0604020202020204" pitchFamily="34" charset="0"/>
              </a:rPr>
              <a:t>PRICES FOR INTERNATIONAL TRANSACTIONS:</a:t>
            </a:r>
          </a:p>
          <a:p>
            <a:pPr algn="ctr" eaLnBrk="1" hangingPunct="1">
              <a:spcBef>
                <a:spcPct val="0"/>
              </a:spcBef>
              <a:buFontTx/>
              <a:buNone/>
              <a:defRPr/>
            </a:pPr>
            <a:r>
              <a:rPr lang="cs-CZ" altLang="cs-CZ" sz="2400" b="1" cap="all" dirty="0" err="1">
                <a:latin typeface="Arial" panose="020B0604020202020204" pitchFamily="34" charset="0"/>
              </a:rPr>
              <a:t>Example</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of</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usa</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20675" y="1840723"/>
            <a:ext cx="8477250"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defRPr/>
            </a:pPr>
            <a:r>
              <a:rPr lang="en-US" altLang="cs-CZ" sz="2200" dirty="0">
                <a:latin typeface="Arial" panose="020B0604020202020204" pitchFamily="34" charset="0"/>
              </a:rPr>
              <a:t>A depreciation (fall) in the U.S. real exchange rate means that U.S. goods have become cheaper relative to foreign goods.</a:t>
            </a:r>
            <a:endParaRPr lang="cs-CZ" altLang="cs-CZ" sz="2200" dirty="0">
              <a:latin typeface="Arial" panose="020B0604020202020204" pitchFamily="34" charset="0"/>
            </a:endParaRPr>
          </a:p>
          <a:p>
            <a:pPr eaLnBrk="1" hangingPunct="1">
              <a:spcBef>
                <a:spcPct val="0"/>
              </a:spcBef>
              <a:defRPr/>
            </a:pPr>
            <a:endParaRPr lang="en-US" altLang="cs-CZ" sz="1000" dirty="0">
              <a:latin typeface="Arial" panose="020B0604020202020204" pitchFamily="34" charset="0"/>
            </a:endParaRPr>
          </a:p>
          <a:p>
            <a:pPr eaLnBrk="1" hangingPunct="1">
              <a:spcBef>
                <a:spcPct val="0"/>
              </a:spcBef>
              <a:defRPr/>
            </a:pPr>
            <a:r>
              <a:rPr lang="en-US" altLang="cs-CZ" sz="2200" dirty="0">
                <a:latin typeface="Arial" panose="020B0604020202020204" pitchFamily="34" charset="0"/>
              </a:rPr>
              <a:t>This encourages consumers both at home and abroad to buy more U.S. goods and fewer goods from other countries.</a:t>
            </a:r>
            <a:endParaRPr lang="cs-CZ" altLang="cs-CZ" sz="2200" dirty="0">
              <a:latin typeface="Arial" panose="020B0604020202020204" pitchFamily="34" charset="0"/>
            </a:endParaRPr>
          </a:p>
          <a:p>
            <a:pPr eaLnBrk="1" hangingPunct="1">
              <a:spcBef>
                <a:spcPct val="0"/>
              </a:spcBef>
              <a:defRPr/>
            </a:pPr>
            <a:endParaRPr lang="en-US" altLang="cs-CZ" sz="1000" dirty="0">
              <a:latin typeface="Arial" panose="020B0604020202020204" pitchFamily="34" charset="0"/>
            </a:endParaRPr>
          </a:p>
          <a:p>
            <a:pPr eaLnBrk="1" hangingPunct="1">
              <a:spcBef>
                <a:spcPct val="0"/>
              </a:spcBef>
              <a:defRPr/>
            </a:pPr>
            <a:r>
              <a:rPr lang="en-US" altLang="cs-CZ" sz="2200" dirty="0">
                <a:latin typeface="Arial" panose="020B0604020202020204" pitchFamily="34" charset="0"/>
              </a:rPr>
              <a:t>As a result, </a:t>
            </a:r>
            <a:r>
              <a:rPr lang="en-US" altLang="cs-CZ" sz="2200" dirty="0">
                <a:solidFill>
                  <a:srgbClr val="FF0000"/>
                </a:solidFill>
                <a:latin typeface="Arial" panose="020B0604020202020204" pitchFamily="34" charset="0"/>
              </a:rPr>
              <a:t>U.S. exports rise, and U.S. imports fall, and both of these changes raise U.S. net exports</a:t>
            </a:r>
            <a:r>
              <a:rPr lang="en-US" altLang="cs-CZ" sz="2200" dirty="0">
                <a:latin typeface="Arial" panose="020B0604020202020204" pitchFamily="34" charset="0"/>
              </a:rPr>
              <a:t>.</a:t>
            </a:r>
            <a:endParaRPr lang="cs-CZ" altLang="cs-CZ" sz="2200" dirty="0">
              <a:latin typeface="Arial" panose="020B0604020202020204" pitchFamily="34" charset="0"/>
            </a:endParaRPr>
          </a:p>
          <a:p>
            <a:pPr eaLnBrk="1" hangingPunct="1">
              <a:spcBef>
                <a:spcPct val="0"/>
              </a:spcBef>
              <a:defRPr/>
            </a:pPr>
            <a:endParaRPr lang="en-US" altLang="cs-CZ" sz="1000" dirty="0">
              <a:latin typeface="Arial" panose="020B0604020202020204" pitchFamily="34" charset="0"/>
            </a:endParaRPr>
          </a:p>
          <a:p>
            <a:pPr eaLnBrk="1" hangingPunct="1">
              <a:spcBef>
                <a:spcPct val="0"/>
              </a:spcBef>
              <a:defRPr/>
            </a:pPr>
            <a:r>
              <a:rPr lang="en-US" altLang="cs-CZ" sz="2200" dirty="0">
                <a:latin typeface="Arial" panose="020B0604020202020204" pitchFamily="34" charset="0"/>
              </a:rPr>
              <a:t>Conversely, an appreciation in the U.S. real exchange rate means that U.S. goods have become more expensive compared to foreign goods, so U.S. net exports fall.</a:t>
            </a:r>
          </a:p>
          <a:p>
            <a:pPr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1214618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b="1" dirty="0">
                <a:latin typeface="Arial" pitchFamily="34" charset="0"/>
                <a:cs typeface="Arial" pitchFamily="34" charset="0"/>
              </a:rPr>
              <a:t>OPEN ECONOMY</a:t>
            </a:r>
          </a:p>
        </p:txBody>
      </p:sp>
      <p:sp>
        <p:nvSpPr>
          <p:cNvPr id="3077" name="TextovéPole 8"/>
          <p:cNvSpPr txBox="1">
            <a:spLocks noChangeArrowheads="1"/>
          </p:cNvSpPr>
          <p:nvPr/>
        </p:nvSpPr>
        <p:spPr bwMode="auto">
          <a:xfrm>
            <a:off x="320675" y="8652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dirty="0">
                <a:latin typeface="Arial" panose="020B0604020202020204" pitchFamily="34" charset="0"/>
              </a:rPr>
              <a:t>Balance </a:t>
            </a:r>
            <a:r>
              <a:rPr lang="cs-CZ" altLang="cs-CZ" sz="2400" b="1" cap="all" dirty="0" err="1">
                <a:latin typeface="Arial" panose="020B0604020202020204" pitchFamily="34" charset="0"/>
              </a:rPr>
              <a:t>of</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payment</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20675" y="1840723"/>
            <a:ext cx="847725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defRPr/>
            </a:pPr>
            <a:r>
              <a:rPr lang="en-US" altLang="cs-CZ" sz="2200" dirty="0">
                <a:latin typeface="Arial" panose="020B0604020202020204" pitchFamily="34" charset="0"/>
              </a:rPr>
              <a:t>Anything that we buy or sell to the rest of the world must be paid for. </a:t>
            </a:r>
            <a:endParaRPr lang="cs-CZ" altLang="cs-CZ" sz="2200" dirty="0">
              <a:latin typeface="Arial" panose="020B0604020202020204" pitchFamily="34" charset="0"/>
            </a:endParaRPr>
          </a:p>
          <a:p>
            <a:pPr eaLnBrk="1" hangingPunct="1">
              <a:spcBef>
                <a:spcPct val="0"/>
              </a:spcBef>
              <a:defRPr/>
            </a:pPr>
            <a:endParaRPr lang="cs-CZ" altLang="cs-CZ" sz="1000" dirty="0">
              <a:latin typeface="Arial" panose="020B0604020202020204" pitchFamily="34" charset="0"/>
            </a:endParaRPr>
          </a:p>
          <a:p>
            <a:pPr eaLnBrk="1" hangingPunct="1">
              <a:spcBef>
                <a:spcPct val="0"/>
              </a:spcBef>
              <a:defRPr/>
            </a:pPr>
            <a:r>
              <a:rPr lang="en-US" altLang="cs-CZ" sz="2200" dirty="0">
                <a:latin typeface="Arial" panose="020B0604020202020204" pitchFamily="34" charset="0"/>
              </a:rPr>
              <a:t>The current account (CA) tracks the flow of goods and services between the US and the rest of the world</a:t>
            </a:r>
            <a:r>
              <a:rPr lang="cs-CZ" altLang="cs-CZ" sz="2200" dirty="0">
                <a:latin typeface="Arial" panose="020B0604020202020204" pitchFamily="34" charset="0"/>
              </a:rPr>
              <a:t>.</a:t>
            </a:r>
          </a:p>
          <a:p>
            <a:pPr eaLnBrk="1" hangingPunct="1">
              <a:spcBef>
                <a:spcPct val="0"/>
              </a:spcBef>
              <a:defRPr/>
            </a:pPr>
            <a:endParaRPr lang="en-US" altLang="cs-CZ" sz="1000" dirty="0">
              <a:latin typeface="Arial" panose="020B0604020202020204" pitchFamily="34" charset="0"/>
            </a:endParaRPr>
          </a:p>
          <a:p>
            <a:pPr eaLnBrk="1" hangingPunct="1">
              <a:spcBef>
                <a:spcPct val="0"/>
              </a:spcBef>
              <a:defRPr/>
            </a:pPr>
            <a:r>
              <a:rPr lang="en-US" altLang="cs-CZ" sz="2200" dirty="0">
                <a:latin typeface="Arial" panose="020B0604020202020204" pitchFamily="34" charset="0"/>
              </a:rPr>
              <a:t>The capital </a:t>
            </a:r>
            <a:r>
              <a:rPr lang="cs-CZ" altLang="cs-CZ" sz="2200" dirty="0">
                <a:latin typeface="Arial" panose="020B0604020202020204" pitchFamily="34" charset="0"/>
              </a:rPr>
              <a:t>and</a:t>
            </a:r>
            <a:r>
              <a:rPr lang="en-US" altLang="cs-CZ" sz="2200" dirty="0">
                <a:latin typeface="Arial" panose="020B0604020202020204" pitchFamily="34" charset="0"/>
              </a:rPr>
              <a:t> financial account tracks the payments for those goods </a:t>
            </a:r>
            <a:r>
              <a:rPr lang="cs-CZ" altLang="cs-CZ" sz="2200" dirty="0">
                <a:latin typeface="Arial" panose="020B0604020202020204" pitchFamily="34" charset="0"/>
              </a:rPr>
              <a:t>and</a:t>
            </a:r>
            <a:r>
              <a:rPr lang="en-US" altLang="cs-CZ" sz="2200" dirty="0">
                <a:latin typeface="Arial" panose="020B0604020202020204" pitchFamily="34" charset="0"/>
              </a:rPr>
              <a:t> services (KFA)</a:t>
            </a:r>
            <a:endParaRPr lang="cs-CZ" altLang="cs-CZ" sz="2200" dirty="0">
              <a:latin typeface="Arial" panose="020B0604020202020204" pitchFamily="34" charset="0"/>
            </a:endParaRPr>
          </a:p>
          <a:p>
            <a:pPr eaLnBrk="1" hangingPunct="1">
              <a:spcBef>
                <a:spcPct val="0"/>
              </a:spcBef>
              <a:defRPr/>
            </a:pPr>
            <a:endParaRPr lang="en-US" altLang="cs-CZ" sz="1000" dirty="0">
              <a:latin typeface="Arial" panose="020B0604020202020204" pitchFamily="34" charset="0"/>
            </a:endParaRPr>
          </a:p>
          <a:p>
            <a:pPr marL="0" indent="0" algn="ctr" eaLnBrk="1" hangingPunct="1">
              <a:spcBef>
                <a:spcPct val="0"/>
              </a:spcBef>
              <a:buNone/>
              <a:defRPr/>
            </a:pPr>
            <a:endParaRPr lang="cs-CZ" altLang="cs-CZ" sz="2200" dirty="0">
              <a:solidFill>
                <a:srgbClr val="FF0000"/>
              </a:solidFill>
              <a:latin typeface="Arial" panose="020B0604020202020204" pitchFamily="34" charset="0"/>
            </a:endParaRPr>
          </a:p>
          <a:p>
            <a:pPr marL="0" indent="0" algn="ctr" eaLnBrk="1" hangingPunct="1">
              <a:spcBef>
                <a:spcPct val="0"/>
              </a:spcBef>
              <a:buNone/>
              <a:defRPr/>
            </a:pPr>
            <a:r>
              <a:rPr lang="en-US" altLang="cs-CZ" sz="2200" dirty="0">
                <a:solidFill>
                  <a:srgbClr val="FF0000"/>
                </a:solidFill>
                <a:latin typeface="Arial" panose="020B0604020202020204" pitchFamily="34" charset="0"/>
              </a:rPr>
              <a:t>CA + KFA = 0</a:t>
            </a:r>
            <a:endParaRPr lang="cs-CZ" altLang="cs-CZ" sz="2200" dirty="0">
              <a:solidFill>
                <a:srgbClr val="FF0000"/>
              </a:solidFill>
              <a:latin typeface="Arial" panose="020B0604020202020204" pitchFamily="34" charset="0"/>
            </a:endParaRPr>
          </a:p>
          <a:p>
            <a:pPr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651790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b="1" dirty="0">
                <a:latin typeface="Arial" pitchFamily="34" charset="0"/>
                <a:cs typeface="Arial" pitchFamily="34" charset="0"/>
              </a:rPr>
              <a:t>OPEN ECONOMY</a:t>
            </a:r>
          </a:p>
        </p:txBody>
      </p:sp>
      <p:sp>
        <p:nvSpPr>
          <p:cNvPr id="3077" name="TextovéPole 8"/>
          <p:cNvSpPr txBox="1">
            <a:spLocks noChangeArrowheads="1"/>
          </p:cNvSpPr>
          <p:nvPr/>
        </p:nvSpPr>
        <p:spPr bwMode="auto">
          <a:xfrm>
            <a:off x="320675" y="8652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dirty="0" err="1">
                <a:latin typeface="Arial" panose="020B0604020202020204" pitchFamily="34" charset="0"/>
              </a:rPr>
              <a:t>The</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current</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account</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33375" y="1680302"/>
            <a:ext cx="847725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defRPr/>
            </a:pPr>
            <a:r>
              <a:rPr lang="en-US" altLang="cs-CZ" sz="2200" dirty="0">
                <a:latin typeface="Arial" panose="020B0604020202020204" pitchFamily="34" charset="0"/>
              </a:rPr>
              <a:t>Any transaction that represents a flow of funds out of the </a:t>
            </a:r>
            <a:r>
              <a:rPr lang="cs-CZ" altLang="cs-CZ" sz="2200" dirty="0" err="1">
                <a:latin typeface="Arial" panose="020B0604020202020204" pitchFamily="34" charset="0"/>
              </a:rPr>
              <a:t>domestic</a:t>
            </a:r>
            <a:r>
              <a:rPr lang="cs-CZ" altLang="cs-CZ" sz="2200" dirty="0">
                <a:latin typeface="Arial" panose="020B0604020202020204" pitchFamily="34" charset="0"/>
              </a:rPr>
              <a:t> </a:t>
            </a:r>
            <a:r>
              <a:rPr lang="cs-CZ" altLang="cs-CZ" sz="2200" dirty="0" err="1">
                <a:latin typeface="Arial" panose="020B0604020202020204" pitchFamily="34" charset="0"/>
              </a:rPr>
              <a:t>economy</a:t>
            </a:r>
            <a:r>
              <a:rPr lang="en-US" altLang="cs-CZ" sz="2200" dirty="0">
                <a:latin typeface="Arial" panose="020B0604020202020204" pitchFamily="34" charset="0"/>
              </a:rPr>
              <a:t> is represented by debit (-).  </a:t>
            </a:r>
            <a:endParaRPr lang="cs-CZ" altLang="cs-CZ" sz="2200" dirty="0">
              <a:latin typeface="Arial" panose="020B0604020202020204" pitchFamily="34" charset="0"/>
            </a:endParaRPr>
          </a:p>
          <a:p>
            <a:pPr eaLnBrk="1" hangingPunct="1">
              <a:spcBef>
                <a:spcPct val="0"/>
              </a:spcBef>
              <a:defRPr/>
            </a:pPr>
            <a:endParaRPr lang="cs-CZ" altLang="cs-CZ" sz="1000" dirty="0">
              <a:latin typeface="Arial" panose="020B0604020202020204" pitchFamily="34" charset="0"/>
            </a:endParaRPr>
          </a:p>
          <a:p>
            <a:pPr eaLnBrk="1" hangingPunct="1">
              <a:spcBef>
                <a:spcPct val="0"/>
              </a:spcBef>
              <a:defRPr/>
            </a:pPr>
            <a:r>
              <a:rPr lang="en-US" altLang="cs-CZ" sz="2200" dirty="0">
                <a:latin typeface="Arial" panose="020B0604020202020204" pitchFamily="34" charset="0"/>
              </a:rPr>
              <a:t>Transactions that represent a flow of money into the </a:t>
            </a:r>
            <a:r>
              <a:rPr lang="cs-CZ" altLang="cs-CZ" sz="2200" dirty="0" err="1">
                <a:latin typeface="Arial" panose="020B0604020202020204" pitchFamily="34" charset="0"/>
              </a:rPr>
              <a:t>domestic</a:t>
            </a:r>
            <a:r>
              <a:rPr lang="cs-CZ" altLang="cs-CZ" sz="2200" dirty="0">
                <a:latin typeface="Arial" panose="020B0604020202020204" pitchFamily="34" charset="0"/>
              </a:rPr>
              <a:t> </a:t>
            </a:r>
            <a:r>
              <a:rPr lang="cs-CZ" altLang="cs-CZ" sz="2200" dirty="0" err="1">
                <a:latin typeface="Arial" panose="020B0604020202020204" pitchFamily="34" charset="0"/>
              </a:rPr>
              <a:t>economy</a:t>
            </a:r>
            <a:r>
              <a:rPr lang="en-US" altLang="cs-CZ" sz="2200" dirty="0">
                <a:latin typeface="Arial" panose="020B0604020202020204" pitchFamily="34" charset="0"/>
              </a:rPr>
              <a:t> are represented by a credit(+)</a:t>
            </a:r>
            <a:endParaRPr lang="cs-CZ" altLang="cs-CZ" sz="2200" dirty="0">
              <a:latin typeface="Arial" panose="020B0604020202020204" pitchFamily="34" charset="0"/>
            </a:endParaRPr>
          </a:p>
          <a:p>
            <a:pPr eaLnBrk="1" hangingPunct="1">
              <a:spcBef>
                <a:spcPct val="0"/>
              </a:spcBef>
              <a:defRPr/>
            </a:pPr>
            <a:endParaRPr lang="en-US" altLang="cs-CZ" sz="800" dirty="0">
              <a:latin typeface="Arial" panose="020B0604020202020204" pitchFamily="34" charset="0"/>
            </a:endParaRPr>
          </a:p>
          <a:p>
            <a:pPr lvl="1" eaLnBrk="1" hangingPunct="1">
              <a:spcBef>
                <a:spcPct val="0"/>
              </a:spcBef>
              <a:defRPr/>
            </a:pPr>
            <a:r>
              <a:rPr lang="en-US" altLang="cs-CZ" sz="1800" dirty="0">
                <a:solidFill>
                  <a:srgbClr val="FF0000"/>
                </a:solidFill>
                <a:latin typeface="Arial" panose="020B0604020202020204" pitchFamily="34" charset="0"/>
              </a:rPr>
              <a:t>Net Exports of Goods and Services</a:t>
            </a:r>
          </a:p>
          <a:p>
            <a:pPr lvl="2" eaLnBrk="1" hangingPunct="1">
              <a:spcBef>
                <a:spcPct val="0"/>
              </a:spcBef>
              <a:defRPr/>
            </a:pPr>
            <a:r>
              <a:rPr lang="en-US" altLang="cs-CZ" sz="1600" dirty="0">
                <a:latin typeface="Arial" panose="020B0604020202020204" pitchFamily="34" charset="0"/>
              </a:rPr>
              <a:t>Exports (+)</a:t>
            </a:r>
          </a:p>
          <a:p>
            <a:pPr lvl="2" eaLnBrk="1" hangingPunct="1">
              <a:spcBef>
                <a:spcPct val="0"/>
              </a:spcBef>
              <a:defRPr/>
            </a:pPr>
            <a:r>
              <a:rPr lang="en-US" altLang="cs-CZ" sz="1600" dirty="0">
                <a:latin typeface="Arial" panose="020B0604020202020204" pitchFamily="34" charset="0"/>
              </a:rPr>
              <a:t>Imports (-)</a:t>
            </a:r>
          </a:p>
          <a:p>
            <a:pPr lvl="1" eaLnBrk="1" hangingPunct="1">
              <a:spcBef>
                <a:spcPct val="0"/>
              </a:spcBef>
              <a:defRPr/>
            </a:pPr>
            <a:r>
              <a:rPr lang="en-US" altLang="cs-CZ" sz="1800" dirty="0">
                <a:solidFill>
                  <a:srgbClr val="FF0000"/>
                </a:solidFill>
                <a:latin typeface="Arial" panose="020B0604020202020204" pitchFamily="34" charset="0"/>
              </a:rPr>
              <a:t>Net Income From Abroad (NFP)</a:t>
            </a:r>
          </a:p>
          <a:p>
            <a:pPr lvl="2" eaLnBrk="1" hangingPunct="1">
              <a:spcBef>
                <a:spcPct val="0"/>
              </a:spcBef>
              <a:defRPr/>
            </a:pPr>
            <a:r>
              <a:rPr lang="en-US" altLang="cs-CZ" sz="1600" dirty="0">
                <a:latin typeface="Arial" panose="020B0604020202020204" pitchFamily="34" charset="0"/>
              </a:rPr>
              <a:t>Income Earned by </a:t>
            </a:r>
            <a:r>
              <a:rPr lang="cs-CZ" altLang="cs-CZ" sz="1600" dirty="0" err="1">
                <a:latin typeface="Arial" panose="020B0604020202020204" pitchFamily="34" charset="0"/>
              </a:rPr>
              <a:t>domestic</a:t>
            </a:r>
            <a:r>
              <a:rPr lang="cs-CZ" altLang="cs-CZ" sz="1600" dirty="0">
                <a:latin typeface="Arial" panose="020B0604020202020204" pitchFamily="34" charset="0"/>
              </a:rPr>
              <a:t> </a:t>
            </a:r>
            <a:r>
              <a:rPr lang="cs-CZ" altLang="cs-CZ" sz="1600" dirty="0" err="1">
                <a:latin typeface="Arial" panose="020B0604020202020204" pitchFamily="34" charset="0"/>
              </a:rPr>
              <a:t>economy</a:t>
            </a:r>
            <a:r>
              <a:rPr lang="en-US" altLang="cs-CZ" sz="1600" dirty="0">
                <a:latin typeface="Arial" panose="020B0604020202020204" pitchFamily="34" charset="0"/>
              </a:rPr>
              <a:t> nationals abroad (+)</a:t>
            </a:r>
          </a:p>
          <a:p>
            <a:pPr lvl="2" eaLnBrk="1" hangingPunct="1">
              <a:spcBef>
                <a:spcPct val="0"/>
              </a:spcBef>
              <a:defRPr/>
            </a:pPr>
            <a:r>
              <a:rPr lang="en-US" altLang="cs-CZ" sz="1600" dirty="0">
                <a:latin typeface="Arial" panose="020B0604020202020204" pitchFamily="34" charset="0"/>
              </a:rPr>
              <a:t>Income earned by foreign nationals in the </a:t>
            </a:r>
            <a:r>
              <a:rPr lang="cs-CZ" altLang="cs-CZ" sz="1600" dirty="0" err="1">
                <a:latin typeface="Arial" panose="020B0604020202020204" pitchFamily="34" charset="0"/>
              </a:rPr>
              <a:t>domestic</a:t>
            </a:r>
            <a:r>
              <a:rPr lang="cs-CZ" altLang="cs-CZ" sz="1600" dirty="0">
                <a:latin typeface="Arial" panose="020B0604020202020204" pitchFamily="34" charset="0"/>
              </a:rPr>
              <a:t> </a:t>
            </a:r>
            <a:r>
              <a:rPr lang="cs-CZ" altLang="cs-CZ" sz="1600" dirty="0" err="1">
                <a:latin typeface="Arial" panose="020B0604020202020204" pitchFamily="34" charset="0"/>
              </a:rPr>
              <a:t>economy</a:t>
            </a:r>
            <a:r>
              <a:rPr lang="en-US" altLang="cs-CZ" sz="1600" dirty="0">
                <a:latin typeface="Arial" panose="020B0604020202020204" pitchFamily="34" charset="0"/>
              </a:rPr>
              <a:t> (-)</a:t>
            </a:r>
          </a:p>
          <a:p>
            <a:pPr lvl="1" eaLnBrk="1" hangingPunct="1">
              <a:spcBef>
                <a:spcPct val="0"/>
              </a:spcBef>
              <a:defRPr/>
            </a:pPr>
            <a:r>
              <a:rPr lang="en-US" altLang="cs-CZ" sz="1800" dirty="0">
                <a:solidFill>
                  <a:srgbClr val="FF0000"/>
                </a:solidFill>
                <a:latin typeface="Arial" panose="020B0604020202020204" pitchFamily="34" charset="0"/>
              </a:rPr>
              <a:t>Net Unilateral Transfers</a:t>
            </a:r>
          </a:p>
          <a:p>
            <a:pPr lvl="2" eaLnBrk="1" hangingPunct="1">
              <a:spcBef>
                <a:spcPct val="0"/>
              </a:spcBef>
              <a:defRPr/>
            </a:pPr>
            <a:r>
              <a:rPr lang="en-US" altLang="cs-CZ" sz="1600" dirty="0">
                <a:latin typeface="Arial" panose="020B0604020202020204" pitchFamily="34" charset="0"/>
              </a:rPr>
              <a:t>Payments from foreign countries (+)</a:t>
            </a:r>
          </a:p>
          <a:p>
            <a:pPr lvl="2" eaLnBrk="1" hangingPunct="1">
              <a:spcBef>
                <a:spcPct val="0"/>
              </a:spcBef>
              <a:defRPr/>
            </a:pPr>
            <a:r>
              <a:rPr lang="en-US" altLang="cs-CZ" sz="1600" dirty="0">
                <a:latin typeface="Arial" panose="020B0604020202020204" pitchFamily="34" charset="0"/>
              </a:rPr>
              <a:t>Payments to foreign </a:t>
            </a:r>
            <a:r>
              <a:rPr lang="cs-CZ" altLang="cs-CZ" sz="1600" dirty="0">
                <a:latin typeface="Arial" panose="020B0604020202020204" pitchFamily="34" charset="0"/>
              </a:rPr>
              <a:t>c</a:t>
            </a:r>
            <a:r>
              <a:rPr lang="en-US" altLang="cs-CZ" sz="1600" dirty="0" err="1">
                <a:latin typeface="Arial" panose="020B0604020202020204" pitchFamily="34" charset="0"/>
              </a:rPr>
              <a:t>ountries</a:t>
            </a:r>
            <a:r>
              <a:rPr lang="en-US" altLang="cs-CZ" sz="1600" dirty="0">
                <a:latin typeface="Arial" panose="020B0604020202020204" pitchFamily="34" charset="0"/>
              </a:rPr>
              <a:t> (-)</a:t>
            </a:r>
          </a:p>
          <a:p>
            <a:pPr lvl="2" eaLnBrk="1" hangingPunct="1">
              <a:spcBef>
                <a:spcPct val="0"/>
              </a:spcBef>
              <a:defRPr/>
            </a:pPr>
            <a:endParaRPr lang="en-US" altLang="cs-CZ" sz="1600" dirty="0">
              <a:latin typeface="Arial" panose="020B0604020202020204" pitchFamily="34" charset="0"/>
            </a:endParaRPr>
          </a:p>
        </p:txBody>
      </p:sp>
    </p:spTree>
    <p:extLst>
      <p:ext uri="{BB962C8B-B14F-4D97-AF65-F5344CB8AC3E}">
        <p14:creationId xmlns:p14="http://schemas.microsoft.com/office/powerpoint/2010/main" val="1314925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b="1" dirty="0">
                <a:latin typeface="Arial" pitchFamily="34" charset="0"/>
                <a:cs typeface="Arial" pitchFamily="34" charset="0"/>
              </a:rPr>
              <a:t>OPEN ECONOMY</a:t>
            </a:r>
          </a:p>
        </p:txBody>
      </p:sp>
      <p:sp>
        <p:nvSpPr>
          <p:cNvPr id="3077" name="TextovéPole 8"/>
          <p:cNvSpPr txBox="1">
            <a:spLocks noChangeArrowheads="1"/>
          </p:cNvSpPr>
          <p:nvPr/>
        </p:nvSpPr>
        <p:spPr bwMode="auto">
          <a:xfrm>
            <a:off x="320675" y="8652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dirty="0" err="1">
                <a:latin typeface="Arial" panose="020B0604020202020204" pitchFamily="34" charset="0"/>
              </a:rPr>
              <a:t>The</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current</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account</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of</a:t>
            </a:r>
            <a:r>
              <a:rPr lang="cs-CZ" altLang="cs-CZ" sz="2400" b="1" cap="all" dirty="0">
                <a:latin typeface="Arial" panose="020B0604020202020204" pitchFamily="34" charset="0"/>
              </a:rPr>
              <a:t> US (in </a:t>
            </a:r>
            <a:r>
              <a:rPr lang="cs-CZ" altLang="cs-CZ" sz="2400" b="1" cap="all" dirty="0" err="1">
                <a:latin typeface="Arial" panose="020B0604020202020204" pitchFamily="34" charset="0"/>
              </a:rPr>
              <a:t>bill</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Usd</a:t>
            </a:r>
            <a:r>
              <a:rPr lang="cs-CZ" altLang="cs-CZ" sz="2400" b="1" cap="all" dirty="0">
                <a:latin typeface="Arial" panose="020B0604020202020204" pitchFamily="34" charset="0"/>
              </a:rPr>
              <a:t>)</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33375" y="1680302"/>
            <a:ext cx="847725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spcBef>
                <a:spcPct val="0"/>
              </a:spcBef>
              <a:buNone/>
              <a:defRPr/>
            </a:pPr>
            <a:r>
              <a:rPr lang="en-US" altLang="cs-CZ" sz="2200" dirty="0">
                <a:latin typeface="Arial" panose="020B0604020202020204" pitchFamily="34" charset="0"/>
              </a:rPr>
              <a:t>Net Exports of Goods &amp; Services</a:t>
            </a:r>
            <a:r>
              <a:rPr lang="cs-CZ" altLang="cs-CZ" sz="2200" dirty="0">
                <a:latin typeface="Arial" panose="020B0604020202020204" pitchFamily="34" charset="0"/>
              </a:rPr>
              <a:t>:</a:t>
            </a:r>
            <a:endParaRPr lang="en-US" altLang="cs-CZ" sz="2200" dirty="0">
              <a:latin typeface="Arial" panose="020B0604020202020204" pitchFamily="34" charset="0"/>
            </a:endParaRPr>
          </a:p>
          <a:p>
            <a:pPr eaLnBrk="1" hangingPunct="1">
              <a:spcBef>
                <a:spcPct val="0"/>
              </a:spcBef>
              <a:defRPr/>
            </a:pPr>
            <a:endParaRPr lang="cs-CZ" altLang="cs-CZ" sz="800" dirty="0">
              <a:latin typeface="Arial" panose="020B0604020202020204" pitchFamily="34" charset="0"/>
            </a:endParaRPr>
          </a:p>
          <a:p>
            <a:pPr marL="0" indent="0" eaLnBrk="1" hangingPunct="1">
              <a:spcBef>
                <a:spcPct val="0"/>
              </a:spcBef>
              <a:buNone/>
              <a:defRPr/>
            </a:pPr>
            <a:r>
              <a:rPr lang="en-US" altLang="cs-CZ" sz="2200" dirty="0">
                <a:latin typeface="Arial" panose="020B0604020202020204" pitchFamily="34" charset="0"/>
              </a:rPr>
              <a:t>Services: $52</a:t>
            </a:r>
          </a:p>
          <a:p>
            <a:pPr marL="0" indent="0" eaLnBrk="1" hangingPunct="1">
              <a:spcBef>
                <a:spcPct val="0"/>
              </a:spcBef>
              <a:buNone/>
              <a:defRPr/>
            </a:pPr>
            <a:r>
              <a:rPr lang="en-US" altLang="cs-CZ" sz="2200" u="sng" dirty="0">
                <a:latin typeface="Arial" panose="020B0604020202020204" pitchFamily="34" charset="0"/>
              </a:rPr>
              <a:t>Goods:  -$652</a:t>
            </a:r>
            <a:endParaRPr lang="cs-CZ" altLang="cs-CZ" sz="2200" u="sng" dirty="0">
              <a:latin typeface="Arial" panose="020B0604020202020204" pitchFamily="34" charset="0"/>
            </a:endParaRPr>
          </a:p>
          <a:p>
            <a:pPr marL="0" indent="0" eaLnBrk="1" hangingPunct="1">
              <a:spcBef>
                <a:spcPct val="0"/>
              </a:spcBef>
              <a:buNone/>
              <a:defRPr/>
            </a:pPr>
            <a:r>
              <a:rPr lang="cs-CZ" altLang="cs-CZ" sz="2200" dirty="0">
                <a:latin typeface="Arial" panose="020B0604020202020204" pitchFamily="34" charset="0"/>
              </a:rPr>
              <a:t>     </a:t>
            </a:r>
            <a:r>
              <a:rPr lang="en-US" altLang="cs-CZ" sz="2200" dirty="0">
                <a:latin typeface="Arial" panose="020B0604020202020204" pitchFamily="34" charset="0"/>
              </a:rPr>
              <a:t>        -$600</a:t>
            </a:r>
            <a:endParaRPr lang="cs-CZ" altLang="cs-CZ" sz="2200" dirty="0">
              <a:latin typeface="Arial" panose="020B0604020202020204" pitchFamily="34" charset="0"/>
            </a:endParaRPr>
          </a:p>
          <a:p>
            <a:pPr marL="0" indent="0" eaLnBrk="1" hangingPunct="1">
              <a:spcBef>
                <a:spcPct val="0"/>
              </a:spcBef>
              <a:buNone/>
              <a:defRPr/>
            </a:pPr>
            <a:endParaRPr lang="en-US" altLang="cs-CZ" sz="2200" dirty="0">
              <a:latin typeface="Arial" panose="020B0604020202020204" pitchFamily="34" charset="0"/>
            </a:endParaRPr>
          </a:p>
          <a:p>
            <a:pPr marL="0" indent="0" eaLnBrk="1" hangingPunct="1">
              <a:spcBef>
                <a:spcPct val="0"/>
              </a:spcBef>
              <a:buNone/>
              <a:defRPr/>
            </a:pPr>
            <a:r>
              <a:rPr lang="en-US" altLang="cs-CZ" sz="2200" dirty="0">
                <a:latin typeface="Arial" panose="020B0604020202020204" pitchFamily="34" charset="0"/>
              </a:rPr>
              <a:t>Net Factor Payments: -$12</a:t>
            </a:r>
            <a:endParaRPr lang="cs-CZ" altLang="cs-CZ" sz="2200" dirty="0">
              <a:latin typeface="Arial" panose="020B0604020202020204" pitchFamily="34" charset="0"/>
            </a:endParaRPr>
          </a:p>
          <a:p>
            <a:pPr marL="0" indent="0" eaLnBrk="1" hangingPunct="1">
              <a:spcBef>
                <a:spcPct val="0"/>
              </a:spcBef>
              <a:buNone/>
              <a:defRPr/>
            </a:pPr>
            <a:endParaRPr lang="en-US" altLang="cs-CZ" sz="2200" dirty="0">
              <a:latin typeface="Arial" panose="020B0604020202020204" pitchFamily="34" charset="0"/>
            </a:endParaRPr>
          </a:p>
          <a:p>
            <a:pPr marL="0" indent="0" eaLnBrk="1" hangingPunct="1">
              <a:spcBef>
                <a:spcPct val="0"/>
              </a:spcBef>
              <a:buNone/>
              <a:defRPr/>
            </a:pPr>
            <a:r>
              <a:rPr lang="en-US" altLang="cs-CZ" sz="2200" u="sng" dirty="0">
                <a:latin typeface="Arial" panose="020B0604020202020204" pitchFamily="34" charset="0"/>
              </a:rPr>
              <a:t>Net Unilateral Transfers:  -$72</a:t>
            </a:r>
            <a:endParaRPr lang="cs-CZ" altLang="cs-CZ" sz="2200" u="sng" dirty="0">
              <a:latin typeface="Arial" panose="020B0604020202020204" pitchFamily="34" charset="0"/>
            </a:endParaRPr>
          </a:p>
          <a:p>
            <a:pPr marL="0" indent="0" eaLnBrk="1" hangingPunct="1">
              <a:spcBef>
                <a:spcPct val="0"/>
              </a:spcBef>
              <a:buNone/>
              <a:defRPr/>
            </a:pPr>
            <a:endParaRPr lang="en-US" altLang="cs-CZ" sz="2200" u="sng" dirty="0">
              <a:latin typeface="Arial" panose="020B0604020202020204" pitchFamily="34" charset="0"/>
            </a:endParaRPr>
          </a:p>
          <a:p>
            <a:pPr marL="0" indent="0" eaLnBrk="1" hangingPunct="1">
              <a:spcBef>
                <a:spcPct val="0"/>
              </a:spcBef>
              <a:buNone/>
              <a:defRPr/>
            </a:pPr>
            <a:r>
              <a:rPr lang="en-US" altLang="cs-CZ" sz="2200" dirty="0">
                <a:latin typeface="Arial" panose="020B0604020202020204" pitchFamily="34" charset="0"/>
              </a:rPr>
              <a:t>Current Account Balance: -$684</a:t>
            </a:r>
          </a:p>
        </p:txBody>
      </p:sp>
      <p:pic>
        <p:nvPicPr>
          <p:cNvPr id="2" name="Obrázek 1"/>
          <p:cNvPicPr>
            <a:picLocks noChangeAspect="1"/>
          </p:cNvPicPr>
          <p:nvPr/>
        </p:nvPicPr>
        <p:blipFill>
          <a:blip r:embed="rId2"/>
          <a:stretch>
            <a:fillRect/>
          </a:stretch>
        </p:blipFill>
        <p:spPr>
          <a:xfrm>
            <a:off x="5031606" y="2325620"/>
            <a:ext cx="3748856" cy="2955668"/>
          </a:xfrm>
          <a:prstGeom prst="rect">
            <a:avLst/>
          </a:prstGeom>
        </p:spPr>
      </p:pic>
    </p:spTree>
    <p:extLst>
      <p:ext uri="{BB962C8B-B14F-4D97-AF65-F5344CB8AC3E}">
        <p14:creationId xmlns:p14="http://schemas.microsoft.com/office/powerpoint/2010/main" val="1024052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b="1" dirty="0">
                <a:latin typeface="Arial" pitchFamily="34" charset="0"/>
                <a:cs typeface="Arial" pitchFamily="34" charset="0"/>
              </a:rPr>
              <a:t>OPEN ECONOMY AND BALANCE OF PAYMENT</a:t>
            </a: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GB" altLang="cs-CZ" sz="2400" b="1" cap="all" dirty="0">
                <a:latin typeface="Arial" panose="020B0604020202020204" pitchFamily="34" charset="0"/>
              </a:rPr>
              <a:t>Outline of the lecture </a:t>
            </a:r>
          </a:p>
        </p:txBody>
      </p:sp>
      <p:sp>
        <p:nvSpPr>
          <p:cNvPr id="3078" name="TextovéPole 10"/>
          <p:cNvSpPr txBox="1">
            <a:spLocks noChangeArrowheads="1"/>
          </p:cNvSpPr>
          <p:nvPr/>
        </p:nvSpPr>
        <p:spPr bwMode="auto">
          <a:xfrm>
            <a:off x="320675" y="1551722"/>
            <a:ext cx="8477250"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mj-lt"/>
              <a:buAutoNum type="arabicPeriod"/>
              <a:defRPr/>
            </a:pPr>
            <a:r>
              <a:rPr lang="cs-CZ" altLang="cs-CZ" sz="2200" dirty="0" err="1">
                <a:latin typeface="Arial" panose="020B0604020202020204" pitchFamily="34" charset="0"/>
              </a:rPr>
              <a:t>Characteristic</a:t>
            </a:r>
            <a:r>
              <a:rPr lang="cs-CZ" altLang="cs-CZ" sz="2200" dirty="0">
                <a:latin typeface="Arial" panose="020B0604020202020204" pitchFamily="34" charset="0"/>
              </a:rPr>
              <a:t> </a:t>
            </a:r>
            <a:r>
              <a:rPr lang="cs-CZ" altLang="cs-CZ" sz="2200" dirty="0" err="1">
                <a:latin typeface="Arial" panose="020B0604020202020204" pitchFamily="34" charset="0"/>
              </a:rPr>
              <a:t>of</a:t>
            </a:r>
            <a:r>
              <a:rPr lang="cs-CZ" altLang="cs-CZ" sz="2200" dirty="0">
                <a:latin typeface="Arial" panose="020B0604020202020204" pitchFamily="34" charset="0"/>
              </a:rPr>
              <a:t> Open </a:t>
            </a:r>
            <a:r>
              <a:rPr lang="cs-CZ" altLang="cs-CZ" sz="2200" dirty="0" err="1">
                <a:latin typeface="Arial" panose="020B0604020202020204" pitchFamily="34" charset="0"/>
              </a:rPr>
              <a:t>Economy</a:t>
            </a:r>
            <a:endParaRPr lang="cs-CZ" altLang="cs-CZ" sz="2200" dirty="0">
              <a:latin typeface="Arial" panose="020B0604020202020204" pitchFamily="34" charset="0"/>
            </a:endParaRPr>
          </a:p>
          <a:p>
            <a:pPr eaLnBrk="1" hangingPunct="1">
              <a:spcBef>
                <a:spcPct val="0"/>
              </a:spcBef>
              <a:buFont typeface="+mj-lt"/>
              <a:buAutoNum type="arabicPeriod"/>
              <a:defRPr/>
            </a:pPr>
            <a:endParaRPr lang="cs-CZ" altLang="cs-CZ" sz="2200" dirty="0">
              <a:latin typeface="Arial" panose="020B0604020202020204" pitchFamily="34" charset="0"/>
            </a:endParaRPr>
          </a:p>
          <a:p>
            <a:pPr eaLnBrk="1" hangingPunct="1">
              <a:spcBef>
                <a:spcPct val="0"/>
              </a:spcBef>
              <a:buFont typeface="+mj-lt"/>
              <a:buAutoNum type="arabicPeriod"/>
              <a:defRPr/>
            </a:pPr>
            <a:r>
              <a:rPr lang="cs-CZ" altLang="cs-CZ" sz="2200" dirty="0">
                <a:latin typeface="Arial" panose="020B0604020202020204" pitchFamily="34" charset="0"/>
              </a:rPr>
              <a:t>International </a:t>
            </a:r>
            <a:r>
              <a:rPr lang="cs-CZ" altLang="cs-CZ" sz="2200" dirty="0" err="1">
                <a:latin typeface="Arial" panose="020B0604020202020204" pitchFamily="34" charset="0"/>
              </a:rPr>
              <a:t>Flows</a:t>
            </a:r>
            <a:r>
              <a:rPr lang="cs-CZ" altLang="cs-CZ" sz="2200" dirty="0">
                <a:latin typeface="Arial" panose="020B0604020202020204" pitchFamily="34" charset="0"/>
              </a:rPr>
              <a:t> </a:t>
            </a:r>
            <a:r>
              <a:rPr lang="cs-CZ" altLang="cs-CZ" sz="2200" dirty="0" err="1">
                <a:latin typeface="Arial" panose="020B0604020202020204" pitchFamily="34" charset="0"/>
              </a:rPr>
              <a:t>of</a:t>
            </a:r>
            <a:r>
              <a:rPr lang="cs-CZ" altLang="cs-CZ" sz="2200" dirty="0">
                <a:latin typeface="Arial" panose="020B0604020202020204" pitchFamily="34" charset="0"/>
              </a:rPr>
              <a:t> </a:t>
            </a:r>
            <a:r>
              <a:rPr lang="cs-CZ" altLang="cs-CZ" sz="2200" dirty="0" err="1">
                <a:latin typeface="Arial" panose="020B0604020202020204" pitchFamily="34" charset="0"/>
              </a:rPr>
              <a:t>Goods</a:t>
            </a:r>
            <a:r>
              <a:rPr lang="cs-CZ" altLang="cs-CZ" sz="2200" dirty="0">
                <a:latin typeface="Arial" panose="020B0604020202020204" pitchFamily="34" charset="0"/>
              </a:rPr>
              <a:t> and </a:t>
            </a:r>
            <a:r>
              <a:rPr lang="cs-CZ" altLang="cs-CZ" sz="2200" dirty="0" err="1">
                <a:latin typeface="Arial" panose="020B0604020202020204" pitchFamily="34" charset="0"/>
              </a:rPr>
              <a:t>Capital</a:t>
            </a:r>
            <a:endParaRPr lang="cs-CZ" altLang="cs-CZ" sz="2200" dirty="0">
              <a:latin typeface="Arial" panose="020B0604020202020204" pitchFamily="34" charset="0"/>
            </a:endParaRPr>
          </a:p>
          <a:p>
            <a:pPr eaLnBrk="1" hangingPunct="1">
              <a:spcBef>
                <a:spcPct val="0"/>
              </a:spcBef>
              <a:buFont typeface="+mj-lt"/>
              <a:buAutoNum type="arabicPeriod"/>
              <a:defRPr/>
            </a:pPr>
            <a:endParaRPr lang="cs-CZ" altLang="cs-CZ" sz="2200" dirty="0">
              <a:latin typeface="Arial" panose="020B0604020202020204" pitchFamily="34" charset="0"/>
            </a:endParaRPr>
          </a:p>
          <a:p>
            <a:pPr eaLnBrk="1" hangingPunct="1">
              <a:spcBef>
                <a:spcPct val="0"/>
              </a:spcBef>
              <a:buFont typeface="+mj-lt"/>
              <a:buAutoNum type="arabicPeriod"/>
              <a:defRPr/>
            </a:pPr>
            <a:r>
              <a:rPr lang="cs-CZ" altLang="cs-CZ" sz="2200" dirty="0" err="1">
                <a:latin typeface="Arial" panose="020B0604020202020204" pitchFamily="34" charset="0"/>
              </a:rPr>
              <a:t>Nominal</a:t>
            </a:r>
            <a:r>
              <a:rPr lang="cs-CZ" altLang="cs-CZ" sz="2200" dirty="0">
                <a:latin typeface="Arial" panose="020B0604020202020204" pitchFamily="34" charset="0"/>
              </a:rPr>
              <a:t> and Real Exchange </a:t>
            </a:r>
            <a:r>
              <a:rPr lang="cs-CZ" altLang="cs-CZ" sz="2200" dirty="0" err="1">
                <a:latin typeface="Arial" panose="020B0604020202020204" pitchFamily="34" charset="0"/>
              </a:rPr>
              <a:t>Rate</a:t>
            </a:r>
            <a:endParaRPr lang="cs-CZ" altLang="cs-CZ" sz="2200" dirty="0">
              <a:latin typeface="Arial" panose="020B0604020202020204" pitchFamily="34" charset="0"/>
            </a:endParaRPr>
          </a:p>
          <a:p>
            <a:pPr eaLnBrk="1" hangingPunct="1">
              <a:spcBef>
                <a:spcPct val="0"/>
              </a:spcBef>
              <a:buFont typeface="+mj-lt"/>
              <a:buAutoNum type="arabicPeriod"/>
              <a:defRPr/>
            </a:pPr>
            <a:endParaRPr lang="cs-CZ" altLang="cs-CZ" sz="2200" dirty="0">
              <a:latin typeface="Arial" panose="020B0604020202020204" pitchFamily="34" charset="0"/>
            </a:endParaRPr>
          </a:p>
          <a:p>
            <a:pPr eaLnBrk="1" hangingPunct="1">
              <a:spcBef>
                <a:spcPct val="0"/>
              </a:spcBef>
              <a:buFont typeface="+mj-lt"/>
              <a:buAutoNum type="arabicPeriod"/>
              <a:defRPr/>
            </a:pPr>
            <a:r>
              <a:rPr lang="cs-CZ" altLang="cs-CZ" sz="2200" dirty="0" err="1">
                <a:latin typeface="Arial" panose="020B0604020202020204" pitchFamily="34" charset="0"/>
              </a:rPr>
              <a:t>Structure</a:t>
            </a:r>
            <a:r>
              <a:rPr lang="cs-CZ" altLang="cs-CZ" sz="2200" dirty="0">
                <a:latin typeface="Arial" panose="020B0604020202020204" pitchFamily="34" charset="0"/>
              </a:rPr>
              <a:t> </a:t>
            </a:r>
            <a:r>
              <a:rPr lang="cs-CZ" altLang="cs-CZ" sz="2200" dirty="0" err="1">
                <a:latin typeface="Arial" panose="020B0604020202020204" pitchFamily="34" charset="0"/>
              </a:rPr>
              <a:t>of</a:t>
            </a:r>
            <a:r>
              <a:rPr lang="cs-CZ" altLang="cs-CZ" sz="2200" dirty="0">
                <a:latin typeface="Arial" panose="020B0604020202020204" pitchFamily="34" charset="0"/>
              </a:rPr>
              <a:t> Balance </a:t>
            </a:r>
            <a:r>
              <a:rPr lang="cs-CZ" altLang="cs-CZ" sz="2200" dirty="0" err="1">
                <a:latin typeface="Arial" panose="020B0604020202020204" pitchFamily="34" charset="0"/>
              </a:rPr>
              <a:t>of</a:t>
            </a:r>
            <a:r>
              <a:rPr lang="cs-CZ" altLang="cs-CZ" sz="2200" dirty="0">
                <a:latin typeface="Arial" panose="020B0604020202020204" pitchFamily="34" charset="0"/>
              </a:rPr>
              <a:t> </a:t>
            </a:r>
            <a:r>
              <a:rPr lang="cs-CZ" altLang="cs-CZ" sz="2200" dirty="0" err="1">
                <a:latin typeface="Arial" panose="020B0604020202020204" pitchFamily="34" charset="0"/>
              </a:rPr>
              <a:t>Payment</a:t>
            </a:r>
            <a:endParaRPr lang="en-GB" altLang="cs-CZ" sz="2200" dirty="0">
              <a:latin typeface="Arial" panose="020B0604020202020204" pitchFamily="34" charset="0"/>
            </a:endParaRPr>
          </a:p>
          <a:p>
            <a:pPr eaLnBrk="1" hangingPunct="1">
              <a:spcBef>
                <a:spcPct val="0"/>
              </a:spcBef>
              <a:buFont typeface="+mj-lt"/>
              <a:buAutoNum type="arabicPeriod"/>
              <a:defRPr/>
            </a:pPr>
            <a:endParaRPr lang="en-GB" altLang="cs-CZ" sz="2200" dirty="0">
              <a:latin typeface="Arial" panose="020B0604020202020204" pitchFamily="34" charset="0"/>
            </a:endParaRPr>
          </a:p>
          <a:p>
            <a:pPr eaLnBrk="1" hangingPunct="1">
              <a:spcBef>
                <a:spcPct val="0"/>
              </a:spcBef>
              <a:buFont typeface="+mj-lt"/>
              <a:buAutoNum type="arabicPeriod"/>
              <a:defRPr/>
            </a:pPr>
            <a:endParaRPr lang="en-GB" altLang="cs-CZ" sz="2200" dirty="0">
              <a:latin typeface="Arial" panose="020B0604020202020204" pitchFamily="34" charset="0"/>
            </a:endParaRPr>
          </a:p>
          <a:p>
            <a:pPr eaLnBrk="1" hangingPunct="1">
              <a:spcBef>
                <a:spcPct val="0"/>
              </a:spcBef>
              <a:buFont typeface="+mj-lt"/>
              <a:buAutoNum type="arabicPeriod"/>
              <a:defRPr/>
            </a:pPr>
            <a:endParaRPr lang="en-GB" altLang="cs-CZ" sz="2200" dirty="0">
              <a:latin typeface="Arial" panose="020B0604020202020204" pitchFamily="34" charset="0"/>
            </a:endParaRPr>
          </a:p>
          <a:p>
            <a:pPr eaLnBrk="1" hangingPunct="1">
              <a:spcBef>
                <a:spcPct val="0"/>
              </a:spcBef>
              <a:buFont typeface="+mj-lt"/>
              <a:buAutoNum type="arabicPeriod"/>
              <a:defRPr/>
            </a:pPr>
            <a:endParaRPr lang="en-GB" altLang="cs-CZ" sz="2200" dirty="0">
              <a:latin typeface="Arial" panose="020B0604020202020204" pitchFamily="34" charset="0"/>
            </a:endParaRPr>
          </a:p>
          <a:p>
            <a:pPr marL="0" indent="0" eaLnBrk="1" hangingPunct="1">
              <a:spcBef>
                <a:spcPct val="0"/>
              </a:spcBef>
              <a:buNone/>
              <a:defRPr/>
            </a:pPr>
            <a:endParaRPr lang="en-GB" altLang="cs-CZ" sz="2200" dirty="0">
              <a:latin typeface="Arial" panose="020B0604020202020204" pitchFamily="34" charset="0"/>
            </a:endParaRPr>
          </a:p>
          <a:p>
            <a:pPr eaLnBrk="1" hangingPunct="1">
              <a:spcBef>
                <a:spcPct val="0"/>
              </a:spcBef>
              <a:buFont typeface="+mj-lt"/>
              <a:buAutoNum type="arabicPeriod"/>
              <a:defRPr/>
            </a:pPr>
            <a:endParaRPr lang="en-GB" altLang="cs-CZ" sz="2200" dirty="0">
              <a:latin typeface="Arial" panose="020B0604020202020204" pitchFamily="34" charset="0"/>
            </a:endParaRPr>
          </a:p>
          <a:p>
            <a:pPr marL="0" indent="0" eaLnBrk="1" hangingPunct="1">
              <a:spcBef>
                <a:spcPct val="0"/>
              </a:spcBef>
              <a:buFont typeface="Arial" panose="020B0604020202020204" pitchFamily="34" charset="0"/>
              <a:buNone/>
              <a:defRPr/>
            </a:pPr>
            <a:r>
              <a:rPr lang="en-GB" altLang="cs-CZ" sz="2200" dirty="0">
                <a:latin typeface="Arial" panose="020B0604020202020204" pitchFamily="34" charset="0"/>
              </a:rPr>
              <a:t>   </a:t>
            </a:r>
          </a:p>
          <a:p>
            <a:pPr eaLnBrk="1" hangingPunct="1">
              <a:spcBef>
                <a:spcPct val="0"/>
              </a:spcBef>
              <a:buFont typeface="Calibri" panose="020F0502020204030204" pitchFamily="34" charset="0"/>
              <a:buAutoNum type="arabicPeriod"/>
              <a:defRPr/>
            </a:pPr>
            <a:endParaRPr lang="en-GB" altLang="cs-CZ" sz="1800" dirty="0">
              <a:latin typeface="Arial" panose="020B0604020202020204" pitchFamily="34" charset="0"/>
            </a:endParaRPr>
          </a:p>
        </p:txBody>
      </p:sp>
    </p:spTree>
    <p:extLst>
      <p:ext uri="{BB962C8B-B14F-4D97-AF65-F5344CB8AC3E}">
        <p14:creationId xmlns:p14="http://schemas.microsoft.com/office/powerpoint/2010/main" val="1633128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b="1" dirty="0">
                <a:latin typeface="Arial" pitchFamily="34" charset="0"/>
                <a:cs typeface="Arial" pitchFamily="34" charset="0"/>
              </a:rPr>
              <a:t>OPEN ECONOMY</a:t>
            </a:r>
          </a:p>
        </p:txBody>
      </p:sp>
      <p:sp>
        <p:nvSpPr>
          <p:cNvPr id="3077" name="TextovéPole 8"/>
          <p:cNvSpPr txBox="1">
            <a:spLocks noChangeArrowheads="1"/>
          </p:cNvSpPr>
          <p:nvPr/>
        </p:nvSpPr>
        <p:spPr bwMode="auto">
          <a:xfrm>
            <a:off x="320675" y="8652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dirty="0" err="1">
                <a:latin typeface="Arial" panose="020B0604020202020204" pitchFamily="34" charset="0"/>
              </a:rPr>
              <a:t>The</a:t>
            </a:r>
            <a:r>
              <a:rPr lang="cs-CZ" altLang="cs-CZ" sz="2400" b="1" cap="all" dirty="0">
                <a:latin typeface="Arial" panose="020B0604020202020204" pitchFamily="34" charset="0"/>
              </a:rPr>
              <a:t> CAPITAL AND FINANCIAL </a:t>
            </a:r>
            <a:r>
              <a:rPr lang="cs-CZ" altLang="cs-CZ" sz="2400" b="1" cap="all" dirty="0" err="1">
                <a:latin typeface="Arial" panose="020B0604020202020204" pitchFamily="34" charset="0"/>
              </a:rPr>
              <a:t>account</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33375" y="1680302"/>
            <a:ext cx="847725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defRPr/>
            </a:pPr>
            <a:r>
              <a:rPr lang="cs-CZ" altLang="cs-CZ" sz="2200" dirty="0" err="1">
                <a:latin typeface="Arial" panose="020B0604020202020204" pitchFamily="34" charset="0"/>
              </a:rPr>
              <a:t>Capital</a:t>
            </a:r>
            <a:r>
              <a:rPr lang="cs-CZ" altLang="cs-CZ" sz="2200" dirty="0">
                <a:latin typeface="Arial" panose="020B0604020202020204" pitchFamily="34" charset="0"/>
              </a:rPr>
              <a:t>/</a:t>
            </a:r>
            <a:r>
              <a:rPr lang="cs-CZ" altLang="cs-CZ" sz="2200" dirty="0" err="1">
                <a:latin typeface="Arial" panose="020B0604020202020204" pitchFamily="34" charset="0"/>
              </a:rPr>
              <a:t>financial</a:t>
            </a:r>
            <a:r>
              <a:rPr lang="cs-CZ" altLang="cs-CZ" sz="2200" dirty="0">
                <a:latin typeface="Arial" panose="020B0604020202020204" pitchFamily="34" charset="0"/>
              </a:rPr>
              <a:t> </a:t>
            </a:r>
            <a:r>
              <a:rPr lang="cs-CZ" altLang="cs-CZ" sz="2200" dirty="0" err="1">
                <a:latin typeface="Arial" panose="020B0604020202020204" pitchFamily="34" charset="0"/>
              </a:rPr>
              <a:t>account</a:t>
            </a:r>
            <a:r>
              <a:rPr lang="cs-CZ" altLang="cs-CZ" sz="2200" dirty="0">
                <a:latin typeface="Arial" panose="020B0604020202020204" pitchFamily="34" charset="0"/>
              </a:rPr>
              <a:t> (KFA) </a:t>
            </a:r>
            <a:r>
              <a:rPr lang="cs-CZ" altLang="cs-CZ" sz="2200" dirty="0" err="1">
                <a:latin typeface="Arial" panose="020B0604020202020204" pitchFamily="34" charset="0"/>
              </a:rPr>
              <a:t>is</a:t>
            </a:r>
            <a:r>
              <a:rPr lang="cs-CZ" altLang="cs-CZ" sz="2200" dirty="0">
                <a:latin typeface="Arial" panose="020B0604020202020204" pitchFamily="34" charset="0"/>
              </a:rPr>
              <a:t> </a:t>
            </a:r>
            <a:r>
              <a:rPr lang="cs-CZ" altLang="cs-CZ" sz="2200" dirty="0" err="1">
                <a:latin typeface="Arial" panose="020B0604020202020204" pitchFamily="34" charset="0"/>
              </a:rPr>
              <a:t>composed</a:t>
            </a:r>
            <a:r>
              <a:rPr lang="cs-CZ" altLang="cs-CZ" sz="2200" dirty="0">
                <a:latin typeface="Arial" panose="020B0604020202020204" pitchFamily="34" charset="0"/>
              </a:rPr>
              <a:t> </a:t>
            </a:r>
            <a:r>
              <a:rPr lang="cs-CZ" altLang="cs-CZ" sz="2200" dirty="0" err="1">
                <a:latin typeface="Arial" panose="020B0604020202020204" pitchFamily="34" charset="0"/>
              </a:rPr>
              <a:t>of</a:t>
            </a:r>
            <a:r>
              <a:rPr lang="cs-CZ" altLang="cs-CZ" sz="2200" dirty="0">
                <a:latin typeface="Arial" panose="020B0604020202020204" pitchFamily="34" charset="0"/>
              </a:rPr>
              <a:t> </a:t>
            </a:r>
            <a:r>
              <a:rPr lang="cs-CZ" altLang="cs-CZ" sz="2200" dirty="0" err="1">
                <a:latin typeface="Arial" panose="020B0604020202020204" pitchFamily="34" charset="0"/>
              </a:rPr>
              <a:t>foreign</a:t>
            </a:r>
            <a:r>
              <a:rPr lang="cs-CZ" altLang="cs-CZ" sz="2200" dirty="0">
                <a:latin typeface="Arial" panose="020B0604020202020204" pitchFamily="34" charset="0"/>
              </a:rPr>
              <a:t> direct </a:t>
            </a:r>
            <a:r>
              <a:rPr lang="cs-CZ" altLang="cs-CZ" sz="2200" dirty="0" err="1">
                <a:latin typeface="Arial" panose="020B0604020202020204" pitchFamily="34" charset="0"/>
              </a:rPr>
              <a:t>investment</a:t>
            </a:r>
            <a:r>
              <a:rPr lang="cs-CZ" altLang="cs-CZ" sz="2200" dirty="0">
                <a:latin typeface="Arial" panose="020B0604020202020204" pitchFamily="34" charset="0"/>
              </a:rPr>
              <a:t> (FDI), portfolio and </a:t>
            </a:r>
            <a:r>
              <a:rPr lang="cs-CZ" altLang="cs-CZ" sz="2200" dirty="0" err="1">
                <a:latin typeface="Arial" panose="020B0604020202020204" pitchFamily="34" charset="0"/>
              </a:rPr>
              <a:t>other</a:t>
            </a:r>
            <a:r>
              <a:rPr lang="cs-CZ" altLang="cs-CZ" sz="2200" dirty="0">
                <a:latin typeface="Arial" panose="020B0604020202020204" pitchFamily="34" charset="0"/>
              </a:rPr>
              <a:t> </a:t>
            </a:r>
            <a:r>
              <a:rPr lang="cs-CZ" altLang="cs-CZ" sz="2200" dirty="0" err="1">
                <a:latin typeface="Arial" panose="020B0604020202020204" pitchFamily="34" charset="0"/>
              </a:rPr>
              <a:t>investment</a:t>
            </a:r>
            <a:r>
              <a:rPr lang="cs-CZ" altLang="cs-CZ" sz="2200" dirty="0">
                <a:latin typeface="Arial" panose="020B0604020202020204" pitchFamily="34" charset="0"/>
              </a:rPr>
              <a:t>.</a:t>
            </a:r>
          </a:p>
          <a:p>
            <a:pPr eaLnBrk="1" hangingPunct="1">
              <a:spcBef>
                <a:spcPct val="0"/>
              </a:spcBef>
              <a:defRPr/>
            </a:pPr>
            <a:endParaRPr lang="cs-CZ" altLang="cs-CZ" sz="1000" dirty="0">
              <a:latin typeface="Arial" panose="020B0604020202020204" pitchFamily="34" charset="0"/>
            </a:endParaRPr>
          </a:p>
          <a:p>
            <a:pPr eaLnBrk="1" hangingPunct="1">
              <a:spcBef>
                <a:spcPct val="0"/>
              </a:spcBef>
              <a:defRPr/>
            </a:pPr>
            <a:r>
              <a:rPr lang="cs-CZ" altLang="cs-CZ" sz="2200" dirty="0">
                <a:latin typeface="Arial" panose="020B0604020202020204" pitchFamily="34" charset="0"/>
              </a:rPr>
              <a:t>A</a:t>
            </a:r>
            <a:r>
              <a:rPr lang="en-US" altLang="cs-CZ" sz="2200" dirty="0" err="1">
                <a:latin typeface="Arial" panose="020B0604020202020204" pitchFamily="34" charset="0"/>
              </a:rPr>
              <a:t>ny</a:t>
            </a:r>
            <a:r>
              <a:rPr lang="en-US" altLang="cs-CZ" sz="2200" dirty="0">
                <a:latin typeface="Arial" panose="020B0604020202020204" pitchFamily="34" charset="0"/>
              </a:rPr>
              <a:t> transaction that represents funds flowing into (out of) the </a:t>
            </a:r>
            <a:r>
              <a:rPr lang="cs-CZ" altLang="cs-CZ" sz="2200" dirty="0" err="1">
                <a:latin typeface="Arial" panose="020B0604020202020204" pitchFamily="34" charset="0"/>
              </a:rPr>
              <a:t>domestic</a:t>
            </a:r>
            <a:r>
              <a:rPr lang="cs-CZ" altLang="cs-CZ" sz="2200" dirty="0">
                <a:latin typeface="Arial" panose="020B0604020202020204" pitchFamily="34" charset="0"/>
              </a:rPr>
              <a:t> </a:t>
            </a:r>
            <a:r>
              <a:rPr lang="cs-CZ" altLang="cs-CZ" sz="2200" dirty="0" err="1">
                <a:latin typeface="Arial" panose="020B0604020202020204" pitchFamily="34" charset="0"/>
              </a:rPr>
              <a:t>economy</a:t>
            </a:r>
            <a:r>
              <a:rPr lang="en-US" altLang="cs-CZ" sz="2200" dirty="0">
                <a:latin typeface="Arial" panose="020B0604020202020204" pitchFamily="34" charset="0"/>
              </a:rPr>
              <a:t> are credits (debits) in the KFA</a:t>
            </a:r>
            <a:endParaRPr lang="cs-CZ" altLang="cs-CZ" sz="2200" dirty="0">
              <a:latin typeface="Arial" panose="020B0604020202020204" pitchFamily="34" charset="0"/>
            </a:endParaRPr>
          </a:p>
          <a:p>
            <a:pPr eaLnBrk="1" hangingPunct="1">
              <a:spcBef>
                <a:spcPct val="0"/>
              </a:spcBef>
              <a:defRPr/>
            </a:pPr>
            <a:endParaRPr lang="cs-CZ" altLang="cs-CZ" sz="1000" dirty="0">
              <a:latin typeface="Arial" panose="020B0604020202020204" pitchFamily="34" charset="0"/>
            </a:endParaRPr>
          </a:p>
          <a:p>
            <a:pPr eaLnBrk="1" hangingPunct="1">
              <a:spcBef>
                <a:spcPct val="0"/>
              </a:spcBef>
              <a:defRPr/>
            </a:pPr>
            <a:r>
              <a:rPr lang="cs-CZ" altLang="cs-CZ" sz="2200" dirty="0">
                <a:latin typeface="Arial" panose="020B0604020202020204" pitchFamily="34" charset="0"/>
              </a:rPr>
              <a:t>A</a:t>
            </a:r>
            <a:r>
              <a:rPr lang="en-US" altLang="cs-CZ" sz="2200" dirty="0" err="1">
                <a:latin typeface="Arial" panose="020B0604020202020204" pitchFamily="34" charset="0"/>
              </a:rPr>
              <a:t>ny</a:t>
            </a:r>
            <a:r>
              <a:rPr lang="en-US" altLang="cs-CZ" sz="2200" dirty="0">
                <a:latin typeface="Arial" panose="020B0604020202020204" pitchFamily="34" charset="0"/>
              </a:rPr>
              <a:t> transaction that represents funds flowing into (out of) the </a:t>
            </a:r>
            <a:r>
              <a:rPr lang="cs-CZ" altLang="cs-CZ" sz="2200" dirty="0" err="1">
                <a:latin typeface="Arial" panose="020B0604020202020204" pitchFamily="34" charset="0"/>
              </a:rPr>
              <a:t>domestic</a:t>
            </a:r>
            <a:r>
              <a:rPr lang="cs-CZ" altLang="cs-CZ" sz="2200" dirty="0">
                <a:latin typeface="Arial" panose="020B0604020202020204" pitchFamily="34" charset="0"/>
              </a:rPr>
              <a:t> </a:t>
            </a:r>
            <a:r>
              <a:rPr lang="cs-CZ" altLang="cs-CZ" sz="2200" dirty="0" err="1">
                <a:latin typeface="Arial" panose="020B0604020202020204" pitchFamily="34" charset="0"/>
              </a:rPr>
              <a:t>economy</a:t>
            </a:r>
            <a:r>
              <a:rPr lang="en-US" altLang="cs-CZ" sz="2200" dirty="0">
                <a:latin typeface="Arial" panose="020B0604020202020204" pitchFamily="34" charset="0"/>
              </a:rPr>
              <a:t> are credits (debits) in the KFA</a:t>
            </a:r>
            <a:endParaRPr lang="cs-CZ" altLang="cs-CZ" sz="2200" dirty="0">
              <a:latin typeface="Arial" panose="020B0604020202020204" pitchFamily="34" charset="0"/>
            </a:endParaRPr>
          </a:p>
          <a:p>
            <a:pPr eaLnBrk="1" hangingPunct="1">
              <a:spcBef>
                <a:spcPct val="0"/>
              </a:spcBef>
              <a:defRPr/>
            </a:pPr>
            <a:endParaRPr lang="en-US" altLang="cs-CZ" sz="1000" dirty="0">
              <a:latin typeface="Arial" panose="020B0604020202020204" pitchFamily="34" charset="0"/>
            </a:endParaRPr>
          </a:p>
          <a:p>
            <a:pPr lvl="1" eaLnBrk="1" hangingPunct="1">
              <a:spcBef>
                <a:spcPct val="0"/>
              </a:spcBef>
              <a:defRPr/>
            </a:pPr>
            <a:r>
              <a:rPr lang="en-US" altLang="cs-CZ" sz="1800" dirty="0">
                <a:solidFill>
                  <a:srgbClr val="FF0000"/>
                </a:solidFill>
                <a:latin typeface="Arial" panose="020B0604020202020204" pitchFamily="34" charset="0"/>
              </a:rPr>
              <a:t>Financial assets</a:t>
            </a:r>
          </a:p>
          <a:p>
            <a:pPr lvl="2" eaLnBrk="1" hangingPunct="1">
              <a:spcBef>
                <a:spcPct val="0"/>
              </a:spcBef>
              <a:defRPr/>
            </a:pPr>
            <a:r>
              <a:rPr lang="en-US" altLang="cs-CZ" sz="1600" dirty="0">
                <a:latin typeface="Arial" panose="020B0604020202020204" pitchFamily="34" charset="0"/>
              </a:rPr>
              <a:t>Foreign acquisition of </a:t>
            </a:r>
            <a:r>
              <a:rPr lang="cs-CZ" altLang="cs-CZ" sz="1600" dirty="0" err="1">
                <a:latin typeface="Arial" panose="020B0604020202020204" pitchFamily="34" charset="0"/>
              </a:rPr>
              <a:t>domestic</a:t>
            </a:r>
            <a:r>
              <a:rPr lang="en-US" altLang="cs-CZ" sz="1600" dirty="0">
                <a:latin typeface="Arial" panose="020B0604020202020204" pitchFamily="34" charset="0"/>
              </a:rPr>
              <a:t> assets (+)</a:t>
            </a:r>
          </a:p>
          <a:p>
            <a:pPr lvl="2" eaLnBrk="1" hangingPunct="1">
              <a:spcBef>
                <a:spcPct val="0"/>
              </a:spcBef>
              <a:defRPr/>
            </a:pPr>
            <a:r>
              <a:rPr lang="cs-CZ" altLang="cs-CZ" sz="1600" dirty="0" err="1">
                <a:latin typeface="Arial" panose="020B0604020202020204" pitchFamily="34" charset="0"/>
              </a:rPr>
              <a:t>Domestic</a:t>
            </a:r>
            <a:r>
              <a:rPr lang="en-US" altLang="cs-CZ" sz="1600" dirty="0">
                <a:latin typeface="Arial" panose="020B0604020202020204" pitchFamily="34" charset="0"/>
              </a:rPr>
              <a:t> acquisition of foreign assets (-)</a:t>
            </a:r>
            <a:endParaRPr lang="cs-CZ" altLang="cs-CZ" sz="1600" dirty="0">
              <a:latin typeface="Arial" panose="020B0604020202020204" pitchFamily="34" charset="0"/>
            </a:endParaRPr>
          </a:p>
          <a:p>
            <a:pPr lvl="2" eaLnBrk="1" hangingPunct="1">
              <a:spcBef>
                <a:spcPct val="0"/>
              </a:spcBef>
              <a:defRPr/>
            </a:pPr>
            <a:endParaRPr lang="en-US" altLang="cs-CZ" sz="800" dirty="0">
              <a:latin typeface="Arial" panose="020B0604020202020204" pitchFamily="34" charset="0"/>
            </a:endParaRPr>
          </a:p>
          <a:p>
            <a:pPr lvl="1" eaLnBrk="1" hangingPunct="1">
              <a:spcBef>
                <a:spcPct val="0"/>
              </a:spcBef>
              <a:defRPr/>
            </a:pPr>
            <a:r>
              <a:rPr lang="en-US" altLang="cs-CZ" sz="1800" dirty="0">
                <a:solidFill>
                  <a:srgbClr val="FF0000"/>
                </a:solidFill>
                <a:latin typeface="Arial" panose="020B0604020202020204" pitchFamily="34" charset="0"/>
              </a:rPr>
              <a:t>Official Reserve Assets</a:t>
            </a:r>
          </a:p>
          <a:p>
            <a:pPr lvl="2" eaLnBrk="1" hangingPunct="1">
              <a:spcBef>
                <a:spcPct val="0"/>
              </a:spcBef>
              <a:defRPr/>
            </a:pPr>
            <a:r>
              <a:rPr lang="en-US" altLang="cs-CZ" sz="1600" dirty="0">
                <a:latin typeface="Arial" panose="020B0604020202020204" pitchFamily="34" charset="0"/>
              </a:rPr>
              <a:t>Foreign acquisition of </a:t>
            </a:r>
            <a:r>
              <a:rPr lang="cs-CZ" altLang="cs-CZ" sz="1600" dirty="0" err="1">
                <a:latin typeface="Arial" panose="020B0604020202020204" pitchFamily="34" charset="0"/>
              </a:rPr>
              <a:t>domestic</a:t>
            </a:r>
            <a:r>
              <a:rPr lang="en-US" altLang="cs-CZ" sz="1600" dirty="0">
                <a:latin typeface="Arial" panose="020B0604020202020204" pitchFamily="34" charset="0"/>
              </a:rPr>
              <a:t> reserve assets (+)</a:t>
            </a:r>
          </a:p>
          <a:p>
            <a:pPr lvl="2" eaLnBrk="1" hangingPunct="1">
              <a:spcBef>
                <a:spcPct val="0"/>
              </a:spcBef>
              <a:defRPr/>
            </a:pPr>
            <a:r>
              <a:rPr lang="cs-CZ" altLang="cs-CZ" sz="1600" dirty="0" err="1">
                <a:latin typeface="Arial" panose="020B0604020202020204" pitchFamily="34" charset="0"/>
              </a:rPr>
              <a:t>Domestic</a:t>
            </a:r>
            <a:r>
              <a:rPr lang="en-US" altLang="cs-CZ" sz="1600" dirty="0">
                <a:latin typeface="Arial" panose="020B0604020202020204" pitchFamily="34" charset="0"/>
              </a:rPr>
              <a:t> acquisition of foreign reserve assets (-)</a:t>
            </a:r>
          </a:p>
          <a:p>
            <a:pPr eaLnBrk="1" hangingPunct="1">
              <a:spcBef>
                <a:spcPct val="0"/>
              </a:spcBef>
              <a:defRPr/>
            </a:pPr>
            <a:endParaRPr lang="en-US" altLang="cs-CZ" sz="2200" dirty="0">
              <a:latin typeface="Arial" panose="020B0604020202020204" pitchFamily="34" charset="0"/>
            </a:endParaRPr>
          </a:p>
          <a:p>
            <a:pPr eaLnBrk="1" hangingPunct="1">
              <a:spcBef>
                <a:spcPct val="0"/>
              </a:spcBef>
              <a:defRPr/>
            </a:pPr>
            <a:endParaRPr lang="en-US" altLang="cs-CZ" sz="2200" dirty="0">
              <a:latin typeface="Arial" panose="020B0604020202020204" pitchFamily="34" charset="0"/>
            </a:endParaRPr>
          </a:p>
          <a:p>
            <a:pPr lvl="2" eaLnBrk="1" hangingPunct="1">
              <a:spcBef>
                <a:spcPct val="0"/>
              </a:spcBef>
              <a:defRPr/>
            </a:pPr>
            <a:endParaRPr lang="en-US" altLang="cs-CZ" sz="1600" dirty="0">
              <a:latin typeface="Arial" panose="020B0604020202020204" pitchFamily="34" charset="0"/>
            </a:endParaRPr>
          </a:p>
        </p:txBody>
      </p:sp>
    </p:spTree>
    <p:extLst>
      <p:ext uri="{BB962C8B-B14F-4D97-AF65-F5344CB8AC3E}">
        <p14:creationId xmlns:p14="http://schemas.microsoft.com/office/powerpoint/2010/main" val="1383196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b="1" dirty="0">
                <a:latin typeface="Arial" pitchFamily="34" charset="0"/>
                <a:cs typeface="Arial" pitchFamily="34" charset="0"/>
              </a:rPr>
              <a:t>OPEN ECONOMY</a:t>
            </a:r>
          </a:p>
        </p:txBody>
      </p:sp>
      <p:sp>
        <p:nvSpPr>
          <p:cNvPr id="3077" name="TextovéPole 8"/>
          <p:cNvSpPr txBox="1">
            <a:spLocks noChangeArrowheads="1"/>
          </p:cNvSpPr>
          <p:nvPr/>
        </p:nvSpPr>
        <p:spPr bwMode="auto">
          <a:xfrm>
            <a:off x="320675" y="865225"/>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dirty="0" err="1">
                <a:latin typeface="Arial" panose="020B0604020202020204" pitchFamily="34" charset="0"/>
              </a:rPr>
              <a:t>The</a:t>
            </a:r>
            <a:r>
              <a:rPr lang="cs-CZ" altLang="cs-CZ" sz="2400" b="1" cap="all" dirty="0">
                <a:latin typeface="Arial" panose="020B0604020202020204" pitchFamily="34" charset="0"/>
              </a:rPr>
              <a:t> CAPITAL AND FINANCIAL </a:t>
            </a:r>
            <a:r>
              <a:rPr lang="cs-CZ" altLang="cs-CZ" sz="2400" b="1" cap="all" dirty="0" err="1">
                <a:latin typeface="Arial" panose="020B0604020202020204" pitchFamily="34" charset="0"/>
              </a:rPr>
              <a:t>account</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of</a:t>
            </a:r>
            <a:r>
              <a:rPr lang="cs-CZ" altLang="cs-CZ" sz="2400" b="1" cap="all" dirty="0">
                <a:latin typeface="Arial" panose="020B0604020202020204" pitchFamily="34" charset="0"/>
              </a:rPr>
              <a:t> US (in </a:t>
            </a:r>
            <a:r>
              <a:rPr lang="cs-CZ" altLang="cs-CZ" sz="2400" b="1" cap="all" dirty="0" err="1">
                <a:latin typeface="Arial" panose="020B0604020202020204" pitchFamily="34" charset="0"/>
              </a:rPr>
              <a:t>bill</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Usd</a:t>
            </a:r>
            <a:r>
              <a:rPr lang="cs-CZ" altLang="cs-CZ" sz="2400" b="1" cap="all" dirty="0">
                <a:latin typeface="Arial" panose="020B0604020202020204" pitchFamily="34" charset="0"/>
              </a:rPr>
              <a:t>)</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33375" y="1680302"/>
            <a:ext cx="847725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spcBef>
                <a:spcPct val="0"/>
              </a:spcBef>
              <a:buNone/>
              <a:defRPr/>
            </a:pPr>
            <a:endParaRPr lang="cs-CZ" altLang="cs-CZ" sz="2200" dirty="0">
              <a:latin typeface="Arial" panose="020B0604020202020204" pitchFamily="34" charset="0"/>
            </a:endParaRPr>
          </a:p>
          <a:p>
            <a:pPr marL="0" indent="0" eaLnBrk="1" hangingPunct="1">
              <a:spcBef>
                <a:spcPct val="0"/>
              </a:spcBef>
              <a:buNone/>
              <a:defRPr/>
            </a:pPr>
            <a:r>
              <a:rPr lang="en-US" altLang="cs-CZ" sz="2200" dirty="0">
                <a:latin typeface="Arial" panose="020B0604020202020204" pitchFamily="34" charset="0"/>
              </a:rPr>
              <a:t>Private Assets</a:t>
            </a:r>
            <a:r>
              <a:rPr lang="cs-CZ" altLang="cs-CZ" sz="2200" dirty="0">
                <a:latin typeface="Arial" panose="020B0604020202020204" pitchFamily="34" charset="0"/>
              </a:rPr>
              <a:t>:</a:t>
            </a:r>
            <a:endParaRPr lang="en-US" altLang="cs-CZ" sz="2200" dirty="0">
              <a:latin typeface="Arial" panose="020B0604020202020204" pitchFamily="34" charset="0"/>
            </a:endParaRPr>
          </a:p>
          <a:p>
            <a:pPr marL="0" indent="0" eaLnBrk="1" hangingPunct="1">
              <a:spcBef>
                <a:spcPct val="0"/>
              </a:spcBef>
              <a:buNone/>
              <a:defRPr/>
            </a:pPr>
            <a:r>
              <a:rPr lang="en-US" altLang="cs-CZ" sz="2200" dirty="0">
                <a:latin typeface="Arial" panose="020B0604020202020204" pitchFamily="34" charset="0"/>
              </a:rPr>
              <a:t>Foreign acquisition of US assets: </a:t>
            </a:r>
            <a:r>
              <a:rPr lang="cs-CZ" altLang="cs-CZ" sz="2200" dirty="0">
                <a:latin typeface="Arial" panose="020B0604020202020204" pitchFamily="34" charset="0"/>
              </a:rPr>
              <a:t> </a:t>
            </a:r>
            <a:r>
              <a:rPr lang="en-US" altLang="cs-CZ" sz="2200" dirty="0">
                <a:latin typeface="Arial" panose="020B0604020202020204" pitchFamily="34" charset="0"/>
              </a:rPr>
              <a:t>$1,060</a:t>
            </a:r>
          </a:p>
          <a:p>
            <a:pPr marL="0" indent="0" eaLnBrk="1" hangingPunct="1">
              <a:spcBef>
                <a:spcPct val="0"/>
              </a:spcBef>
              <a:buNone/>
              <a:defRPr/>
            </a:pPr>
            <a:r>
              <a:rPr lang="en-US" altLang="cs-CZ" sz="2200" u="sng" dirty="0">
                <a:latin typeface="Arial" panose="020B0604020202020204" pitchFamily="34" charset="0"/>
              </a:rPr>
              <a:t>US acquisition of foreign assets:   </a:t>
            </a:r>
            <a:r>
              <a:rPr lang="cs-CZ" altLang="cs-CZ" sz="2200" u="sng" dirty="0">
                <a:latin typeface="Arial" panose="020B0604020202020204" pitchFamily="34" charset="0"/>
              </a:rPr>
              <a:t>  </a:t>
            </a:r>
            <a:r>
              <a:rPr lang="en-US" altLang="cs-CZ" sz="2200" u="sng" dirty="0">
                <a:latin typeface="Arial" panose="020B0604020202020204" pitchFamily="34" charset="0"/>
              </a:rPr>
              <a:t>-$472</a:t>
            </a:r>
          </a:p>
          <a:p>
            <a:pPr marL="0" indent="0" eaLnBrk="1" hangingPunct="1">
              <a:spcBef>
                <a:spcPct val="0"/>
              </a:spcBef>
              <a:buNone/>
              <a:defRPr/>
            </a:pPr>
            <a:r>
              <a:rPr lang="en-US" altLang="cs-CZ" sz="2200" dirty="0">
                <a:latin typeface="Arial" panose="020B0604020202020204" pitchFamily="34" charset="0"/>
              </a:rPr>
              <a:t>	</a:t>
            </a:r>
            <a:r>
              <a:rPr lang="cs-CZ" altLang="cs-CZ" sz="2200" dirty="0">
                <a:latin typeface="Arial" panose="020B0604020202020204" pitchFamily="34" charset="0"/>
              </a:rPr>
              <a:t>                                </a:t>
            </a:r>
            <a:r>
              <a:rPr lang="en-US" altLang="cs-CZ" sz="2200" dirty="0">
                <a:latin typeface="Arial" panose="020B0604020202020204" pitchFamily="34" charset="0"/>
              </a:rPr>
              <a:t>          </a:t>
            </a:r>
            <a:r>
              <a:rPr lang="cs-CZ" altLang="cs-CZ" sz="2200" dirty="0">
                <a:latin typeface="Arial" panose="020B0604020202020204" pitchFamily="34" charset="0"/>
              </a:rPr>
              <a:t>   </a:t>
            </a:r>
            <a:r>
              <a:rPr lang="en-US" altLang="cs-CZ" sz="2200" dirty="0">
                <a:latin typeface="Arial" panose="020B0604020202020204" pitchFamily="34" charset="0"/>
              </a:rPr>
              <a:t> $588</a:t>
            </a:r>
          </a:p>
          <a:p>
            <a:pPr marL="0" indent="0" eaLnBrk="1" hangingPunct="1">
              <a:spcBef>
                <a:spcPct val="0"/>
              </a:spcBef>
              <a:buNone/>
              <a:defRPr/>
            </a:pPr>
            <a:r>
              <a:rPr lang="en-US" altLang="cs-CZ" sz="2200" dirty="0">
                <a:latin typeface="Arial" panose="020B0604020202020204" pitchFamily="34" charset="0"/>
              </a:rPr>
              <a:t>Official Reserve Assets</a:t>
            </a:r>
            <a:r>
              <a:rPr lang="cs-CZ" altLang="cs-CZ" sz="2200" dirty="0">
                <a:latin typeface="Arial" panose="020B0604020202020204" pitchFamily="34" charset="0"/>
              </a:rPr>
              <a:t>:</a:t>
            </a:r>
            <a:endParaRPr lang="en-US" altLang="cs-CZ" sz="2200" dirty="0">
              <a:latin typeface="Arial" panose="020B0604020202020204" pitchFamily="34" charset="0"/>
            </a:endParaRPr>
          </a:p>
          <a:p>
            <a:pPr marL="0" indent="0" eaLnBrk="1" hangingPunct="1">
              <a:spcBef>
                <a:spcPct val="0"/>
              </a:spcBef>
              <a:buNone/>
              <a:defRPr/>
            </a:pPr>
            <a:r>
              <a:rPr lang="en-US" altLang="cs-CZ" sz="2200" dirty="0">
                <a:latin typeface="Arial" panose="020B0604020202020204" pitchFamily="34" charset="0"/>
              </a:rPr>
              <a:t>Foreign acquisition of US ORA: </a:t>
            </a:r>
            <a:r>
              <a:rPr lang="cs-CZ" altLang="cs-CZ" sz="2200" dirty="0">
                <a:latin typeface="Arial" panose="020B0604020202020204" pitchFamily="34" charset="0"/>
              </a:rPr>
              <a:t>        </a:t>
            </a:r>
            <a:r>
              <a:rPr lang="en-US" altLang="cs-CZ" sz="2200" dirty="0">
                <a:latin typeface="Arial" panose="020B0604020202020204" pitchFamily="34" charset="0"/>
              </a:rPr>
              <a:t>$22</a:t>
            </a:r>
          </a:p>
          <a:p>
            <a:pPr marL="0" indent="0" eaLnBrk="1" hangingPunct="1">
              <a:spcBef>
                <a:spcPct val="0"/>
              </a:spcBef>
              <a:buNone/>
              <a:defRPr/>
            </a:pPr>
            <a:r>
              <a:rPr lang="en-US" altLang="cs-CZ" sz="2200" u="sng" dirty="0">
                <a:latin typeface="Arial" panose="020B0604020202020204" pitchFamily="34" charset="0"/>
              </a:rPr>
              <a:t>US acquisition of foreign ORA:   </a:t>
            </a:r>
            <a:r>
              <a:rPr lang="cs-CZ" altLang="cs-CZ" sz="2200" u="sng" dirty="0">
                <a:latin typeface="Arial" panose="020B0604020202020204" pitchFamily="34" charset="0"/>
              </a:rPr>
              <a:t>        </a:t>
            </a:r>
            <a:r>
              <a:rPr lang="en-US" altLang="cs-CZ" sz="2200" u="sng" dirty="0">
                <a:latin typeface="Arial" panose="020B0604020202020204" pitchFamily="34" charset="0"/>
              </a:rPr>
              <a:t> $2</a:t>
            </a:r>
          </a:p>
          <a:p>
            <a:pPr marL="0" indent="0" eaLnBrk="1" hangingPunct="1">
              <a:spcBef>
                <a:spcPct val="0"/>
              </a:spcBef>
              <a:buNone/>
              <a:defRPr/>
            </a:pPr>
            <a:r>
              <a:rPr lang="en-US" altLang="cs-CZ" sz="2200" dirty="0">
                <a:latin typeface="Arial" panose="020B0604020202020204" pitchFamily="34" charset="0"/>
              </a:rPr>
              <a:t>                                                         </a:t>
            </a:r>
            <a:r>
              <a:rPr lang="cs-CZ" altLang="cs-CZ" sz="2200" dirty="0">
                <a:latin typeface="Arial" panose="020B0604020202020204" pitchFamily="34" charset="0"/>
              </a:rPr>
              <a:t> </a:t>
            </a:r>
            <a:r>
              <a:rPr lang="en-US" altLang="cs-CZ" sz="2200" dirty="0">
                <a:latin typeface="Arial" panose="020B0604020202020204" pitchFamily="34" charset="0"/>
              </a:rPr>
              <a:t> $24</a:t>
            </a:r>
          </a:p>
          <a:p>
            <a:pPr marL="0" indent="0" eaLnBrk="1" hangingPunct="1">
              <a:spcBef>
                <a:spcPct val="0"/>
              </a:spcBef>
              <a:buNone/>
              <a:defRPr/>
            </a:pPr>
            <a:endParaRPr lang="cs-CZ" altLang="cs-CZ" sz="2200" dirty="0">
              <a:latin typeface="Arial" panose="020B0604020202020204" pitchFamily="34" charset="0"/>
            </a:endParaRPr>
          </a:p>
          <a:p>
            <a:pPr marL="0" indent="0" eaLnBrk="1" hangingPunct="1">
              <a:spcBef>
                <a:spcPct val="0"/>
              </a:spcBef>
              <a:buNone/>
              <a:defRPr/>
            </a:pPr>
            <a:r>
              <a:rPr lang="en-US" altLang="cs-CZ" sz="2200" dirty="0">
                <a:latin typeface="Arial" panose="020B0604020202020204" pitchFamily="34" charset="0"/>
              </a:rPr>
              <a:t>US KFA account balance: </a:t>
            </a:r>
            <a:r>
              <a:rPr lang="cs-CZ" altLang="cs-CZ" sz="2200" dirty="0">
                <a:latin typeface="Arial" panose="020B0604020202020204" pitchFamily="34" charset="0"/>
              </a:rPr>
              <a:t>               </a:t>
            </a:r>
            <a:r>
              <a:rPr lang="en-US" altLang="cs-CZ" sz="2200" dirty="0">
                <a:latin typeface="Arial" panose="020B0604020202020204" pitchFamily="34" charset="0"/>
              </a:rPr>
              <a:t>$612</a:t>
            </a:r>
          </a:p>
          <a:p>
            <a:pPr marL="0" indent="0" eaLnBrk="1" hangingPunct="1">
              <a:spcBef>
                <a:spcPct val="0"/>
              </a:spcBef>
              <a:buNone/>
              <a:defRPr/>
            </a:pPr>
            <a:endParaRPr lang="cs-CZ" altLang="cs-CZ" sz="2200" dirty="0">
              <a:latin typeface="Arial" panose="020B0604020202020204" pitchFamily="34" charset="0"/>
            </a:endParaRPr>
          </a:p>
          <a:p>
            <a:pPr marL="0" indent="0" eaLnBrk="1" hangingPunct="1">
              <a:spcBef>
                <a:spcPct val="0"/>
              </a:spcBef>
              <a:buNone/>
              <a:defRPr/>
            </a:pPr>
            <a:r>
              <a:rPr lang="en-US" altLang="cs-CZ" sz="2200" dirty="0">
                <a:solidFill>
                  <a:srgbClr val="FF0000"/>
                </a:solidFill>
                <a:latin typeface="Arial" panose="020B0604020202020204" pitchFamily="34" charset="0"/>
              </a:rPr>
              <a:t>Note: CA (-$684) + KFA ($612) = -$72 (statistical discrepancy</a:t>
            </a:r>
            <a:r>
              <a:rPr lang="cs-CZ" altLang="cs-CZ" sz="2200" dirty="0">
                <a:solidFill>
                  <a:srgbClr val="FF0000"/>
                </a:solidFill>
                <a:latin typeface="Arial" panose="020B0604020202020204" pitchFamily="34" charset="0"/>
              </a:rPr>
              <a:t>)</a:t>
            </a:r>
            <a:endParaRPr lang="en-US" altLang="cs-CZ" sz="2200" dirty="0">
              <a:solidFill>
                <a:srgbClr val="FF0000"/>
              </a:solidFill>
              <a:latin typeface="Arial" panose="020B0604020202020204" pitchFamily="34" charset="0"/>
            </a:endParaRPr>
          </a:p>
        </p:txBody>
      </p:sp>
    </p:spTree>
    <p:extLst>
      <p:ext uri="{BB962C8B-B14F-4D97-AF65-F5344CB8AC3E}">
        <p14:creationId xmlns:p14="http://schemas.microsoft.com/office/powerpoint/2010/main" val="1611304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OPEN ECONOMY</a:t>
            </a:r>
            <a:endParaRPr lang="en-GB" b="1" dirty="0">
              <a:latin typeface="Arial" pitchFamily="34" charset="0"/>
              <a:cs typeface="Arial" pitchFamily="34" charset="0"/>
            </a:endParaRPr>
          </a:p>
        </p:txBody>
      </p:sp>
      <p:sp>
        <p:nvSpPr>
          <p:cNvPr id="5126" name="TextovéPole 8"/>
          <p:cNvSpPr txBox="1">
            <a:spLocks noChangeArrowheads="1"/>
          </p:cNvSpPr>
          <p:nvPr/>
        </p:nvSpPr>
        <p:spPr bwMode="auto">
          <a:xfrm>
            <a:off x="377451" y="720725"/>
            <a:ext cx="84597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cs-CZ" altLang="cs-CZ" sz="2400" b="1" dirty="0">
                <a:latin typeface="Arial" panose="020B0604020202020204" pitchFamily="34" charset="0"/>
              </a:rPr>
              <a:t>CAPITAL AND FINANCIAL ACCOUNT OF USA</a:t>
            </a:r>
            <a:endParaRPr lang="en-GB" altLang="cs-CZ" sz="1800" b="1" dirty="0">
              <a:latin typeface="Arial" panose="020B0604020202020204" pitchFamily="34" charset="0"/>
            </a:endParaRPr>
          </a:p>
          <a:p>
            <a:pPr algn="ctr" eaLnBrk="1" hangingPunct="1">
              <a:spcBef>
                <a:spcPct val="0"/>
              </a:spcBef>
              <a:buFontTx/>
              <a:buNone/>
            </a:pPr>
            <a:r>
              <a:rPr lang="en-GB" altLang="cs-CZ" sz="2400" b="1" dirty="0">
                <a:latin typeface="Arial" panose="020B0604020202020204" pitchFamily="34" charset="0"/>
              </a:rPr>
              <a:t> </a:t>
            </a:r>
          </a:p>
          <a:p>
            <a:pPr algn="ctr" eaLnBrk="1" hangingPunct="1">
              <a:spcBef>
                <a:spcPct val="0"/>
              </a:spcBef>
              <a:buFontTx/>
              <a:buNone/>
            </a:pPr>
            <a:endParaRPr lang="en-GB" altLang="cs-CZ" sz="2400" b="1" dirty="0">
              <a:latin typeface="Arial" panose="020B0604020202020204" pitchFamily="34" charset="0"/>
            </a:endParaRPr>
          </a:p>
          <a:p>
            <a:pPr algn="ctr" eaLnBrk="1" hangingPunct="1">
              <a:spcBef>
                <a:spcPct val="0"/>
              </a:spcBef>
              <a:buFontTx/>
              <a:buNone/>
            </a:pPr>
            <a:endParaRPr lang="en-GB" altLang="cs-CZ" sz="2400" b="1" dirty="0">
              <a:latin typeface="Arial" panose="020B0604020202020204" pitchFamily="34" charset="0"/>
            </a:endParaRPr>
          </a:p>
        </p:txBody>
      </p:sp>
      <p:sp>
        <p:nvSpPr>
          <p:cNvPr id="2" name="Zástupný symbol pro text 1"/>
          <p:cNvSpPr>
            <a:spLocks noGrp="1"/>
          </p:cNvSpPr>
          <p:nvPr>
            <p:ph type="body" sz="quarter" idx="3"/>
          </p:nvPr>
        </p:nvSpPr>
        <p:spPr>
          <a:xfrm>
            <a:off x="4459051" y="1431276"/>
            <a:ext cx="4041775" cy="924271"/>
          </a:xfrm>
        </p:spPr>
        <p:txBody>
          <a:bodyPr/>
          <a:lstStyle/>
          <a:p>
            <a:pPr algn="ctr"/>
            <a:r>
              <a:rPr lang="cs-CZ" sz="2000" dirty="0">
                <a:latin typeface="Arial" panose="020B0604020202020204" pitchFamily="34" charset="0"/>
                <a:cs typeface="Arial" panose="020B0604020202020204" pitchFamily="34" charset="0"/>
              </a:rPr>
              <a:t>2000-2010</a:t>
            </a:r>
            <a:endParaRPr lang="en-GB" sz="2000" dirty="0">
              <a:latin typeface="Arial" panose="020B0604020202020204" pitchFamily="34" charset="0"/>
              <a:cs typeface="Arial" panose="020B0604020202020204" pitchFamily="34" charset="0"/>
            </a:endParaRPr>
          </a:p>
        </p:txBody>
      </p:sp>
      <p:sp>
        <p:nvSpPr>
          <p:cNvPr id="12" name="Zástupný symbol pro text 2"/>
          <p:cNvSpPr>
            <a:spLocks noGrp="1"/>
          </p:cNvSpPr>
          <p:nvPr>
            <p:ph type="body" idx="1"/>
          </p:nvPr>
        </p:nvSpPr>
        <p:spPr>
          <a:xfrm>
            <a:off x="566928" y="1366460"/>
            <a:ext cx="3250565" cy="923925"/>
          </a:xfrm>
        </p:spPr>
        <p:txBody>
          <a:bodyPr/>
          <a:lstStyle/>
          <a:p>
            <a:pPr algn="ctr"/>
            <a:r>
              <a:rPr lang="cs-CZ" altLang="cs-CZ" sz="2000" dirty="0">
                <a:latin typeface="Arial" panose="020B0604020202020204" pitchFamily="34" charset="0"/>
              </a:rPr>
              <a:t>        1985-1999</a:t>
            </a:r>
            <a:endParaRPr lang="en-GB" altLang="cs-CZ" sz="2000" dirty="0">
              <a:latin typeface="Arial" panose="020B0604020202020204" pitchFamily="34" charset="0"/>
              <a:cs typeface="Arial" panose="020B0604020202020204" pitchFamily="34" charset="0"/>
            </a:endParaRPr>
          </a:p>
        </p:txBody>
      </p:sp>
      <p:pic>
        <p:nvPicPr>
          <p:cNvPr id="9" name="Zástupný symbol pro obsah 8"/>
          <p:cNvPicPr>
            <a:picLocks noGrp="1" noChangeAspect="1"/>
          </p:cNvPicPr>
          <p:nvPr>
            <p:ph sz="quarter" idx="4"/>
          </p:nvPr>
        </p:nvPicPr>
        <p:blipFill rotWithShape="1">
          <a:blip r:embed="rId2"/>
          <a:srcRect t="9422" b="10025"/>
          <a:stretch/>
        </p:blipFill>
        <p:spPr>
          <a:xfrm>
            <a:off x="290945" y="2972711"/>
            <a:ext cx="4281055" cy="2586425"/>
          </a:xfrm>
          <a:prstGeom prst="rect">
            <a:avLst/>
          </a:prstGeom>
        </p:spPr>
      </p:pic>
      <p:pic>
        <p:nvPicPr>
          <p:cNvPr id="8" name="Zástupný symbol pro obsah 7"/>
          <p:cNvPicPr>
            <a:picLocks noGrp="1" noChangeAspect="1"/>
          </p:cNvPicPr>
          <p:nvPr>
            <p:ph sz="half" idx="2"/>
          </p:nvPr>
        </p:nvPicPr>
        <p:blipFill rotWithShape="1">
          <a:blip r:embed="rId3"/>
          <a:srcRect t="27560"/>
          <a:stretch/>
        </p:blipFill>
        <p:spPr>
          <a:xfrm>
            <a:off x="4459051" y="3066098"/>
            <a:ext cx="4518329" cy="245479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b="1" dirty="0">
                <a:latin typeface="Arial" pitchFamily="34" charset="0"/>
                <a:cs typeface="Arial" pitchFamily="34" charset="0"/>
              </a:rPr>
              <a:t>OPEN ECONOMY</a:t>
            </a:r>
          </a:p>
        </p:txBody>
      </p:sp>
      <p:sp>
        <p:nvSpPr>
          <p:cNvPr id="3077" name="TextovéPole 8"/>
          <p:cNvSpPr txBox="1">
            <a:spLocks noChangeArrowheads="1"/>
          </p:cNvSpPr>
          <p:nvPr/>
        </p:nvSpPr>
        <p:spPr bwMode="auto">
          <a:xfrm>
            <a:off x="320675" y="8652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dirty="0">
                <a:latin typeface="Arial" panose="020B0604020202020204" pitchFamily="34" charset="0"/>
              </a:rPr>
              <a:t>BALANCE OF PAYMENT - EXAMPLES</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33375" y="1664627"/>
            <a:ext cx="84772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spcBef>
                <a:spcPct val="0"/>
              </a:spcBef>
              <a:buNone/>
              <a:defRPr/>
            </a:pPr>
            <a:r>
              <a:rPr lang="en-US" altLang="cs-CZ" sz="2200" dirty="0">
                <a:latin typeface="Arial" panose="020B0604020202020204" pitchFamily="34" charset="0"/>
              </a:rPr>
              <a:t>Suppose that you purchase</a:t>
            </a:r>
            <a:r>
              <a:rPr lang="cs-CZ" altLang="cs-CZ" sz="2200" dirty="0">
                <a:latin typeface="Arial" panose="020B0604020202020204" pitchFamily="34" charset="0"/>
              </a:rPr>
              <a:t> (as a US </a:t>
            </a:r>
            <a:r>
              <a:rPr lang="cs-CZ" altLang="cs-CZ" sz="2200" dirty="0" err="1">
                <a:latin typeface="Arial" panose="020B0604020202020204" pitchFamily="34" charset="0"/>
              </a:rPr>
              <a:t>citizen</a:t>
            </a:r>
            <a:r>
              <a:rPr lang="cs-CZ" altLang="cs-CZ" sz="2200" dirty="0">
                <a:latin typeface="Arial" panose="020B0604020202020204" pitchFamily="34" charset="0"/>
              </a:rPr>
              <a:t>)</a:t>
            </a:r>
            <a:r>
              <a:rPr lang="en-US" altLang="cs-CZ" sz="2200" dirty="0">
                <a:latin typeface="Arial" panose="020B0604020202020204" pitchFamily="34" charset="0"/>
              </a:rPr>
              <a:t> a case of French wine for $1500 (for simplicity, assume that you pay with cash)</a:t>
            </a:r>
            <a:r>
              <a:rPr lang="cs-CZ" altLang="cs-CZ" sz="2200" dirty="0">
                <a:latin typeface="Arial" panose="020B0604020202020204" pitchFamily="34" charset="0"/>
              </a:rPr>
              <a:t>.</a:t>
            </a:r>
            <a:endParaRPr lang="en-US" altLang="cs-CZ" sz="2200" dirty="0">
              <a:latin typeface="Arial" panose="020B0604020202020204" pitchFamily="34" charset="0"/>
            </a:endParaRPr>
          </a:p>
        </p:txBody>
      </p:sp>
      <p:pic>
        <p:nvPicPr>
          <p:cNvPr id="6" name="Obrázek 5"/>
          <p:cNvPicPr>
            <a:picLocks noChangeAspect="1"/>
          </p:cNvPicPr>
          <p:nvPr/>
        </p:nvPicPr>
        <p:blipFill>
          <a:blip r:embed="rId2"/>
          <a:stretch>
            <a:fillRect/>
          </a:stretch>
        </p:blipFill>
        <p:spPr>
          <a:xfrm>
            <a:off x="806515" y="2449743"/>
            <a:ext cx="3907875" cy="4163929"/>
          </a:xfrm>
          <a:prstGeom prst="rect">
            <a:avLst/>
          </a:prstGeom>
        </p:spPr>
      </p:pic>
      <p:pic>
        <p:nvPicPr>
          <p:cNvPr id="7" name="Obrázek 6"/>
          <p:cNvPicPr>
            <a:picLocks noChangeAspect="1"/>
          </p:cNvPicPr>
          <p:nvPr/>
        </p:nvPicPr>
        <p:blipFill>
          <a:blip r:embed="rId3"/>
          <a:stretch>
            <a:fillRect/>
          </a:stretch>
        </p:blipFill>
        <p:spPr>
          <a:xfrm>
            <a:off x="4572000" y="2477611"/>
            <a:ext cx="3877392" cy="4151736"/>
          </a:xfrm>
          <a:prstGeom prst="rect">
            <a:avLst/>
          </a:prstGeom>
        </p:spPr>
      </p:pic>
    </p:spTree>
    <p:extLst>
      <p:ext uri="{BB962C8B-B14F-4D97-AF65-F5344CB8AC3E}">
        <p14:creationId xmlns:p14="http://schemas.microsoft.com/office/powerpoint/2010/main" val="372301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b="1" dirty="0">
                <a:latin typeface="Arial" pitchFamily="34" charset="0"/>
                <a:cs typeface="Arial" pitchFamily="34" charset="0"/>
              </a:rPr>
              <a:t>OPEN ECONOMY</a:t>
            </a:r>
          </a:p>
        </p:txBody>
      </p:sp>
      <p:sp>
        <p:nvSpPr>
          <p:cNvPr id="3077" name="TextovéPole 8"/>
          <p:cNvSpPr txBox="1">
            <a:spLocks noChangeArrowheads="1"/>
          </p:cNvSpPr>
          <p:nvPr/>
        </p:nvSpPr>
        <p:spPr bwMode="auto">
          <a:xfrm>
            <a:off x="320675" y="8652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dirty="0">
                <a:latin typeface="Arial" panose="020B0604020202020204" pitchFamily="34" charset="0"/>
              </a:rPr>
              <a:t>BALANCE OF PAYMENT - EXAMPLES</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33375" y="1680302"/>
            <a:ext cx="84772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spcBef>
                <a:spcPct val="0"/>
              </a:spcBef>
              <a:buNone/>
              <a:defRPr/>
            </a:pPr>
            <a:r>
              <a:rPr lang="en-US" altLang="cs-CZ" sz="2200" dirty="0">
                <a:latin typeface="Arial" panose="020B0604020202020204" pitchFamily="34" charset="0"/>
              </a:rPr>
              <a:t>Case #1:  The French wine distributor uses the $1500 to purchase a computer from Dell</a:t>
            </a:r>
            <a:r>
              <a:rPr lang="cs-CZ" altLang="cs-CZ" sz="2200" dirty="0">
                <a:latin typeface="Arial" panose="020B0604020202020204" pitchFamily="34" charset="0"/>
              </a:rPr>
              <a:t>.</a:t>
            </a:r>
            <a:endParaRPr lang="en-US" altLang="cs-CZ" sz="2200" dirty="0">
              <a:latin typeface="Arial" panose="020B0604020202020204" pitchFamily="34" charset="0"/>
            </a:endParaRPr>
          </a:p>
        </p:txBody>
      </p:sp>
      <p:pic>
        <p:nvPicPr>
          <p:cNvPr id="7" name="Obrázek 6"/>
          <p:cNvPicPr>
            <a:picLocks noChangeAspect="1"/>
          </p:cNvPicPr>
          <p:nvPr/>
        </p:nvPicPr>
        <p:blipFill>
          <a:blip r:embed="rId2"/>
          <a:stretch>
            <a:fillRect/>
          </a:stretch>
        </p:blipFill>
        <p:spPr>
          <a:xfrm>
            <a:off x="4550568" y="2477610"/>
            <a:ext cx="3877392" cy="4151736"/>
          </a:xfrm>
          <a:prstGeom prst="rect">
            <a:avLst/>
          </a:prstGeom>
        </p:spPr>
      </p:pic>
      <p:pic>
        <p:nvPicPr>
          <p:cNvPr id="2" name="Obrázek 1"/>
          <p:cNvPicPr>
            <a:picLocks noChangeAspect="1"/>
          </p:cNvPicPr>
          <p:nvPr/>
        </p:nvPicPr>
        <p:blipFill>
          <a:blip r:embed="rId3"/>
          <a:stretch>
            <a:fillRect/>
          </a:stretch>
        </p:blipFill>
        <p:spPr>
          <a:xfrm>
            <a:off x="642693" y="2471514"/>
            <a:ext cx="3907875" cy="4163929"/>
          </a:xfrm>
          <a:prstGeom prst="rect">
            <a:avLst/>
          </a:prstGeom>
        </p:spPr>
      </p:pic>
    </p:spTree>
    <p:extLst>
      <p:ext uri="{BB962C8B-B14F-4D97-AF65-F5344CB8AC3E}">
        <p14:creationId xmlns:p14="http://schemas.microsoft.com/office/powerpoint/2010/main" val="813496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b="1" dirty="0">
                <a:latin typeface="Arial" pitchFamily="34" charset="0"/>
                <a:cs typeface="Arial" pitchFamily="34" charset="0"/>
              </a:rPr>
              <a:t>OPEN ECONOMY</a:t>
            </a:r>
          </a:p>
        </p:txBody>
      </p:sp>
      <p:sp>
        <p:nvSpPr>
          <p:cNvPr id="3077" name="TextovéPole 8"/>
          <p:cNvSpPr txBox="1">
            <a:spLocks noChangeArrowheads="1"/>
          </p:cNvSpPr>
          <p:nvPr/>
        </p:nvSpPr>
        <p:spPr bwMode="auto">
          <a:xfrm>
            <a:off x="320675" y="8652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dirty="0">
                <a:latin typeface="Arial" panose="020B0604020202020204" pitchFamily="34" charset="0"/>
              </a:rPr>
              <a:t>BALANCE OF PAYMENT - EXAMPLES</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33375" y="1680302"/>
            <a:ext cx="84772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spcBef>
                <a:spcPct val="0"/>
              </a:spcBef>
              <a:buNone/>
              <a:defRPr/>
            </a:pPr>
            <a:r>
              <a:rPr lang="en-US" altLang="cs-CZ" sz="2200" dirty="0">
                <a:latin typeface="Arial" panose="020B0604020202020204" pitchFamily="34" charset="0"/>
              </a:rPr>
              <a:t>Case #2: The French wine distributor uses the $1500 to buy a US T-Bill.</a:t>
            </a:r>
          </a:p>
        </p:txBody>
      </p:sp>
      <p:pic>
        <p:nvPicPr>
          <p:cNvPr id="6" name="Obrázek 5"/>
          <p:cNvPicPr>
            <a:picLocks noChangeAspect="1"/>
          </p:cNvPicPr>
          <p:nvPr/>
        </p:nvPicPr>
        <p:blipFill>
          <a:blip r:embed="rId2"/>
          <a:stretch>
            <a:fillRect/>
          </a:stretch>
        </p:blipFill>
        <p:spPr>
          <a:xfrm>
            <a:off x="806515" y="2449743"/>
            <a:ext cx="3907875" cy="4163929"/>
          </a:xfrm>
          <a:prstGeom prst="rect">
            <a:avLst/>
          </a:prstGeom>
        </p:spPr>
      </p:pic>
      <p:pic>
        <p:nvPicPr>
          <p:cNvPr id="2" name="Obrázek 1"/>
          <p:cNvPicPr>
            <a:picLocks noChangeAspect="1"/>
          </p:cNvPicPr>
          <p:nvPr/>
        </p:nvPicPr>
        <p:blipFill>
          <a:blip r:embed="rId3"/>
          <a:stretch>
            <a:fillRect/>
          </a:stretch>
        </p:blipFill>
        <p:spPr>
          <a:xfrm>
            <a:off x="4823811" y="2330066"/>
            <a:ext cx="3877392" cy="4151736"/>
          </a:xfrm>
          <a:prstGeom prst="rect">
            <a:avLst/>
          </a:prstGeom>
        </p:spPr>
      </p:pic>
    </p:spTree>
    <p:extLst>
      <p:ext uri="{BB962C8B-B14F-4D97-AF65-F5344CB8AC3E}">
        <p14:creationId xmlns:p14="http://schemas.microsoft.com/office/powerpoint/2010/main" val="3962998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b="1" dirty="0">
                <a:latin typeface="Arial" pitchFamily="34" charset="0"/>
                <a:cs typeface="Arial" pitchFamily="34" charset="0"/>
              </a:rPr>
              <a:t>OPEN ECONOMY</a:t>
            </a:r>
          </a:p>
        </p:txBody>
      </p:sp>
      <p:sp>
        <p:nvSpPr>
          <p:cNvPr id="3077" name="TextovéPole 8"/>
          <p:cNvSpPr txBox="1">
            <a:spLocks noChangeArrowheads="1"/>
          </p:cNvSpPr>
          <p:nvPr/>
        </p:nvSpPr>
        <p:spPr bwMode="auto">
          <a:xfrm>
            <a:off x="320675" y="8652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dirty="0">
                <a:latin typeface="Arial" panose="020B0604020202020204" pitchFamily="34" charset="0"/>
              </a:rPr>
              <a:t>BALANCE OF PAYMENT - EXAMPLES</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33375" y="1680302"/>
            <a:ext cx="84772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spcBef>
                <a:spcPct val="0"/>
              </a:spcBef>
              <a:buNone/>
              <a:defRPr/>
            </a:pPr>
            <a:r>
              <a:rPr lang="en-US" altLang="cs-CZ" sz="2200" dirty="0">
                <a:latin typeface="Arial" panose="020B0604020202020204" pitchFamily="34" charset="0"/>
              </a:rPr>
              <a:t>Case #3: The French wine distributor uses the $1500 to buy Euros from the Federal Reserve</a:t>
            </a:r>
            <a:r>
              <a:rPr lang="cs-CZ" altLang="cs-CZ" sz="2200" dirty="0">
                <a:latin typeface="Arial" panose="020B0604020202020204" pitchFamily="34" charset="0"/>
              </a:rPr>
              <a:t>.</a:t>
            </a:r>
            <a:endParaRPr lang="en-US" altLang="cs-CZ" sz="2200" dirty="0">
              <a:latin typeface="Arial" panose="020B0604020202020204" pitchFamily="34" charset="0"/>
            </a:endParaRPr>
          </a:p>
        </p:txBody>
      </p:sp>
      <p:pic>
        <p:nvPicPr>
          <p:cNvPr id="6" name="Obrázek 5"/>
          <p:cNvPicPr>
            <a:picLocks noChangeAspect="1"/>
          </p:cNvPicPr>
          <p:nvPr/>
        </p:nvPicPr>
        <p:blipFill>
          <a:blip r:embed="rId2"/>
          <a:stretch>
            <a:fillRect/>
          </a:stretch>
        </p:blipFill>
        <p:spPr>
          <a:xfrm>
            <a:off x="806515" y="2449743"/>
            <a:ext cx="3907875" cy="4163929"/>
          </a:xfrm>
          <a:prstGeom prst="rect">
            <a:avLst/>
          </a:prstGeom>
        </p:spPr>
      </p:pic>
      <p:pic>
        <p:nvPicPr>
          <p:cNvPr id="2" name="Obrázek 1"/>
          <p:cNvPicPr>
            <a:picLocks noChangeAspect="1"/>
          </p:cNvPicPr>
          <p:nvPr/>
        </p:nvPicPr>
        <p:blipFill>
          <a:blip r:embed="rId3"/>
          <a:stretch>
            <a:fillRect/>
          </a:stretch>
        </p:blipFill>
        <p:spPr>
          <a:xfrm>
            <a:off x="4714390" y="2449743"/>
            <a:ext cx="3877392" cy="4151736"/>
          </a:xfrm>
          <a:prstGeom prst="rect">
            <a:avLst/>
          </a:prstGeom>
        </p:spPr>
      </p:pic>
    </p:spTree>
    <p:extLst>
      <p:ext uri="{BB962C8B-B14F-4D97-AF65-F5344CB8AC3E}">
        <p14:creationId xmlns:p14="http://schemas.microsoft.com/office/powerpoint/2010/main" val="467170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b="1" dirty="0">
                <a:latin typeface="Arial" pitchFamily="34" charset="0"/>
                <a:cs typeface="Arial" pitchFamily="34" charset="0"/>
              </a:rPr>
              <a:t>OPEN ECONOMY</a:t>
            </a:r>
          </a:p>
        </p:txBody>
      </p:sp>
      <p:sp>
        <p:nvSpPr>
          <p:cNvPr id="3077" name="TextovéPole 8"/>
          <p:cNvSpPr txBox="1">
            <a:spLocks noChangeArrowheads="1"/>
          </p:cNvSpPr>
          <p:nvPr/>
        </p:nvSpPr>
        <p:spPr bwMode="auto">
          <a:xfrm>
            <a:off x="320675" y="8652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dirty="0">
                <a:latin typeface="Arial" panose="020B0604020202020204" pitchFamily="34" charset="0"/>
              </a:rPr>
              <a:t>BALANCE OF PAYMENT - EXAMPLES</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33375" y="1471390"/>
            <a:ext cx="847725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spcBef>
                <a:spcPct val="0"/>
              </a:spcBef>
              <a:buNone/>
              <a:defRPr/>
            </a:pPr>
            <a:r>
              <a:rPr lang="en-US" altLang="cs-CZ" sz="2200" dirty="0">
                <a:latin typeface="Arial" panose="020B0604020202020204" pitchFamily="34" charset="0"/>
              </a:rPr>
              <a:t>The US government approved an $87 billion aid package to </a:t>
            </a:r>
            <a:r>
              <a:rPr lang="cs-CZ" altLang="cs-CZ" sz="2200" dirty="0" err="1">
                <a:latin typeface="Arial" panose="020B0604020202020204" pitchFamily="34" charset="0"/>
              </a:rPr>
              <a:t>Somalia</a:t>
            </a:r>
            <a:r>
              <a:rPr lang="en-US" altLang="cs-CZ" sz="2200" dirty="0">
                <a:latin typeface="Arial" panose="020B0604020202020204" pitchFamily="34" charset="0"/>
              </a:rPr>
              <a:t>.  How will this be reflected in the BOP accounts?</a:t>
            </a:r>
          </a:p>
          <a:p>
            <a:pPr marL="0" indent="0" eaLnBrk="1" hangingPunct="1">
              <a:spcBef>
                <a:spcPct val="0"/>
              </a:spcBef>
              <a:buNone/>
              <a:defRPr/>
            </a:pPr>
            <a:endParaRPr lang="en-US" altLang="cs-CZ" sz="2200" dirty="0">
              <a:latin typeface="Arial" panose="020B0604020202020204" pitchFamily="34" charset="0"/>
            </a:endParaRPr>
          </a:p>
        </p:txBody>
      </p:sp>
      <p:pic>
        <p:nvPicPr>
          <p:cNvPr id="3" name="Obrázek 2"/>
          <p:cNvPicPr>
            <a:picLocks noChangeAspect="1"/>
          </p:cNvPicPr>
          <p:nvPr/>
        </p:nvPicPr>
        <p:blipFill>
          <a:blip r:embed="rId2"/>
          <a:stretch>
            <a:fillRect/>
          </a:stretch>
        </p:blipFill>
        <p:spPr>
          <a:xfrm>
            <a:off x="569945" y="2437550"/>
            <a:ext cx="3907875" cy="4163929"/>
          </a:xfrm>
          <a:prstGeom prst="rect">
            <a:avLst/>
          </a:prstGeom>
        </p:spPr>
      </p:pic>
      <p:pic>
        <p:nvPicPr>
          <p:cNvPr id="5" name="Obrázek 4"/>
          <p:cNvPicPr>
            <a:picLocks noChangeAspect="1"/>
          </p:cNvPicPr>
          <p:nvPr/>
        </p:nvPicPr>
        <p:blipFill>
          <a:blip r:embed="rId3"/>
          <a:stretch>
            <a:fillRect/>
          </a:stretch>
        </p:blipFill>
        <p:spPr>
          <a:xfrm>
            <a:off x="4933233" y="2437550"/>
            <a:ext cx="3877392" cy="4151736"/>
          </a:xfrm>
          <a:prstGeom prst="rect">
            <a:avLst/>
          </a:prstGeom>
        </p:spPr>
      </p:pic>
    </p:spTree>
    <p:extLst>
      <p:ext uri="{BB962C8B-B14F-4D97-AF65-F5344CB8AC3E}">
        <p14:creationId xmlns:p14="http://schemas.microsoft.com/office/powerpoint/2010/main" val="2197562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b="1" dirty="0">
                <a:latin typeface="Arial" pitchFamily="34" charset="0"/>
                <a:cs typeface="Arial" pitchFamily="34" charset="0"/>
              </a:rPr>
              <a:t>OPEN ECONOMY</a:t>
            </a:r>
          </a:p>
        </p:txBody>
      </p:sp>
      <p:sp>
        <p:nvSpPr>
          <p:cNvPr id="3077" name="TextovéPole 8"/>
          <p:cNvSpPr txBox="1">
            <a:spLocks noChangeArrowheads="1"/>
          </p:cNvSpPr>
          <p:nvPr/>
        </p:nvSpPr>
        <p:spPr bwMode="auto">
          <a:xfrm>
            <a:off x="320675" y="8652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dirty="0">
                <a:latin typeface="Arial" panose="020B0604020202020204" pitchFamily="34" charset="0"/>
              </a:rPr>
              <a:t>BALANCE OF PAYMENT - EXAMPLES</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20675" y="1471390"/>
            <a:ext cx="847725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spcBef>
                <a:spcPct val="0"/>
              </a:spcBef>
              <a:buNone/>
              <a:defRPr/>
            </a:pPr>
            <a:r>
              <a:rPr lang="en-US" altLang="cs-CZ" sz="2200" dirty="0">
                <a:latin typeface="Arial" panose="020B0604020202020204" pitchFamily="34" charset="0"/>
              </a:rPr>
              <a:t>The $87 billion payment is represented by a debit under unilateral transfers</a:t>
            </a:r>
            <a:r>
              <a:rPr lang="cs-CZ" altLang="cs-CZ" sz="2200" dirty="0">
                <a:latin typeface="Arial" panose="020B0604020202020204" pitchFamily="34" charset="0"/>
              </a:rPr>
              <a:t>. </a:t>
            </a:r>
            <a:r>
              <a:rPr lang="en-US" altLang="cs-CZ" sz="2200" dirty="0">
                <a:latin typeface="Arial" panose="020B0604020202020204" pitchFamily="34" charset="0"/>
              </a:rPr>
              <a:t>Most of that money was used to pay US soldiers and US reconstruction companies (around $70B)</a:t>
            </a:r>
            <a:r>
              <a:rPr lang="cs-CZ" altLang="cs-CZ" sz="2200" dirty="0">
                <a:latin typeface="Arial" panose="020B0604020202020204" pitchFamily="34" charset="0"/>
              </a:rPr>
              <a:t>.</a:t>
            </a:r>
            <a:endParaRPr lang="en-US" altLang="cs-CZ" sz="2200" dirty="0">
              <a:latin typeface="Arial" panose="020B0604020202020204" pitchFamily="34" charset="0"/>
            </a:endParaRPr>
          </a:p>
        </p:txBody>
      </p:sp>
      <p:pic>
        <p:nvPicPr>
          <p:cNvPr id="3" name="Obrázek 2"/>
          <p:cNvPicPr>
            <a:picLocks noChangeAspect="1"/>
          </p:cNvPicPr>
          <p:nvPr/>
        </p:nvPicPr>
        <p:blipFill>
          <a:blip r:embed="rId2"/>
          <a:stretch>
            <a:fillRect/>
          </a:stretch>
        </p:blipFill>
        <p:spPr>
          <a:xfrm>
            <a:off x="563595" y="2723886"/>
            <a:ext cx="3907875" cy="4163929"/>
          </a:xfrm>
          <a:prstGeom prst="rect">
            <a:avLst/>
          </a:prstGeom>
        </p:spPr>
      </p:pic>
      <p:pic>
        <p:nvPicPr>
          <p:cNvPr id="5" name="Obrázek 4"/>
          <p:cNvPicPr>
            <a:picLocks noChangeAspect="1"/>
          </p:cNvPicPr>
          <p:nvPr/>
        </p:nvPicPr>
        <p:blipFill>
          <a:blip r:embed="rId3"/>
          <a:stretch>
            <a:fillRect/>
          </a:stretch>
        </p:blipFill>
        <p:spPr>
          <a:xfrm>
            <a:off x="4903070" y="2577808"/>
            <a:ext cx="3877392" cy="4151736"/>
          </a:xfrm>
          <a:prstGeom prst="rect">
            <a:avLst/>
          </a:prstGeom>
        </p:spPr>
      </p:pic>
    </p:spTree>
    <p:extLst>
      <p:ext uri="{BB962C8B-B14F-4D97-AF65-F5344CB8AC3E}">
        <p14:creationId xmlns:p14="http://schemas.microsoft.com/office/powerpoint/2010/main" val="193016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b="1" dirty="0">
                <a:latin typeface="Arial" pitchFamily="34" charset="0"/>
                <a:cs typeface="Arial" pitchFamily="34" charset="0"/>
              </a:rPr>
              <a:t>OPEN ECONOMY</a:t>
            </a:r>
          </a:p>
        </p:txBody>
      </p:sp>
      <p:sp>
        <p:nvSpPr>
          <p:cNvPr id="3077" name="TextovéPole 8"/>
          <p:cNvSpPr txBox="1">
            <a:spLocks noChangeArrowheads="1"/>
          </p:cNvSpPr>
          <p:nvPr/>
        </p:nvSpPr>
        <p:spPr bwMode="auto">
          <a:xfrm>
            <a:off x="320675" y="8652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dirty="0">
                <a:latin typeface="Arial" panose="020B0604020202020204" pitchFamily="34" charset="0"/>
              </a:rPr>
              <a:t>BALANCE OF PAYMENT - EXAMPLES</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33375" y="1503596"/>
            <a:ext cx="84772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spcBef>
                <a:spcPct val="0"/>
              </a:spcBef>
              <a:buNone/>
              <a:defRPr/>
            </a:pPr>
            <a:r>
              <a:rPr lang="en-US" altLang="cs-CZ" sz="2200" dirty="0">
                <a:latin typeface="Arial" panose="020B0604020202020204" pitchFamily="34" charset="0"/>
              </a:rPr>
              <a:t>The rest will be used to buy US goods or US assets (either by Iraq or by other countries)</a:t>
            </a:r>
            <a:r>
              <a:rPr lang="cs-CZ" altLang="cs-CZ" sz="2200" dirty="0">
                <a:latin typeface="Arial" panose="020B0604020202020204" pitchFamily="34" charset="0"/>
              </a:rPr>
              <a:t>.</a:t>
            </a:r>
            <a:endParaRPr lang="en-US" altLang="cs-CZ" sz="2200" dirty="0">
              <a:latin typeface="Arial" panose="020B0604020202020204" pitchFamily="34" charset="0"/>
            </a:endParaRPr>
          </a:p>
        </p:txBody>
      </p:sp>
      <p:pic>
        <p:nvPicPr>
          <p:cNvPr id="5" name="Obrázek 4"/>
          <p:cNvPicPr>
            <a:picLocks noChangeAspect="1"/>
          </p:cNvPicPr>
          <p:nvPr/>
        </p:nvPicPr>
        <p:blipFill>
          <a:blip r:embed="rId2"/>
          <a:stretch>
            <a:fillRect/>
          </a:stretch>
        </p:blipFill>
        <p:spPr>
          <a:xfrm>
            <a:off x="636597" y="2437550"/>
            <a:ext cx="3913971" cy="4163929"/>
          </a:xfrm>
          <a:prstGeom prst="rect">
            <a:avLst/>
          </a:prstGeom>
        </p:spPr>
      </p:pic>
      <p:pic>
        <p:nvPicPr>
          <p:cNvPr id="7" name="Obrázek 6"/>
          <p:cNvPicPr>
            <a:picLocks noChangeAspect="1"/>
          </p:cNvPicPr>
          <p:nvPr/>
        </p:nvPicPr>
        <p:blipFill>
          <a:blip r:embed="rId3"/>
          <a:stretch>
            <a:fillRect/>
          </a:stretch>
        </p:blipFill>
        <p:spPr>
          <a:xfrm>
            <a:off x="4933233" y="2433213"/>
            <a:ext cx="3877392" cy="4151736"/>
          </a:xfrm>
          <a:prstGeom prst="rect">
            <a:avLst/>
          </a:prstGeom>
        </p:spPr>
      </p:pic>
    </p:spTree>
    <p:extLst>
      <p:ext uri="{BB962C8B-B14F-4D97-AF65-F5344CB8AC3E}">
        <p14:creationId xmlns:p14="http://schemas.microsoft.com/office/powerpoint/2010/main" val="401630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b="1" dirty="0">
                <a:latin typeface="Arial" pitchFamily="34" charset="0"/>
                <a:cs typeface="Arial" pitchFamily="34" charset="0"/>
              </a:rPr>
              <a:t>OPEN ECONOMY</a:t>
            </a: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dirty="0" err="1">
                <a:latin typeface="Arial" panose="020B0604020202020204" pitchFamily="34" charset="0"/>
              </a:rPr>
              <a:t>characteristic</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20675" y="1551722"/>
            <a:ext cx="847725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defRPr/>
            </a:pPr>
            <a:r>
              <a:rPr lang="en-US" altLang="cs-CZ" sz="2200" dirty="0">
                <a:latin typeface="Arial" panose="020B0604020202020204" pitchFamily="34" charset="0"/>
              </a:rPr>
              <a:t>An open economy is one that engages in international exchange of goods, services, and investments. Exports are goods and services sold to buyers outside the country, while imports are those purchased from foreigners. </a:t>
            </a:r>
            <a:endParaRPr lang="cs-CZ" altLang="cs-CZ" sz="2200" dirty="0">
              <a:latin typeface="Arial" panose="020B0604020202020204" pitchFamily="34" charset="0"/>
            </a:endParaRPr>
          </a:p>
          <a:p>
            <a:pPr marL="0" indent="0" eaLnBrk="1" hangingPunct="1">
              <a:spcBef>
                <a:spcPct val="0"/>
              </a:spcBef>
              <a:buNone/>
              <a:defRPr/>
            </a:pPr>
            <a:endParaRPr lang="cs-CZ" altLang="cs-CZ" sz="2200" dirty="0">
              <a:latin typeface="Arial" panose="020B0604020202020204" pitchFamily="34" charset="0"/>
            </a:endParaRPr>
          </a:p>
          <a:p>
            <a:pPr eaLnBrk="1" hangingPunct="1">
              <a:spcBef>
                <a:spcPct val="0"/>
              </a:spcBef>
              <a:defRPr/>
            </a:pPr>
            <a:r>
              <a:rPr lang="en-US" altLang="cs-CZ" sz="2200" dirty="0">
                <a:latin typeface="Arial" panose="020B0604020202020204" pitchFamily="34" charset="0"/>
              </a:rPr>
              <a:t>The difference between exports and imports of goods and services is called </a:t>
            </a:r>
            <a:r>
              <a:rPr lang="en-US" altLang="cs-CZ" sz="2200" dirty="0">
                <a:solidFill>
                  <a:srgbClr val="FF0000"/>
                </a:solidFill>
                <a:latin typeface="Arial" panose="020B0604020202020204" pitchFamily="34" charset="0"/>
              </a:rPr>
              <a:t>net exports</a:t>
            </a:r>
            <a:r>
              <a:rPr lang="en-US" altLang="cs-CZ" sz="2200" dirty="0">
                <a:latin typeface="Arial" panose="020B0604020202020204" pitchFamily="34" charset="0"/>
              </a:rPr>
              <a:t>. </a:t>
            </a:r>
            <a:endParaRPr lang="cs-CZ" altLang="cs-CZ" sz="2200" dirty="0">
              <a:latin typeface="Arial" panose="020B0604020202020204" pitchFamily="34" charset="0"/>
            </a:endParaRPr>
          </a:p>
          <a:p>
            <a:pPr eaLnBrk="1" hangingPunct="1">
              <a:spcBef>
                <a:spcPct val="0"/>
              </a:spcBef>
              <a:defRPr/>
            </a:pPr>
            <a:endParaRPr lang="cs-CZ" altLang="cs-CZ" sz="2200" dirty="0">
              <a:latin typeface="Arial" panose="020B0604020202020204" pitchFamily="34" charset="0"/>
            </a:endParaRPr>
          </a:p>
          <a:p>
            <a:pPr marL="0" indent="0" eaLnBrk="1" hangingPunct="1">
              <a:spcBef>
                <a:spcPct val="0"/>
              </a:spcBef>
              <a:buNone/>
              <a:defRPr/>
            </a:pPr>
            <a:r>
              <a:rPr lang="cs-CZ" altLang="cs-CZ" sz="2200" dirty="0">
                <a:latin typeface="Arial" panose="020B0604020202020204" pitchFamily="34" charset="0"/>
              </a:rPr>
              <a:t>       </a:t>
            </a:r>
            <a:r>
              <a:rPr lang="cs-CZ" altLang="cs-CZ" sz="2200" dirty="0">
                <a:solidFill>
                  <a:srgbClr val="FF0000"/>
                </a:solidFill>
                <a:latin typeface="Arial" panose="020B0604020202020204" pitchFamily="34" charset="0"/>
              </a:rPr>
              <a:t>OPEN ECONOMY                       CLOSED ECONOMY</a:t>
            </a:r>
          </a:p>
          <a:p>
            <a:pPr marL="0" indent="0" eaLnBrk="1" hangingPunct="1">
              <a:spcBef>
                <a:spcPct val="0"/>
              </a:spcBef>
              <a:buNone/>
              <a:defRPr/>
            </a:pPr>
            <a:r>
              <a:rPr lang="cs-CZ" altLang="cs-CZ" sz="2200" dirty="0">
                <a:latin typeface="Arial" panose="020B0604020202020204" pitchFamily="34" charset="0"/>
              </a:rPr>
              <a:t>    </a:t>
            </a:r>
            <a:r>
              <a:rPr lang="en-US" altLang="cs-CZ" sz="2200" dirty="0">
                <a:latin typeface="Arial" panose="020B0604020202020204" pitchFamily="34" charset="0"/>
              </a:rPr>
              <a:t>one that interacts freely </a:t>
            </a:r>
            <a:r>
              <a:rPr lang="cs-CZ" altLang="cs-CZ" sz="2200" dirty="0">
                <a:latin typeface="Arial" panose="020B0604020202020204" pitchFamily="34" charset="0"/>
              </a:rPr>
              <a:t>             </a:t>
            </a:r>
            <a:r>
              <a:rPr lang="en-US" altLang="cs-CZ" sz="2200" dirty="0">
                <a:latin typeface="Arial" panose="020B0604020202020204" pitchFamily="34" charset="0"/>
              </a:rPr>
              <a:t>one that does not interact </a:t>
            </a:r>
            <a:endParaRPr lang="cs-CZ" altLang="cs-CZ" sz="2200" dirty="0">
              <a:latin typeface="Arial" panose="020B0604020202020204" pitchFamily="34" charset="0"/>
            </a:endParaRPr>
          </a:p>
          <a:p>
            <a:pPr marL="0" indent="0" eaLnBrk="1" hangingPunct="1">
              <a:spcBef>
                <a:spcPct val="0"/>
              </a:spcBef>
              <a:buNone/>
              <a:defRPr/>
            </a:pPr>
            <a:r>
              <a:rPr lang="en-US" altLang="cs-CZ" sz="2200" dirty="0">
                <a:latin typeface="Arial" panose="020B0604020202020204" pitchFamily="34" charset="0"/>
              </a:rPr>
              <a:t>with other economies around</a:t>
            </a:r>
            <a:r>
              <a:rPr lang="cs-CZ" altLang="cs-CZ" sz="2200" dirty="0">
                <a:latin typeface="Arial" panose="020B0604020202020204" pitchFamily="34" charset="0"/>
              </a:rPr>
              <a:t>            </a:t>
            </a:r>
            <a:r>
              <a:rPr lang="cs-CZ" altLang="cs-CZ" sz="2200" dirty="0" err="1">
                <a:latin typeface="Arial" panose="020B0604020202020204" pitchFamily="34" charset="0"/>
              </a:rPr>
              <a:t>with</a:t>
            </a:r>
            <a:r>
              <a:rPr lang="cs-CZ" altLang="cs-CZ" sz="2200" dirty="0">
                <a:latin typeface="Arial" panose="020B0604020202020204" pitchFamily="34" charset="0"/>
              </a:rPr>
              <a:t> </a:t>
            </a:r>
            <a:r>
              <a:rPr lang="cs-CZ" altLang="cs-CZ" sz="2200" dirty="0" err="1">
                <a:latin typeface="Arial" panose="020B0604020202020204" pitchFamily="34" charset="0"/>
              </a:rPr>
              <a:t>other</a:t>
            </a:r>
            <a:r>
              <a:rPr lang="cs-CZ" altLang="cs-CZ" sz="2200" dirty="0">
                <a:latin typeface="Arial" panose="020B0604020202020204" pitchFamily="34" charset="0"/>
              </a:rPr>
              <a:t> </a:t>
            </a:r>
            <a:r>
              <a:rPr lang="cs-CZ" altLang="cs-CZ" sz="2200" dirty="0" err="1">
                <a:latin typeface="Arial" panose="020B0604020202020204" pitchFamily="34" charset="0"/>
              </a:rPr>
              <a:t>economies</a:t>
            </a:r>
            <a:endParaRPr lang="cs-CZ" altLang="cs-CZ" sz="2200" dirty="0">
              <a:latin typeface="Arial" panose="020B0604020202020204" pitchFamily="34" charset="0"/>
            </a:endParaRPr>
          </a:p>
          <a:p>
            <a:pPr marL="0" indent="0" eaLnBrk="1" hangingPunct="1">
              <a:spcBef>
                <a:spcPct val="0"/>
              </a:spcBef>
              <a:buNone/>
              <a:defRPr/>
            </a:pPr>
            <a:r>
              <a:rPr lang="en-US" altLang="cs-CZ" sz="2200" dirty="0">
                <a:latin typeface="Arial" panose="020B0604020202020204" pitchFamily="34" charset="0"/>
              </a:rPr>
              <a:t> </a:t>
            </a:r>
            <a:r>
              <a:rPr lang="cs-CZ" altLang="cs-CZ" sz="2200" dirty="0">
                <a:latin typeface="Arial" panose="020B0604020202020204" pitchFamily="34" charset="0"/>
              </a:rPr>
              <a:t>            </a:t>
            </a:r>
            <a:r>
              <a:rPr lang="en-US" altLang="cs-CZ" sz="2200" dirty="0">
                <a:latin typeface="Arial" panose="020B0604020202020204" pitchFamily="34" charset="0"/>
              </a:rPr>
              <a:t>the world</a:t>
            </a:r>
            <a:r>
              <a:rPr lang="cs-CZ" altLang="cs-CZ" sz="2200" dirty="0">
                <a:latin typeface="Arial" panose="020B0604020202020204" pitchFamily="34" charset="0"/>
              </a:rPr>
              <a:t>                                      in </a:t>
            </a:r>
            <a:r>
              <a:rPr lang="cs-CZ" altLang="cs-CZ" sz="2200" dirty="0" err="1">
                <a:latin typeface="Arial" panose="020B0604020202020204" pitchFamily="34" charset="0"/>
              </a:rPr>
              <a:t>the</a:t>
            </a:r>
            <a:r>
              <a:rPr lang="cs-CZ" altLang="cs-CZ" sz="2200" dirty="0">
                <a:latin typeface="Arial" panose="020B0604020202020204" pitchFamily="34" charset="0"/>
              </a:rPr>
              <a:t> </a:t>
            </a:r>
            <a:r>
              <a:rPr lang="cs-CZ" altLang="cs-CZ" sz="2200" dirty="0" err="1">
                <a:latin typeface="Arial" panose="020B0604020202020204" pitchFamily="34" charset="0"/>
              </a:rPr>
              <a:t>world</a:t>
            </a:r>
            <a:r>
              <a:rPr lang="cs-CZ" altLang="cs-CZ" sz="2200" dirty="0">
                <a:latin typeface="Arial" panose="020B0604020202020204" pitchFamily="34" charset="0"/>
              </a:rPr>
              <a:t> </a:t>
            </a:r>
          </a:p>
          <a:p>
            <a:pPr marL="0" indent="0" eaLnBrk="1" hangingPunct="1">
              <a:spcBef>
                <a:spcPct val="0"/>
              </a:spcBef>
              <a:buNone/>
              <a:defRPr/>
            </a:pPr>
            <a:r>
              <a:rPr lang="cs-CZ" altLang="cs-CZ" sz="2200" dirty="0">
                <a:latin typeface="Arial" panose="020B0604020202020204" pitchFamily="34" charset="0"/>
              </a:rPr>
              <a:t>                                                      </a:t>
            </a:r>
            <a:r>
              <a:rPr lang="cs-CZ" altLang="cs-CZ" sz="1600" dirty="0">
                <a:latin typeface="Arial" panose="020B0604020202020204" pitchFamily="34" charset="0"/>
              </a:rPr>
              <a:t>- no export, no import, no </a:t>
            </a:r>
            <a:r>
              <a:rPr lang="cs-CZ" altLang="cs-CZ" sz="1600" dirty="0" err="1">
                <a:latin typeface="Arial" panose="020B0604020202020204" pitchFamily="34" charset="0"/>
              </a:rPr>
              <a:t>capital</a:t>
            </a:r>
            <a:r>
              <a:rPr lang="cs-CZ" altLang="cs-CZ" sz="1600" dirty="0">
                <a:latin typeface="Arial" panose="020B0604020202020204" pitchFamily="34" charset="0"/>
              </a:rPr>
              <a:t> </a:t>
            </a:r>
            <a:r>
              <a:rPr lang="cs-CZ" altLang="cs-CZ" sz="1600" dirty="0" err="1">
                <a:latin typeface="Arial" panose="020B0604020202020204" pitchFamily="34" charset="0"/>
              </a:rPr>
              <a:t>flows</a:t>
            </a:r>
            <a:r>
              <a:rPr lang="en-GB" altLang="cs-CZ" sz="2200" dirty="0">
                <a:latin typeface="Arial" panose="020B0604020202020204" pitchFamily="34" charset="0"/>
              </a:rPr>
              <a:t>  </a:t>
            </a:r>
          </a:p>
          <a:p>
            <a:pPr eaLnBrk="1" hangingPunct="1">
              <a:spcBef>
                <a:spcPct val="0"/>
              </a:spcBef>
              <a:buFont typeface="Calibri" panose="020F0502020204030204" pitchFamily="34" charset="0"/>
              <a:buAutoNum type="arabicPeriod"/>
              <a:defRPr/>
            </a:pPr>
            <a:endParaRPr lang="en-GB" altLang="cs-CZ" sz="1800" dirty="0">
              <a:latin typeface="Arial" panose="020B0604020202020204" pitchFamily="34" charset="0"/>
            </a:endParaRPr>
          </a:p>
        </p:txBody>
      </p:sp>
    </p:spTree>
    <p:extLst>
      <p:ext uri="{BB962C8B-B14F-4D97-AF65-F5344CB8AC3E}">
        <p14:creationId xmlns:p14="http://schemas.microsoft.com/office/powerpoint/2010/main" val="1375104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b="1" dirty="0">
                <a:latin typeface="Arial" pitchFamily="34" charset="0"/>
                <a:cs typeface="Arial" pitchFamily="34" charset="0"/>
              </a:rPr>
              <a:t>OPEN ECONOMY</a:t>
            </a:r>
          </a:p>
        </p:txBody>
      </p:sp>
      <p:sp>
        <p:nvSpPr>
          <p:cNvPr id="3077" name="TextovéPole 8"/>
          <p:cNvSpPr txBox="1">
            <a:spLocks noChangeArrowheads="1"/>
          </p:cNvSpPr>
          <p:nvPr/>
        </p:nvSpPr>
        <p:spPr bwMode="auto">
          <a:xfrm>
            <a:off x="320675" y="8652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dirty="0">
                <a:latin typeface="Arial" panose="020B0604020202020204" pitchFamily="34" charset="0"/>
              </a:rPr>
              <a:t>BALANCE OF PAYMENT - EXAMPLES</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33375" y="1503596"/>
            <a:ext cx="84772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spcBef>
                <a:spcPct val="0"/>
              </a:spcBef>
              <a:buNone/>
              <a:defRPr/>
            </a:pPr>
            <a:r>
              <a:rPr lang="en-US" altLang="cs-CZ" sz="2200" dirty="0">
                <a:latin typeface="Arial" panose="020B0604020202020204" pitchFamily="34" charset="0"/>
              </a:rPr>
              <a:t>How would the BOPs change if this $87B was a loan rather than aid?</a:t>
            </a:r>
          </a:p>
        </p:txBody>
      </p:sp>
      <p:pic>
        <p:nvPicPr>
          <p:cNvPr id="2" name="Obrázek 1"/>
          <p:cNvPicPr>
            <a:picLocks noChangeAspect="1"/>
          </p:cNvPicPr>
          <p:nvPr/>
        </p:nvPicPr>
        <p:blipFill>
          <a:blip r:embed="rId2"/>
          <a:stretch>
            <a:fillRect/>
          </a:stretch>
        </p:blipFill>
        <p:spPr>
          <a:xfrm>
            <a:off x="642693" y="2421020"/>
            <a:ext cx="3907875" cy="4163929"/>
          </a:xfrm>
          <a:prstGeom prst="rect">
            <a:avLst/>
          </a:prstGeom>
        </p:spPr>
      </p:pic>
      <p:pic>
        <p:nvPicPr>
          <p:cNvPr id="3" name="Obrázek 2"/>
          <p:cNvPicPr>
            <a:picLocks noChangeAspect="1"/>
          </p:cNvPicPr>
          <p:nvPr/>
        </p:nvPicPr>
        <p:blipFill>
          <a:blip r:embed="rId3"/>
          <a:stretch>
            <a:fillRect/>
          </a:stretch>
        </p:blipFill>
        <p:spPr>
          <a:xfrm>
            <a:off x="4903070" y="2271459"/>
            <a:ext cx="3877392" cy="4151736"/>
          </a:xfrm>
          <a:prstGeom prst="rect">
            <a:avLst/>
          </a:prstGeom>
        </p:spPr>
      </p:pic>
    </p:spTree>
    <p:extLst>
      <p:ext uri="{BB962C8B-B14F-4D97-AF65-F5344CB8AC3E}">
        <p14:creationId xmlns:p14="http://schemas.microsoft.com/office/powerpoint/2010/main" val="2889865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b="1" dirty="0">
                <a:latin typeface="Arial" pitchFamily="34" charset="0"/>
                <a:cs typeface="Arial" pitchFamily="34" charset="0"/>
              </a:rPr>
              <a:t>OPEN ECONOMY</a:t>
            </a:r>
          </a:p>
        </p:txBody>
      </p:sp>
      <p:sp>
        <p:nvSpPr>
          <p:cNvPr id="3077" name="TextovéPole 8"/>
          <p:cNvSpPr txBox="1">
            <a:spLocks noChangeArrowheads="1"/>
          </p:cNvSpPr>
          <p:nvPr/>
        </p:nvSpPr>
        <p:spPr bwMode="auto">
          <a:xfrm>
            <a:off x="320675" y="8652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dirty="0">
                <a:latin typeface="Arial" panose="020B0604020202020204" pitchFamily="34" charset="0"/>
              </a:rPr>
              <a:t>BALANCE OF PAYMENT – EXAMPLES OF CHINA</a:t>
            </a:r>
            <a:endParaRPr lang="en-GB" altLang="cs-CZ" sz="2400" b="1" cap="all" dirty="0">
              <a:latin typeface="Arial" panose="020B0604020202020204" pitchFamily="34" charset="0"/>
            </a:endParaRPr>
          </a:p>
        </p:txBody>
      </p:sp>
      <p:pic>
        <p:nvPicPr>
          <p:cNvPr id="5" name="Obrázek 4"/>
          <p:cNvPicPr>
            <a:picLocks noChangeAspect="1"/>
          </p:cNvPicPr>
          <p:nvPr/>
        </p:nvPicPr>
        <p:blipFill rotWithShape="1">
          <a:blip r:embed="rId2"/>
          <a:srcRect b="8205"/>
          <a:stretch/>
        </p:blipFill>
        <p:spPr>
          <a:xfrm>
            <a:off x="1155940" y="1471390"/>
            <a:ext cx="7401464" cy="5095665"/>
          </a:xfrm>
          <a:prstGeom prst="rect">
            <a:avLst/>
          </a:prstGeom>
        </p:spPr>
      </p:pic>
    </p:spTree>
    <p:extLst>
      <p:ext uri="{BB962C8B-B14F-4D97-AF65-F5344CB8AC3E}">
        <p14:creationId xmlns:p14="http://schemas.microsoft.com/office/powerpoint/2010/main" val="2574875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a:latin typeface="Arial" pitchFamily="34" charset="0"/>
                <a:cs typeface="Arial" pitchFamily="34" charset="0"/>
              </a:rPr>
              <a:t>	OPEN ECONOMY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42106" y="2930398"/>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THANK YOU FOR YOUR ATTENTION…</a:t>
            </a:r>
          </a:p>
        </p:txBody>
      </p:sp>
    </p:spTree>
    <p:extLst>
      <p:ext uri="{BB962C8B-B14F-4D97-AF65-F5344CB8AC3E}">
        <p14:creationId xmlns:p14="http://schemas.microsoft.com/office/powerpoint/2010/main" val="4064774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b="1" dirty="0">
                <a:latin typeface="Arial" pitchFamily="34" charset="0"/>
                <a:cs typeface="Arial" pitchFamily="34" charset="0"/>
              </a:rPr>
              <a:t>OPEN ECONOMY</a:t>
            </a: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dirty="0">
                <a:latin typeface="Arial" panose="020B0604020202020204" pitchFamily="34" charset="0"/>
              </a:rPr>
              <a:t>THE INTERNATIONAL FLOW OF GOODS AND CAPITAL</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20675" y="1551722"/>
            <a:ext cx="847725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defRPr/>
            </a:pPr>
            <a:r>
              <a:rPr lang="en-US" altLang="cs-CZ" sz="2200" dirty="0">
                <a:latin typeface="Arial" panose="020B0604020202020204" pitchFamily="34" charset="0"/>
              </a:rPr>
              <a:t>An open economy interacts with other countries in two ways</a:t>
            </a:r>
            <a:r>
              <a:rPr lang="cs-CZ" altLang="cs-CZ" sz="2200" dirty="0">
                <a:latin typeface="Arial" panose="020B0604020202020204" pitchFamily="34" charset="0"/>
              </a:rPr>
              <a:t>:</a:t>
            </a:r>
            <a:endParaRPr lang="en-US" altLang="cs-CZ" sz="2200" dirty="0">
              <a:latin typeface="Arial" panose="020B0604020202020204" pitchFamily="34" charset="0"/>
            </a:endParaRPr>
          </a:p>
          <a:p>
            <a:pPr lvl="1" eaLnBrk="1" hangingPunct="1">
              <a:spcBef>
                <a:spcPct val="0"/>
              </a:spcBef>
              <a:defRPr/>
            </a:pPr>
            <a:r>
              <a:rPr lang="en-US" altLang="cs-CZ" sz="1800" dirty="0">
                <a:latin typeface="Arial" panose="020B0604020202020204" pitchFamily="34" charset="0"/>
              </a:rPr>
              <a:t>It buys and sells goods and services in world product markets.</a:t>
            </a:r>
          </a:p>
          <a:p>
            <a:pPr lvl="1" eaLnBrk="1" hangingPunct="1">
              <a:spcBef>
                <a:spcPct val="0"/>
              </a:spcBef>
              <a:defRPr/>
            </a:pPr>
            <a:r>
              <a:rPr lang="en-US" altLang="cs-CZ" sz="1800" dirty="0">
                <a:latin typeface="Arial" panose="020B0604020202020204" pitchFamily="34" charset="0"/>
              </a:rPr>
              <a:t>It buys and sells capital assets in world financial markets. </a:t>
            </a:r>
          </a:p>
          <a:p>
            <a:pPr eaLnBrk="1" hangingPunct="1">
              <a:spcBef>
                <a:spcPct val="0"/>
              </a:spcBef>
              <a:buFont typeface="+mj-lt"/>
              <a:buAutoNum type="arabicPeriod"/>
              <a:defRPr/>
            </a:pPr>
            <a:endParaRPr lang="cs-CZ" altLang="cs-CZ" sz="1000" dirty="0">
              <a:latin typeface="Arial" panose="020B0604020202020204" pitchFamily="34" charset="0"/>
            </a:endParaRPr>
          </a:p>
          <a:p>
            <a:pPr eaLnBrk="1" hangingPunct="1">
              <a:spcBef>
                <a:spcPct val="0"/>
              </a:spcBef>
              <a:defRPr/>
            </a:pPr>
            <a:r>
              <a:rPr lang="cs-CZ" altLang="cs-CZ" sz="2200" dirty="0">
                <a:latin typeface="Arial" panose="020B0604020202020204" pitchFamily="34" charset="0"/>
              </a:rPr>
              <a:t>T</a:t>
            </a:r>
            <a:r>
              <a:rPr lang="en-US" altLang="cs-CZ" sz="2200" dirty="0">
                <a:latin typeface="Arial" panose="020B0604020202020204" pitchFamily="34" charset="0"/>
              </a:rPr>
              <a:t>he value of a nation’s exports minus the value of its imports</a:t>
            </a:r>
            <a:r>
              <a:rPr lang="cs-CZ" altLang="cs-CZ" sz="2200" dirty="0">
                <a:latin typeface="Arial" panose="020B0604020202020204" pitchFamily="34" charset="0"/>
              </a:rPr>
              <a:t> are </a:t>
            </a:r>
            <a:r>
              <a:rPr lang="cs-CZ" altLang="cs-CZ" sz="2200" dirty="0" err="1">
                <a:latin typeface="Arial" panose="020B0604020202020204" pitchFamily="34" charset="0"/>
              </a:rPr>
              <a:t>net</a:t>
            </a:r>
            <a:r>
              <a:rPr lang="cs-CZ" altLang="cs-CZ" sz="2200" dirty="0">
                <a:latin typeface="Arial" panose="020B0604020202020204" pitchFamily="34" charset="0"/>
              </a:rPr>
              <a:t> </a:t>
            </a:r>
            <a:r>
              <a:rPr lang="cs-CZ" altLang="cs-CZ" sz="2200" dirty="0" err="1">
                <a:latin typeface="Arial" panose="020B0604020202020204" pitchFamily="34" charset="0"/>
              </a:rPr>
              <a:t>exports</a:t>
            </a:r>
            <a:r>
              <a:rPr lang="cs-CZ" altLang="cs-CZ" sz="2200" dirty="0">
                <a:latin typeface="Arial" panose="020B0604020202020204" pitchFamily="34" charset="0"/>
              </a:rPr>
              <a:t> (NX)</a:t>
            </a:r>
            <a:r>
              <a:rPr lang="en-US" altLang="cs-CZ" sz="2200" dirty="0">
                <a:latin typeface="Arial" panose="020B0604020202020204" pitchFamily="34" charset="0"/>
              </a:rPr>
              <a:t>.</a:t>
            </a:r>
          </a:p>
          <a:p>
            <a:pPr eaLnBrk="1" hangingPunct="1">
              <a:spcBef>
                <a:spcPct val="0"/>
              </a:spcBef>
              <a:defRPr/>
            </a:pPr>
            <a:endParaRPr lang="cs-CZ" altLang="cs-CZ" sz="1000" dirty="0">
              <a:latin typeface="Arial" panose="020B0604020202020204" pitchFamily="34" charset="0"/>
            </a:endParaRPr>
          </a:p>
          <a:p>
            <a:pPr eaLnBrk="1" hangingPunct="1">
              <a:spcBef>
                <a:spcPct val="0"/>
              </a:spcBef>
              <a:defRPr/>
            </a:pPr>
            <a:r>
              <a:rPr lang="en-US" altLang="cs-CZ" sz="2200" dirty="0">
                <a:latin typeface="Arial" panose="020B0604020202020204" pitchFamily="34" charset="0"/>
              </a:rPr>
              <a:t>Net exports are also called </a:t>
            </a:r>
            <a:r>
              <a:rPr lang="en-US" altLang="cs-CZ" sz="2200" dirty="0">
                <a:solidFill>
                  <a:srgbClr val="FF0000"/>
                </a:solidFill>
                <a:latin typeface="Arial" panose="020B0604020202020204" pitchFamily="34" charset="0"/>
              </a:rPr>
              <a:t>the trade balance</a:t>
            </a:r>
            <a:r>
              <a:rPr lang="en-US" altLang="cs-CZ" sz="2200" dirty="0">
                <a:latin typeface="Arial" panose="020B0604020202020204" pitchFamily="34" charset="0"/>
              </a:rPr>
              <a:t>. </a:t>
            </a:r>
          </a:p>
          <a:p>
            <a:pPr eaLnBrk="1" hangingPunct="1">
              <a:spcBef>
                <a:spcPct val="0"/>
              </a:spcBef>
              <a:defRPr/>
            </a:pPr>
            <a:endParaRPr lang="cs-CZ" altLang="cs-CZ" sz="1600" dirty="0">
              <a:latin typeface="Arial" panose="020B0604020202020204" pitchFamily="34" charset="0"/>
            </a:endParaRPr>
          </a:p>
          <a:p>
            <a:pPr eaLnBrk="1" hangingPunct="1">
              <a:spcBef>
                <a:spcPct val="0"/>
              </a:spcBef>
              <a:defRPr/>
            </a:pPr>
            <a:r>
              <a:rPr lang="en-US" altLang="cs-CZ" sz="2200" dirty="0">
                <a:latin typeface="Arial" panose="020B0604020202020204" pitchFamily="34" charset="0"/>
              </a:rPr>
              <a:t>A trade deficit is a situation in which net exports (NX) are negative</a:t>
            </a:r>
            <a:r>
              <a:rPr lang="cs-CZ" altLang="cs-CZ" sz="2200" dirty="0">
                <a:latin typeface="Arial" panose="020B0604020202020204" pitchFamily="34" charset="0"/>
              </a:rPr>
              <a:t>    </a:t>
            </a:r>
            <a:r>
              <a:rPr lang="en-US" altLang="cs-CZ" sz="2200" dirty="0">
                <a:solidFill>
                  <a:srgbClr val="FF0000"/>
                </a:solidFill>
                <a:latin typeface="Arial" panose="020B0604020202020204" pitchFamily="34" charset="0"/>
              </a:rPr>
              <a:t>Imports &gt; Exports </a:t>
            </a:r>
            <a:endParaRPr lang="cs-CZ" altLang="cs-CZ" sz="2200" dirty="0">
              <a:solidFill>
                <a:srgbClr val="FF0000"/>
              </a:solidFill>
              <a:latin typeface="Arial" panose="020B0604020202020204" pitchFamily="34" charset="0"/>
            </a:endParaRPr>
          </a:p>
          <a:p>
            <a:pPr eaLnBrk="1" hangingPunct="1">
              <a:spcBef>
                <a:spcPct val="0"/>
              </a:spcBef>
              <a:defRPr/>
            </a:pPr>
            <a:endParaRPr lang="en-US" altLang="cs-CZ" sz="2200" dirty="0">
              <a:latin typeface="Arial" panose="020B0604020202020204" pitchFamily="34" charset="0"/>
            </a:endParaRPr>
          </a:p>
          <a:p>
            <a:pPr eaLnBrk="1" hangingPunct="1">
              <a:spcBef>
                <a:spcPct val="0"/>
              </a:spcBef>
              <a:defRPr/>
            </a:pPr>
            <a:r>
              <a:rPr lang="en-US" altLang="cs-CZ" sz="2200" dirty="0">
                <a:latin typeface="Arial" panose="020B0604020202020204" pitchFamily="34" charset="0"/>
              </a:rPr>
              <a:t>A trade surplus is a situation in which net exports (NX) are positive</a:t>
            </a:r>
            <a:r>
              <a:rPr lang="cs-CZ" altLang="cs-CZ" sz="2200" dirty="0">
                <a:latin typeface="Arial" panose="020B0604020202020204" pitchFamily="34" charset="0"/>
              </a:rPr>
              <a:t>     </a:t>
            </a:r>
            <a:r>
              <a:rPr lang="en-US" altLang="cs-CZ" sz="2200" dirty="0">
                <a:solidFill>
                  <a:srgbClr val="FF0000"/>
                </a:solidFill>
                <a:latin typeface="Arial" panose="020B0604020202020204" pitchFamily="34" charset="0"/>
              </a:rPr>
              <a:t>Exports &gt; Imports</a:t>
            </a:r>
            <a:endParaRPr lang="cs-CZ" altLang="cs-CZ" sz="2200" dirty="0">
              <a:solidFill>
                <a:srgbClr val="FF0000"/>
              </a:solidFill>
              <a:latin typeface="Arial" panose="020B0604020202020204" pitchFamily="34" charset="0"/>
            </a:endParaRPr>
          </a:p>
          <a:p>
            <a:pPr eaLnBrk="1" hangingPunct="1">
              <a:spcBef>
                <a:spcPct val="0"/>
              </a:spcBef>
              <a:defRPr/>
            </a:pPr>
            <a:endParaRPr lang="en-US" altLang="cs-CZ" sz="1000" dirty="0">
              <a:latin typeface="Arial" panose="020B0604020202020204" pitchFamily="34" charset="0"/>
            </a:endParaRPr>
          </a:p>
          <a:p>
            <a:pPr eaLnBrk="1" hangingPunct="1">
              <a:spcBef>
                <a:spcPct val="0"/>
              </a:spcBef>
              <a:defRPr/>
            </a:pPr>
            <a:r>
              <a:rPr lang="en-US" altLang="cs-CZ" sz="2200" dirty="0">
                <a:solidFill>
                  <a:srgbClr val="FF0000"/>
                </a:solidFill>
                <a:latin typeface="Arial" panose="020B0604020202020204" pitchFamily="34" charset="0"/>
              </a:rPr>
              <a:t>Balanced trade </a:t>
            </a:r>
            <a:r>
              <a:rPr lang="en-US" altLang="cs-CZ" sz="2200" dirty="0">
                <a:latin typeface="Arial" panose="020B0604020202020204" pitchFamily="34" charset="0"/>
              </a:rPr>
              <a:t>refers to when net exports are zero—exports and imports are exactly equal.</a:t>
            </a:r>
            <a:endParaRPr lang="en-GB" altLang="cs-CZ" sz="1800" dirty="0">
              <a:latin typeface="Arial" panose="020B0604020202020204" pitchFamily="34" charset="0"/>
            </a:endParaRPr>
          </a:p>
        </p:txBody>
      </p:sp>
    </p:spTree>
    <p:extLst>
      <p:ext uri="{BB962C8B-B14F-4D97-AF65-F5344CB8AC3E}">
        <p14:creationId xmlns:p14="http://schemas.microsoft.com/office/powerpoint/2010/main" val="2271687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b="1" dirty="0">
                <a:latin typeface="Arial" pitchFamily="34" charset="0"/>
                <a:cs typeface="Arial" pitchFamily="34" charset="0"/>
              </a:rPr>
              <a:t>OPEN ECONOMY</a:t>
            </a: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dirty="0">
                <a:latin typeface="Arial" panose="020B0604020202020204" pitchFamily="34" charset="0"/>
              </a:rPr>
              <a:t>THE INTERNATIONAL FLOW OF GOODS AND CAPITAL</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20675" y="1551722"/>
            <a:ext cx="847725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defRPr/>
            </a:pPr>
            <a:r>
              <a:rPr lang="en-US" altLang="cs-CZ" sz="2200" dirty="0">
                <a:solidFill>
                  <a:srgbClr val="FF0000"/>
                </a:solidFill>
                <a:latin typeface="Arial" panose="020B0604020202020204" pitchFamily="34" charset="0"/>
              </a:rPr>
              <a:t>Factors </a:t>
            </a:r>
            <a:r>
              <a:rPr lang="cs-CZ" altLang="cs-CZ" sz="2200" dirty="0">
                <a:solidFill>
                  <a:srgbClr val="FF0000"/>
                </a:solidFill>
                <a:latin typeface="Arial" panose="020B0604020202020204" pitchFamily="34" charset="0"/>
              </a:rPr>
              <a:t>t</a:t>
            </a:r>
            <a:r>
              <a:rPr lang="en-US" altLang="cs-CZ" sz="2200" dirty="0">
                <a:solidFill>
                  <a:srgbClr val="FF0000"/>
                </a:solidFill>
                <a:latin typeface="Arial" panose="020B0604020202020204" pitchFamily="34" charset="0"/>
              </a:rPr>
              <a:t>hat </a:t>
            </a:r>
            <a:r>
              <a:rPr lang="cs-CZ" altLang="cs-CZ" sz="2200" dirty="0">
                <a:solidFill>
                  <a:srgbClr val="FF0000"/>
                </a:solidFill>
                <a:latin typeface="Arial" panose="020B0604020202020204" pitchFamily="34" charset="0"/>
              </a:rPr>
              <a:t>a</a:t>
            </a:r>
            <a:r>
              <a:rPr lang="en-US" altLang="cs-CZ" sz="2200" dirty="0" err="1">
                <a:solidFill>
                  <a:srgbClr val="FF0000"/>
                </a:solidFill>
                <a:latin typeface="Arial" panose="020B0604020202020204" pitchFamily="34" charset="0"/>
              </a:rPr>
              <a:t>ffect</a:t>
            </a:r>
            <a:r>
              <a:rPr lang="en-US" altLang="cs-CZ" sz="2200" dirty="0">
                <a:solidFill>
                  <a:srgbClr val="FF0000"/>
                </a:solidFill>
                <a:latin typeface="Arial" panose="020B0604020202020204" pitchFamily="34" charset="0"/>
              </a:rPr>
              <a:t> </a:t>
            </a:r>
            <a:r>
              <a:rPr lang="cs-CZ" altLang="cs-CZ" sz="2200" dirty="0">
                <a:solidFill>
                  <a:srgbClr val="FF0000"/>
                </a:solidFill>
                <a:latin typeface="Arial" panose="020B0604020202020204" pitchFamily="34" charset="0"/>
              </a:rPr>
              <a:t>n</a:t>
            </a:r>
            <a:r>
              <a:rPr lang="en-US" altLang="cs-CZ" sz="2200" dirty="0">
                <a:solidFill>
                  <a:srgbClr val="FF0000"/>
                </a:solidFill>
                <a:latin typeface="Arial" panose="020B0604020202020204" pitchFamily="34" charset="0"/>
              </a:rPr>
              <a:t>et </a:t>
            </a:r>
            <a:r>
              <a:rPr lang="cs-CZ" altLang="cs-CZ" sz="2200" dirty="0">
                <a:solidFill>
                  <a:srgbClr val="FF0000"/>
                </a:solidFill>
                <a:latin typeface="Arial" panose="020B0604020202020204" pitchFamily="34" charset="0"/>
              </a:rPr>
              <a:t>e</a:t>
            </a:r>
            <a:r>
              <a:rPr lang="en-US" altLang="cs-CZ" sz="2200" dirty="0" err="1">
                <a:solidFill>
                  <a:srgbClr val="FF0000"/>
                </a:solidFill>
                <a:latin typeface="Arial" panose="020B0604020202020204" pitchFamily="34" charset="0"/>
              </a:rPr>
              <a:t>xports</a:t>
            </a:r>
            <a:r>
              <a:rPr lang="cs-CZ" altLang="cs-CZ" sz="2200" dirty="0">
                <a:solidFill>
                  <a:srgbClr val="FF0000"/>
                </a:solidFill>
                <a:latin typeface="Arial" panose="020B0604020202020204" pitchFamily="34" charset="0"/>
              </a:rPr>
              <a:t>:</a:t>
            </a:r>
          </a:p>
          <a:p>
            <a:pPr eaLnBrk="1" hangingPunct="1">
              <a:spcBef>
                <a:spcPct val="0"/>
              </a:spcBef>
              <a:defRPr/>
            </a:pPr>
            <a:endParaRPr lang="en-US" altLang="cs-CZ" sz="1200" dirty="0">
              <a:latin typeface="Arial" panose="020B0604020202020204" pitchFamily="34" charset="0"/>
            </a:endParaRPr>
          </a:p>
          <a:p>
            <a:pPr lvl="1" eaLnBrk="1" hangingPunct="1">
              <a:spcBef>
                <a:spcPct val="0"/>
              </a:spcBef>
              <a:defRPr/>
            </a:pPr>
            <a:r>
              <a:rPr lang="en-US" altLang="cs-CZ" sz="2000" dirty="0">
                <a:latin typeface="Arial" panose="020B0604020202020204" pitchFamily="34" charset="0"/>
              </a:rPr>
              <a:t>The tastes of consumers for domestic and foreign goods.</a:t>
            </a:r>
            <a:endParaRPr lang="cs-CZ" altLang="cs-CZ" sz="2000" dirty="0">
              <a:latin typeface="Arial" panose="020B0604020202020204" pitchFamily="34" charset="0"/>
            </a:endParaRPr>
          </a:p>
          <a:p>
            <a:pPr lvl="1" eaLnBrk="1" hangingPunct="1">
              <a:spcBef>
                <a:spcPct val="0"/>
              </a:spcBef>
              <a:defRPr/>
            </a:pPr>
            <a:endParaRPr lang="en-US" altLang="cs-CZ" sz="600" dirty="0">
              <a:latin typeface="Arial" panose="020B0604020202020204" pitchFamily="34" charset="0"/>
            </a:endParaRPr>
          </a:p>
          <a:p>
            <a:pPr lvl="1" eaLnBrk="1" hangingPunct="1">
              <a:spcBef>
                <a:spcPct val="0"/>
              </a:spcBef>
              <a:defRPr/>
            </a:pPr>
            <a:r>
              <a:rPr lang="en-US" altLang="cs-CZ" sz="2000" dirty="0">
                <a:latin typeface="Arial" panose="020B0604020202020204" pitchFamily="34" charset="0"/>
              </a:rPr>
              <a:t>The prices of goods at home and abroad.</a:t>
            </a:r>
            <a:endParaRPr lang="cs-CZ" altLang="cs-CZ" sz="2000" dirty="0">
              <a:latin typeface="Arial" panose="020B0604020202020204" pitchFamily="34" charset="0"/>
            </a:endParaRPr>
          </a:p>
          <a:p>
            <a:pPr lvl="1" eaLnBrk="1" hangingPunct="1">
              <a:spcBef>
                <a:spcPct val="0"/>
              </a:spcBef>
              <a:defRPr/>
            </a:pPr>
            <a:endParaRPr lang="en-US" altLang="cs-CZ" sz="600" dirty="0">
              <a:latin typeface="Arial" panose="020B0604020202020204" pitchFamily="34" charset="0"/>
            </a:endParaRPr>
          </a:p>
          <a:p>
            <a:pPr lvl="1" eaLnBrk="1" hangingPunct="1">
              <a:spcBef>
                <a:spcPct val="0"/>
              </a:spcBef>
              <a:defRPr/>
            </a:pPr>
            <a:r>
              <a:rPr lang="en-US" altLang="cs-CZ" sz="2000" dirty="0">
                <a:latin typeface="Arial" panose="020B0604020202020204" pitchFamily="34" charset="0"/>
              </a:rPr>
              <a:t>The exchange rates at which people can use domestic currency to buy foreign currencies.</a:t>
            </a:r>
            <a:endParaRPr lang="cs-CZ" altLang="cs-CZ" sz="2000" dirty="0">
              <a:latin typeface="Arial" panose="020B0604020202020204" pitchFamily="34" charset="0"/>
            </a:endParaRPr>
          </a:p>
          <a:p>
            <a:pPr lvl="1" eaLnBrk="1" hangingPunct="1">
              <a:spcBef>
                <a:spcPct val="0"/>
              </a:spcBef>
              <a:defRPr/>
            </a:pPr>
            <a:endParaRPr lang="cs-CZ" altLang="cs-CZ" sz="600" dirty="0">
              <a:latin typeface="Arial" panose="020B0604020202020204" pitchFamily="34" charset="0"/>
            </a:endParaRPr>
          </a:p>
          <a:p>
            <a:pPr lvl="1" eaLnBrk="1" hangingPunct="1">
              <a:spcBef>
                <a:spcPct val="0"/>
              </a:spcBef>
              <a:defRPr/>
            </a:pPr>
            <a:r>
              <a:rPr lang="en-US" altLang="cs-CZ" sz="2000" dirty="0">
                <a:latin typeface="Arial" panose="020B0604020202020204" pitchFamily="34" charset="0"/>
              </a:rPr>
              <a:t>The incomes of consumers at home and abroad.</a:t>
            </a:r>
            <a:endParaRPr lang="cs-CZ" altLang="cs-CZ" sz="2000" dirty="0">
              <a:latin typeface="Arial" panose="020B0604020202020204" pitchFamily="34" charset="0"/>
            </a:endParaRPr>
          </a:p>
          <a:p>
            <a:pPr lvl="1" eaLnBrk="1" hangingPunct="1">
              <a:spcBef>
                <a:spcPct val="0"/>
              </a:spcBef>
              <a:defRPr/>
            </a:pPr>
            <a:endParaRPr lang="en-US" altLang="cs-CZ" sz="600" dirty="0">
              <a:latin typeface="Arial" panose="020B0604020202020204" pitchFamily="34" charset="0"/>
            </a:endParaRPr>
          </a:p>
          <a:p>
            <a:pPr lvl="1" eaLnBrk="1" hangingPunct="1">
              <a:spcBef>
                <a:spcPct val="0"/>
              </a:spcBef>
              <a:defRPr/>
            </a:pPr>
            <a:r>
              <a:rPr lang="en-US" altLang="cs-CZ" sz="2000" dirty="0">
                <a:latin typeface="Arial" panose="020B0604020202020204" pitchFamily="34" charset="0"/>
              </a:rPr>
              <a:t>The costs of transporting goods from country to country.</a:t>
            </a:r>
            <a:endParaRPr lang="cs-CZ" altLang="cs-CZ" sz="2000" dirty="0">
              <a:latin typeface="Arial" panose="020B0604020202020204" pitchFamily="34" charset="0"/>
            </a:endParaRPr>
          </a:p>
          <a:p>
            <a:pPr lvl="1" eaLnBrk="1" hangingPunct="1">
              <a:spcBef>
                <a:spcPct val="0"/>
              </a:spcBef>
              <a:defRPr/>
            </a:pPr>
            <a:endParaRPr lang="en-US" altLang="cs-CZ" sz="600" dirty="0">
              <a:latin typeface="Arial" panose="020B0604020202020204" pitchFamily="34" charset="0"/>
            </a:endParaRPr>
          </a:p>
          <a:p>
            <a:pPr lvl="1" eaLnBrk="1" hangingPunct="1">
              <a:spcBef>
                <a:spcPct val="0"/>
              </a:spcBef>
              <a:defRPr/>
            </a:pPr>
            <a:r>
              <a:rPr lang="en-US" altLang="cs-CZ" sz="2000" dirty="0">
                <a:latin typeface="Arial" panose="020B0604020202020204" pitchFamily="34" charset="0"/>
              </a:rPr>
              <a:t>The policies of the government toward international trade.</a:t>
            </a:r>
          </a:p>
          <a:p>
            <a:pPr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2708279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b="1" dirty="0">
                <a:latin typeface="Arial" pitchFamily="34" charset="0"/>
                <a:cs typeface="Arial" pitchFamily="34" charset="0"/>
              </a:rPr>
              <a:t>OPEN ECONOMY</a:t>
            </a: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dirty="0">
                <a:latin typeface="Arial" panose="020B0604020202020204" pitchFamily="34" charset="0"/>
              </a:rPr>
              <a:t>THE INTERNATIONAL FLOW OF GOODS AND CAPITAL</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20675" y="1182390"/>
            <a:ext cx="847725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defRPr/>
            </a:pPr>
            <a:endParaRPr lang="en-US" altLang="cs-CZ" sz="1200" dirty="0">
              <a:latin typeface="Arial" panose="020B0604020202020204" pitchFamily="34" charset="0"/>
            </a:endParaRPr>
          </a:p>
          <a:p>
            <a:pPr eaLnBrk="1" hangingPunct="1">
              <a:spcBef>
                <a:spcPct val="0"/>
              </a:spcBef>
              <a:defRPr/>
            </a:pPr>
            <a:endParaRPr lang="en-US" altLang="cs-CZ" sz="2200" dirty="0">
              <a:latin typeface="Arial" panose="020B0604020202020204" pitchFamily="34" charset="0"/>
            </a:endParaRPr>
          </a:p>
        </p:txBody>
      </p:sp>
      <p:pic>
        <p:nvPicPr>
          <p:cNvPr id="5" name="Obrázek 4"/>
          <p:cNvPicPr>
            <a:picLocks noChangeAspect="1"/>
          </p:cNvPicPr>
          <p:nvPr/>
        </p:nvPicPr>
        <p:blipFill>
          <a:blip r:embed="rId2"/>
          <a:stretch>
            <a:fillRect/>
          </a:stretch>
        </p:blipFill>
        <p:spPr>
          <a:xfrm>
            <a:off x="1614592" y="1701259"/>
            <a:ext cx="5889416" cy="4375836"/>
          </a:xfrm>
          <a:prstGeom prst="rect">
            <a:avLst/>
          </a:prstGeom>
        </p:spPr>
      </p:pic>
    </p:spTree>
    <p:extLst>
      <p:ext uri="{BB962C8B-B14F-4D97-AF65-F5344CB8AC3E}">
        <p14:creationId xmlns:p14="http://schemas.microsoft.com/office/powerpoint/2010/main" val="137000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b="1" dirty="0">
                <a:latin typeface="Arial" pitchFamily="34" charset="0"/>
                <a:cs typeface="Arial" pitchFamily="34" charset="0"/>
              </a:rPr>
              <a:t>OPEN ECONOMY</a:t>
            </a: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dirty="0">
                <a:latin typeface="Arial" panose="020B0604020202020204" pitchFamily="34" charset="0"/>
              </a:rPr>
              <a:t>THE INTERNATIONAL FLOW OF GOODS AND CAPITAL</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20675" y="1551722"/>
            <a:ext cx="84772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ctr" eaLnBrk="1" hangingPunct="1">
              <a:spcBef>
                <a:spcPct val="0"/>
              </a:spcBef>
              <a:buNone/>
              <a:defRPr/>
            </a:pPr>
            <a:r>
              <a:rPr lang="cs-CZ" altLang="cs-CZ" sz="2200" dirty="0" err="1">
                <a:latin typeface="Arial" panose="020B0604020202020204" pitchFamily="34" charset="0"/>
              </a:rPr>
              <a:t>Figure</a:t>
            </a:r>
            <a:r>
              <a:rPr lang="cs-CZ" altLang="cs-CZ" sz="2200" dirty="0">
                <a:latin typeface="Arial" panose="020B0604020202020204" pitchFamily="34" charset="0"/>
              </a:rPr>
              <a:t> 2: </a:t>
            </a:r>
            <a:r>
              <a:rPr lang="cs-CZ" altLang="cs-CZ" sz="2200" dirty="0" err="1">
                <a:latin typeface="Arial" panose="020B0604020202020204" pitchFamily="34" charset="0"/>
              </a:rPr>
              <a:t>Trade</a:t>
            </a:r>
            <a:r>
              <a:rPr lang="cs-CZ" altLang="cs-CZ" sz="2200" dirty="0">
                <a:latin typeface="Arial" panose="020B0604020202020204" pitchFamily="34" charset="0"/>
              </a:rPr>
              <a:t> Balance </a:t>
            </a:r>
            <a:r>
              <a:rPr lang="cs-CZ" altLang="cs-CZ" sz="2200" dirty="0" err="1">
                <a:latin typeface="Arial" panose="020B0604020202020204" pitchFamily="34" charset="0"/>
              </a:rPr>
              <a:t>of</a:t>
            </a:r>
            <a:r>
              <a:rPr lang="cs-CZ" altLang="cs-CZ" sz="2200" dirty="0">
                <a:latin typeface="Arial" panose="020B0604020202020204" pitchFamily="34" charset="0"/>
              </a:rPr>
              <a:t> </a:t>
            </a:r>
            <a:r>
              <a:rPr lang="cs-CZ" altLang="cs-CZ" sz="2200" dirty="0" err="1">
                <a:latin typeface="Arial" panose="020B0604020202020204" pitchFamily="34" charset="0"/>
              </a:rPr>
              <a:t>the</a:t>
            </a:r>
            <a:r>
              <a:rPr lang="cs-CZ" altLang="cs-CZ" sz="2200" dirty="0">
                <a:latin typeface="Arial" panose="020B0604020202020204" pitchFamily="34" charset="0"/>
              </a:rPr>
              <a:t> U.S. </a:t>
            </a:r>
            <a:r>
              <a:rPr lang="cs-CZ" altLang="cs-CZ" sz="2200" dirty="0" err="1">
                <a:latin typeface="Arial" panose="020B0604020202020204" pitchFamily="34" charset="0"/>
              </a:rPr>
              <a:t>Economy</a:t>
            </a:r>
            <a:endParaRPr lang="cs-CZ" altLang="cs-CZ" sz="2200" dirty="0">
              <a:latin typeface="Arial" panose="020B0604020202020204" pitchFamily="34" charset="0"/>
            </a:endParaRPr>
          </a:p>
          <a:p>
            <a:pPr eaLnBrk="1" hangingPunct="1">
              <a:spcBef>
                <a:spcPct val="0"/>
              </a:spcBef>
              <a:defRPr/>
            </a:pPr>
            <a:endParaRPr lang="en-US" altLang="cs-CZ" sz="1200" dirty="0">
              <a:latin typeface="Arial" panose="020B0604020202020204" pitchFamily="34" charset="0"/>
            </a:endParaRPr>
          </a:p>
          <a:p>
            <a:pPr eaLnBrk="1" hangingPunct="1">
              <a:spcBef>
                <a:spcPct val="0"/>
              </a:spcBef>
              <a:defRPr/>
            </a:pPr>
            <a:endParaRPr lang="en-US" altLang="cs-CZ" sz="2200" dirty="0">
              <a:latin typeface="Arial" panose="020B0604020202020204" pitchFamily="34" charset="0"/>
            </a:endParaRPr>
          </a:p>
        </p:txBody>
      </p:sp>
      <p:pic>
        <p:nvPicPr>
          <p:cNvPr id="2" name="Obrázek 1"/>
          <p:cNvPicPr>
            <a:picLocks noChangeAspect="1"/>
          </p:cNvPicPr>
          <p:nvPr/>
        </p:nvPicPr>
        <p:blipFill>
          <a:blip r:embed="rId2"/>
          <a:stretch>
            <a:fillRect/>
          </a:stretch>
        </p:blipFill>
        <p:spPr>
          <a:xfrm>
            <a:off x="736585" y="2278369"/>
            <a:ext cx="7645429" cy="4116769"/>
          </a:xfrm>
          <a:prstGeom prst="rect">
            <a:avLst/>
          </a:prstGeom>
        </p:spPr>
      </p:pic>
    </p:spTree>
    <p:extLst>
      <p:ext uri="{BB962C8B-B14F-4D97-AF65-F5344CB8AC3E}">
        <p14:creationId xmlns:p14="http://schemas.microsoft.com/office/powerpoint/2010/main" val="1248357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b="1" dirty="0">
                <a:latin typeface="Arial" pitchFamily="34" charset="0"/>
                <a:cs typeface="Arial" pitchFamily="34" charset="0"/>
              </a:rPr>
              <a:t>OPEN ECONOMY</a:t>
            </a: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dirty="0">
                <a:latin typeface="Arial" panose="020B0604020202020204" pitchFamily="34" charset="0"/>
              </a:rPr>
              <a:t>NET CAPITAL OUTFLOW</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20675" y="1551722"/>
            <a:ext cx="847725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defRPr/>
            </a:pPr>
            <a:r>
              <a:rPr lang="en-US" altLang="cs-CZ" sz="2200" dirty="0">
                <a:latin typeface="Arial" panose="020B0604020202020204" pitchFamily="34" charset="0"/>
              </a:rPr>
              <a:t>Net capital outflow refers to the purchase of foreign assets by domestic residents minus the purchase of domestic assets by foreigners.  </a:t>
            </a:r>
            <a:endParaRPr lang="cs-CZ" altLang="cs-CZ" sz="2200" dirty="0">
              <a:latin typeface="Arial" panose="020B0604020202020204" pitchFamily="34" charset="0"/>
            </a:endParaRPr>
          </a:p>
          <a:p>
            <a:pPr eaLnBrk="1" hangingPunct="1">
              <a:spcBef>
                <a:spcPct val="0"/>
              </a:spcBef>
              <a:defRPr/>
            </a:pPr>
            <a:endParaRPr lang="en-US" altLang="cs-CZ" sz="1000" dirty="0">
              <a:latin typeface="Arial" panose="020B0604020202020204" pitchFamily="34" charset="0"/>
            </a:endParaRPr>
          </a:p>
          <a:p>
            <a:pPr lvl="1" eaLnBrk="1" hangingPunct="1">
              <a:spcBef>
                <a:spcPct val="0"/>
              </a:spcBef>
              <a:defRPr/>
            </a:pPr>
            <a:r>
              <a:rPr lang="en-US" altLang="cs-CZ" sz="1800" dirty="0">
                <a:latin typeface="Arial" panose="020B0604020202020204" pitchFamily="34" charset="0"/>
              </a:rPr>
              <a:t>A U.S. resident buys stock in the Toyota corporation and a Mexican buys stock in the Ford Motor corporation.</a:t>
            </a:r>
            <a:endParaRPr lang="cs-CZ" altLang="cs-CZ" sz="1800" dirty="0">
              <a:latin typeface="Arial" panose="020B0604020202020204" pitchFamily="34" charset="0"/>
            </a:endParaRPr>
          </a:p>
          <a:p>
            <a:pPr eaLnBrk="1" hangingPunct="1">
              <a:spcBef>
                <a:spcPct val="0"/>
              </a:spcBef>
              <a:defRPr/>
            </a:pPr>
            <a:endParaRPr lang="cs-CZ" altLang="cs-CZ" sz="1000" dirty="0">
              <a:latin typeface="Arial" panose="020B0604020202020204" pitchFamily="34" charset="0"/>
            </a:endParaRPr>
          </a:p>
          <a:p>
            <a:pPr eaLnBrk="1" hangingPunct="1">
              <a:spcBef>
                <a:spcPct val="0"/>
              </a:spcBef>
              <a:defRPr/>
            </a:pPr>
            <a:r>
              <a:rPr lang="en-US" altLang="cs-CZ" sz="2200" dirty="0">
                <a:latin typeface="Arial" panose="020B0604020202020204" pitchFamily="34" charset="0"/>
              </a:rPr>
              <a:t>When a U.S. resident buys stock in </a:t>
            </a:r>
            <a:r>
              <a:rPr lang="en-US" altLang="cs-CZ" sz="2200" dirty="0" err="1">
                <a:latin typeface="Arial" panose="020B0604020202020204" pitchFamily="34" charset="0"/>
              </a:rPr>
              <a:t>Telmex</a:t>
            </a:r>
            <a:r>
              <a:rPr lang="en-US" altLang="cs-CZ" sz="2200" dirty="0">
                <a:latin typeface="Arial" panose="020B0604020202020204" pitchFamily="34" charset="0"/>
              </a:rPr>
              <a:t>, the Mexican phone company, the purchase raises U.S. net capital outflow.</a:t>
            </a:r>
            <a:endParaRPr lang="cs-CZ" altLang="cs-CZ" sz="2200" dirty="0">
              <a:latin typeface="Arial" panose="020B0604020202020204" pitchFamily="34" charset="0"/>
            </a:endParaRPr>
          </a:p>
          <a:p>
            <a:pPr eaLnBrk="1" hangingPunct="1">
              <a:spcBef>
                <a:spcPct val="0"/>
              </a:spcBef>
              <a:defRPr/>
            </a:pPr>
            <a:endParaRPr lang="en-US" altLang="cs-CZ" sz="1000" dirty="0">
              <a:latin typeface="Arial" panose="020B0604020202020204" pitchFamily="34" charset="0"/>
            </a:endParaRPr>
          </a:p>
          <a:p>
            <a:pPr eaLnBrk="1" hangingPunct="1">
              <a:spcBef>
                <a:spcPct val="0"/>
              </a:spcBef>
              <a:defRPr/>
            </a:pPr>
            <a:r>
              <a:rPr lang="en-US" altLang="cs-CZ" sz="2200" dirty="0">
                <a:latin typeface="Arial" panose="020B0604020202020204" pitchFamily="34" charset="0"/>
              </a:rPr>
              <a:t>When a Japanese residents buys a bond issued by the U.S. government, the purchase reduces the U.S. net capital outflow.</a:t>
            </a:r>
          </a:p>
          <a:p>
            <a:pPr eaLnBrk="1" hangingPunct="1">
              <a:spcBef>
                <a:spcPct val="0"/>
              </a:spcBef>
              <a:defRPr/>
            </a:pPr>
            <a:endParaRPr lang="en-US" altLang="cs-CZ" sz="2200" dirty="0">
              <a:latin typeface="Arial" panose="020B0604020202020204" pitchFamily="34" charset="0"/>
            </a:endParaRPr>
          </a:p>
          <a:p>
            <a:pPr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857007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b="1" dirty="0">
                <a:latin typeface="Arial" pitchFamily="34" charset="0"/>
                <a:cs typeface="Arial" pitchFamily="34" charset="0"/>
              </a:rPr>
              <a:t>OPEN ECONOMY</a:t>
            </a: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dirty="0">
                <a:latin typeface="Arial" panose="020B0604020202020204" pitchFamily="34" charset="0"/>
              </a:rPr>
              <a:t>NET CAPITAL OUTFLOW</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20675" y="1551722"/>
            <a:ext cx="8477250"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defRPr/>
            </a:pPr>
            <a:r>
              <a:rPr lang="en-US" altLang="cs-CZ" sz="2200" dirty="0">
                <a:solidFill>
                  <a:srgbClr val="FF0000"/>
                </a:solidFill>
                <a:latin typeface="Arial" panose="020B0604020202020204" pitchFamily="34" charset="0"/>
              </a:rPr>
              <a:t>Variables that Influence Net Capital Outflow</a:t>
            </a:r>
            <a:endParaRPr lang="cs-CZ" altLang="cs-CZ" sz="2200" dirty="0">
              <a:solidFill>
                <a:srgbClr val="FF0000"/>
              </a:solidFill>
              <a:latin typeface="Arial" panose="020B0604020202020204" pitchFamily="34" charset="0"/>
            </a:endParaRPr>
          </a:p>
          <a:p>
            <a:pPr eaLnBrk="1" hangingPunct="1">
              <a:spcBef>
                <a:spcPct val="0"/>
              </a:spcBef>
              <a:defRPr/>
            </a:pPr>
            <a:endParaRPr lang="en-US" altLang="cs-CZ" sz="1000" dirty="0">
              <a:solidFill>
                <a:srgbClr val="FF0000"/>
              </a:solidFill>
              <a:latin typeface="Arial" panose="020B0604020202020204" pitchFamily="34" charset="0"/>
            </a:endParaRPr>
          </a:p>
          <a:p>
            <a:pPr lvl="1" eaLnBrk="1" hangingPunct="1">
              <a:spcBef>
                <a:spcPct val="0"/>
              </a:spcBef>
              <a:defRPr/>
            </a:pPr>
            <a:r>
              <a:rPr lang="en-US" altLang="cs-CZ" sz="2000" dirty="0">
                <a:latin typeface="Arial" panose="020B0604020202020204" pitchFamily="34" charset="0"/>
              </a:rPr>
              <a:t>The real interest rates being paid on foreign assets.</a:t>
            </a:r>
            <a:endParaRPr lang="cs-CZ" altLang="cs-CZ" sz="2000" dirty="0">
              <a:latin typeface="Arial" panose="020B0604020202020204" pitchFamily="34" charset="0"/>
            </a:endParaRPr>
          </a:p>
          <a:p>
            <a:pPr lvl="1" eaLnBrk="1" hangingPunct="1">
              <a:spcBef>
                <a:spcPct val="0"/>
              </a:spcBef>
              <a:defRPr/>
            </a:pPr>
            <a:endParaRPr lang="en-US" altLang="cs-CZ" sz="600" dirty="0">
              <a:latin typeface="Arial" panose="020B0604020202020204" pitchFamily="34" charset="0"/>
            </a:endParaRPr>
          </a:p>
          <a:p>
            <a:pPr lvl="1" eaLnBrk="1" hangingPunct="1">
              <a:spcBef>
                <a:spcPct val="0"/>
              </a:spcBef>
              <a:defRPr/>
            </a:pPr>
            <a:r>
              <a:rPr lang="en-US" altLang="cs-CZ" sz="2000" dirty="0">
                <a:latin typeface="Arial" panose="020B0604020202020204" pitchFamily="34" charset="0"/>
              </a:rPr>
              <a:t>The real interest rates being paid on domestic assets.</a:t>
            </a:r>
            <a:endParaRPr lang="cs-CZ" altLang="cs-CZ" sz="2000" dirty="0">
              <a:latin typeface="Arial" panose="020B0604020202020204" pitchFamily="34" charset="0"/>
            </a:endParaRPr>
          </a:p>
          <a:p>
            <a:pPr lvl="1" eaLnBrk="1" hangingPunct="1">
              <a:spcBef>
                <a:spcPct val="0"/>
              </a:spcBef>
              <a:defRPr/>
            </a:pPr>
            <a:endParaRPr lang="en-US" altLang="cs-CZ" sz="600" dirty="0">
              <a:latin typeface="Arial" panose="020B0604020202020204" pitchFamily="34" charset="0"/>
            </a:endParaRPr>
          </a:p>
          <a:p>
            <a:pPr lvl="1" eaLnBrk="1" hangingPunct="1">
              <a:spcBef>
                <a:spcPct val="0"/>
              </a:spcBef>
              <a:defRPr/>
            </a:pPr>
            <a:r>
              <a:rPr lang="en-US" altLang="cs-CZ" sz="2000" dirty="0">
                <a:latin typeface="Arial" panose="020B0604020202020204" pitchFamily="34" charset="0"/>
              </a:rPr>
              <a:t>The perceived economic and political risks of holding assets abroad.</a:t>
            </a:r>
            <a:endParaRPr lang="cs-CZ" altLang="cs-CZ" sz="2000" dirty="0">
              <a:latin typeface="Arial" panose="020B0604020202020204" pitchFamily="34" charset="0"/>
            </a:endParaRPr>
          </a:p>
          <a:p>
            <a:pPr lvl="1" eaLnBrk="1" hangingPunct="1">
              <a:spcBef>
                <a:spcPct val="0"/>
              </a:spcBef>
              <a:defRPr/>
            </a:pPr>
            <a:endParaRPr lang="en-US" altLang="cs-CZ" sz="600" dirty="0">
              <a:latin typeface="Arial" panose="020B0604020202020204" pitchFamily="34" charset="0"/>
            </a:endParaRPr>
          </a:p>
          <a:p>
            <a:pPr lvl="1" eaLnBrk="1" hangingPunct="1">
              <a:spcBef>
                <a:spcPct val="0"/>
              </a:spcBef>
              <a:defRPr/>
            </a:pPr>
            <a:r>
              <a:rPr lang="en-US" altLang="cs-CZ" sz="2000" dirty="0">
                <a:latin typeface="Arial" panose="020B0604020202020204" pitchFamily="34" charset="0"/>
              </a:rPr>
              <a:t>The government policies that affect foreign ownership of domestic assets.</a:t>
            </a:r>
          </a:p>
          <a:p>
            <a:pPr eaLnBrk="1" hangingPunct="1">
              <a:spcBef>
                <a:spcPct val="0"/>
              </a:spcBef>
              <a:defRPr/>
            </a:pPr>
            <a:endParaRPr lang="en-US" altLang="cs-CZ" sz="2200" dirty="0">
              <a:latin typeface="Arial" panose="020B0604020202020204" pitchFamily="34" charset="0"/>
            </a:endParaRPr>
          </a:p>
          <a:p>
            <a:pPr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330702896"/>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zentace_OPF_návrh [režim kompatibility]" id="{F70FC462-D9F3-4EB2-B923-5E5330675293}" vid="{CCD9E1B5-EE89-42D1-936D-BB4AE5A7B3F6}"/>
    </a:ext>
  </a:extLst>
</a:theme>
</file>

<file path=ppt/theme/theme2.xml><?xml version="1.0" encoding="utf-8"?>
<a:theme xmlns:a="http://schemas.openxmlformats.org/drawingml/2006/main" name="Vlastní návrh">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šablona</Template>
  <TotalTime>934</TotalTime>
  <Words>1722</Words>
  <Application>Microsoft Office PowerPoint</Application>
  <PresentationFormat>Předvádění na obrazovce (4:3)</PresentationFormat>
  <Paragraphs>253</Paragraphs>
  <Slides>32</Slides>
  <Notes>0</Notes>
  <HiddenSlides>0</HiddenSlides>
  <MMClips>0</MMClips>
  <ScaleCrop>false</ScaleCrop>
  <HeadingPairs>
    <vt:vector size="6" baseType="variant">
      <vt:variant>
        <vt:lpstr>Použitá písma</vt:lpstr>
      </vt:variant>
      <vt:variant>
        <vt:i4>3</vt:i4>
      </vt:variant>
      <vt:variant>
        <vt:lpstr>Motiv</vt:lpstr>
      </vt:variant>
      <vt:variant>
        <vt:i4>2</vt:i4>
      </vt:variant>
      <vt:variant>
        <vt:lpstr>Nadpisy snímků</vt:lpstr>
      </vt:variant>
      <vt:variant>
        <vt:i4>32</vt:i4>
      </vt:variant>
    </vt:vector>
  </HeadingPairs>
  <TitlesOfParts>
    <vt:vector size="37" baseType="lpstr">
      <vt:lpstr>Arial</vt:lpstr>
      <vt:lpstr>Calibri</vt:lpstr>
      <vt:lpstr>Calibri Light</vt:lpstr>
      <vt:lpstr>Motiv sady Office</vt:lpstr>
      <vt:lpstr>Vlastní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Roman Šperka</dc:creator>
  <cp:lastModifiedBy>maj0001</cp:lastModifiedBy>
  <cp:revision>104</cp:revision>
  <dcterms:created xsi:type="dcterms:W3CDTF">2016-03-17T12:08:01Z</dcterms:created>
  <dcterms:modified xsi:type="dcterms:W3CDTF">2019-09-14T15:43:36Z</dcterms:modified>
</cp:coreProperties>
</file>