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4" r:id="rId4"/>
    <p:sldId id="258" r:id="rId5"/>
    <p:sldId id="278" r:id="rId6"/>
    <p:sldId id="284" r:id="rId7"/>
    <p:sldId id="279" r:id="rId8"/>
    <p:sldId id="290" r:id="rId9"/>
    <p:sldId id="291" r:id="rId10"/>
    <p:sldId id="293" r:id="rId11"/>
    <p:sldId id="285" r:id="rId12"/>
    <p:sldId id="280" r:id="rId13"/>
    <p:sldId id="281" r:id="rId14"/>
    <p:sldId id="282" r:id="rId15"/>
    <p:sldId id="283" r:id="rId16"/>
    <p:sldId id="296" r:id="rId17"/>
    <p:sldId id="286" r:id="rId18"/>
    <p:sldId id="288" r:id="rId19"/>
    <p:sldId id="297" r:id="rId20"/>
    <p:sldId id="289" r:id="rId21"/>
    <p:sldId id="298" r:id="rId22"/>
    <p:sldId id="287" r:id="rId23"/>
    <p:sldId id="292" r:id="rId24"/>
    <p:sldId id="294" r:id="rId25"/>
    <p:sldId id="299" r:id="rId26"/>
    <p:sldId id="300" r:id="rId27"/>
    <p:sldId id="301" r:id="rId28"/>
    <p:sldId id="277" r:id="rId2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1" d="100"/>
          <a:sy n="61" d="100"/>
        </p:scale>
        <p:origin x="34" y="557"/>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15.09.2019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15.09.2019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15.09.2019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15.09.2019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15.09.2019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15.09.2019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15.09.2019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15.09.2019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15.09.2019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15.09.2019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15.09.2019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15.09.2019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15.09.2019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15.09.2019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15.09.2019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15.09.2019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15.09.2019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15.09.2019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15.09.2019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15.09.2019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15.09.2019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15.09.2019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15.09.2019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15.09.2019</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a:latin typeface="Arial" pitchFamily="34" charset="0"/>
                <a:cs typeface="Arial" pitchFamily="34" charset="0"/>
              </a:rPr>
              <a:t>THE AS-AD MODEL</a:t>
            </a:r>
          </a:p>
          <a:p>
            <a:pPr algn="ctr" eaLnBrk="1" fontAlgn="auto" hangingPunct="1">
              <a:spcBef>
                <a:spcPts val="0"/>
              </a:spcBef>
              <a:spcAft>
                <a:spcPts val="0"/>
              </a:spcAft>
              <a:defRPr/>
            </a:pPr>
            <a:r>
              <a:rPr lang="cs-CZ" b="1" dirty="0">
                <a:latin typeface="Arial" pitchFamily="34" charset="0"/>
                <a:cs typeface="Arial" pitchFamily="34" charset="0"/>
              </a:rPr>
              <a:t>LESSON VIII</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dirty="0">
                <a:latin typeface="Arial" panose="020B0604020202020204" pitchFamily="34" charset="0"/>
              </a:rPr>
              <a:t>Dr. Ingrid Majerova</a:t>
            </a:r>
            <a:endParaRPr lang="en-GB" altLang="cs-CZ" sz="1800" dirty="0">
              <a:latin typeface="Arial" panose="020B0604020202020204" pitchFamily="34" charset="0"/>
            </a:endParaRPr>
          </a:p>
          <a:p>
            <a:pPr algn="ctr" eaLnBrk="1" hangingPunct="1">
              <a:spcBef>
                <a:spcPct val="0"/>
              </a:spcBef>
              <a:buFontTx/>
              <a:buNone/>
            </a:pPr>
            <a:r>
              <a:rPr lang="cs-CZ" altLang="cs-CZ" sz="1800" dirty="0">
                <a:latin typeface="Arial" panose="020B0604020202020204" pitchFamily="34" charset="0"/>
              </a:rPr>
              <a:t>MACROECONOMICS</a:t>
            </a:r>
            <a:r>
              <a:rPr lang="en-GB" altLang="cs-CZ" sz="1800" dirty="0">
                <a:latin typeface="Arial" panose="020B0604020202020204" pitchFamily="34" charset="0"/>
              </a:rPr>
              <a:t>/</a:t>
            </a:r>
            <a:r>
              <a:rPr lang="cs-CZ" altLang="cs-CZ" sz="1800" dirty="0">
                <a:latin typeface="Arial" panose="020B0604020202020204" pitchFamily="34" charset="0"/>
              </a:rPr>
              <a:t>EVS/NAMAB</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NEGATIVE SLOPING OF AD CURVE</a:t>
            </a:r>
          </a:p>
        </p:txBody>
      </p:sp>
      <p:sp>
        <p:nvSpPr>
          <p:cNvPr id="3079" name="TextovéPole 10"/>
          <p:cNvSpPr txBox="1">
            <a:spLocks noChangeArrowheads="1"/>
          </p:cNvSpPr>
          <p:nvPr/>
        </p:nvSpPr>
        <p:spPr bwMode="auto">
          <a:xfrm>
            <a:off x="338138" y="1523285"/>
            <a:ext cx="847725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There is no need to derive in class the AD Curve from IS-LM.</a:t>
            </a:r>
            <a:endParaRPr lang="cs-CZ" altLang="cs-CZ" sz="2200" dirty="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One can go directly to the AD Curve.</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There is an important difference between the aggregate demand AD and the demand curve for a specific good.</a:t>
            </a:r>
            <a:endParaRPr lang="cs-CZ" altLang="cs-CZ" sz="2200" dirty="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demand curve for apples relates the quantity demanded for apples to the price of apples RELATIVE to the prices of other goods.</a:t>
            </a:r>
          </a:p>
          <a:p>
            <a:pPr marL="285750" indent="-285750" eaLnBrk="1" hangingPunct="1">
              <a:spcBef>
                <a:spcPct val="0"/>
              </a:spcBef>
              <a:defRPr/>
            </a:pPr>
            <a:endParaRPr lang="en-GB" altLang="cs-CZ" sz="2200" dirty="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486964" y="2447601"/>
            <a:ext cx="481610" cy="265377"/>
          </a:xfrm>
          <a:prstGeom prst="rect">
            <a:avLst/>
          </a:prstGeom>
        </p:spPr>
      </p:pic>
    </p:spTree>
    <p:extLst>
      <p:ext uri="{BB962C8B-B14F-4D97-AF65-F5344CB8AC3E}">
        <p14:creationId xmlns:p14="http://schemas.microsoft.com/office/powerpoint/2010/main" val="225367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NEGATIVE SLOPING OF AD CURVE</a:t>
            </a:r>
          </a:p>
        </p:txBody>
      </p:sp>
      <p:sp>
        <p:nvSpPr>
          <p:cNvPr id="3079" name="TextovéPole 10"/>
          <p:cNvSpPr txBox="1">
            <a:spLocks noChangeArrowheads="1"/>
          </p:cNvSpPr>
          <p:nvPr/>
        </p:nvSpPr>
        <p:spPr bwMode="auto">
          <a:xfrm>
            <a:off x="338138" y="1523285"/>
            <a:ext cx="847725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AD Curve relates the aggregate quantity of output to the general price level P</a:t>
            </a:r>
            <a:r>
              <a:rPr lang="cs-CZ" altLang="cs-CZ" sz="2200" dirty="0">
                <a:latin typeface="Arial" panose="020B0604020202020204" pitchFamily="34" charset="0"/>
              </a:rPr>
              <a:t>.</a:t>
            </a: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 For any given level of money supply M, an increase in P implies that the real supply of money M/P must go down. </a:t>
            </a:r>
            <a:endParaRPr lang="cs-CZ" altLang="cs-CZ" sz="22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It becomes harder for people to borrow money, causing the price of loans, i.e., the interest rate r to go up. </a:t>
            </a:r>
            <a:endParaRPr lang="cs-CZ" altLang="cs-CZ" sz="2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When interest increases, investment demand (and possibly consumption) decreases. Thus, aggregate demand Y goes down.</a:t>
            </a:r>
            <a:endParaRPr lang="cs-CZ" altLang="cs-CZ" sz="2000" dirty="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An increase in P can also create the so-called “real balance effect.” The resulting decline in M/P may lead people to believe that they are less wealthy. This further implies that they will reduce consumption. </a:t>
            </a:r>
            <a:r>
              <a:rPr lang="en-US" altLang="cs-CZ" sz="2200" dirty="0">
                <a:solidFill>
                  <a:srgbClr val="FF0000"/>
                </a:solidFill>
                <a:latin typeface="Arial" panose="020B0604020202020204" pitchFamily="34" charset="0"/>
              </a:rPr>
              <a:t>Thus, aggregate demand goes down. </a:t>
            </a:r>
          </a:p>
        </p:txBody>
      </p:sp>
    </p:spTree>
    <p:extLst>
      <p:ext uri="{BB962C8B-B14F-4D97-AF65-F5344CB8AC3E}">
        <p14:creationId xmlns:p14="http://schemas.microsoft.com/office/powerpoint/2010/main" val="323405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FACTORS THAT SHIFT AD CURVE</a:t>
            </a: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solidFill>
                  <a:srgbClr val="FF0000"/>
                </a:solidFill>
                <a:latin typeface="Arial" panose="020B0604020202020204" pitchFamily="34" charset="0"/>
              </a:rPr>
              <a:t>Expected future increase in output </a:t>
            </a:r>
            <a:endParaRPr lang="cs-CZ" altLang="cs-CZ" sz="2200" dirty="0">
              <a:solidFill>
                <a:srgbClr val="FF0000"/>
              </a:solidFill>
              <a:latin typeface="Arial" panose="020B0604020202020204" pitchFamily="34" charset="0"/>
            </a:endParaRPr>
          </a:p>
          <a:p>
            <a:pPr lvl="1" eaLnBrk="1" hangingPunct="1">
              <a:spcBef>
                <a:spcPct val="0"/>
              </a:spcBef>
              <a:buNone/>
              <a:defRPr/>
            </a:pPr>
            <a:r>
              <a:rPr lang="en-US" altLang="cs-CZ" sz="2000" dirty="0">
                <a:latin typeface="Arial" panose="020B0604020202020204" pitchFamily="34" charset="0"/>
              </a:rPr>
              <a:t>=&gt;reduces desired saving, raises desired present consumption =&gt; shifts AD curve </a:t>
            </a:r>
            <a:r>
              <a:rPr lang="en-US" altLang="cs-CZ" sz="2000" b="1" dirty="0">
                <a:latin typeface="Arial" panose="020B0604020202020204" pitchFamily="34" charset="0"/>
              </a:rPr>
              <a:t>to the right.</a:t>
            </a:r>
            <a:endParaRPr lang="cs-CZ" altLang="cs-CZ" sz="2000" b="1" dirty="0">
              <a:latin typeface="Arial" panose="020B0604020202020204" pitchFamily="34" charset="0"/>
            </a:endParaRPr>
          </a:p>
          <a:p>
            <a:pPr lvl="1" eaLnBrk="1" hangingPunct="1">
              <a:spcBef>
                <a:spcPct val="0"/>
              </a:spcBef>
              <a:buNone/>
              <a:defRPr/>
            </a:pPr>
            <a:endParaRPr lang="en-US" altLang="cs-CZ" sz="1000" b="1" dirty="0">
              <a:latin typeface="Arial" panose="020B0604020202020204" pitchFamily="34" charset="0"/>
            </a:endParaRPr>
          </a:p>
          <a:p>
            <a:pPr marL="285750" indent="-285750" eaLnBrk="1" hangingPunct="1">
              <a:spcBef>
                <a:spcPct val="0"/>
              </a:spcBef>
              <a:defRPr/>
            </a:pPr>
            <a:r>
              <a:rPr lang="en-US" altLang="cs-CZ" sz="2200" dirty="0">
                <a:solidFill>
                  <a:srgbClr val="307871"/>
                </a:solidFill>
                <a:latin typeface="Arial" panose="020B0604020202020204" pitchFamily="34" charset="0"/>
              </a:rPr>
              <a:t>Increase in government spending</a:t>
            </a:r>
            <a:r>
              <a:rPr lang="en-US" altLang="cs-CZ" sz="2200" dirty="0">
                <a:latin typeface="Arial" panose="020B0604020202020204" pitchFamily="34" charset="0"/>
              </a:rPr>
              <a:t>.</a:t>
            </a:r>
            <a:endParaRPr lang="cs-CZ" altLang="cs-CZ" sz="2200" dirty="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7030A0"/>
                </a:solidFill>
                <a:latin typeface="Arial" panose="020B0604020202020204" pitchFamily="34" charset="0"/>
              </a:rPr>
              <a:t>Reduction in corporate or salary taxes</a:t>
            </a:r>
            <a:r>
              <a:rPr lang="en-US" altLang="cs-CZ" sz="2200" dirty="0">
                <a:latin typeface="Arial" panose="020B0604020202020204" pitchFamily="34" charset="0"/>
              </a:rPr>
              <a:t>.</a:t>
            </a:r>
            <a:endParaRPr lang="cs-CZ" altLang="cs-CZ" sz="2200" dirty="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chemeClr val="accent6">
                    <a:lumMod val="75000"/>
                  </a:schemeClr>
                </a:solidFill>
                <a:latin typeface="Arial" panose="020B0604020202020204" pitchFamily="34" charset="0"/>
              </a:rPr>
              <a:t>Increase in M </a:t>
            </a:r>
            <a:endParaRPr lang="cs-CZ" altLang="cs-CZ" sz="2200" dirty="0">
              <a:solidFill>
                <a:schemeClr val="accent6">
                  <a:lumMod val="75000"/>
                </a:schemeClr>
              </a:solidFill>
              <a:latin typeface="Arial" panose="020B0604020202020204" pitchFamily="34" charset="0"/>
            </a:endParaRPr>
          </a:p>
          <a:p>
            <a:pPr lvl="1" eaLnBrk="1" hangingPunct="1">
              <a:spcBef>
                <a:spcPct val="0"/>
              </a:spcBef>
              <a:buNone/>
              <a:defRPr/>
            </a:pPr>
            <a:r>
              <a:rPr lang="en-US" altLang="cs-CZ" sz="2000" dirty="0">
                <a:latin typeface="Arial" panose="020B0604020202020204" pitchFamily="34" charset="0"/>
              </a:rPr>
              <a:t>=&gt; real supply of money goes up =&gt; easier to borrow money =&gt; interest rate goes down =&gt;output goes up.</a:t>
            </a:r>
          </a:p>
        </p:txBody>
      </p:sp>
    </p:spTree>
    <p:extLst>
      <p:ext uri="{BB962C8B-B14F-4D97-AF65-F5344CB8AC3E}">
        <p14:creationId xmlns:p14="http://schemas.microsoft.com/office/powerpoint/2010/main" val="241850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AGGREGATE SUPPLY AS</a:t>
            </a:r>
          </a:p>
        </p:txBody>
      </p:sp>
      <p:sp>
        <p:nvSpPr>
          <p:cNvPr id="3079" name="TextovéPole 10"/>
          <p:cNvSpPr txBox="1">
            <a:spLocks noChangeArrowheads="1"/>
          </p:cNvSpPr>
          <p:nvPr/>
        </p:nvSpPr>
        <p:spPr bwMode="auto">
          <a:xfrm>
            <a:off x="338138" y="1523285"/>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implications of the IS-LM framework are not really different from those of the AD curve.</a:t>
            </a:r>
            <a:endParaRPr lang="cs-CZ" altLang="cs-CZ" sz="2200" dirty="0">
              <a:latin typeface="Arial" panose="020B0604020202020204" pitchFamily="34" charset="0"/>
            </a:endParaRPr>
          </a:p>
          <a:p>
            <a:pPr eaLnBrk="1" hangingPunct="1">
              <a:spcBef>
                <a:spcPct val="0"/>
              </a:spcBef>
              <a:buNone/>
              <a:defRPr/>
            </a:pPr>
            <a:endParaRPr lang="cs-CZ"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more important addition is the aggregate supply</a:t>
            </a:r>
            <a:r>
              <a:rPr lang="cs-CZ" altLang="cs-CZ" sz="2200" dirty="0">
                <a:latin typeface="Arial" panose="020B0604020202020204" pitchFamily="34" charset="0"/>
              </a:rPr>
              <a:t>.</a:t>
            </a:r>
          </a:p>
          <a:p>
            <a:pPr eaLnBrk="1" hangingPunct="1">
              <a:spcBef>
                <a:spcPct val="0"/>
              </a:spcBef>
              <a:buNone/>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a:t>
            </a:r>
            <a:r>
              <a:rPr lang="en-US" altLang="cs-CZ" sz="2200" dirty="0">
                <a:solidFill>
                  <a:srgbClr val="FF0000"/>
                </a:solidFill>
                <a:latin typeface="Arial" panose="020B0604020202020204" pitchFamily="34" charset="0"/>
              </a:rPr>
              <a:t>classical model </a:t>
            </a:r>
            <a:r>
              <a:rPr lang="en-US" altLang="cs-CZ" sz="2200" dirty="0">
                <a:latin typeface="Arial" panose="020B0604020202020204" pitchFamily="34" charset="0"/>
              </a:rPr>
              <a:t>postulates that the </a:t>
            </a:r>
            <a:r>
              <a:rPr lang="en-US" altLang="cs-CZ" sz="2200" dirty="0">
                <a:solidFill>
                  <a:srgbClr val="FF0000"/>
                </a:solidFill>
                <a:latin typeface="Arial" panose="020B0604020202020204" pitchFamily="34" charset="0"/>
              </a:rPr>
              <a:t>AS curve is vertical</a:t>
            </a:r>
            <a:r>
              <a:rPr lang="en-US" altLang="cs-CZ" sz="2200" dirty="0">
                <a:latin typeface="Arial" panose="020B0604020202020204" pitchFamily="34" charset="0"/>
              </a:rPr>
              <a:t>, i.e., aggregate quantity produced in the economy Y is independent of the price level P.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Quantity supplied in an economy depends on labor employed, amount of capital used, technological level, human capital (health, knowledge) of its workers, efficiency in production, institutional support (such as good government or well defined property rights)</a:t>
            </a:r>
            <a:r>
              <a:rPr lang="en-US" altLang="cs-CZ" sz="2200" dirty="0">
                <a:latin typeface="Arial" panose="020B0604020202020204" pitchFamily="34" charset="0"/>
              </a:rPr>
              <a:t> and so on.</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338843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LONG-RUN AND SHORT-RUN AS</a:t>
            </a:r>
          </a:p>
        </p:txBody>
      </p:sp>
      <p:sp>
        <p:nvSpPr>
          <p:cNvPr id="3079" name="TextovéPole 10"/>
          <p:cNvSpPr txBox="1">
            <a:spLocks noChangeArrowheads="1"/>
          </p:cNvSpPr>
          <p:nvPr/>
        </p:nvSpPr>
        <p:spPr bwMode="auto">
          <a:xfrm>
            <a:off x="338138" y="1523285"/>
            <a:ext cx="847725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400" dirty="0">
                <a:latin typeface="Arial" panose="020B0604020202020204" pitchFamily="34" charset="0"/>
              </a:rPr>
              <a:t>Compared to the AD curve, one has to distinguish between the short run AS (SRAS) and the long run AS (LRAS):</a:t>
            </a:r>
            <a:endParaRPr lang="cs-CZ" altLang="cs-CZ" sz="2400" dirty="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1028700" lvl="1" eaLnBrk="1" hangingPunct="1">
              <a:spcBef>
                <a:spcPct val="0"/>
              </a:spcBef>
              <a:defRPr/>
            </a:pPr>
            <a:r>
              <a:rPr lang="en-US" altLang="cs-CZ" sz="2000" dirty="0">
                <a:solidFill>
                  <a:srgbClr val="FF0000"/>
                </a:solidFill>
                <a:latin typeface="Arial" panose="020B0604020202020204" pitchFamily="34" charset="0"/>
              </a:rPr>
              <a:t>LRAS</a:t>
            </a:r>
            <a:r>
              <a:rPr lang="en-US" altLang="cs-CZ" sz="2000" dirty="0">
                <a:latin typeface="Arial" panose="020B0604020202020204" pitchFamily="34" charset="0"/>
              </a:rPr>
              <a:t>: In the long run, the productive capacity of the economy does not depend on prices</a:t>
            </a:r>
          </a:p>
          <a:p>
            <a:pPr marL="1028700" lvl="1" eaLnBrk="1" hangingPunct="1">
              <a:spcBef>
                <a:spcPct val="0"/>
              </a:spcBef>
              <a:defRPr/>
            </a:pPr>
            <a:r>
              <a:rPr lang="en-US" altLang="cs-CZ" sz="2000" dirty="0">
                <a:solidFill>
                  <a:srgbClr val="FF0000"/>
                </a:solidFill>
                <a:latin typeface="Arial" panose="020B0604020202020204" pitchFamily="34" charset="0"/>
              </a:rPr>
              <a:t>SRAS</a:t>
            </a:r>
            <a:r>
              <a:rPr lang="en-US" altLang="cs-CZ" sz="2000" dirty="0">
                <a:latin typeface="Arial" panose="020B0604020202020204" pitchFamily="34" charset="0"/>
              </a:rPr>
              <a:t>: A change in prices changes the real cost of </a:t>
            </a:r>
            <a:r>
              <a:rPr lang="en-US" altLang="cs-CZ" sz="2000" dirty="0" err="1">
                <a:latin typeface="Arial" panose="020B0604020202020204" pitchFamily="34" charset="0"/>
              </a:rPr>
              <a:t>labour</a:t>
            </a:r>
            <a:r>
              <a:rPr lang="en-US" altLang="cs-CZ" sz="2000" dirty="0">
                <a:latin typeface="Arial" panose="020B0604020202020204" pitchFamily="34" charset="0"/>
              </a:rPr>
              <a:t>, affecting the productive capacity of the economy.</a:t>
            </a:r>
          </a:p>
          <a:p>
            <a:pPr marL="285750" indent="-285750" eaLnBrk="1" hangingPunct="1">
              <a:spcBef>
                <a:spcPct val="0"/>
              </a:spcBef>
              <a:defRPr/>
            </a:pPr>
            <a:endParaRPr lang="en-US" altLang="cs-CZ" sz="2000" dirty="0">
              <a:latin typeface="Arial" panose="020B0604020202020204" pitchFamily="34" charset="0"/>
            </a:endParaRPr>
          </a:p>
          <a:p>
            <a:pPr marL="285750" indent="-285750" eaLnBrk="1" hangingPunct="1">
              <a:spcBef>
                <a:spcPct val="0"/>
              </a:spcBef>
              <a:defRPr/>
            </a:pPr>
            <a:r>
              <a:rPr lang="en-US" altLang="cs-CZ" sz="2000" b="1" dirty="0">
                <a:latin typeface="Arial" panose="020B0604020202020204" pitchFamily="34" charset="0"/>
              </a:rPr>
              <a:t>Beware: The positive slope of the SRAS curve is NOT linked to the slope of micro supply curves !</a:t>
            </a:r>
          </a:p>
          <a:p>
            <a:pPr marL="285750" indent="-285750" eaLnBrk="1" hangingPunct="1">
              <a:spcBef>
                <a:spcPct val="0"/>
              </a:spcBef>
              <a:defRPr/>
            </a:pPr>
            <a:endParaRPr lang="cs-CZ" altLang="cs-CZ" sz="2000" dirty="0">
              <a:latin typeface="Arial" panose="020B0604020202020204" pitchFamily="34" charset="0"/>
            </a:endParaRPr>
          </a:p>
          <a:p>
            <a:pPr marL="285750" indent="-285750" eaLnBrk="1" hangingPunct="1">
              <a:spcBef>
                <a:spcPct val="0"/>
              </a:spcBef>
              <a:defRPr/>
            </a:pPr>
            <a:endParaRPr lang="cs-CZ" altLang="cs-CZ" sz="10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pic>
        <p:nvPicPr>
          <p:cNvPr id="2" name="Obrázek 1"/>
          <p:cNvPicPr>
            <a:picLocks noChangeAspect="1"/>
          </p:cNvPicPr>
          <p:nvPr/>
        </p:nvPicPr>
        <p:blipFill rotWithShape="1">
          <a:blip r:embed="rId2"/>
          <a:srcRect l="11197" t="5625" r="12393" b="7105"/>
          <a:stretch/>
        </p:blipFill>
        <p:spPr>
          <a:xfrm>
            <a:off x="5227608" y="4520242"/>
            <a:ext cx="3398808" cy="2191110"/>
          </a:xfrm>
          <a:prstGeom prst="rect">
            <a:avLst/>
          </a:prstGeom>
        </p:spPr>
      </p:pic>
    </p:spTree>
    <p:extLst>
      <p:ext uri="{BB962C8B-B14F-4D97-AF65-F5344CB8AC3E}">
        <p14:creationId xmlns:p14="http://schemas.microsoft.com/office/powerpoint/2010/main" val="2831899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LONG-RUN AND SHORT-RUN AS</a:t>
            </a:r>
          </a:p>
        </p:txBody>
      </p:sp>
      <p:sp>
        <p:nvSpPr>
          <p:cNvPr id="3079" name="TextovéPole 10"/>
          <p:cNvSpPr txBox="1">
            <a:spLocks noChangeArrowheads="1"/>
          </p:cNvSpPr>
          <p:nvPr/>
        </p:nvSpPr>
        <p:spPr bwMode="auto">
          <a:xfrm>
            <a:off x="338138" y="1523285"/>
            <a:ext cx="84772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It is often argued that in the short run, shifting of the AD curve may still have some effects on output and price level.</a:t>
            </a:r>
            <a:endParaRPr lang="cs-CZ" altLang="cs-CZ" sz="2200" dirty="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solidFill>
                  <a:srgbClr val="FF0000"/>
                </a:solidFill>
                <a:latin typeface="Arial" panose="020B0604020202020204" pitchFamily="34" charset="0"/>
              </a:rPr>
              <a:t>The short-run AS curve is postulated to be positively sloping</a:t>
            </a:r>
            <a:r>
              <a:rPr lang="en-US" altLang="cs-CZ" sz="2200" dirty="0">
                <a:latin typeface="Arial" panose="020B0604020202020204" pitchFamily="34" charset="0"/>
              </a:rPr>
              <a:t>.</a:t>
            </a:r>
            <a:endParaRPr lang="cs-CZ" altLang="cs-CZ" sz="2200" dirty="0">
              <a:latin typeface="Arial" panose="020B0604020202020204" pitchFamily="34" charset="0"/>
            </a:endParaRPr>
          </a:p>
          <a:p>
            <a:pPr marL="285750" indent="-285750" eaLnBrk="1" hangingPunct="1">
              <a:spcBef>
                <a:spcPct val="0"/>
              </a:spcBef>
              <a:defRPr/>
            </a:pPr>
            <a:endParaRPr lang="cs-CZ" altLang="cs-CZ" sz="8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output Y may rise above the full-employment output temporarily when P is higher than expected</a:t>
            </a:r>
            <a:endParaRPr lang="cs-CZ" altLang="cs-CZ" sz="2000" dirty="0">
              <a:latin typeface="Arial" panose="020B0604020202020204" pitchFamily="34" charset="0"/>
            </a:endParaRPr>
          </a:p>
          <a:p>
            <a:pPr marL="1028700" lvl="1" eaLnBrk="1" hangingPunct="1">
              <a:spcBef>
                <a:spcPct val="0"/>
              </a:spcBef>
              <a:defRPr/>
            </a:pPr>
            <a:endParaRPr lang="en-US" altLang="cs-CZ" sz="8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An increase in the general price level P will cause producers to observe that the prices of the goods that they produce go up. They may mistakenly believe that this is due to an increase in the demand of the specific goods they produce and therefore will decide to produce more. Later on, they will discover that there is in fact no change in the demand and will cut back production. </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1435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VARIOUS FORM OF AS CURVE</a:t>
            </a: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0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pic>
        <p:nvPicPr>
          <p:cNvPr id="2" name="Obrázek 1"/>
          <p:cNvPicPr>
            <a:picLocks noChangeAspect="1"/>
          </p:cNvPicPr>
          <p:nvPr/>
        </p:nvPicPr>
        <p:blipFill rotWithShape="1">
          <a:blip r:embed="rId2"/>
          <a:srcRect l="1698" t="20377" r="2263" b="4906"/>
          <a:stretch/>
        </p:blipFill>
        <p:spPr>
          <a:xfrm>
            <a:off x="185917" y="1438275"/>
            <a:ext cx="8781691" cy="5124092"/>
          </a:xfrm>
          <a:prstGeom prst="rect">
            <a:avLst/>
          </a:prstGeom>
        </p:spPr>
      </p:pic>
    </p:spTree>
    <p:extLst>
      <p:ext uri="{BB962C8B-B14F-4D97-AF65-F5344CB8AC3E}">
        <p14:creationId xmlns:p14="http://schemas.microsoft.com/office/powerpoint/2010/main" val="356338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EQUILIBRIUM IN AS-AD MODEL</a:t>
            </a: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0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pic>
        <p:nvPicPr>
          <p:cNvPr id="5" name="Obrázek 4"/>
          <p:cNvPicPr>
            <a:picLocks noChangeAspect="1"/>
          </p:cNvPicPr>
          <p:nvPr/>
        </p:nvPicPr>
        <p:blipFill>
          <a:blip r:embed="rId2"/>
          <a:stretch>
            <a:fillRect/>
          </a:stretch>
        </p:blipFill>
        <p:spPr>
          <a:xfrm>
            <a:off x="2282031" y="1525113"/>
            <a:ext cx="4572000" cy="4572000"/>
          </a:xfrm>
          <a:prstGeom prst="rect">
            <a:avLst/>
          </a:prstGeom>
        </p:spPr>
      </p:pic>
    </p:spTree>
    <p:extLst>
      <p:ext uri="{BB962C8B-B14F-4D97-AF65-F5344CB8AC3E}">
        <p14:creationId xmlns:p14="http://schemas.microsoft.com/office/powerpoint/2010/main" val="2284142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EQUILIBRIUM IN AS-AD MODEL</a:t>
            </a:r>
          </a:p>
        </p:txBody>
      </p:sp>
      <p:sp>
        <p:nvSpPr>
          <p:cNvPr id="3079" name="TextovéPole 10"/>
          <p:cNvSpPr txBox="1">
            <a:spLocks noChangeArrowheads="1"/>
          </p:cNvSpPr>
          <p:nvPr/>
        </p:nvSpPr>
        <p:spPr bwMode="auto">
          <a:xfrm>
            <a:off x="338138" y="1523285"/>
            <a:ext cx="847725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000" dirty="0">
                <a:latin typeface="Arial" panose="020B0604020202020204" pitchFamily="34" charset="0"/>
              </a:rPr>
              <a:t>Shocks to demand and supply lead to </a:t>
            </a:r>
            <a:r>
              <a:rPr lang="en-US" altLang="cs-CZ" sz="2000" b="1" dirty="0">
                <a:latin typeface="Arial" panose="020B0604020202020204" pitchFamily="34" charset="0"/>
              </a:rPr>
              <a:t>fluctuations</a:t>
            </a:r>
            <a:r>
              <a:rPr lang="en-US" altLang="cs-CZ" sz="2000" dirty="0">
                <a:latin typeface="Arial" panose="020B0604020202020204" pitchFamily="34" charset="0"/>
              </a:rPr>
              <a:t> at the macroeconomic level. </a:t>
            </a:r>
            <a:endParaRPr lang="cs-CZ" altLang="cs-CZ" sz="2000" dirty="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000" dirty="0">
                <a:latin typeface="Arial" panose="020B0604020202020204" pitchFamily="34" charset="0"/>
              </a:rPr>
              <a:t>By “shocks” economists </a:t>
            </a:r>
            <a:r>
              <a:rPr lang="en-US" altLang="cs-CZ" sz="2000" b="1" dirty="0">
                <a:solidFill>
                  <a:srgbClr val="FF0000"/>
                </a:solidFill>
                <a:latin typeface="Arial" panose="020B0604020202020204" pitchFamily="34" charset="0"/>
              </a:rPr>
              <a:t>mean exogenous variations to supply and demand</a:t>
            </a:r>
            <a:endParaRPr lang="cs-CZ" altLang="cs-CZ" sz="2000" b="1" dirty="0">
              <a:solidFill>
                <a:srgbClr val="FF0000"/>
              </a:solidFill>
              <a:latin typeface="Arial" panose="020B0604020202020204" pitchFamily="34" charset="0"/>
            </a:endParaRPr>
          </a:p>
          <a:p>
            <a:pPr marL="285750" indent="-285750" eaLnBrk="1" hangingPunct="1">
              <a:spcBef>
                <a:spcPct val="0"/>
              </a:spcBef>
              <a:defRPr/>
            </a:pPr>
            <a:endParaRPr lang="en-US" altLang="cs-CZ" sz="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A demand shock modifies aggregate demand: increase in G or T, change in M, etc.</a:t>
            </a:r>
          </a:p>
          <a:p>
            <a:pPr marL="1028700" lvl="1" eaLnBrk="1" hangingPunct="1">
              <a:spcBef>
                <a:spcPct val="0"/>
              </a:spcBef>
              <a:defRPr/>
            </a:pPr>
            <a:r>
              <a:rPr lang="en-US" altLang="cs-CZ" sz="1800" dirty="0">
                <a:latin typeface="Arial" panose="020B0604020202020204" pitchFamily="34" charset="0"/>
              </a:rPr>
              <a:t>A supply shock modifies aggregate supply: increase in oil prices, change in technology, etc. </a:t>
            </a: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000" dirty="0" err="1">
                <a:solidFill>
                  <a:srgbClr val="FF0000"/>
                </a:solidFill>
                <a:latin typeface="Arial" panose="020B0604020202020204" pitchFamily="34" charset="0"/>
              </a:rPr>
              <a:t>Stabilisation</a:t>
            </a:r>
            <a:r>
              <a:rPr lang="en-US" altLang="cs-CZ" sz="2000" dirty="0">
                <a:solidFill>
                  <a:srgbClr val="FF0000"/>
                </a:solidFill>
                <a:latin typeface="Arial" panose="020B0604020202020204" pitchFamily="34" charset="0"/>
              </a:rPr>
              <a:t> policies </a:t>
            </a:r>
            <a:r>
              <a:rPr lang="en-US" altLang="cs-CZ" sz="2000" dirty="0">
                <a:latin typeface="Arial" panose="020B0604020202020204" pitchFamily="34" charset="0"/>
              </a:rPr>
              <a:t>are policies that attempt to keep output, inflation and employment around their long run equilibrium levels</a:t>
            </a:r>
            <a:r>
              <a:rPr lang="cs-CZ" altLang="cs-CZ" sz="2000" dirty="0">
                <a:latin typeface="Arial" panose="020B0604020202020204" pitchFamily="34" charset="0"/>
              </a:rPr>
              <a:t>.</a:t>
            </a:r>
          </a:p>
          <a:p>
            <a:pPr marL="285750" indent="-285750" eaLnBrk="1" hangingPunct="1">
              <a:spcBef>
                <a:spcPct val="0"/>
              </a:spcBef>
              <a:defRPr/>
            </a:pPr>
            <a:endParaRPr lang="en-US" altLang="cs-CZ" sz="10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aim is to </a:t>
            </a:r>
            <a:r>
              <a:rPr lang="en-US" altLang="cs-CZ" sz="1800" b="1" dirty="0" err="1">
                <a:latin typeface="Arial" panose="020B0604020202020204" pitchFamily="34" charset="0"/>
              </a:rPr>
              <a:t>minimise</a:t>
            </a:r>
            <a:r>
              <a:rPr lang="en-US" altLang="cs-CZ" sz="1800" dirty="0">
                <a:latin typeface="Arial" panose="020B0604020202020204" pitchFamily="34" charset="0"/>
              </a:rPr>
              <a:t> the fluctuations around equilibrium</a:t>
            </a:r>
            <a:r>
              <a:rPr lang="cs-CZ" altLang="cs-CZ" sz="1800" dirty="0">
                <a:latin typeface="Arial" panose="020B0604020202020204" pitchFamily="34" charset="0"/>
              </a:rPr>
              <a:t>.</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171553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THE 1970s OIL SHOCKS IN AS-AD MODEL</a:t>
            </a: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0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pic>
        <p:nvPicPr>
          <p:cNvPr id="2" name="Obrázek 1"/>
          <p:cNvPicPr>
            <a:picLocks noChangeAspect="1"/>
          </p:cNvPicPr>
          <p:nvPr/>
        </p:nvPicPr>
        <p:blipFill rotWithShape="1">
          <a:blip r:embed="rId2"/>
          <a:srcRect l="4648" t="19569" r="4040" b="12749"/>
          <a:stretch/>
        </p:blipFill>
        <p:spPr>
          <a:xfrm>
            <a:off x="260812" y="1506240"/>
            <a:ext cx="4423697" cy="2431473"/>
          </a:xfrm>
          <a:prstGeom prst="rect">
            <a:avLst/>
          </a:prstGeom>
        </p:spPr>
      </p:pic>
      <p:pic>
        <p:nvPicPr>
          <p:cNvPr id="3" name="Obrázek 2"/>
          <p:cNvPicPr>
            <a:picLocks noChangeAspect="1"/>
          </p:cNvPicPr>
          <p:nvPr/>
        </p:nvPicPr>
        <p:blipFill rotWithShape="1">
          <a:blip r:embed="rId3"/>
          <a:srcRect l="3019" t="22365" r="7170" b="10692"/>
          <a:stretch/>
        </p:blipFill>
        <p:spPr>
          <a:xfrm>
            <a:off x="4231719" y="3954758"/>
            <a:ext cx="4583669" cy="2562437"/>
          </a:xfrm>
          <a:prstGeom prst="rect">
            <a:avLst/>
          </a:prstGeom>
        </p:spPr>
      </p:pic>
    </p:spTree>
    <p:extLst>
      <p:ext uri="{BB962C8B-B14F-4D97-AF65-F5344CB8AC3E}">
        <p14:creationId xmlns:p14="http://schemas.microsoft.com/office/powerpoint/2010/main" val="42153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en-GB" altLang="cs-CZ" sz="2200" dirty="0">
                <a:latin typeface="Arial" panose="020B0604020202020204" pitchFamily="34" charset="0"/>
              </a:rPr>
              <a:t> </a:t>
            </a:r>
            <a:r>
              <a:rPr lang="cs-CZ" altLang="cs-CZ" sz="2200" dirty="0" err="1">
                <a:latin typeface="Arial" panose="020B0604020202020204" pitchFamily="34" charset="0"/>
              </a:rPr>
              <a:t>The</a:t>
            </a:r>
            <a:r>
              <a:rPr lang="cs-CZ" altLang="cs-CZ" sz="2200" dirty="0">
                <a:latin typeface="Arial" panose="020B0604020202020204" pitchFamily="34" charset="0"/>
              </a:rPr>
              <a:t> </a:t>
            </a:r>
            <a:r>
              <a:rPr lang="cs-CZ" altLang="cs-CZ" sz="2200" dirty="0" err="1">
                <a:latin typeface="Arial" panose="020B0604020202020204" pitchFamily="34" charset="0"/>
              </a:rPr>
              <a:t>Characteristic</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Model</a:t>
            </a: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Construction</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AD </a:t>
            </a:r>
            <a:r>
              <a:rPr lang="cs-CZ" altLang="cs-CZ" sz="2200" dirty="0" err="1">
                <a:latin typeface="Arial" panose="020B0604020202020204" pitchFamily="34" charset="0"/>
              </a:rPr>
              <a:t>Curve</a:t>
            </a:r>
            <a:endParaRPr lang="cs-CZ" altLang="cs-CZ" sz="2200" dirty="0">
              <a:latin typeface="Arial" panose="020B0604020202020204" pitchFamily="34" charset="0"/>
            </a:endParaRP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Construction</a:t>
            </a:r>
            <a:r>
              <a:rPr lang="cs-CZ" altLang="cs-CZ" sz="2200" dirty="0">
                <a:latin typeface="Arial" panose="020B0604020202020204" pitchFamily="34" charset="0"/>
              </a:rPr>
              <a:t> </a:t>
            </a:r>
            <a:r>
              <a:rPr lang="cs-CZ" altLang="cs-CZ" sz="2200" dirty="0" err="1">
                <a:latin typeface="Arial" panose="020B0604020202020204" pitchFamily="34" charset="0"/>
              </a:rPr>
              <a:t>of</a:t>
            </a:r>
            <a:r>
              <a:rPr lang="cs-CZ" altLang="cs-CZ" sz="2200" dirty="0">
                <a:latin typeface="Arial" panose="020B0604020202020204" pitchFamily="34" charset="0"/>
              </a:rPr>
              <a:t> AS </a:t>
            </a:r>
            <a:r>
              <a:rPr lang="cs-CZ" altLang="cs-CZ" sz="2200" dirty="0" err="1">
                <a:latin typeface="Arial" panose="020B0604020202020204" pitchFamily="34" charset="0"/>
              </a:rPr>
              <a:t>Curve</a:t>
            </a:r>
            <a:endParaRPr lang="cs-CZ" altLang="cs-CZ" sz="2200" dirty="0">
              <a:latin typeface="Arial" panose="020B0604020202020204" pitchFamily="34" charset="0"/>
            </a:endParaRP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Short</a:t>
            </a:r>
            <a:r>
              <a:rPr lang="cs-CZ" altLang="cs-CZ" sz="2200" dirty="0">
                <a:latin typeface="Arial" panose="020B0604020202020204" pitchFamily="34" charset="0"/>
              </a:rPr>
              <a:t> and Long Run AS</a:t>
            </a:r>
          </a:p>
          <a:p>
            <a:pPr eaLnBrk="1" hangingPunct="1">
              <a:spcBef>
                <a:spcPct val="0"/>
              </a:spcBef>
              <a:buFont typeface="+mj-lt"/>
              <a:buAutoNum type="arabicPeriod"/>
              <a:defRPr/>
            </a:pPr>
            <a:endParaRPr lang="cs-CZ" altLang="cs-CZ" sz="2200" dirty="0">
              <a:latin typeface="Arial" panose="020B0604020202020204" pitchFamily="34" charset="0"/>
            </a:endParaRPr>
          </a:p>
          <a:p>
            <a:pPr eaLnBrk="1" hangingPunct="1">
              <a:spcBef>
                <a:spcPct val="0"/>
              </a:spcBef>
              <a:buFont typeface="+mj-lt"/>
              <a:buAutoNum type="arabicPeriod"/>
              <a:defRPr/>
            </a:pPr>
            <a:r>
              <a:rPr lang="cs-CZ" altLang="cs-CZ" sz="2200" dirty="0">
                <a:latin typeface="Arial" panose="020B0604020202020204" pitchFamily="34" charset="0"/>
              </a:rPr>
              <a:t>AS-AD </a:t>
            </a:r>
            <a:r>
              <a:rPr lang="cs-CZ" altLang="cs-CZ" sz="2200" dirty="0" err="1">
                <a:latin typeface="Arial" panose="020B0604020202020204" pitchFamily="34" charset="0"/>
              </a:rPr>
              <a:t>Equilibrium</a:t>
            </a: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163312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EQUILIBRIUM IN AS-AD MODEL</a:t>
            </a:r>
          </a:p>
        </p:txBody>
      </p:sp>
      <p:sp>
        <p:nvSpPr>
          <p:cNvPr id="3079" name="TextovéPole 10"/>
          <p:cNvSpPr txBox="1">
            <a:spLocks noChangeArrowheads="1"/>
          </p:cNvSpPr>
          <p:nvPr/>
        </p:nvSpPr>
        <p:spPr bwMode="auto">
          <a:xfrm>
            <a:off x="338138" y="1523285"/>
            <a:ext cx="84772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400" dirty="0">
                <a:latin typeface="Arial" panose="020B0604020202020204" pitchFamily="34" charset="0"/>
              </a:rPr>
              <a:t>The AS-AD model allows a better understanding of how to coordinate </a:t>
            </a:r>
            <a:r>
              <a:rPr lang="en-US" altLang="cs-CZ" sz="2400" dirty="0" err="1">
                <a:solidFill>
                  <a:srgbClr val="FF0000"/>
                </a:solidFill>
                <a:latin typeface="Arial" panose="020B0604020202020204" pitchFamily="34" charset="0"/>
              </a:rPr>
              <a:t>stabilisation</a:t>
            </a:r>
            <a:r>
              <a:rPr lang="en-US" altLang="cs-CZ" sz="2400" dirty="0">
                <a:solidFill>
                  <a:srgbClr val="FF0000"/>
                </a:solidFill>
                <a:latin typeface="Arial" panose="020B0604020202020204" pitchFamily="34" charset="0"/>
              </a:rPr>
              <a:t> policies</a:t>
            </a:r>
            <a:endParaRPr lang="cs-CZ" altLang="cs-CZ" sz="2400" dirty="0">
              <a:solidFill>
                <a:srgbClr val="FF0000"/>
              </a:solidFill>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The best response to a </a:t>
            </a:r>
            <a:r>
              <a:rPr lang="en-US" altLang="cs-CZ" sz="2000" b="1" dirty="0">
                <a:latin typeface="Arial" panose="020B0604020202020204" pitchFamily="34" charset="0"/>
              </a:rPr>
              <a:t>demand shock </a:t>
            </a:r>
            <a:r>
              <a:rPr lang="en-US" altLang="cs-CZ" sz="2000" dirty="0">
                <a:latin typeface="Arial" panose="020B0604020202020204" pitchFamily="34" charset="0"/>
              </a:rPr>
              <a:t>is a demand policy (such as a fiscal stimulus policy)</a:t>
            </a:r>
            <a:r>
              <a:rPr lang="cs-CZ" altLang="cs-CZ" sz="2000" dirty="0">
                <a:latin typeface="Arial" panose="020B0604020202020204" pitchFamily="34" charset="0"/>
              </a:rPr>
              <a:t>.</a:t>
            </a:r>
          </a:p>
          <a:p>
            <a:pPr marL="285750" indent="-285750" eaLnBrk="1" hangingPunct="1">
              <a:spcBef>
                <a:spcPct val="0"/>
              </a:spcBef>
              <a:defRPr/>
            </a:pPr>
            <a:endParaRPr lang="en-US" altLang="cs-CZ" sz="1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The best response to a </a:t>
            </a:r>
            <a:r>
              <a:rPr lang="en-US" altLang="cs-CZ" sz="2000" b="1" dirty="0">
                <a:latin typeface="Arial" panose="020B0604020202020204" pitchFamily="34" charset="0"/>
              </a:rPr>
              <a:t>supply shock </a:t>
            </a:r>
            <a:r>
              <a:rPr lang="en-US" altLang="cs-CZ" sz="2000" dirty="0">
                <a:latin typeface="Arial" panose="020B0604020202020204" pitchFamily="34" charset="0"/>
              </a:rPr>
              <a:t>is a supply side policy (such as wage moderation and reduction of inflation expectations)</a:t>
            </a:r>
            <a:r>
              <a:rPr lang="cs-CZ" altLang="cs-CZ" sz="2000" dirty="0">
                <a:latin typeface="Arial" panose="020B0604020202020204" pitchFamily="34" charset="0"/>
              </a:rPr>
              <a:t>.</a:t>
            </a:r>
            <a:endParaRPr lang="en-US" altLang="cs-CZ" sz="2000" dirty="0">
              <a:latin typeface="Arial" panose="020B0604020202020204" pitchFamily="34" charset="0"/>
            </a:endParaRPr>
          </a:p>
        </p:txBody>
      </p:sp>
    </p:spTree>
    <p:extLst>
      <p:ext uri="{BB962C8B-B14F-4D97-AF65-F5344CB8AC3E}">
        <p14:creationId xmlns:p14="http://schemas.microsoft.com/office/powerpoint/2010/main" val="267677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FISCAL POLICY IN AS-AD MODEL</a:t>
            </a: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0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pic>
        <p:nvPicPr>
          <p:cNvPr id="3" name="Obrázek 2"/>
          <p:cNvPicPr>
            <a:picLocks noChangeAspect="1"/>
          </p:cNvPicPr>
          <p:nvPr/>
        </p:nvPicPr>
        <p:blipFill rotWithShape="1">
          <a:blip r:embed="rId2"/>
          <a:srcRect l="3207" t="16855" r="2264" b="8427"/>
          <a:stretch/>
        </p:blipFill>
        <p:spPr>
          <a:xfrm>
            <a:off x="154257" y="1438275"/>
            <a:ext cx="8643668" cy="5124090"/>
          </a:xfrm>
          <a:prstGeom prst="rect">
            <a:avLst/>
          </a:prstGeom>
        </p:spPr>
      </p:pic>
    </p:spTree>
    <p:extLst>
      <p:ext uri="{BB962C8B-B14F-4D97-AF65-F5344CB8AC3E}">
        <p14:creationId xmlns:p14="http://schemas.microsoft.com/office/powerpoint/2010/main" val="3616295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FISCAL POLICY IN AS-AD MODEL</a:t>
            </a: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0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pic>
        <p:nvPicPr>
          <p:cNvPr id="5" name="Obrázek 4"/>
          <p:cNvPicPr>
            <a:picLocks noChangeAspect="1"/>
          </p:cNvPicPr>
          <p:nvPr/>
        </p:nvPicPr>
        <p:blipFill>
          <a:blip r:embed="rId2"/>
          <a:stretch>
            <a:fillRect/>
          </a:stretch>
        </p:blipFill>
        <p:spPr>
          <a:xfrm>
            <a:off x="776377" y="1699697"/>
            <a:ext cx="7359705" cy="4072846"/>
          </a:xfrm>
          <a:prstGeom prst="rect">
            <a:avLst/>
          </a:prstGeom>
        </p:spPr>
      </p:pic>
    </p:spTree>
    <p:extLst>
      <p:ext uri="{BB962C8B-B14F-4D97-AF65-F5344CB8AC3E}">
        <p14:creationId xmlns:p14="http://schemas.microsoft.com/office/powerpoint/2010/main" val="3188705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FISCAL POLICY IN AS-AD MODEL</a:t>
            </a: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0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pic>
        <p:nvPicPr>
          <p:cNvPr id="2" name="Obrázek 1"/>
          <p:cNvPicPr>
            <a:picLocks noChangeAspect="1"/>
          </p:cNvPicPr>
          <p:nvPr/>
        </p:nvPicPr>
        <p:blipFill rotWithShape="1">
          <a:blip r:embed="rId2"/>
          <a:srcRect l="1452" t="18013" r="316" b="4088"/>
          <a:stretch/>
        </p:blipFill>
        <p:spPr>
          <a:xfrm>
            <a:off x="527400" y="1523285"/>
            <a:ext cx="7699705" cy="4584217"/>
          </a:xfrm>
          <a:prstGeom prst="rect">
            <a:avLst/>
          </a:prstGeom>
        </p:spPr>
      </p:pic>
    </p:spTree>
    <p:extLst>
      <p:ext uri="{BB962C8B-B14F-4D97-AF65-F5344CB8AC3E}">
        <p14:creationId xmlns:p14="http://schemas.microsoft.com/office/powerpoint/2010/main" val="1184954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MONETARY POLICY IN AS-AD MODEL</a:t>
            </a: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0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pic>
        <p:nvPicPr>
          <p:cNvPr id="8" name="Obrázek 7">
            <a:extLst>
              <a:ext uri="{FF2B5EF4-FFF2-40B4-BE49-F238E27FC236}">
                <a16:creationId xmlns:a16="http://schemas.microsoft.com/office/drawing/2014/main" id="{019FFC42-3C76-4690-8CE1-126F5B85C7DA}"/>
              </a:ext>
            </a:extLst>
          </p:cNvPr>
          <p:cNvPicPr>
            <a:picLocks noChangeAspect="1"/>
          </p:cNvPicPr>
          <p:nvPr/>
        </p:nvPicPr>
        <p:blipFill>
          <a:blip r:embed="rId2"/>
          <a:stretch>
            <a:fillRect/>
          </a:stretch>
        </p:blipFill>
        <p:spPr>
          <a:xfrm>
            <a:off x="1778696" y="1438275"/>
            <a:ext cx="5995792" cy="4496844"/>
          </a:xfrm>
          <a:prstGeom prst="rect">
            <a:avLst/>
          </a:prstGeom>
        </p:spPr>
      </p:pic>
    </p:spTree>
    <p:extLst>
      <p:ext uri="{BB962C8B-B14F-4D97-AF65-F5344CB8AC3E}">
        <p14:creationId xmlns:p14="http://schemas.microsoft.com/office/powerpoint/2010/main" val="132401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MONETARY POLICY IN AS-AD MODEL</a:t>
            </a: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0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pic>
        <p:nvPicPr>
          <p:cNvPr id="6" name="Obrázek 5">
            <a:extLst>
              <a:ext uri="{FF2B5EF4-FFF2-40B4-BE49-F238E27FC236}">
                <a16:creationId xmlns:a16="http://schemas.microsoft.com/office/drawing/2014/main" id="{8FA7AC9F-81DF-4A65-A798-ED59890A50C1}"/>
              </a:ext>
            </a:extLst>
          </p:cNvPr>
          <p:cNvPicPr>
            <a:picLocks noChangeAspect="1"/>
          </p:cNvPicPr>
          <p:nvPr/>
        </p:nvPicPr>
        <p:blipFill>
          <a:blip r:embed="rId2"/>
          <a:stretch>
            <a:fillRect/>
          </a:stretch>
        </p:blipFill>
        <p:spPr>
          <a:xfrm>
            <a:off x="1260541" y="1438275"/>
            <a:ext cx="6614980" cy="4961235"/>
          </a:xfrm>
          <a:prstGeom prst="rect">
            <a:avLst/>
          </a:prstGeom>
        </p:spPr>
      </p:pic>
    </p:spTree>
    <p:extLst>
      <p:ext uri="{BB962C8B-B14F-4D97-AF65-F5344CB8AC3E}">
        <p14:creationId xmlns:p14="http://schemas.microsoft.com/office/powerpoint/2010/main" val="3873109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GAPS IN AS-AD MODEL</a:t>
            </a:r>
          </a:p>
        </p:txBody>
      </p:sp>
      <p:sp>
        <p:nvSpPr>
          <p:cNvPr id="3079" name="TextovéPole 10"/>
          <p:cNvSpPr txBox="1">
            <a:spLocks noChangeArrowheads="1"/>
          </p:cNvSpPr>
          <p:nvPr/>
        </p:nvSpPr>
        <p:spPr bwMode="auto">
          <a:xfrm>
            <a:off x="338138" y="1523285"/>
            <a:ext cx="847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0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pic>
        <p:nvPicPr>
          <p:cNvPr id="2" name="Obrázek 1">
            <a:extLst>
              <a:ext uri="{FF2B5EF4-FFF2-40B4-BE49-F238E27FC236}">
                <a16:creationId xmlns:a16="http://schemas.microsoft.com/office/drawing/2014/main" id="{38008164-3C91-488F-9DCA-CF1233ACB04A}"/>
              </a:ext>
            </a:extLst>
          </p:cNvPr>
          <p:cNvPicPr>
            <a:picLocks noChangeAspect="1"/>
          </p:cNvPicPr>
          <p:nvPr/>
        </p:nvPicPr>
        <p:blipFill>
          <a:blip r:embed="rId2"/>
          <a:stretch>
            <a:fillRect/>
          </a:stretch>
        </p:blipFill>
        <p:spPr>
          <a:xfrm>
            <a:off x="1109663" y="1359325"/>
            <a:ext cx="6694052" cy="5020539"/>
          </a:xfrm>
          <a:prstGeom prst="rect">
            <a:avLst/>
          </a:prstGeom>
        </p:spPr>
      </p:pic>
    </p:spTree>
    <p:extLst>
      <p:ext uri="{BB962C8B-B14F-4D97-AF65-F5344CB8AC3E}">
        <p14:creationId xmlns:p14="http://schemas.microsoft.com/office/powerpoint/2010/main" val="2257410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42106" y="2930398"/>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THANK YOU FOR YOUR ATTENTION…</a:t>
            </a:r>
          </a:p>
        </p:txBody>
      </p:sp>
    </p:spTree>
    <p:extLst>
      <p:ext uri="{BB962C8B-B14F-4D97-AF65-F5344CB8AC3E}">
        <p14:creationId xmlns:p14="http://schemas.microsoft.com/office/powerpoint/2010/main" val="406477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WHY AS-AD MODEL?</a:t>
            </a:r>
          </a:p>
        </p:txBody>
      </p:sp>
      <p:sp>
        <p:nvSpPr>
          <p:cNvPr id="3079" name="TextovéPole 10"/>
          <p:cNvSpPr txBox="1">
            <a:spLocks noChangeArrowheads="1"/>
          </p:cNvSpPr>
          <p:nvPr/>
        </p:nvSpPr>
        <p:spPr bwMode="auto">
          <a:xfrm>
            <a:off x="338138" y="1523285"/>
            <a:ext cx="84772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AS-AD Model is not more complicated than the IS-LM Model.</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IS-LM can only deal with the demand side of the economy. Any increase in output is only an increase in aggregate demand. </a:t>
            </a:r>
            <a:endParaRPr lang="cs-CZ" altLang="cs-CZ" sz="2200" dirty="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IS-LM cannot deal with important changes related to the supply side of the economy, such as technological improvement, population increase or capital accumulation.</a:t>
            </a:r>
            <a:endParaRPr lang="cs-CZ" altLang="cs-CZ" sz="2200" dirty="0">
              <a:latin typeface="Arial" panose="020B0604020202020204" pitchFamily="34" charset="0"/>
            </a:endParaRPr>
          </a:p>
          <a:p>
            <a:pPr marL="285750" indent="-285750" eaLnBrk="1" hangingPunct="1">
              <a:spcBef>
                <a:spcPct val="0"/>
              </a:spcBef>
              <a:defRPr/>
            </a:pPr>
            <a:endParaRPr lang="cs-CZ"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IS-LM cannot effectively deal with changes in general price level in the economy. It does not offer insights on inflation. </a:t>
            </a:r>
            <a:endParaRPr lang="cs-CZ" altLang="cs-CZ" sz="2200" dirty="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IS-LM works well only when wages and prices are rigid, or the aggregate supply curve is horizontal. </a:t>
            </a:r>
            <a:endParaRPr lang="cs-CZ" altLang="cs-CZ" sz="2200" dirty="0">
              <a:latin typeface="Arial" panose="020B0604020202020204" pitchFamily="34" charset="0"/>
            </a:endParaRPr>
          </a:p>
          <a:p>
            <a:pPr marL="285750" indent="-285750" eaLnBrk="1" hangingPunct="1">
              <a:spcBef>
                <a:spcPct val="0"/>
              </a:spcBef>
              <a:defRPr/>
            </a:pPr>
            <a:endParaRPr lang="en-US" altLang="cs-CZ" sz="1000" dirty="0">
              <a:latin typeface="Arial" panose="020B0604020202020204" pitchFamily="34" charset="0"/>
            </a:endParaRPr>
          </a:p>
          <a:p>
            <a:pPr algn="ctr" eaLnBrk="1" hangingPunct="1">
              <a:spcBef>
                <a:spcPct val="0"/>
              </a:spcBef>
              <a:buNone/>
              <a:defRPr/>
            </a:pPr>
            <a:r>
              <a:rPr lang="en-US" altLang="cs-CZ" sz="2200" b="1" dirty="0">
                <a:solidFill>
                  <a:srgbClr val="FF0000"/>
                </a:solidFill>
                <a:latin typeface="Arial" panose="020B0604020202020204" pitchFamily="34" charset="0"/>
              </a:rPr>
              <a:t>AS-AD is a more complete model</a:t>
            </a:r>
          </a:p>
          <a:p>
            <a:pPr marL="285750" indent="-285750" eaLnBrk="1" hangingPunct="1">
              <a:spcBef>
                <a:spcPct val="0"/>
              </a:spcBef>
              <a:defRPr/>
            </a:pPr>
            <a:endParaRPr lang="en-GB" altLang="cs-CZ" sz="2200" dirty="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728503" y="2275073"/>
            <a:ext cx="481610" cy="2653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WHY AS-AD MODEL?</a:t>
            </a:r>
          </a:p>
        </p:txBody>
      </p:sp>
      <p:sp>
        <p:nvSpPr>
          <p:cNvPr id="3079" name="TextovéPole 10"/>
          <p:cNvSpPr txBox="1">
            <a:spLocks noChangeArrowheads="1"/>
          </p:cNvSpPr>
          <p:nvPr/>
        </p:nvSpPr>
        <p:spPr bwMode="auto">
          <a:xfrm>
            <a:off x="338138" y="1523285"/>
            <a:ext cx="84772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Intuitively, we know there is a limit to IS-LM:</a:t>
            </a:r>
          </a:p>
          <a:p>
            <a:pPr marL="1028700" lvl="1" eaLnBrk="1" hangingPunct="1">
              <a:spcBef>
                <a:spcPct val="0"/>
              </a:spcBef>
              <a:defRPr/>
            </a:pPr>
            <a:r>
              <a:rPr lang="en-US" altLang="cs-CZ" sz="2000" dirty="0">
                <a:latin typeface="Arial" panose="020B0604020202020204" pitchFamily="34" charset="0"/>
              </a:rPr>
              <a:t>IS-LM can</a:t>
            </a:r>
            <a:r>
              <a:rPr lang="cs-CZ" altLang="cs-CZ" sz="2000" dirty="0">
                <a:latin typeface="Arial" panose="020B0604020202020204" pitchFamily="34" charset="0"/>
              </a:rPr>
              <a:t>not</a:t>
            </a:r>
            <a:r>
              <a:rPr lang="en-US" altLang="cs-CZ" sz="2000" dirty="0">
                <a:latin typeface="Arial" panose="020B0604020202020204" pitchFamily="34" charset="0"/>
              </a:rPr>
              <a:t> boost GDP forever using the Policy-mix </a:t>
            </a:r>
            <a:endParaRPr lang="cs-CZ" altLang="cs-CZ" sz="2000" dirty="0">
              <a:latin typeface="Arial" panose="020B0604020202020204" pitchFamily="34" charset="0"/>
            </a:endParaRPr>
          </a:p>
          <a:p>
            <a:pPr marL="1028700" lvl="1" eaLnBrk="1" hangingPunct="1">
              <a:spcBef>
                <a:spcPct val="0"/>
              </a:spcBef>
              <a:defRPr/>
            </a:pPr>
            <a:endParaRPr lang="en-US" altLang="cs-CZ" sz="2000" dirty="0">
              <a:latin typeface="Arial" panose="020B0604020202020204" pitchFamily="34" charset="0"/>
            </a:endParaRPr>
          </a:p>
          <a:p>
            <a:pPr eaLnBrk="1" hangingPunct="1">
              <a:spcBef>
                <a:spcPct val="0"/>
              </a:spcBef>
              <a:buNone/>
              <a:defRPr/>
            </a:pPr>
            <a:r>
              <a:rPr lang="cs-CZ" altLang="cs-CZ" sz="2200" dirty="0">
                <a:latin typeface="Arial" panose="020B0604020202020204" pitchFamily="34" charset="0"/>
              </a:rPr>
              <a:t>        in</a:t>
            </a:r>
            <a:r>
              <a:rPr lang="en-US" altLang="cs-CZ" sz="2200" dirty="0">
                <a:latin typeface="Arial" panose="020B0604020202020204" pitchFamily="34" charset="0"/>
              </a:rPr>
              <a:t> real life, over-using these policies leads mainly to inflation</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Where does this inflation come from?</a:t>
            </a:r>
          </a:p>
          <a:p>
            <a:pPr marL="285750" indent="-285750" eaLnBrk="1" hangingPunct="1">
              <a:spcBef>
                <a:spcPct val="0"/>
              </a:spcBef>
              <a:defRPr/>
            </a:pPr>
            <a:r>
              <a:rPr lang="en-US" altLang="cs-CZ" sz="2200" dirty="0">
                <a:latin typeface="Arial" panose="020B0604020202020204" pitchFamily="34" charset="0"/>
              </a:rPr>
              <a:t>Bottom line: if demand increases beyond the productive capacity of the economy, producers have no choice but to increase prices</a:t>
            </a:r>
          </a:p>
          <a:p>
            <a:pPr marL="285750" indent="-285750" eaLnBrk="1" hangingPunct="1">
              <a:spcBef>
                <a:spcPct val="0"/>
              </a:spcBef>
              <a:defRPr/>
            </a:pPr>
            <a:endParaRPr lang="en-US" altLang="cs-CZ" sz="2200" dirty="0">
              <a:latin typeface="Arial" panose="020B0604020202020204" pitchFamily="34" charset="0"/>
            </a:endParaRPr>
          </a:p>
          <a:p>
            <a:pPr algn="ctr" eaLnBrk="1" hangingPunct="1">
              <a:spcBef>
                <a:spcPct val="0"/>
              </a:spcBef>
              <a:buNone/>
              <a:defRPr/>
            </a:pPr>
            <a:r>
              <a:rPr lang="en-US" altLang="cs-CZ" sz="2200" dirty="0">
                <a:solidFill>
                  <a:srgbClr val="FF0000"/>
                </a:solidFill>
                <a:latin typeface="Arial" panose="020B0604020202020204" pitchFamily="34" charset="0"/>
              </a:rPr>
              <a:t>The purpose of the AS-AD model is to correct the predictions of IS-LM in order to account for the fact that there is not always excess productive capacity.</a:t>
            </a:r>
          </a:p>
          <a:p>
            <a:pPr marL="285750" indent="-285750" eaLnBrk="1" hangingPunct="1">
              <a:spcBef>
                <a:spcPct val="0"/>
              </a:spcBef>
              <a:defRPr/>
            </a:pPr>
            <a:endParaRPr lang="en-GB" altLang="cs-CZ" sz="2200" dirty="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459320" y="2557783"/>
            <a:ext cx="481610" cy="265377"/>
          </a:xfrm>
          <a:prstGeom prst="rect">
            <a:avLst/>
          </a:prstGeom>
        </p:spPr>
      </p:pic>
    </p:spTree>
    <p:extLst>
      <p:ext uri="{BB962C8B-B14F-4D97-AF65-F5344CB8AC3E}">
        <p14:creationId xmlns:p14="http://schemas.microsoft.com/office/powerpoint/2010/main" val="117455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WHY AS-AD MODEL?</a:t>
            </a:r>
          </a:p>
        </p:txBody>
      </p:sp>
      <p:pic>
        <p:nvPicPr>
          <p:cNvPr id="3" name="Obrázek 2"/>
          <p:cNvPicPr>
            <a:picLocks noChangeAspect="1"/>
          </p:cNvPicPr>
          <p:nvPr/>
        </p:nvPicPr>
        <p:blipFill rotWithShape="1">
          <a:blip r:embed="rId2"/>
          <a:srcRect l="909" t="18939" r="1704" b="7576"/>
          <a:stretch/>
        </p:blipFill>
        <p:spPr>
          <a:xfrm>
            <a:off x="338138" y="1729910"/>
            <a:ext cx="8198428" cy="4639717"/>
          </a:xfrm>
          <a:prstGeom prst="rect">
            <a:avLst/>
          </a:prstGeom>
        </p:spPr>
      </p:pic>
    </p:spTree>
    <p:extLst>
      <p:ext uri="{BB962C8B-B14F-4D97-AF65-F5344CB8AC3E}">
        <p14:creationId xmlns:p14="http://schemas.microsoft.com/office/powerpoint/2010/main" val="303903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AGGREGATE DEMAND CURVE AD </a:t>
            </a:r>
          </a:p>
        </p:txBody>
      </p:sp>
      <p:sp>
        <p:nvSpPr>
          <p:cNvPr id="3079" name="TextovéPole 10"/>
          <p:cNvSpPr txBox="1">
            <a:spLocks noChangeArrowheads="1"/>
          </p:cNvSpPr>
          <p:nvPr/>
        </p:nvSpPr>
        <p:spPr bwMode="auto">
          <a:xfrm>
            <a:off x="338138" y="1523285"/>
            <a:ext cx="847725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AD curve shows the amount of goods and services demanded for a given price level.</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AD curve has a negative slope: a lower level of prices tends to increase the aggregate demand for goods and services</a:t>
            </a:r>
            <a:endParaRPr lang="cs-CZ" altLang="cs-CZ" sz="2200" dirty="0">
              <a:latin typeface="Arial" panose="020B0604020202020204" pitchFamily="34" charset="0"/>
            </a:endParaRPr>
          </a:p>
          <a:p>
            <a:pPr marL="285750" indent="-285750" eaLnBrk="1" hangingPunct="1">
              <a:spcBef>
                <a:spcPct val="0"/>
              </a:spcBef>
              <a:defRPr/>
            </a:pPr>
            <a:endParaRPr lang="en-US" altLang="cs-CZ" sz="8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Prices affect the LM curve through real money balances: a higher price level leads to higher interest rates in IS-LM, reducing equilibrium output.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Beware: The negative slope of the AD curve is NOT linked to the negative slope of micro demand curves!</a:t>
            </a:r>
          </a:p>
          <a:p>
            <a:pPr marL="285750" indent="-285750" eaLnBrk="1" hangingPunct="1">
              <a:spcBef>
                <a:spcPct val="0"/>
              </a:spcBef>
              <a:defRPr/>
            </a:pPr>
            <a:endParaRPr lang="en-GB" altLang="cs-CZ" sz="2200" dirty="0">
              <a:latin typeface="Arial" panose="020B0604020202020204" pitchFamily="34" charset="0"/>
            </a:endParaRPr>
          </a:p>
        </p:txBody>
      </p:sp>
      <p:pic>
        <p:nvPicPr>
          <p:cNvPr id="2" name="Obrázek 1"/>
          <p:cNvPicPr>
            <a:picLocks noChangeAspect="1"/>
          </p:cNvPicPr>
          <p:nvPr/>
        </p:nvPicPr>
        <p:blipFill>
          <a:blip r:embed="rId2"/>
          <a:stretch>
            <a:fillRect/>
          </a:stretch>
        </p:blipFill>
        <p:spPr>
          <a:xfrm>
            <a:off x="676745" y="2309578"/>
            <a:ext cx="481610" cy="265377"/>
          </a:xfrm>
          <a:prstGeom prst="rect">
            <a:avLst/>
          </a:prstGeom>
        </p:spPr>
      </p:pic>
    </p:spTree>
    <p:extLst>
      <p:ext uri="{BB962C8B-B14F-4D97-AF65-F5344CB8AC3E}">
        <p14:creationId xmlns:p14="http://schemas.microsoft.com/office/powerpoint/2010/main" val="103950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AGGREGATE DEMAND CURVE AD</a:t>
            </a:r>
          </a:p>
        </p:txBody>
      </p:sp>
      <p:pic>
        <p:nvPicPr>
          <p:cNvPr id="2" name="Obrázek 1"/>
          <p:cNvPicPr>
            <a:picLocks noChangeAspect="1"/>
          </p:cNvPicPr>
          <p:nvPr/>
        </p:nvPicPr>
        <p:blipFill>
          <a:blip r:embed="rId2"/>
          <a:stretch>
            <a:fillRect/>
          </a:stretch>
        </p:blipFill>
        <p:spPr>
          <a:xfrm>
            <a:off x="1056278" y="1179215"/>
            <a:ext cx="6724747" cy="5196396"/>
          </a:xfrm>
          <a:prstGeom prst="rect">
            <a:avLst/>
          </a:prstGeom>
        </p:spPr>
      </p:pic>
    </p:spTree>
    <p:extLst>
      <p:ext uri="{BB962C8B-B14F-4D97-AF65-F5344CB8AC3E}">
        <p14:creationId xmlns:p14="http://schemas.microsoft.com/office/powerpoint/2010/main" val="218669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AGGREGATE DEMAND CURVE AD</a:t>
            </a:r>
          </a:p>
        </p:txBody>
      </p:sp>
      <p:pic>
        <p:nvPicPr>
          <p:cNvPr id="3" name="Obrázek 2"/>
          <p:cNvPicPr>
            <a:picLocks noChangeAspect="1"/>
          </p:cNvPicPr>
          <p:nvPr/>
        </p:nvPicPr>
        <p:blipFill>
          <a:blip r:embed="rId2"/>
          <a:stretch>
            <a:fillRect/>
          </a:stretch>
        </p:blipFill>
        <p:spPr>
          <a:xfrm>
            <a:off x="904049" y="1179215"/>
            <a:ext cx="7002943" cy="5411366"/>
          </a:xfrm>
          <a:prstGeom prst="rect">
            <a:avLst/>
          </a:prstGeom>
        </p:spPr>
      </p:pic>
    </p:spTree>
    <p:extLst>
      <p:ext uri="{BB962C8B-B14F-4D97-AF65-F5344CB8AC3E}">
        <p14:creationId xmlns:p14="http://schemas.microsoft.com/office/powerpoint/2010/main" val="329052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THE AS-AD MODEL</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AGGREGATE DEMAND CURVE AD</a:t>
            </a:r>
          </a:p>
        </p:txBody>
      </p:sp>
      <p:pic>
        <p:nvPicPr>
          <p:cNvPr id="2" name="Obrázek 1"/>
          <p:cNvPicPr>
            <a:picLocks noChangeAspect="1"/>
          </p:cNvPicPr>
          <p:nvPr/>
        </p:nvPicPr>
        <p:blipFill>
          <a:blip r:embed="rId2"/>
          <a:stretch>
            <a:fillRect/>
          </a:stretch>
        </p:blipFill>
        <p:spPr>
          <a:xfrm>
            <a:off x="862642" y="1349547"/>
            <a:ext cx="6743864" cy="5211168"/>
          </a:xfrm>
          <a:prstGeom prst="rect">
            <a:avLst/>
          </a:prstGeom>
        </p:spPr>
      </p:pic>
    </p:spTree>
    <p:extLst>
      <p:ext uri="{BB962C8B-B14F-4D97-AF65-F5344CB8AC3E}">
        <p14:creationId xmlns:p14="http://schemas.microsoft.com/office/powerpoint/2010/main" val="2804369456"/>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480</TotalTime>
  <Words>1272</Words>
  <Application>Microsoft Office PowerPoint</Application>
  <PresentationFormat>Předvádění na obrazovce (4:3)</PresentationFormat>
  <Paragraphs>159</Paragraphs>
  <Slides>27</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27</vt:i4>
      </vt:variant>
    </vt:vector>
  </HeadingPairs>
  <TitlesOfParts>
    <vt:vector size="32" baseType="lpstr">
      <vt:lpstr>Arial</vt:lpstr>
      <vt:lpstr>Calibri</vt:lpstr>
      <vt:lpstr>Calibri Light</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maj0001</cp:lastModifiedBy>
  <cp:revision>71</cp:revision>
  <dcterms:created xsi:type="dcterms:W3CDTF">2016-03-17T12:08:01Z</dcterms:created>
  <dcterms:modified xsi:type="dcterms:W3CDTF">2019-09-15T20:56:38Z</dcterms:modified>
</cp:coreProperties>
</file>