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88" r:id="rId6"/>
    <p:sldId id="265" r:id="rId7"/>
    <p:sldId id="289" r:id="rId8"/>
    <p:sldId id="290" r:id="rId9"/>
    <p:sldId id="291" r:id="rId10"/>
    <p:sldId id="266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8" r:id="rId21"/>
    <p:sldId id="292" r:id="rId22"/>
    <p:sldId id="293" r:id="rId23"/>
    <p:sldId id="294" r:id="rId24"/>
    <p:sldId id="295" r:id="rId25"/>
    <p:sldId id="296" r:id="rId26"/>
    <p:sldId id="297" r:id="rId27"/>
    <p:sldId id="262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07871"/>
    <a:srgbClr val="0033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THE MUNDELL-FLEMING MODEL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IS-LM-BP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VII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MACROECONOMICS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FLOATING EXCHANGE RATES AND FISCAL POLICY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139" y="2135189"/>
            <a:ext cx="2350198" cy="471484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0189" t="25099" r="2264" b="13316"/>
          <a:stretch/>
        </p:blipFill>
        <p:spPr>
          <a:xfrm>
            <a:off x="4956080" y="2210899"/>
            <a:ext cx="3730720" cy="36241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9" y="1596831"/>
            <a:ext cx="5587174" cy="45398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38138" y="2792610"/>
            <a:ext cx="3922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At any given value of </a:t>
            </a:r>
            <a:r>
              <a:rPr kumimoji="0" lang="en-US" altLang="cs-CZ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e</a:t>
            </a:r>
            <a:r>
              <a:rPr kumimoji="0" lang="en-US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 fiscal expansion increases </a:t>
            </a:r>
            <a:r>
              <a:rPr kumimoji="0" lang="en-US" altLang="cs-CZ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US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shifting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IS*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to the right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8" y="4220068"/>
            <a:ext cx="375546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FLOATING EXCHANGE RATES AND FISCAL POLICY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small open economy with perfect capital mobility, fiscal policy cannot affect real GDP.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“Crowding out”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economy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Fiscal policy crowds out investment by causing the interest rate to rise. 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open economy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Fiscal policy crowds out net exports by causing the exchange rate to appreciate.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0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FLOATING EXCHANGE RATES AND MONETARY POLICY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139" y="2135189"/>
            <a:ext cx="2350198" cy="47148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9" y="1596831"/>
            <a:ext cx="5587174" cy="453984"/>
          </a:xfrm>
          <a:prstGeom prst="rect">
            <a:avLst/>
          </a:prstGeom>
        </p:spPr>
      </p:pic>
      <p:sp>
        <p:nvSpPr>
          <p:cNvPr id="12" name="Rectangle 29"/>
          <p:cNvSpPr txBox="1">
            <a:spLocks noChangeArrowheads="1"/>
          </p:cNvSpPr>
          <p:nvPr/>
        </p:nvSpPr>
        <p:spPr bwMode="auto">
          <a:xfrm>
            <a:off x="611188" y="2622550"/>
            <a:ext cx="392423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>
                <a:srgbClr val="008080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C24F00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SzPct val="120000"/>
              <a:buFont typeface="Wingdings" panose="05000000000000000000" pitchFamily="2" charset="2"/>
              <a:buNone/>
              <a:tabLst>
                <a:tab pos="461963" algn="l"/>
              </a:tabLst>
              <a:defRPr/>
            </a:pP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increase in </a:t>
            </a:r>
            <a:r>
              <a:rPr kumimoji="0" lang="en-US" altLang="cs-CZ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alt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shifts </a:t>
            </a:r>
            <a:r>
              <a:rPr kumimoji="0" lang="en-US" altLang="cs-CZ" sz="2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LM*</a:t>
            </a:r>
            <a:r>
              <a:rPr kumimoji="0" lang="en-US" alt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right </a:t>
            </a:r>
            <a:b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</a:t>
            </a:r>
            <a:r>
              <a:rPr kumimoji="0" lang="en-US" altLang="cs-CZ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must rise </a:t>
            </a:r>
            <a:b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restore </a:t>
            </a:r>
            <a:r>
              <a:rPr kumimoji="0" lang="en-US" altLang="cs-CZ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eq’m</a:t>
            </a: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b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cs-CZ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money market.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5029202"/>
            <a:ext cx="3450635" cy="118882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52000" t="25100" r="3169" b="9089"/>
          <a:stretch/>
        </p:blipFill>
        <p:spPr>
          <a:xfrm>
            <a:off x="4818698" y="2160558"/>
            <a:ext cx="3685222" cy="40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FLOATING EXCHANGE RATES AND FISCAL POLICY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Monetary policy affects output by affecting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components of aggregate demand: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↓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open economy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NX </a:t>
            </a:r>
            <a:r>
              <a:rPr lang="en-US" altLang="cs-CZ" sz="2400" dirty="0">
                <a:latin typeface="Symbol" panose="05050102010706020507" pitchFamily="18" charset="2"/>
              </a:rPr>
              <a:t>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Expansionary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does not raise world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demand, it merely shifts demand from foreign to domestic products.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increases in domestic income and employment are at the expense of losses abroad.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FLOATING EXCHANGE RATES AND TRADE POLICY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8139" y="2135189"/>
            <a:ext cx="2350198" cy="471484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0189" t="25099" r="2264" b="13316"/>
          <a:stretch/>
        </p:blipFill>
        <p:spPr>
          <a:xfrm>
            <a:off x="4956080" y="2210899"/>
            <a:ext cx="3730720" cy="36241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9" y="1596831"/>
            <a:ext cx="5587174" cy="45398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38138" y="2792610"/>
            <a:ext cx="3922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At any given value of </a:t>
            </a:r>
            <a:r>
              <a:rPr kumimoji="0" lang="en-US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e</a:t>
            </a:r>
            <a:r>
              <a:rPr kumimoji="0" lang="en-US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a fiscal expansion increases </a:t>
            </a:r>
            <a:r>
              <a:rPr kumimoji="0" lang="en-US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Y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en-US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/>
            </a:r>
            <a:b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shifting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IS*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to the right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8" y="4646204"/>
            <a:ext cx="375546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FLOATING EXCHANGE RATES AND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TRADE</a:t>
            </a:r>
            <a:r>
              <a:rPr lang="en-US" altLang="cs-CZ" sz="2400" b="1" dirty="0" smtClean="0">
                <a:latin typeface="Arial" panose="020B0604020202020204" pitchFamily="34" charset="0"/>
              </a:rPr>
              <a:t> </a:t>
            </a:r>
            <a:r>
              <a:rPr lang="en-US" altLang="cs-CZ" sz="2400" b="1" dirty="0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 restrictions cannot reduce a trade deficit.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though NX  is unchanged, there is less trade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trade restriction reduces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exchange rate appreciation reduces exports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trade means fewer “gains from trade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 restrictions on specific products save jobs in the domestic industries that produce those products, but destroy jobs in export-producing sectors.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Hence, import restrictions fail to increase total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so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“sectoral shifts,” which cause frictional unemployment.</a:t>
            </a:r>
          </a:p>
        </p:txBody>
      </p:sp>
    </p:spTree>
    <p:extLst>
      <p:ext uri="{BB962C8B-B14F-4D97-AF65-F5344CB8AC3E}">
        <p14:creationId xmlns:p14="http://schemas.microsoft.com/office/powerpoint/2010/main" val="32858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latin typeface="Arial" panose="020B0604020202020204" pitchFamily="34" charset="0"/>
              </a:rPr>
              <a:t>F</a:t>
            </a:r>
            <a:r>
              <a:rPr lang="cs-CZ" altLang="cs-CZ" sz="2400" b="1" dirty="0" smtClean="0">
                <a:latin typeface="Arial" panose="020B0604020202020204" pitchFamily="34" charset="0"/>
              </a:rPr>
              <a:t>IXED</a:t>
            </a:r>
            <a:r>
              <a:rPr lang="en-US" altLang="cs-CZ" sz="2400" b="1" dirty="0" smtClean="0">
                <a:latin typeface="Arial" panose="020B0604020202020204" pitchFamily="34" charset="0"/>
              </a:rPr>
              <a:t> </a:t>
            </a:r>
            <a:r>
              <a:rPr lang="en-US" altLang="cs-CZ" sz="2400" b="1" dirty="0">
                <a:latin typeface="Arial" panose="020B0604020202020204" pitchFamily="34" charset="0"/>
              </a:rPr>
              <a:t>EXCHANGE </a:t>
            </a:r>
            <a:r>
              <a:rPr lang="en-US" altLang="cs-CZ" sz="2400" b="1" dirty="0" smtClean="0">
                <a:latin typeface="Arial" panose="020B0604020202020204" pitchFamily="34" charset="0"/>
              </a:rPr>
              <a:t>RATES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 fixed exchange rates, the central bank stands ready to buy or sell the domestic currency for foreign currency at a predetermined rate.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Mundell-Fleming model, the central bank shifts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curve as required to keep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at its preannounced rate.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system fixes the nominal exchange rate.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long run, when prices are flexible,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 exchange rate can move even if the nominal rate is fixed.</a:t>
            </a:r>
          </a:p>
        </p:txBody>
      </p:sp>
    </p:spTree>
    <p:extLst>
      <p:ext uri="{BB962C8B-B14F-4D97-AF65-F5344CB8AC3E}">
        <p14:creationId xmlns:p14="http://schemas.microsoft.com/office/powerpoint/2010/main" val="2896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FIXED EXCHANGE RATES AND FISCAL POLICY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0981" t="17134" r="4907" b="10903"/>
          <a:stretch/>
        </p:blipFill>
        <p:spPr>
          <a:xfrm>
            <a:off x="1005840" y="1438275"/>
            <a:ext cx="7479792" cy="47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8724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FIXED EXCHANGE RATES AND MONETARY POLICY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128" t="19783" r="3289" b="10071"/>
          <a:stretch/>
        </p:blipFill>
        <p:spPr>
          <a:xfrm>
            <a:off x="896110" y="1654001"/>
            <a:ext cx="7699249" cy="44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EXCHANGE RATES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2" y="1483634"/>
            <a:ext cx="7590178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Natur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Mundell</a:t>
            </a:r>
            <a:r>
              <a:rPr lang="cs-CZ" altLang="cs-CZ" sz="2200" dirty="0" smtClean="0">
                <a:latin typeface="Arial" panose="020B0604020202020204" pitchFamily="34" charset="0"/>
              </a:rPr>
              <a:t>-Fleming Model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Model and BP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Curve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Floating</a:t>
            </a:r>
            <a:r>
              <a:rPr lang="cs-CZ" altLang="cs-CZ" sz="2200" dirty="0" smtClean="0">
                <a:latin typeface="Arial" panose="020B0604020202020204" pitchFamily="34" charset="0"/>
              </a:rPr>
              <a:t> vs.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Fixed</a:t>
            </a:r>
            <a:r>
              <a:rPr lang="cs-CZ" altLang="cs-CZ" sz="2200" dirty="0" smtClean="0">
                <a:latin typeface="Arial" panose="020B0604020202020204" pitchFamily="34" charset="0"/>
              </a:rPr>
              <a:t> Exchange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Rates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Effectiveness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Policy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8724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FIXED EXCHANGE RATES AND MONETARY POLICY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42106" y="1600200"/>
            <a:ext cx="4153694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LM shifts to the right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increase in the money supply lowers the rate of interest, leading to depreciation pressures on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guarantee the fixed exchange rate the CB must immediately increase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by reducing money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policy cannot be carried out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91227"/>
            <a:ext cx="4038600" cy="39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FIXED EXCHANGE RATES AND FISCAL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8138" y="1600200"/>
            <a:ext cx="4157662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shifts to the right: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crowding out effect increases the rate of interest, creating appreciation pressures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guarantee the fixed exchange rate the CB must immediately reduce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by increasing money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effective in increasing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63136"/>
            <a:ext cx="4038600" cy="40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872426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FLOATING EXCHANGE RATES AND MONETARY POLICY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42106" y="1600200"/>
            <a:ext cx="4153694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LM shifts to the right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interest rate falls, which leads to a depreciation of the exchange rate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depreciation of the exchange rate stimulates exports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penalises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shifts to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36609"/>
            <a:ext cx="4038600" cy="40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FLEXIBLE EXCHANGE RATES AND FISCAL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8138" y="1600200"/>
            <a:ext cx="4157662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shifts to the right: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Central Bank doesn’t have to react: The interest rate increases and the exchange rate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appreciates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appreciation of the exchange rate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penalises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exports and stimulates imports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shifts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65187"/>
            <a:ext cx="4038600" cy="3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EFFECTIVNESS OF POLICY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93861"/>
              </p:ext>
            </p:extLst>
          </p:nvPr>
        </p:nvGraphicFramePr>
        <p:xfrm>
          <a:off x="2004218" y="1600200"/>
          <a:ext cx="5127625" cy="3163920"/>
        </p:xfrm>
        <a:graphic>
          <a:graphicData uri="http://schemas.openxmlformats.org/drawingml/2006/table">
            <a:tbl>
              <a:tblPr/>
              <a:tblGrid>
                <a:gridCol w="1709737">
                  <a:extLst>
                    <a:ext uri="{9D8B030D-6E8A-4147-A177-3AD203B41FA5}">
                      <a16:colId xmlns:a16="http://schemas.microsoft.com/office/drawing/2014/main" val="1134453220"/>
                    </a:ext>
                  </a:extLst>
                </a:gridCol>
                <a:gridCol w="1708150">
                  <a:extLst>
                    <a:ext uri="{9D8B030D-6E8A-4147-A177-3AD203B41FA5}">
                      <a16:colId xmlns:a16="http://schemas.microsoft.com/office/drawing/2014/main" val="360197503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3325189215"/>
                    </a:ext>
                  </a:extLst>
                </a:gridCol>
              </a:tblGrid>
              <a:tr h="1097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</a:rPr>
                        <a:t>Fixed exchange rate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</a:rPr>
                        <a:t>Flexible exchange rate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131689"/>
                  </a:ext>
                </a:extLst>
              </a:tr>
              <a:tr h="1034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</a:rPr>
                        <a:t>Fiscal Policy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Sans Unicode" pitchFamily="34" charset="0"/>
                        </a:rPr>
                        <a:t>Effective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Sans Unicode" pitchFamily="34" charset="0"/>
                        </a:rPr>
                        <a:t>Ineffective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17005"/>
                  </a:ext>
                </a:extLst>
              </a:tr>
              <a:tr h="1031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</a:rPr>
                        <a:t>Monetary</a:t>
                      </a: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</a:rPr>
                        <a:t> Policy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Sans Unicode" pitchFamily="34" charset="0"/>
                        </a:rPr>
                        <a:t>Impossible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 Unicode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Sans Unicode" pitchFamily="34" charset="0"/>
                        </a:rPr>
                        <a:t>Effective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499026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590549" y="5185105"/>
            <a:ext cx="8207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 with this simple example (assumption of perfect capital mobility),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effectiveness of policy depends on international </a:t>
            </a:r>
            <a:r>
              <a:rPr lang="en-US" sz="2400" dirty="0" smtClean="0">
                <a:solidFill>
                  <a:srgbClr val="FF0000"/>
                </a:solidFill>
              </a:rPr>
              <a:t>conditions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EFFECTIVNESS OF POLICY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90550" y="4916190"/>
            <a:ext cx="82073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nation cannot have free capital flows, independent monetary policy, and a fixed exchange rate simultaneously. 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nation must choose </a:t>
            </a:r>
            <a:r>
              <a:rPr lang="en-US" sz="2000" dirty="0" smtClean="0"/>
              <a:t>one </a:t>
            </a:r>
            <a:r>
              <a:rPr lang="en-US" sz="2000" dirty="0"/>
              <a:t>side of this </a:t>
            </a:r>
            <a:r>
              <a:rPr lang="en-US" sz="2000" dirty="0" smtClean="0"/>
              <a:t>triangle </a:t>
            </a:r>
            <a:r>
              <a:rPr lang="en-US" sz="2000" dirty="0"/>
              <a:t>and </a:t>
            </a:r>
            <a:r>
              <a:rPr lang="en-US" sz="2000" dirty="0" smtClean="0"/>
              <a:t>give </a:t>
            </a:r>
            <a:r>
              <a:rPr lang="en-US" sz="2000" dirty="0"/>
              <a:t>up the </a:t>
            </a:r>
            <a:r>
              <a:rPr lang="cs-CZ" sz="2000" dirty="0"/>
              <a:t>o</a:t>
            </a:r>
            <a:r>
              <a:rPr lang="en-US" sz="2000" dirty="0" err="1" smtClean="0"/>
              <a:t>pposite</a:t>
            </a:r>
            <a:r>
              <a:rPr lang="en-US" sz="2000" dirty="0" smtClean="0"/>
              <a:t> corner</a:t>
            </a:r>
            <a:r>
              <a:rPr lang="en-US" sz="2000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23" y="1313671"/>
            <a:ext cx="4602126" cy="3278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22" y="2374377"/>
            <a:ext cx="1090812" cy="7226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35" y="2374377"/>
            <a:ext cx="1469314" cy="7058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1" y="3724755"/>
            <a:ext cx="1074484" cy="7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IS-LM-BP MODEL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IPMERFECT CAPITAL MOBILITY AND FLEXIBLE ER </a:t>
            </a: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604357" y="1126324"/>
            <a:ext cx="4041775" cy="924271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66928" y="1122318"/>
            <a:ext cx="3250565" cy="923925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Monetary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Policy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32202" y="2695984"/>
            <a:ext cx="3513930" cy="3423301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395" y="2638218"/>
            <a:ext cx="3898962" cy="348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3969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NATUR OF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Last week we introduced the basic elements required to </a:t>
            </a:r>
            <a:r>
              <a:rPr lang="en-US" altLang="cs-CZ" sz="2200" dirty="0" err="1">
                <a:latin typeface="Arial" panose="020B0604020202020204" pitchFamily="34" charset="0"/>
              </a:rPr>
              <a:t>analyse</a:t>
            </a:r>
            <a:r>
              <a:rPr lang="en-US" altLang="cs-CZ" sz="2200" dirty="0">
                <a:latin typeface="Arial" panose="020B0604020202020204" pitchFamily="34" charset="0"/>
              </a:rPr>
              <a:t> an open </a:t>
            </a:r>
            <a:r>
              <a:rPr lang="en-US" altLang="cs-CZ" sz="2200" dirty="0" smtClean="0">
                <a:latin typeface="Arial" panose="020B0604020202020204" pitchFamily="34" charset="0"/>
              </a:rPr>
              <a:t>economy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current account: imports and </a:t>
            </a:r>
            <a:r>
              <a:rPr lang="en-US" altLang="cs-CZ" sz="2000" dirty="0" smtClean="0">
                <a:latin typeface="Arial" panose="020B0604020202020204" pitchFamily="34" charset="0"/>
              </a:rPr>
              <a:t>exports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capital account: saving/investment </a:t>
            </a:r>
            <a:r>
              <a:rPr lang="en-US" altLang="cs-CZ" sz="2000" dirty="0" smtClean="0">
                <a:latin typeface="Arial" panose="020B0604020202020204" pitchFamily="34" charset="0"/>
              </a:rPr>
              <a:t>flows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balance of payments equilibrium as a combination of the </a:t>
            </a:r>
            <a:r>
              <a:rPr lang="en-US" altLang="cs-CZ" sz="2000" dirty="0" smtClean="0">
                <a:latin typeface="Arial" panose="020B0604020202020204" pitchFamily="34" charset="0"/>
              </a:rPr>
              <a:t>two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role of exchange </a:t>
            </a:r>
            <a:r>
              <a:rPr lang="en-US" altLang="cs-CZ" sz="2000" dirty="0" smtClean="0">
                <a:latin typeface="Arial" panose="020B0604020202020204" pitchFamily="34" charset="0"/>
              </a:rPr>
              <a:t>rates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8" y="2292671"/>
            <a:ext cx="481610" cy="26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3969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NATUR OF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This week we integrate these elements into the </a:t>
            </a:r>
            <a:r>
              <a:rPr lang="en-US" altLang="cs-CZ" sz="2200" b="1" dirty="0">
                <a:solidFill>
                  <a:srgbClr val="FF0000"/>
                </a:solidFill>
                <a:latin typeface="Arial" panose="020B0604020202020204" pitchFamily="34" charset="0"/>
              </a:rPr>
              <a:t>Mundell-Fleming model,</a:t>
            </a:r>
            <a:r>
              <a:rPr lang="en-US" altLang="cs-CZ" sz="2200" dirty="0">
                <a:latin typeface="Arial" panose="020B0604020202020204" pitchFamily="34" charset="0"/>
              </a:rPr>
              <a:t> which is an IS-LM model extended to account for imports and </a:t>
            </a:r>
            <a:r>
              <a:rPr lang="en-US" altLang="cs-CZ" sz="2200" dirty="0" smtClean="0">
                <a:latin typeface="Arial" panose="020B0604020202020204" pitchFamily="34" charset="0"/>
              </a:rPr>
              <a:t>exports</a:t>
            </a:r>
            <a:r>
              <a:rPr lang="cs-CZ" altLang="cs-CZ" sz="2200" dirty="0" smtClean="0">
                <a:latin typeface="Arial" panose="020B0604020202020204" pitchFamily="34" charset="0"/>
              </a:rPr>
              <a:t> (</a:t>
            </a:r>
            <a:r>
              <a:rPr lang="cs-CZ" altLang="cs-CZ" sz="2200" b="1" dirty="0" smtClean="0">
                <a:latin typeface="Arial" panose="020B0604020202020204" pitchFamily="34" charset="0"/>
              </a:rPr>
              <a:t>IS-LM-BP model</a:t>
            </a:r>
            <a:r>
              <a:rPr lang="cs-CZ" altLang="cs-CZ" sz="22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Although this will not be covered, in theory this can be used in turn to modify the AS-AD model to account for international trade with </a:t>
            </a:r>
            <a:r>
              <a:rPr lang="en-US" altLang="cs-CZ" sz="2000" dirty="0" smtClean="0">
                <a:latin typeface="Arial" panose="020B0604020202020204" pitchFamily="34" charset="0"/>
              </a:rPr>
              <a:t>inflation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As we saw last week, the price level can be included through the analysis of real exchange </a:t>
            </a:r>
            <a:r>
              <a:rPr lang="en-US" altLang="cs-CZ" sz="2000" dirty="0" smtClean="0">
                <a:latin typeface="Arial" panose="020B0604020202020204" pitchFamily="34" charset="0"/>
              </a:rPr>
              <a:t>rates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MODEL AND BALANCE OF PAYMENT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Model developed by Robert Mundell and Marcus </a:t>
            </a:r>
            <a:r>
              <a:rPr lang="en-US" altLang="cs-CZ" sz="2200" dirty="0" smtClean="0">
                <a:latin typeface="Arial" panose="020B0604020202020204" pitchFamily="34" charset="0"/>
              </a:rPr>
              <a:t>Fleming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It extends the IS-LM model to an open economy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Aggregate demand now contains the </a:t>
            </a:r>
            <a:r>
              <a:rPr lang="en-US" altLang="cs-CZ" sz="2200" dirty="0">
                <a:solidFill>
                  <a:srgbClr val="FF0000"/>
                </a:solidFill>
                <a:latin typeface="Arial" panose="020B0604020202020204" pitchFamily="34" charset="0"/>
              </a:rPr>
              <a:t>current </a:t>
            </a:r>
            <a:r>
              <a:rPr lang="en-US" altLang="cs-CZ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account</a:t>
            </a:r>
            <a:r>
              <a:rPr lang="cs-CZ" altLang="cs-CZ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200" dirty="0" smtClean="0">
                <a:latin typeface="Arial" panose="020B0604020202020204" pitchFamily="34" charset="0"/>
              </a:rPr>
              <a:t>i.e</a:t>
            </a:r>
            <a:r>
              <a:rPr lang="en-US" altLang="cs-CZ" sz="2200" dirty="0">
                <a:latin typeface="Arial" panose="020B0604020202020204" pitchFamily="34" charset="0"/>
              </a:rPr>
              <a:t>. the difference between exports and imports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X(Y*,e</a:t>
            </a:r>
            <a:r>
              <a:rPr lang="en-US" altLang="cs-CZ" sz="2000" b="1" dirty="0" smtClean="0">
                <a:latin typeface="Arial" panose="020B0604020202020204" pitchFamily="34" charset="0"/>
              </a:rPr>
              <a:t>): </a:t>
            </a:r>
            <a:r>
              <a:rPr lang="en-US" altLang="cs-CZ" sz="2000" dirty="0">
                <a:latin typeface="Arial" panose="020B0604020202020204" pitchFamily="34" charset="0"/>
              </a:rPr>
              <a:t>Exports are a function of the income of the rest of the world (exogenous) and the exchange </a:t>
            </a:r>
            <a:r>
              <a:rPr lang="en-US" altLang="cs-CZ" sz="2000" dirty="0" smtClean="0">
                <a:latin typeface="Arial" panose="020B0604020202020204" pitchFamily="34" charset="0"/>
              </a:rPr>
              <a:t>rate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b="1" dirty="0" smtClean="0">
                <a:latin typeface="Arial" panose="020B0604020202020204" pitchFamily="34" charset="0"/>
              </a:rPr>
              <a:t>M(</a:t>
            </a:r>
            <a:r>
              <a:rPr lang="en-US" altLang="cs-CZ" sz="2000" b="1" dirty="0" err="1" smtClean="0">
                <a:latin typeface="Arial" panose="020B0604020202020204" pitchFamily="34" charset="0"/>
              </a:rPr>
              <a:t>Y,e</a:t>
            </a:r>
            <a:r>
              <a:rPr lang="en-US" altLang="cs-CZ" sz="2000" b="1" dirty="0" smtClean="0">
                <a:latin typeface="Arial" panose="020B0604020202020204" pitchFamily="34" charset="0"/>
              </a:rPr>
              <a:t>):  </a:t>
            </a:r>
            <a:r>
              <a:rPr lang="en-US" altLang="cs-CZ" sz="2000" dirty="0" smtClean="0">
                <a:latin typeface="Arial" panose="020B0604020202020204" pitchFamily="34" charset="0"/>
              </a:rPr>
              <a:t>Importations </a:t>
            </a:r>
            <a:r>
              <a:rPr lang="en-US" altLang="cs-CZ" sz="2000" dirty="0">
                <a:latin typeface="Arial" panose="020B0604020202020204" pitchFamily="34" charset="0"/>
              </a:rPr>
              <a:t>are a function of national income and the exchange </a:t>
            </a:r>
            <a:r>
              <a:rPr lang="en-US" altLang="cs-CZ" sz="2000" dirty="0" smtClean="0">
                <a:latin typeface="Arial" panose="020B0604020202020204" pitchFamily="34" charset="0"/>
              </a:rPr>
              <a:t>rate</a:t>
            </a:r>
            <a:r>
              <a:rPr lang="cs-CZ" altLang="cs-CZ" sz="2000" dirty="0" smtClean="0">
                <a:latin typeface="Arial" panose="020B0604020202020204" pitchFamily="34" charset="0"/>
              </a:rPr>
              <a:t>.</a:t>
            </a: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36" y="2724104"/>
            <a:ext cx="481610" cy="2653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43" y="2537086"/>
            <a:ext cx="5066094" cy="6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MODEL AND BALANCE OF PAYMENT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balance of payments is the sum of the current account and the capital account: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equilibrium exchange rate is achieved when BP is equal to zero, in other words when the deficits and surpluses of the two accounts compensate exactly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36" y="2724104"/>
            <a:ext cx="481610" cy="2653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44" y="2562075"/>
            <a:ext cx="4279099" cy="4274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83081" y="4589161"/>
            <a:ext cx="481626" cy="2319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276" y="4431262"/>
            <a:ext cx="2701634" cy="43650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8138" y="5091166"/>
            <a:ext cx="84597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Lucida Sans Unicode" panose="020B0602030504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</a:t>
            </a:r>
            <a:r>
              <a:rPr kumimoji="0" lang="en-GB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his equilibrium condition can be expressed in the </a:t>
            </a:r>
            <a:r>
              <a:rPr kumimoji="0" lang="en-GB" altLang="cs-CZ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GB" altLang="cs-CZ" sz="2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Y,i</a:t>
            </a:r>
            <a:r>
              <a:rPr kumimoji="0" lang="en-GB" altLang="cs-CZ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  <a:r>
              <a:rPr kumimoji="0" lang="en-GB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space of IS-LM</a:t>
            </a:r>
            <a:r>
              <a:rPr kumimoji="0" lang="en-GB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kumimoji="0" lang="en-GB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We still need to relate the exchange rate </a:t>
            </a:r>
            <a:r>
              <a:rPr kumimoji="0" lang="en-GB" altLang="cs-CZ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</a:rPr>
              <a:t>e</a:t>
            </a:r>
            <a:r>
              <a:rPr kumimoji="0" lang="en-GB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to these variables</a:t>
            </a:r>
            <a:r>
              <a:rPr kumimoji="0" lang="cs-CZ" altLang="cs-CZ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endParaRPr kumimoji="0" lang="en-GB" altLang="cs-CZ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blouk 12"/>
          <p:cNvSpPr/>
          <p:nvPr/>
        </p:nvSpPr>
        <p:spPr>
          <a:xfrm rot="6180642">
            <a:off x="6955261" y="4916581"/>
            <a:ext cx="710305" cy="710080"/>
          </a:xfrm>
          <a:prstGeom prst="arc">
            <a:avLst>
              <a:gd name="adj1" fmla="val 16200000"/>
              <a:gd name="adj2" fmla="val 1504926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3355175" y="4870498"/>
            <a:ext cx="3574403" cy="27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034662" y="4806636"/>
            <a:ext cx="2044294" cy="19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BALANCE OF PAYMENT CURVE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38138" y="1487190"/>
            <a:ext cx="4443412" cy="4525963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BP the balance of payments is in equilibrium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BP is upward-sloping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increase in Y leads to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deficit (CA deficit)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Returning to equilibrium requires a KA surplus, and hence a higher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slope depends on the international mobility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lower capital mobility, the larger the slope of BP.</a:t>
            </a:r>
          </a:p>
          <a:p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5603" r="48585" b="10875"/>
          <a:stretch/>
        </p:blipFill>
        <p:spPr>
          <a:xfrm>
            <a:off x="4781550" y="1896765"/>
            <a:ext cx="3829050" cy="3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BALANCE OF PAYMENT CURVE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667" t="15556" r="1249" b="7778"/>
          <a:stretch/>
        </p:blipFill>
        <p:spPr>
          <a:xfrm>
            <a:off x="377825" y="1438275"/>
            <a:ext cx="8420100" cy="49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IS-LM-BP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EXCHANGE RATES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system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 exchange rates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allowed to fluctuate in response to changing economic conditions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contrast, under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exchange rates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central bank trades domestic for foreign currency at a predetermined price.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first, in a floating exchange rate system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then, in a fixed exchange rate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475</TotalTime>
  <Words>1088</Words>
  <Application>Microsoft Office PowerPoint</Application>
  <PresentationFormat>Předvádění na obrazovce (4:3)</PresentationFormat>
  <Paragraphs>184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Lucida Sans Unicode</vt:lpstr>
      <vt:lpstr>Symbol</vt:lpstr>
      <vt:lpstr>Wingdings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uzivatel</cp:lastModifiedBy>
  <cp:revision>81</cp:revision>
  <dcterms:created xsi:type="dcterms:W3CDTF">2016-03-17T12:08:01Z</dcterms:created>
  <dcterms:modified xsi:type="dcterms:W3CDTF">2017-02-12T21:35:49Z</dcterms:modified>
</cp:coreProperties>
</file>