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8" r:id="rId5"/>
    <p:sldId id="278" r:id="rId6"/>
    <p:sldId id="279" r:id="rId7"/>
    <p:sldId id="281" r:id="rId8"/>
    <p:sldId id="263" r:id="rId9"/>
    <p:sldId id="280" r:id="rId10"/>
    <p:sldId id="299" r:id="rId11"/>
    <p:sldId id="291" r:id="rId12"/>
    <p:sldId id="283" r:id="rId13"/>
    <p:sldId id="284" r:id="rId14"/>
    <p:sldId id="298" r:id="rId15"/>
    <p:sldId id="292" r:id="rId16"/>
    <p:sldId id="293" r:id="rId17"/>
    <p:sldId id="286" r:id="rId18"/>
    <p:sldId id="287" r:id="rId19"/>
    <p:sldId id="288" r:id="rId20"/>
    <p:sldId id="289" r:id="rId21"/>
    <p:sldId id="295" r:id="rId22"/>
    <p:sldId id="296" r:id="rId23"/>
    <p:sldId id="297" r:id="rId24"/>
    <p:sldId id="275" r:id="rId25"/>
    <p:sldId id="277" r:id="rId26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095">
          <p15:clr>
            <a:srgbClr val="A4A3A4"/>
          </p15:clr>
        </p15:guide>
        <p15:guide id="2" pos="2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3300"/>
    <a:srgbClr val="006600"/>
    <a:srgbClr val="336600"/>
    <a:srgbClr val="00544D"/>
    <a:srgbClr val="6B2E6E"/>
    <a:srgbClr val="265787"/>
    <a:srgbClr val="00244D"/>
    <a:srgbClr val="9C1F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50" y="108"/>
      </p:cViewPr>
      <p:guideLst>
        <p:guide orient="horz" pos="4095"/>
        <p:guide pos="21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DD7FA-A0FA-4012-A98F-15A09618F799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ADDDF-1264-4F28-8338-EC1E07F3DE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712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2B50E-3DA8-4309-9076-4D02E7FD53CC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83C9-5B4C-4800-9FD3-945C60804B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9021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E6D05-4501-4B0C-91E8-06A0EFE8D207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71501-7BD9-4790-9FCF-670D1CE8DC9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8189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0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6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283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126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946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8140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80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00F2-724B-4B1E-B123-094AE7CD8C2F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7D87-A4E6-4B6E-9D27-4FA8003DE0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0523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3289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138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336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FADF-DDC1-4400-8B64-5715C51EA3D1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3CB71-E416-464C-86CB-A55091E5F1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535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AE38D-4CF5-4C80-ABE4-FD162976B94B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8CE5-2EB2-412A-9C0F-D009C00C83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0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249-19AE-459C-A3E5-D1C2CC123D00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C48E-035A-429E-9ADF-79C48A0AD2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582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DA44-4CAA-4345-A756-4703360EE242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A00D4-7926-404C-B321-BFF026D8C31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529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782F0-DC46-4F00-81DD-2ACBA3C3B310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2D61-01CE-4948-92AE-A6ED95CD8D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6884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43C5B-64DA-40ED-9576-975ED67AA1C3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3F4D-D45C-4D32-B9B4-4DB8B4F8A3A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510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4C866-D28D-46D0-B7D5-63035B3504AF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3421B-2210-4A7E-ABDE-6C42E3F47F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531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90FB15-455F-4099-B3EC-126F10F4A8D9}" type="datetimeFigureOut">
              <a:rPr lang="cs-CZ"/>
              <a:pPr>
                <a:defRPr/>
              </a:pPr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F082D34-91F0-4445-8CCE-2A9DBE2548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B6CF5-6D0E-4832-A128-5D76418DBB90}" type="datetimeFigureOut">
              <a:rPr lang="cs-CZ" smtClean="0"/>
              <a:t>9. 2. 2017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1257-616D-4DFF-BC7B-1D110706FE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01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571750"/>
            <a:ext cx="9144000" cy="18002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 smtClean="0">
                <a:latin typeface="Arial" pitchFamily="34" charset="0"/>
                <a:cs typeface="Arial" pitchFamily="34" charset="0"/>
              </a:rPr>
              <a:t>THE KEYNESIAN IS/LM MODEL</a:t>
            </a:r>
            <a:endParaRPr lang="en-GB" sz="3600" b="1" dirty="0">
              <a:latin typeface="Arial" pitchFamily="34" charset="0"/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LESSON V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ovéPole 7"/>
          <p:cNvSpPr txBox="1">
            <a:spLocks noChangeArrowheads="1"/>
          </p:cNvSpPr>
          <p:nvPr/>
        </p:nvSpPr>
        <p:spPr bwMode="auto">
          <a:xfrm>
            <a:off x="0" y="4811713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Dr. Ingrid Majerová</a:t>
            </a:r>
            <a:endParaRPr lang="en-GB" altLang="cs-CZ" sz="18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latin typeface="Arial" panose="020B0604020202020204" pitchFamily="34" charset="0"/>
              </a:rPr>
              <a:t>MACROECONOMICS</a:t>
            </a:r>
            <a:r>
              <a:rPr lang="en-GB" altLang="cs-CZ" sz="1800" dirty="0" smtClean="0">
                <a:latin typeface="Arial" panose="020B0604020202020204" pitchFamily="34" charset="0"/>
              </a:rPr>
              <a:t>/</a:t>
            </a:r>
            <a:r>
              <a:rPr lang="cs-CZ" altLang="cs-CZ" sz="1800" dirty="0" smtClean="0">
                <a:latin typeface="Arial" panose="020B0604020202020204" pitchFamily="34" charset="0"/>
              </a:rPr>
              <a:t>EVS/NAMAB</a:t>
            </a:r>
            <a:endParaRPr lang="en-GB" altLang="cs-CZ" sz="1800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8" y="185153"/>
            <a:ext cx="2668801" cy="205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 MODEL	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THE DETERMINATION OF OUTPUT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1103" y="2067203"/>
            <a:ext cx="3170816" cy="379888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sz="2200" b="1" dirty="0" err="1" smtClean="0">
                <a:latin typeface="Arial" panose="020B0604020202020204" pitchFamily="34" charset="0"/>
              </a:rPr>
              <a:t>Interest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Rate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and Output</a:t>
            </a: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An increase in the interest rate decreases the demand for goods at any level of output.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6911" y="1767840"/>
            <a:ext cx="3802690" cy="462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 MODEL	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THE IS CURVE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1103" y="2067203"/>
            <a:ext cx="3170816" cy="379888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sz="2200" b="1" dirty="0" err="1" smtClean="0">
                <a:latin typeface="Arial" panose="020B0604020202020204" pitchFamily="34" charset="0"/>
              </a:rPr>
              <a:t>Shifts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in IS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Curve</a:t>
            </a:r>
            <a:endParaRPr lang="cs-CZ" altLang="cs-CZ" sz="22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Example</a:t>
            </a:r>
            <a:r>
              <a:rPr lang="cs-CZ" altLang="cs-CZ" sz="22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   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An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increase</a:t>
            </a:r>
            <a:r>
              <a:rPr lang="cs-CZ" altLang="cs-CZ" sz="2200" dirty="0" smtClean="0">
                <a:latin typeface="Arial" panose="020B0604020202020204" pitchFamily="34" charset="0"/>
              </a:rPr>
              <a:t> in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taxes</a:t>
            </a:r>
            <a:endParaRPr lang="en-US" altLang="cs-CZ" sz="2200" dirty="0">
              <a:latin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05110" y="2067203"/>
            <a:ext cx="4596782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 – 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FINANCIAL MARKET AND LM CURVE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78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The interest rate is determined by the equality of the supply of and the demand for money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:</a:t>
            </a:r>
            <a:endParaRPr lang="cs-CZ" altLang="cs-CZ" sz="2000" kern="0" dirty="0" smtClean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cs-CZ" altLang="cs-CZ" sz="20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cs-CZ" altLang="cs-CZ" sz="800" kern="0" dirty="0" smtClean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cs-CZ" altLang="cs-CZ" sz="8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cs-CZ" altLang="cs-CZ" sz="800" kern="0" dirty="0" smtClean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cs-CZ" altLang="cs-CZ" sz="20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cs-CZ" altLang="cs-CZ" sz="2000" kern="0" dirty="0" smtClean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cs-CZ" altLang="cs-CZ" sz="800" kern="0" dirty="0">
              <a:latin typeface="Arial" panose="020B0604020202020204" pitchFamily="34" charset="0"/>
            </a:endParaRPr>
          </a:p>
          <a:p>
            <a:pPr marL="34290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The LM relation:  In equilibrium, the real money supply is equal to the real money demand, which depends on real 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income </a:t>
            </a:r>
            <a:r>
              <a:rPr lang="en-US" altLang="cs-CZ" sz="2000" kern="0" dirty="0">
                <a:latin typeface="Arial" panose="020B0604020202020204" pitchFamily="34" charset="0"/>
              </a:rPr>
              <a:t>Y, and the interest 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rate </a:t>
            </a:r>
            <a:r>
              <a:rPr lang="en-US" altLang="cs-CZ" sz="2000" kern="0" dirty="0">
                <a:latin typeface="Arial" panose="020B0604020202020204" pitchFamily="34" charset="0"/>
              </a:rPr>
              <a:t>i:</a:t>
            </a:r>
          </a:p>
          <a:p>
            <a:pPr lvl="0" algn="ctr" eaLnBrk="1" hangingPunct="1">
              <a:buSzPct val="100000"/>
              <a:buNone/>
            </a:pPr>
            <a:endParaRPr lang="cs-CZ" altLang="cs-CZ" sz="2000" kern="0" dirty="0" smtClean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cs-CZ" altLang="cs-CZ" sz="20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en-US" altLang="cs-CZ" sz="2000" kern="0" dirty="0">
              <a:latin typeface="Arial" panose="020B0604020202020204" pitchFamily="34" charset="0"/>
            </a:endParaRPr>
          </a:p>
          <a:p>
            <a:pPr eaLnBrk="1" hangingPunct="1">
              <a:buSzPct val="100000"/>
              <a:buNone/>
            </a:pPr>
            <a:endParaRPr lang="cs-CZ" altLang="cs-CZ" sz="24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en-US" altLang="cs-CZ" sz="1600" kern="0" dirty="0">
              <a:latin typeface="Arial" panose="020B0604020202020204" pitchFamily="34" charset="0"/>
            </a:endParaRPr>
          </a:p>
          <a:p>
            <a:pPr lvl="1" eaLnBrk="1" hangingPunct="1">
              <a:buClr>
                <a:srgbClr val="99CCCC"/>
              </a:buClr>
              <a:buSzPct val="75000"/>
            </a:pPr>
            <a:r>
              <a:rPr lang="en-GB" altLang="cs-CZ" sz="2000" kern="0" dirty="0" smtClean="0">
                <a:latin typeface="Arial" panose="020B0604020202020204" pitchFamily="34" charset="0"/>
              </a:rPr>
              <a:t> </a:t>
            </a:r>
            <a:endParaRPr lang="en-GB" altLang="cs-CZ" sz="2000" kern="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914400" y="2865667"/>
            <a:ext cx="517585" cy="27604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32" y="2106405"/>
            <a:ext cx="1484813" cy="3904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40" y="2678281"/>
            <a:ext cx="3961230" cy="131220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232" y="4665821"/>
            <a:ext cx="1277993" cy="6949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462" y="5544005"/>
            <a:ext cx="4967670" cy="114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 – 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EQUATION OF LM CURVE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68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eaLnBrk="1" hangingPunct="1">
              <a:buSzPct val="100000"/>
            </a:pPr>
            <a:endParaRPr lang="en-US" altLang="cs-CZ" sz="2000" kern="0" dirty="0">
              <a:latin typeface="Arial" panose="020B0604020202020204" pitchFamily="34" charset="0"/>
            </a:endParaRPr>
          </a:p>
          <a:p>
            <a:pPr eaLnBrk="1" hangingPunct="1">
              <a:buSzPct val="100000"/>
              <a:buNone/>
            </a:pPr>
            <a:endParaRPr lang="cs-CZ" altLang="cs-CZ" sz="24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en-US" altLang="cs-CZ" sz="1600" kern="0" dirty="0">
              <a:latin typeface="Arial" panose="020B0604020202020204" pitchFamily="34" charset="0"/>
            </a:endParaRPr>
          </a:p>
          <a:p>
            <a:pPr lvl="1" eaLnBrk="1" hangingPunct="1">
              <a:buClr>
                <a:srgbClr val="99CCCC"/>
              </a:buClr>
              <a:buSzPct val="75000"/>
            </a:pPr>
            <a:r>
              <a:rPr lang="en-GB" altLang="cs-CZ" sz="2000" kern="0" dirty="0" smtClean="0">
                <a:latin typeface="Arial" panose="020B0604020202020204" pitchFamily="34" charset="0"/>
              </a:rPr>
              <a:t> </a:t>
            </a:r>
            <a:endParaRPr lang="en-GB" altLang="cs-CZ" sz="2000" kern="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3104438" y="4915946"/>
            <a:ext cx="517585" cy="27604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10" y="1981775"/>
            <a:ext cx="1262650" cy="129295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344" y="1896765"/>
            <a:ext cx="3533775" cy="15049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018" y="4104409"/>
            <a:ext cx="3687486" cy="14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 MODEL	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THE LM CURVE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99098" y="1750559"/>
            <a:ext cx="8150542" cy="146508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sz="2200" b="1" dirty="0" err="1" smtClean="0">
                <a:latin typeface="Arial" panose="020B0604020202020204" pitchFamily="34" charset="0"/>
              </a:rPr>
              <a:t>Determination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LM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Curve</a:t>
            </a:r>
            <a:endParaRPr lang="cs-CZ" altLang="cs-CZ" sz="22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Example</a:t>
            </a:r>
            <a:r>
              <a:rPr lang="cs-CZ" altLang="cs-CZ" sz="22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The </a:t>
            </a:r>
            <a:r>
              <a:rPr lang="en-US" altLang="cs-CZ" sz="2200" dirty="0">
                <a:latin typeface="Arial" panose="020B0604020202020204" pitchFamily="34" charset="0"/>
              </a:rPr>
              <a:t>Effects of an Increase in Income on the Interest Rate</a:t>
            </a: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505" y="3446492"/>
            <a:ext cx="5934376" cy="26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2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 MODEL	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THE LM CURVE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99098" y="1750559"/>
            <a:ext cx="8150542" cy="1465081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sz="2200" b="1" dirty="0" err="1" smtClean="0">
                <a:latin typeface="Arial" panose="020B0604020202020204" pitchFamily="34" charset="0"/>
              </a:rPr>
              <a:t>Shifts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in Money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Demand</a:t>
            </a:r>
            <a:endParaRPr lang="cs-CZ" altLang="cs-CZ" sz="2200" b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cs-CZ" sz="10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Example</a:t>
            </a:r>
            <a:r>
              <a:rPr lang="cs-CZ" altLang="cs-CZ" sz="2200" dirty="0" smtClean="0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The </a:t>
            </a:r>
            <a:r>
              <a:rPr lang="en-US" altLang="cs-CZ" sz="2200" dirty="0">
                <a:latin typeface="Arial" panose="020B0604020202020204" pitchFamily="34" charset="0"/>
              </a:rPr>
              <a:t>Effects of an Increase in Income on the Interest Rate</a:t>
            </a: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590" y="3489961"/>
            <a:ext cx="698269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 MODEL	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THE IS and LM Relations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42104" y="1513205"/>
            <a:ext cx="4198315" cy="502561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sz="2200" b="1" dirty="0" smtClean="0">
                <a:latin typeface="Arial" panose="020B0604020202020204" pitchFamily="34" charset="0"/>
              </a:rPr>
              <a:t>IS-LM Model</a:t>
            </a:r>
          </a:p>
          <a:p>
            <a:pPr>
              <a:spcBef>
                <a:spcPct val="0"/>
              </a:spcBef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Equilibrium in the goods market (IS).</a:t>
            </a:r>
          </a:p>
          <a:p>
            <a:pPr>
              <a:spcBef>
                <a:spcPct val="0"/>
              </a:spcBef>
              <a:defRPr/>
            </a:pPr>
            <a:r>
              <a:rPr lang="en-US" altLang="cs-CZ" sz="2200" dirty="0">
                <a:latin typeface="Arial" panose="020B0604020202020204" pitchFamily="34" charset="0"/>
              </a:rPr>
              <a:t>Equilibrium in financial markets (LM).</a:t>
            </a:r>
          </a:p>
          <a:p>
            <a:pPr lvl="1">
              <a:spcBef>
                <a:spcPct val="0"/>
              </a:spcBef>
              <a:defRPr/>
            </a:pPr>
            <a:endParaRPr lang="cs-CZ" altLang="cs-CZ" sz="2000" dirty="0" smtClean="0">
              <a:latin typeface="Arial" panose="020B0604020202020204" pitchFamily="34" charset="0"/>
            </a:endParaRPr>
          </a:p>
          <a:p>
            <a:pPr lvl="1" algn="ctr">
              <a:spcBef>
                <a:spcPct val="0"/>
              </a:spcBef>
              <a:defRPr/>
            </a:pPr>
            <a:r>
              <a:rPr lang="en-US" altLang="cs-CZ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When </a:t>
            </a:r>
            <a:r>
              <a:rPr lang="en-US" altLang="cs-CZ" sz="2000" dirty="0">
                <a:solidFill>
                  <a:srgbClr val="FF0000"/>
                </a:solidFill>
                <a:latin typeface="Arial" panose="020B0604020202020204" pitchFamily="34" charset="0"/>
              </a:rPr>
              <a:t>the IS curve intersects the LM curve, both goods and financial markets are in equilibrium.</a:t>
            </a:r>
            <a:endParaRPr lang="en-US" altLang="cs-CZ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2330"/>
          <a:stretch/>
        </p:blipFill>
        <p:spPr>
          <a:xfrm>
            <a:off x="4571998" y="2067203"/>
            <a:ext cx="4261473" cy="373603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04" y="2138051"/>
            <a:ext cx="3962105" cy="3352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76" y="2571175"/>
            <a:ext cx="2640895" cy="64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 – 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FISCAL POLICY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solidFill>
                  <a:srgbClr val="FF0000"/>
                </a:solidFill>
                <a:latin typeface="Arial" panose="020B0604020202020204" pitchFamily="34" charset="0"/>
              </a:rPr>
              <a:t>Fiscal contraction</a:t>
            </a:r>
            <a:r>
              <a:rPr lang="en-US" altLang="cs-CZ" sz="2000" kern="0" dirty="0">
                <a:latin typeface="Arial" panose="020B0604020202020204" pitchFamily="34" charset="0"/>
              </a:rPr>
              <a:t>: a fiscal policy that reduces the budget deficit.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Reducing G or increasing </a:t>
            </a:r>
            <a:r>
              <a:rPr lang="en-US" altLang="cs-CZ" sz="1600" kern="0" dirty="0" smtClean="0">
                <a:latin typeface="Arial" panose="020B0604020202020204" pitchFamily="34" charset="0"/>
              </a:rPr>
              <a:t>T</a:t>
            </a: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buSzPct val="100000"/>
            </a:pPr>
            <a:endParaRPr lang="en-US" altLang="cs-CZ" sz="8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solidFill>
                  <a:srgbClr val="FF0000"/>
                </a:solidFill>
                <a:latin typeface="Arial" panose="020B0604020202020204" pitchFamily="34" charset="0"/>
              </a:rPr>
              <a:t>Fiscal expansion</a:t>
            </a:r>
            <a:r>
              <a:rPr lang="en-US" altLang="cs-CZ" sz="2000" kern="0" dirty="0">
                <a:latin typeface="Arial" panose="020B0604020202020204" pitchFamily="34" charset="0"/>
              </a:rPr>
              <a:t>: increasing the budget deficit.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Increasing G or decreasing </a:t>
            </a:r>
            <a:r>
              <a:rPr lang="en-US" altLang="cs-CZ" sz="1600" kern="0" dirty="0" smtClean="0">
                <a:latin typeface="Arial" panose="020B0604020202020204" pitchFamily="34" charset="0"/>
              </a:rPr>
              <a:t>T</a:t>
            </a: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buSzPct val="100000"/>
            </a:pPr>
            <a:endParaRPr lang="en-US" altLang="cs-CZ" sz="16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 Taxes (T) and government expenditures (G) </a:t>
            </a:r>
            <a:r>
              <a:rPr lang="en-US" altLang="cs-CZ" sz="2000" b="1" kern="0" dirty="0">
                <a:latin typeface="Arial" panose="020B0604020202020204" pitchFamily="34" charset="0"/>
              </a:rPr>
              <a:t>affect the IS curve, not the LM curve</a:t>
            </a:r>
            <a:r>
              <a:rPr lang="en-US" altLang="cs-CZ" sz="2000" kern="0" dirty="0">
                <a:latin typeface="Arial" panose="020B0604020202020204" pitchFamily="34" charset="0"/>
              </a:rPr>
              <a:t>.</a:t>
            </a: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marL="457200" lvl="1" indent="0" eaLnBrk="1" hangingPunct="1">
              <a:buClr>
                <a:srgbClr val="99CCCC"/>
              </a:buClr>
              <a:buSzPct val="75000"/>
              <a:buNone/>
            </a:pPr>
            <a:r>
              <a:rPr lang="en-GB" altLang="cs-CZ" sz="2000" kern="0" dirty="0" smtClean="0">
                <a:latin typeface="Arial" panose="020B0604020202020204" pitchFamily="34" charset="0"/>
              </a:rPr>
              <a:t> </a:t>
            </a:r>
            <a:endParaRPr lang="en-GB" altLang="cs-CZ" sz="2000" kern="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122097" y="4194135"/>
            <a:ext cx="517585" cy="27604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260" y="3761116"/>
            <a:ext cx="4078220" cy="309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 – 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MONETARY POLICY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20675" y="1546416"/>
            <a:ext cx="847725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solidFill>
                  <a:srgbClr val="FF0000"/>
                </a:solidFill>
                <a:latin typeface="Arial" panose="020B0604020202020204" pitchFamily="34" charset="0"/>
              </a:rPr>
              <a:t>Monetary contraction (tightening) </a:t>
            </a:r>
            <a:r>
              <a:rPr lang="en-US" altLang="cs-CZ" sz="2000" kern="0" dirty="0">
                <a:latin typeface="Arial" panose="020B0604020202020204" pitchFamily="34" charset="0"/>
              </a:rPr>
              <a:t>refers to a decrease in the money supply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.</a:t>
            </a:r>
            <a:endParaRPr lang="cs-CZ" altLang="cs-CZ" sz="2000" kern="0" dirty="0" smtClean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en-US" altLang="cs-CZ" sz="8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An increase in the money supply is called </a:t>
            </a:r>
            <a:r>
              <a:rPr lang="en-US" altLang="cs-CZ" sz="2000" kern="0" dirty="0">
                <a:solidFill>
                  <a:srgbClr val="FF0000"/>
                </a:solidFill>
                <a:latin typeface="Arial" panose="020B0604020202020204" pitchFamily="34" charset="0"/>
              </a:rPr>
              <a:t>monetary expansion</a:t>
            </a:r>
            <a:r>
              <a:rPr lang="en-US" altLang="cs-CZ" sz="2000" kern="0" dirty="0" smtClean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cs-CZ" altLang="cs-CZ" sz="2000" kern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en-US" altLang="cs-CZ" sz="800" kern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r>
              <a:rPr lang="en-US" altLang="cs-CZ" sz="2000" b="1" kern="0" dirty="0">
                <a:latin typeface="Arial" panose="020B0604020202020204" pitchFamily="34" charset="0"/>
              </a:rPr>
              <a:t>Monetary policy affects only the LM curve, not the IS curve</a:t>
            </a:r>
            <a:r>
              <a:rPr lang="en-US" altLang="cs-CZ" sz="2000" kern="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marL="457200" lvl="1" indent="0" eaLnBrk="1" hangingPunct="1">
              <a:buClr>
                <a:srgbClr val="99CCCC"/>
              </a:buClr>
              <a:buSzPct val="75000"/>
              <a:buNone/>
            </a:pPr>
            <a:r>
              <a:rPr lang="en-GB" altLang="cs-CZ" sz="2000" kern="0" dirty="0" smtClean="0">
                <a:latin typeface="Arial" panose="020B0604020202020204" pitchFamily="34" charset="0"/>
              </a:rPr>
              <a:t> </a:t>
            </a:r>
            <a:endParaRPr lang="en-GB" altLang="cs-CZ" sz="2000" kern="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2640710" y="4563580"/>
            <a:ext cx="517585" cy="27604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621" y="3461730"/>
            <a:ext cx="4054405" cy="320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 – 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POLICY MIX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2" y="1661063"/>
            <a:ext cx="8923298" cy="40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IS-LM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TextovéPole 8"/>
          <p:cNvSpPr txBox="1">
            <a:spLocks noChangeArrowheads="1"/>
          </p:cNvSpPr>
          <p:nvPr/>
        </p:nvSpPr>
        <p:spPr bwMode="auto">
          <a:xfrm>
            <a:off x="338138" y="720725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cs-CZ" sz="2400" b="1" cap="all" dirty="0" smtClean="0">
                <a:latin typeface="Arial" panose="020B0604020202020204" pitchFamily="34" charset="0"/>
              </a:rPr>
              <a:t>Outline of the lecture </a:t>
            </a:r>
          </a:p>
        </p:txBody>
      </p:sp>
      <p:sp>
        <p:nvSpPr>
          <p:cNvPr id="3078" name="TextovéPole 10"/>
          <p:cNvSpPr txBox="1">
            <a:spLocks noChangeArrowheads="1"/>
          </p:cNvSpPr>
          <p:nvPr/>
        </p:nvSpPr>
        <p:spPr bwMode="auto">
          <a:xfrm>
            <a:off x="320675" y="1551722"/>
            <a:ext cx="8477250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Theoretical</a:t>
            </a:r>
            <a:r>
              <a:rPr lang="cs-CZ" altLang="cs-CZ" sz="2200" dirty="0" smtClean="0">
                <a:latin typeface="Arial" panose="020B0604020202020204" pitchFamily="34" charset="0"/>
              </a:rPr>
              <a:t> </a:t>
            </a:r>
            <a:r>
              <a:rPr lang="cs-CZ" altLang="cs-CZ" sz="2200" dirty="0" err="1" smtClean="0">
                <a:latin typeface="Arial" panose="020B0604020202020204" pitchFamily="34" charset="0"/>
              </a:rPr>
              <a:t>Assumptions</a:t>
            </a: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Curve</a:t>
            </a:r>
            <a:r>
              <a:rPr lang="cs-CZ" altLang="cs-CZ" sz="2200" dirty="0" smtClean="0">
                <a:latin typeface="Arial" panose="020B0604020202020204" pitchFamily="34" charset="0"/>
              </a:rPr>
              <a:t> IS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err="1" smtClean="0">
                <a:latin typeface="Arial" panose="020B0604020202020204" pitchFamily="34" charset="0"/>
              </a:rPr>
              <a:t>Curve</a:t>
            </a:r>
            <a:r>
              <a:rPr lang="cs-CZ" altLang="cs-CZ" sz="2200" dirty="0" smtClean="0">
                <a:latin typeface="Arial" panose="020B0604020202020204" pitchFamily="34" charset="0"/>
              </a:rPr>
              <a:t> LM</a:t>
            </a: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cs-CZ" altLang="cs-CZ" sz="22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r>
              <a:rPr lang="cs-CZ" altLang="cs-CZ" sz="2200" dirty="0" smtClean="0">
                <a:latin typeface="Arial" panose="020B0604020202020204" pitchFamily="34" charset="0"/>
              </a:rPr>
              <a:t>IS-LM Model</a:t>
            </a: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+mj-lt"/>
              <a:buAutoNum type="arabicPeriod"/>
              <a:defRPr/>
            </a:pPr>
            <a:endParaRPr lang="en-GB" altLang="cs-CZ" sz="2200" dirty="0" smtClean="0">
              <a:latin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cs-CZ" sz="2200" dirty="0" smtClean="0">
                <a:latin typeface="Arial" panose="020B0604020202020204" pitchFamily="34" charset="0"/>
              </a:rPr>
              <a:t>   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AutoNum type="arabicPeriod"/>
              <a:defRPr/>
            </a:pPr>
            <a:endParaRPr lang="en-GB" altLang="cs-CZ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1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 EXTREME FORMS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cs-CZ" sz="1200" b="1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    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smtClean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3120" y="962442"/>
            <a:ext cx="2791936" cy="251984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883" y="2055884"/>
            <a:ext cx="2831077" cy="255516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506" y="3596639"/>
            <a:ext cx="3077183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2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CROWDING OUT EFFECT</a:t>
            </a:r>
            <a:endParaRPr lang="en-US" altLang="cs-CZ" sz="2000" b="1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    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smtClean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t="18222" b="9555"/>
          <a:stretch/>
        </p:blipFill>
        <p:spPr>
          <a:xfrm>
            <a:off x="112542" y="1234123"/>
            <a:ext cx="9031458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0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LIQUIDITY TRAP AND FISCAL POLICY</a:t>
            </a:r>
            <a:endParaRPr lang="en-US" altLang="cs-CZ" sz="2000" b="1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    </a:t>
            </a: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smtClean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8497"/>
          <a:stretch/>
        </p:blipFill>
        <p:spPr>
          <a:xfrm>
            <a:off x="1063567" y="1280160"/>
            <a:ext cx="7087553" cy="513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 EXAMPLES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TextovéPole 8"/>
          <p:cNvSpPr txBox="1">
            <a:spLocks noChangeArrowheads="1"/>
          </p:cNvSpPr>
          <p:nvPr/>
        </p:nvSpPr>
        <p:spPr bwMode="auto">
          <a:xfrm>
            <a:off x="377451" y="720725"/>
            <a:ext cx="8459787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cs-CZ" sz="1200" b="1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altLang="cs-CZ" sz="2000" b="1" dirty="0" smtClean="0">
                <a:latin typeface="Arial" panose="020B0604020202020204" pitchFamily="34" charset="0"/>
              </a:rPr>
              <a:t>    </a:t>
            </a:r>
            <a:r>
              <a:rPr lang="en-US" altLang="cs-CZ" sz="2000" b="1" dirty="0" smtClean="0">
                <a:latin typeface="Arial" panose="020B0604020202020204" pitchFamily="34" charset="0"/>
              </a:rPr>
              <a:t>German </a:t>
            </a:r>
            <a:r>
              <a:rPr lang="cs-CZ" altLang="cs-CZ" sz="2000" b="1" dirty="0" err="1" smtClean="0">
                <a:latin typeface="Arial" panose="020B0604020202020204" pitchFamily="34" charset="0"/>
              </a:rPr>
              <a:t>Reu</a:t>
            </a:r>
            <a:r>
              <a:rPr lang="en-US" altLang="cs-CZ" sz="2000" b="1" dirty="0" err="1" smtClean="0">
                <a:latin typeface="Arial" panose="020B0604020202020204" pitchFamily="34" charset="0"/>
              </a:rPr>
              <a:t>nification</a:t>
            </a:r>
            <a:r>
              <a:rPr lang="cs-CZ" altLang="cs-CZ" sz="2000" b="1" dirty="0" smtClean="0">
                <a:latin typeface="Arial" panose="020B0604020202020204" pitchFamily="34" charset="0"/>
              </a:rPr>
              <a:t> in</a:t>
            </a:r>
            <a:r>
              <a:rPr lang="en-US" altLang="cs-CZ" sz="2000" b="1" dirty="0" smtClean="0">
                <a:latin typeface="Arial" panose="020B0604020202020204" pitchFamily="34" charset="0"/>
              </a:rPr>
              <a:t>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1991  </a:t>
            </a:r>
            <a:r>
              <a:rPr lang="en-US" altLang="cs-CZ" sz="2000" b="1" dirty="0" smtClean="0">
                <a:latin typeface="Arial" panose="020B0604020202020204" pitchFamily="34" charset="0"/>
              </a:rPr>
              <a:t> </a:t>
            </a:r>
            <a:r>
              <a:rPr lang="cs-CZ" altLang="cs-CZ" sz="2000" b="1" dirty="0" smtClean="0">
                <a:latin typeface="Arial" panose="020B0604020202020204" pitchFamily="34" charset="0"/>
              </a:rPr>
              <a:t>         </a:t>
            </a:r>
            <a:r>
              <a:rPr lang="en-US" altLang="cs-CZ" sz="2000" b="1" dirty="0">
                <a:latin typeface="Arial" panose="020B0604020202020204" pitchFamily="34" charset="0"/>
              </a:rPr>
              <a:t>The U.S. Recession of 2001</a:t>
            </a:r>
            <a:endParaRPr lang="cs-CZ" altLang="cs-CZ" sz="20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cs-CZ" altLang="cs-CZ" sz="2400" b="1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cs-CZ" sz="2400" b="1" dirty="0" smtClean="0"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7451" y="1979709"/>
            <a:ext cx="4040188" cy="3601685"/>
          </a:xfrm>
          <a:prstGeom prst="rect">
            <a:avLst/>
          </a:prstGeo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06551" y="2066838"/>
            <a:ext cx="4041775" cy="34274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</p:spTree>
    <p:extLst>
      <p:ext uri="{BB962C8B-B14F-4D97-AF65-F5344CB8AC3E}">
        <p14:creationId xmlns:p14="http://schemas.microsoft.com/office/powerpoint/2010/main" val="21742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smtClean="0">
                <a:latin typeface="Arial" pitchFamily="34" charset="0"/>
                <a:cs typeface="Arial" pitchFamily="34" charset="0"/>
              </a:rPr>
              <a:t>IS-LM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42106" y="2930398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THANK YOU FOR YOUR ATTENTION…</a:t>
            </a:r>
          </a:p>
        </p:txBody>
      </p:sp>
    </p:spTree>
    <p:extLst>
      <p:ext uri="{BB962C8B-B14F-4D97-AF65-F5344CB8AC3E}">
        <p14:creationId xmlns:p14="http://schemas.microsoft.com/office/powerpoint/2010/main" val="40647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 – 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THEORETICAL APPROACH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eaLnBrk="1" hangingPunct="1">
              <a:buSzPct val="100000"/>
            </a:pPr>
            <a:r>
              <a:rPr lang="en-GB" altLang="cs-CZ" sz="2000" kern="0" dirty="0">
                <a:latin typeface="Arial" panose="020B0604020202020204" pitchFamily="34" charset="0"/>
              </a:rPr>
              <a:t>The IS-LM model translates the General Theory of Keynes into neoclassical terms (often called the </a:t>
            </a:r>
            <a:r>
              <a:rPr lang="en-GB" altLang="cs-CZ" sz="2000" i="1" kern="0" dirty="0">
                <a:solidFill>
                  <a:srgbClr val="FF0000"/>
                </a:solidFill>
                <a:latin typeface="Arial" panose="020B0604020202020204" pitchFamily="34" charset="0"/>
              </a:rPr>
              <a:t>neoclassic </a:t>
            </a:r>
            <a:r>
              <a:rPr lang="en-GB" altLang="cs-CZ" sz="2000" i="1" kern="0" dirty="0" smtClean="0">
                <a:solidFill>
                  <a:srgbClr val="FF0000"/>
                </a:solidFill>
                <a:latin typeface="Arial" panose="020B0604020202020204" pitchFamily="34" charset="0"/>
              </a:rPr>
              <a:t>synthesis</a:t>
            </a:r>
            <a:r>
              <a:rPr lang="en-GB" altLang="cs-CZ" sz="2000" kern="0" dirty="0" smtClean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cs-CZ" altLang="cs-CZ" sz="2000" kern="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en-GB" altLang="cs-CZ" sz="800" kern="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buSzPct val="100000"/>
            </a:pPr>
            <a:r>
              <a:rPr lang="en-GB" altLang="cs-CZ" sz="2000" kern="0" dirty="0">
                <a:latin typeface="Arial" panose="020B0604020202020204" pitchFamily="34" charset="0"/>
              </a:rPr>
              <a:t>It was proposed by John Hicks in 1937 in a paper called “Mr Keynes and the "Classics": A Suggested Interpretation” and enhanced by Alvin Hansen (hence it is also called the Hicks-Hansen model). </a:t>
            </a:r>
          </a:p>
          <a:p>
            <a:pPr marL="457200" lvl="1" indent="0" eaLnBrk="1" hangingPunct="1">
              <a:buClr>
                <a:srgbClr val="99CCCC"/>
              </a:buClr>
              <a:buSzPct val="75000"/>
              <a:buNone/>
            </a:pPr>
            <a:endParaRPr lang="en-GB" altLang="cs-CZ" sz="800" kern="0" dirty="0">
              <a:latin typeface="Arial" panose="020B0604020202020204" pitchFamily="34" charset="0"/>
            </a:endParaRPr>
          </a:p>
          <a:p>
            <a:pPr marL="342900" indent="-342900" eaLnBrk="1" hangingPunct="1">
              <a:buSzPct val="100000"/>
            </a:pPr>
            <a:r>
              <a:rPr lang="en-GB" altLang="cs-CZ" sz="2000" kern="0" dirty="0">
                <a:latin typeface="Arial" panose="020B0604020202020204" pitchFamily="34" charset="0"/>
              </a:rPr>
              <a:t>The model examines the combined equilibrium of two markets :</a:t>
            </a:r>
          </a:p>
          <a:p>
            <a:pPr marL="457200" lvl="1" indent="0" eaLnBrk="1" hangingPunct="1">
              <a:buClr>
                <a:srgbClr val="99CCCC"/>
              </a:buClr>
              <a:buSzPct val="75000"/>
              <a:buNone/>
            </a:pPr>
            <a:r>
              <a:rPr lang="cs-CZ" altLang="cs-CZ" sz="1800" kern="0" dirty="0" smtClean="0">
                <a:latin typeface="Arial" panose="020B0604020202020204" pitchFamily="34" charset="0"/>
              </a:rPr>
              <a:t>- </a:t>
            </a:r>
            <a:r>
              <a:rPr lang="en-GB" altLang="cs-CZ" sz="1800" kern="0" dirty="0" smtClean="0">
                <a:latin typeface="Arial" panose="020B0604020202020204" pitchFamily="34" charset="0"/>
              </a:rPr>
              <a:t>The </a:t>
            </a:r>
            <a:r>
              <a:rPr lang="en-GB" altLang="cs-CZ" sz="1800" kern="0" dirty="0">
                <a:latin typeface="Arial" panose="020B0604020202020204" pitchFamily="34" charset="0"/>
              </a:rPr>
              <a:t>goods market, which is at equilibrium when investments equal savings, hence </a:t>
            </a:r>
            <a:r>
              <a:rPr lang="en-GB" altLang="cs-CZ" sz="1800" kern="0" dirty="0">
                <a:solidFill>
                  <a:srgbClr val="FF0000"/>
                </a:solidFill>
                <a:latin typeface="Arial" panose="020B0604020202020204" pitchFamily="34" charset="0"/>
              </a:rPr>
              <a:t>IS</a:t>
            </a:r>
            <a:r>
              <a:rPr lang="en-GB" altLang="cs-CZ" sz="1800" kern="0" dirty="0">
                <a:latin typeface="Arial" panose="020B0604020202020204" pitchFamily="34" charset="0"/>
              </a:rPr>
              <a:t>.</a:t>
            </a:r>
          </a:p>
          <a:p>
            <a:pPr marL="457200" lvl="1" indent="0" eaLnBrk="1" hangingPunct="1">
              <a:buClr>
                <a:srgbClr val="99CCCC"/>
              </a:buClr>
              <a:buSzPct val="75000"/>
              <a:buNone/>
            </a:pPr>
            <a:r>
              <a:rPr lang="cs-CZ" altLang="cs-CZ" sz="1800" kern="0" dirty="0" smtClean="0">
                <a:latin typeface="Arial" panose="020B0604020202020204" pitchFamily="34" charset="0"/>
              </a:rPr>
              <a:t>- </a:t>
            </a:r>
            <a:r>
              <a:rPr lang="en-GB" altLang="cs-CZ" sz="1800" kern="0" dirty="0" smtClean="0">
                <a:latin typeface="Arial" panose="020B0604020202020204" pitchFamily="34" charset="0"/>
              </a:rPr>
              <a:t>The </a:t>
            </a:r>
            <a:r>
              <a:rPr lang="en-GB" altLang="cs-CZ" sz="1800" kern="0" dirty="0">
                <a:latin typeface="Arial" panose="020B0604020202020204" pitchFamily="34" charset="0"/>
              </a:rPr>
              <a:t>money market, which is at equilibrium when the demand for liquidity equals money supply, hence </a:t>
            </a:r>
            <a:r>
              <a:rPr lang="en-GB" altLang="cs-CZ" sz="1800" kern="0" dirty="0">
                <a:solidFill>
                  <a:srgbClr val="FF0000"/>
                </a:solidFill>
                <a:latin typeface="Arial" panose="020B0604020202020204" pitchFamily="34" charset="0"/>
              </a:rPr>
              <a:t>LM</a:t>
            </a:r>
            <a:r>
              <a:rPr lang="en-GB" altLang="cs-CZ" sz="1800" kern="0" dirty="0">
                <a:latin typeface="Arial" panose="020B0604020202020204" pitchFamily="34" charset="0"/>
              </a:rPr>
              <a:t>. </a:t>
            </a:r>
          </a:p>
          <a:p>
            <a:pPr marL="457200" lvl="1" indent="0" eaLnBrk="1" hangingPunct="1">
              <a:buClr>
                <a:srgbClr val="99CCCC"/>
              </a:buClr>
              <a:buSzPct val="75000"/>
              <a:buNone/>
            </a:pPr>
            <a:r>
              <a:rPr lang="cs-CZ" altLang="cs-CZ" sz="1800" kern="0" dirty="0" smtClean="0">
                <a:latin typeface="Arial" panose="020B0604020202020204" pitchFamily="34" charset="0"/>
              </a:rPr>
              <a:t>- </a:t>
            </a:r>
            <a:r>
              <a:rPr lang="en-GB" altLang="cs-CZ" sz="1800" kern="0" dirty="0" smtClean="0">
                <a:latin typeface="Arial" panose="020B0604020202020204" pitchFamily="34" charset="0"/>
              </a:rPr>
              <a:t>Examining </a:t>
            </a:r>
            <a:r>
              <a:rPr lang="en-GB" altLang="cs-CZ" sz="1800" kern="0" dirty="0">
                <a:latin typeface="Arial" panose="020B0604020202020204" pitchFamily="34" charset="0"/>
              </a:rPr>
              <a:t>the joint equilibrium in these two markets allows us to determine two </a:t>
            </a:r>
            <a:r>
              <a:rPr lang="en-GB" altLang="cs-CZ" sz="1800" kern="0" dirty="0" smtClean="0">
                <a:latin typeface="Arial" panose="020B0604020202020204" pitchFamily="34" charset="0"/>
              </a:rPr>
              <a:t>variables: </a:t>
            </a:r>
            <a:r>
              <a:rPr lang="en-GB" altLang="cs-CZ" sz="1800" kern="0" dirty="0">
                <a:latin typeface="Arial" panose="020B0604020202020204" pitchFamily="34" charset="0"/>
              </a:rPr>
              <a:t>output </a:t>
            </a:r>
            <a:r>
              <a:rPr lang="en-GB" altLang="cs-CZ" sz="1800" kern="0" dirty="0">
                <a:solidFill>
                  <a:srgbClr val="FF0000"/>
                </a:solidFill>
                <a:latin typeface="Arial" panose="020B0604020202020204" pitchFamily="34" charset="0"/>
              </a:rPr>
              <a:t>Y</a:t>
            </a:r>
            <a:r>
              <a:rPr lang="en-GB" altLang="cs-CZ" sz="1800" kern="0" dirty="0">
                <a:latin typeface="Arial" panose="020B0604020202020204" pitchFamily="34" charset="0"/>
              </a:rPr>
              <a:t> and the interest rate </a:t>
            </a:r>
            <a:r>
              <a:rPr lang="en-GB" altLang="cs-CZ" sz="1800" kern="0" dirty="0" err="1">
                <a:latin typeface="Arial" panose="020B0604020202020204" pitchFamily="34" charset="0"/>
              </a:rPr>
              <a:t>i</a:t>
            </a:r>
            <a:r>
              <a:rPr lang="en-GB" altLang="cs-CZ" sz="1800" kern="0" dirty="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 – 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THEORETICAL APPROACH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The model rests on two fundamental assumptions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All prices (including wages) are fixed.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There exists excess production capacity in the economy</a:t>
            </a:r>
          </a:p>
          <a:p>
            <a:pPr lvl="0" eaLnBrk="1" hangingPunct="1">
              <a:buSzPct val="100000"/>
              <a:buNone/>
            </a:pPr>
            <a:endParaRPr lang="en-US" altLang="cs-CZ" sz="20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This is a complete change in perspective compared to classical economics: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The level of demand determines the level of output and employment.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There can be an equilibrium level of involuntary unemployment.</a:t>
            </a:r>
          </a:p>
          <a:p>
            <a:pPr marL="342900" lvl="0" indent="-342900" eaLnBrk="1" hangingPunct="1">
              <a:buSzPct val="100000"/>
            </a:pPr>
            <a:endParaRPr lang="en-US" altLang="cs-CZ" sz="20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Why can there be insufficient demand ?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Criticism of Say’s law: Uncertainty can lead to precautionary saving rather than consumption.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Monetary criticism: the preference for liquidity can lead to under-investment as savings are kept in the form of liquidity.</a:t>
            </a:r>
          </a:p>
          <a:p>
            <a:pPr marL="457200" lvl="1" indent="0" eaLnBrk="1" hangingPunct="1">
              <a:buClr>
                <a:srgbClr val="99CCCC"/>
              </a:buClr>
              <a:buSzPct val="75000"/>
              <a:buNone/>
            </a:pPr>
            <a:r>
              <a:rPr lang="en-GB" altLang="cs-CZ" sz="1800" kern="0" dirty="0" smtClean="0">
                <a:latin typeface="Arial" panose="020B0604020202020204" pitchFamily="34" charset="0"/>
              </a:rPr>
              <a:t> </a:t>
            </a:r>
            <a:endParaRPr lang="en-GB" altLang="cs-CZ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1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 – 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THEORETICAL APPROACH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436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The </a:t>
            </a:r>
            <a:r>
              <a:rPr lang="en-US" altLang="cs-CZ" sz="2000" kern="0" dirty="0">
                <a:solidFill>
                  <a:srgbClr val="FF0000"/>
                </a:solidFill>
                <a:latin typeface="Arial" panose="020B0604020202020204" pitchFamily="34" charset="0"/>
              </a:rPr>
              <a:t>IS-LM</a:t>
            </a:r>
            <a:r>
              <a:rPr lang="en-US" altLang="cs-CZ" sz="2000" kern="0" dirty="0">
                <a:latin typeface="Arial" panose="020B0604020202020204" pitchFamily="34" charset="0"/>
              </a:rPr>
              <a:t> model has become the “standard model” in macroeconomics. </a:t>
            </a:r>
          </a:p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Its essential contribution (linked to that of Keynes) is this potential equilibrium unemployment: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Such a situation is impossible in earlier neoclassic models, as the price of </a:t>
            </a:r>
            <a:r>
              <a:rPr lang="en-US" altLang="cs-CZ" sz="1600" kern="0" dirty="0" err="1">
                <a:latin typeface="Arial" panose="020B0604020202020204" pitchFamily="34" charset="0"/>
              </a:rPr>
              <a:t>labour</a:t>
            </a:r>
            <a:r>
              <a:rPr lang="en-US" altLang="cs-CZ" sz="1600" kern="0" dirty="0">
                <a:latin typeface="Arial" panose="020B0604020202020204" pitchFamily="34" charset="0"/>
              </a:rPr>
              <a:t> (like all prices) is assumed to adjust naturally until supply and demand for </a:t>
            </a:r>
            <a:r>
              <a:rPr lang="en-US" altLang="cs-CZ" sz="1600" kern="0" dirty="0" err="1">
                <a:latin typeface="Arial" panose="020B0604020202020204" pitchFamily="34" charset="0"/>
              </a:rPr>
              <a:t>labour</a:t>
            </a:r>
            <a:r>
              <a:rPr lang="en-US" altLang="cs-CZ" sz="1600" kern="0" dirty="0">
                <a:latin typeface="Arial" panose="020B0604020202020204" pitchFamily="34" charset="0"/>
              </a:rPr>
              <a:t> are balanced</a:t>
            </a:r>
            <a:r>
              <a:rPr lang="en-US" altLang="cs-CZ" sz="1600" kern="0" dirty="0" smtClean="0">
                <a:latin typeface="Arial" panose="020B0604020202020204" pitchFamily="34" charset="0"/>
              </a:rPr>
              <a:t>.</a:t>
            </a: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buSzPct val="100000"/>
            </a:pPr>
            <a:endParaRPr lang="en-US" altLang="cs-CZ" sz="16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This is why IS-LM (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1937) </a:t>
            </a:r>
            <a:r>
              <a:rPr lang="en-US" altLang="cs-CZ" sz="2000" kern="0" dirty="0">
                <a:latin typeface="Arial" panose="020B0604020202020204" pitchFamily="34" charset="0"/>
              </a:rPr>
              <a:t>remains central to modern macroeconomics, and has been extended to explain more markets/ variables: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 smtClean="0">
                <a:latin typeface="Arial" panose="020B0604020202020204" pitchFamily="34" charset="0"/>
              </a:rPr>
              <a:t>The </a:t>
            </a:r>
            <a:r>
              <a:rPr lang="en-US" altLang="cs-CZ" sz="1600" kern="0" dirty="0">
                <a:latin typeface="Arial" panose="020B0604020202020204" pitchFamily="34" charset="0"/>
              </a:rPr>
              <a:t>Mundell-Fleming model deals with international </a:t>
            </a:r>
            <a:r>
              <a:rPr lang="en-US" altLang="cs-CZ" sz="1600" kern="0" dirty="0" smtClean="0">
                <a:latin typeface="Arial" panose="020B0604020202020204" pitchFamily="34" charset="0"/>
              </a:rPr>
              <a:t>trade</a:t>
            </a: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The AS-AD model adds inflation into the problem</a:t>
            </a:r>
          </a:p>
          <a:p>
            <a:pPr marL="1085850" lvl="1" indent="-342900" eaLnBrk="1" hangingPunct="1">
              <a:buSzPct val="100000"/>
            </a:pPr>
            <a:endParaRPr lang="en-US" altLang="cs-CZ" sz="1600" kern="0" dirty="0">
              <a:latin typeface="Arial" panose="020B0604020202020204" pitchFamily="34" charset="0"/>
            </a:endParaRPr>
          </a:p>
          <a:p>
            <a:pPr marL="457200" lvl="1" indent="0" eaLnBrk="1" hangingPunct="1">
              <a:buClr>
                <a:srgbClr val="99CCCC"/>
              </a:buClr>
              <a:buSzPct val="75000"/>
              <a:buNone/>
            </a:pPr>
            <a:r>
              <a:rPr lang="en-GB" altLang="cs-CZ" sz="1800" kern="0" dirty="0" smtClean="0">
                <a:latin typeface="Arial" panose="020B0604020202020204" pitchFamily="34" charset="0"/>
              </a:rPr>
              <a:t> </a:t>
            </a:r>
            <a:endParaRPr lang="en-GB" altLang="cs-CZ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7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 – 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GOODS MARKET AND IS CURVE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306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Equilibrium in the goods market exists when 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production</a:t>
            </a:r>
            <a:r>
              <a:rPr lang="cs-CZ" altLang="cs-CZ" sz="2000" kern="0" dirty="0" smtClean="0">
                <a:latin typeface="Arial" panose="020B0604020202020204" pitchFamily="34" charset="0"/>
              </a:rPr>
              <a:t> 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Y</a:t>
            </a:r>
            <a:r>
              <a:rPr lang="en-US" altLang="cs-CZ" sz="2000" kern="0" dirty="0">
                <a:latin typeface="Arial" panose="020B0604020202020204" pitchFamily="34" charset="0"/>
              </a:rPr>
              <a:t>, is equal to the demand for 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goods</a:t>
            </a:r>
            <a:r>
              <a:rPr lang="cs-CZ" altLang="cs-CZ" sz="2000" kern="0" dirty="0" smtClean="0">
                <a:latin typeface="Arial" panose="020B0604020202020204" pitchFamily="34" charset="0"/>
              </a:rPr>
              <a:t> AD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.</a:t>
            </a:r>
            <a:endParaRPr lang="cs-CZ" altLang="cs-CZ" sz="2000" kern="0" dirty="0" smtClean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en-US" altLang="cs-CZ" sz="8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In the simple 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model, </a:t>
            </a:r>
            <a:r>
              <a:rPr lang="en-US" altLang="cs-CZ" sz="2000" kern="0" dirty="0">
                <a:latin typeface="Arial" panose="020B0604020202020204" pitchFamily="34" charset="0"/>
              </a:rPr>
              <a:t>the interest rate did not affect the demand for goods.  </a:t>
            </a:r>
            <a:r>
              <a:rPr lang="cs-CZ" altLang="cs-CZ" sz="2000" kern="0" dirty="0" smtClean="0">
                <a:latin typeface="Arial" panose="020B0604020202020204" pitchFamily="34" charset="0"/>
              </a:rPr>
              <a:t>          </a:t>
            </a:r>
          </a:p>
          <a:p>
            <a:pPr marL="342900" lvl="0" indent="-342900" eaLnBrk="1" hangingPunct="1">
              <a:buSzPct val="100000"/>
            </a:pPr>
            <a:endParaRPr lang="cs-CZ" altLang="cs-CZ" sz="900" kern="0" dirty="0">
              <a:latin typeface="Arial" panose="020B0604020202020204" pitchFamily="34" charset="0"/>
            </a:endParaRPr>
          </a:p>
          <a:p>
            <a:pPr lvl="0" eaLnBrk="1" hangingPunct="1">
              <a:buSzPct val="100000"/>
              <a:buNone/>
            </a:pPr>
            <a:r>
              <a:rPr lang="cs-CZ" altLang="cs-CZ" sz="2000" kern="0" dirty="0" smtClean="0">
                <a:latin typeface="Arial" panose="020B0604020202020204" pitchFamily="34" charset="0"/>
              </a:rPr>
              <a:t>               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The </a:t>
            </a:r>
            <a:r>
              <a:rPr lang="en-US" altLang="cs-CZ" sz="2000" kern="0" dirty="0">
                <a:latin typeface="Arial" panose="020B0604020202020204" pitchFamily="34" charset="0"/>
              </a:rPr>
              <a:t>equilibrium condition was given by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:</a:t>
            </a:r>
            <a:endParaRPr lang="cs-CZ" altLang="cs-CZ" sz="2000" kern="0" dirty="0" smtClean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cs-CZ" altLang="cs-CZ" sz="2000" kern="0" dirty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en-US" altLang="cs-CZ" sz="1600" kern="0" dirty="0">
              <a:latin typeface="Arial" panose="020B0604020202020204" pitchFamily="34" charset="0"/>
            </a:endParaRPr>
          </a:p>
          <a:p>
            <a:pPr marL="457200" lvl="1" indent="0" eaLnBrk="1" hangingPunct="1">
              <a:buClr>
                <a:srgbClr val="99CCCC"/>
              </a:buClr>
              <a:buSzPct val="75000"/>
              <a:buNone/>
            </a:pPr>
            <a:r>
              <a:rPr lang="en-GB" altLang="cs-CZ" sz="1800" kern="0" dirty="0" smtClean="0">
                <a:latin typeface="Arial" panose="020B0604020202020204" pitchFamily="34" charset="0"/>
              </a:rPr>
              <a:t> </a:t>
            </a:r>
            <a:endParaRPr lang="en-GB" altLang="cs-CZ" sz="1800" kern="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753374" y="3236577"/>
            <a:ext cx="517585" cy="27604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280291"/>
              </p:ext>
            </p:extLst>
          </p:nvPr>
        </p:nvGraphicFramePr>
        <p:xfrm>
          <a:off x="1844617" y="4109289"/>
          <a:ext cx="4971819" cy="63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3" imgW="1333500" imgH="190500" progId="Equation.COEE2">
                  <p:embed/>
                </p:oleObj>
              </mc:Choice>
              <mc:Fallback>
                <p:oleObj name="Equation" r:id="rId3" imgW="1333500" imgH="190500" progId="Equation.COEE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17" y="4109289"/>
                        <a:ext cx="4971819" cy="632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9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IS-LM MODEL	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TextovéPole 8"/>
          <p:cNvSpPr txBox="1">
            <a:spLocks noChangeArrowheads="1"/>
          </p:cNvSpPr>
          <p:nvPr/>
        </p:nvSpPr>
        <p:spPr bwMode="auto">
          <a:xfrm>
            <a:off x="342105" y="959207"/>
            <a:ext cx="84597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THE DETERMINATION OF OUTPUT</a:t>
            </a:r>
            <a:endParaRPr lang="en-GB" altLang="cs-CZ" sz="24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endParaRPr lang="en-GB" altLang="cs-CZ" sz="1800" b="1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cs-CZ" sz="2400" b="1" dirty="0">
              <a:latin typeface="Arial" panose="020B0604020202020204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621103" y="2067203"/>
            <a:ext cx="3170816" cy="3798888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cs-CZ" altLang="cs-CZ" sz="2200" b="1" dirty="0" err="1" smtClean="0">
                <a:latin typeface="Arial" panose="020B0604020202020204" pitchFamily="34" charset="0"/>
              </a:rPr>
              <a:t>Equilibrium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in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the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</a:t>
            </a:r>
            <a:r>
              <a:rPr lang="cs-CZ" altLang="cs-CZ" sz="2200" b="1" dirty="0" err="1" smtClean="0">
                <a:latin typeface="Arial" panose="020B0604020202020204" pitchFamily="34" charset="0"/>
              </a:rPr>
              <a:t>Goods</a:t>
            </a:r>
            <a:r>
              <a:rPr lang="cs-CZ" altLang="cs-CZ" sz="2200" b="1" dirty="0" smtClean="0">
                <a:latin typeface="Arial" panose="020B0604020202020204" pitchFamily="34" charset="0"/>
              </a:rPr>
              <a:t> Market</a:t>
            </a:r>
          </a:p>
          <a:p>
            <a:pPr>
              <a:spcBef>
                <a:spcPct val="0"/>
              </a:spcBef>
              <a:defRPr/>
            </a:pPr>
            <a:endParaRPr lang="en-US" altLang="cs-CZ" sz="2200" dirty="0">
              <a:latin typeface="Arial" panose="020B060402020202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dirty="0" smtClean="0">
                <a:latin typeface="Arial" panose="020B0604020202020204" pitchFamily="34" charset="0"/>
              </a:rPr>
              <a:t>The demand for goods is an increasing function of output.  Equilibrium requires that the demand for goods be equal to output.</a:t>
            </a:r>
            <a:endParaRPr lang="en-US" altLang="cs-CZ" sz="2200" dirty="0">
              <a:latin typeface="Arial" panose="020B0604020202020204" pitchFamily="34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4238" y="1784090"/>
            <a:ext cx="4505334" cy="436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 – 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GOODS MARKET AND IS CURVE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608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Now, we no longer assume I (investment) is </a:t>
            </a:r>
            <a:r>
              <a:rPr lang="en-US" altLang="cs-CZ" sz="2000" kern="0" dirty="0" smtClean="0">
                <a:latin typeface="Arial" panose="020B0604020202020204" pitchFamily="34" charset="0"/>
              </a:rPr>
              <a:t>constant</a:t>
            </a:r>
            <a:endParaRPr lang="cs-CZ" altLang="cs-CZ" sz="2000" kern="0" dirty="0" smtClean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endParaRPr lang="en-US" altLang="cs-CZ" sz="900" kern="0" dirty="0">
              <a:latin typeface="Arial" panose="020B0604020202020204" pitchFamily="34" charset="0"/>
            </a:endParaRPr>
          </a:p>
          <a:p>
            <a:pPr marL="342900" lvl="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We capture the effects of two factors affecting investment: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The level of sales/income (+)</a:t>
            </a:r>
          </a:p>
          <a:p>
            <a:pPr marL="1085850" lvl="1" indent="-342900" eaLnBrk="1" hangingPunct="1">
              <a:buSzPct val="100000"/>
            </a:pPr>
            <a:r>
              <a:rPr lang="en-US" altLang="cs-CZ" sz="1600" kern="0" dirty="0">
                <a:latin typeface="Arial" panose="020B0604020202020204" pitchFamily="34" charset="0"/>
              </a:rPr>
              <a:t>The interest rate </a:t>
            </a:r>
            <a:r>
              <a:rPr lang="en-US" altLang="cs-CZ" sz="1600" kern="0" dirty="0" smtClean="0">
                <a:latin typeface="Arial" panose="020B0604020202020204" pitchFamily="34" charset="0"/>
              </a:rPr>
              <a:t>(-)</a:t>
            </a: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buSzPct val="100000"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buSzPct val="100000"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marL="1085850" lvl="1" indent="-342900" eaLnBrk="1" hangingPunct="1">
              <a:buSzPct val="100000"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marL="1085850" lvl="1" indent="-342900" eaLnBrk="1" hangingPunct="1">
              <a:buSzPct val="100000"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buSzPct val="100000"/>
            </a:pPr>
            <a:r>
              <a:rPr lang="en-US" altLang="cs-CZ" sz="2000" kern="0" dirty="0">
                <a:latin typeface="Arial" panose="020B0604020202020204" pitchFamily="34" charset="0"/>
              </a:rPr>
              <a:t>Taking into account the investment relation above, the equilibrium condition in the goods market becomes:</a:t>
            </a:r>
          </a:p>
          <a:p>
            <a:pPr marL="342900" indent="-342900" eaLnBrk="1" hangingPunct="1">
              <a:buSzPct val="100000"/>
            </a:pPr>
            <a:endParaRPr lang="cs-CZ" altLang="cs-CZ" sz="2400" kern="0" dirty="0" smtClean="0">
              <a:latin typeface="Arial" panose="020B0604020202020204" pitchFamily="34" charset="0"/>
            </a:endParaRPr>
          </a:p>
          <a:p>
            <a:pPr eaLnBrk="1" hangingPunct="1">
              <a:buSzPct val="100000"/>
              <a:buNone/>
            </a:pPr>
            <a:endParaRPr lang="cs-CZ" altLang="cs-CZ" sz="24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en-US" altLang="cs-CZ" sz="1600" kern="0" dirty="0">
              <a:latin typeface="Arial" panose="020B0604020202020204" pitchFamily="34" charset="0"/>
            </a:endParaRPr>
          </a:p>
          <a:p>
            <a:pPr marL="457200" lvl="1" indent="0" eaLnBrk="1" hangingPunct="1">
              <a:buClr>
                <a:srgbClr val="99CCCC"/>
              </a:buClr>
              <a:buSzPct val="75000"/>
              <a:buNone/>
            </a:pPr>
            <a:r>
              <a:rPr lang="en-GB" altLang="cs-CZ" sz="1800" kern="0" dirty="0" smtClean="0">
                <a:latin typeface="Arial" panose="020B0604020202020204" pitchFamily="34" charset="0"/>
              </a:rPr>
              <a:t> </a:t>
            </a:r>
            <a:endParaRPr lang="en-GB" altLang="cs-CZ" sz="1800" kern="0" dirty="0">
              <a:latin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776" y="3288142"/>
            <a:ext cx="1220333" cy="4167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685" y="5419739"/>
            <a:ext cx="2785446" cy="41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1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0"/>
            <a:ext cx="9144000" cy="720725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IS – LM MODEL</a:t>
            </a:r>
            <a:endParaRPr lang="en-GB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TextovéPole 8"/>
          <p:cNvSpPr txBox="1">
            <a:spLocks noChangeArrowheads="1"/>
          </p:cNvSpPr>
          <p:nvPr/>
        </p:nvSpPr>
        <p:spPr bwMode="auto">
          <a:xfrm>
            <a:off x="338138" y="717550"/>
            <a:ext cx="845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latin typeface="Arial" panose="020B0604020202020204" pitchFamily="34" charset="0"/>
              </a:rPr>
              <a:t>EQUATION OF IS CURVE</a:t>
            </a:r>
            <a:endParaRPr lang="cs-CZ" altLang="cs-CZ" sz="2400" b="1" dirty="0" smtClean="0">
              <a:latin typeface="Arial" panose="020B0604020202020204" pitchFamily="34" charset="0"/>
            </a:endParaRPr>
          </a:p>
        </p:txBody>
      </p:sp>
      <p:sp>
        <p:nvSpPr>
          <p:cNvPr id="3079" name="TextovéPole 10"/>
          <p:cNvSpPr txBox="1">
            <a:spLocks noChangeArrowheads="1"/>
          </p:cNvSpPr>
          <p:nvPr/>
        </p:nvSpPr>
        <p:spPr bwMode="auto">
          <a:xfrm>
            <a:off x="338138" y="1523285"/>
            <a:ext cx="8477250" cy="22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SzPct val="100000"/>
              <a:buNone/>
            </a:pPr>
            <a:endParaRPr lang="cs-CZ" altLang="cs-CZ" sz="24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 smtClean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cs-CZ" altLang="cs-CZ" sz="1600" kern="0" dirty="0">
              <a:latin typeface="Arial" panose="020B0604020202020204" pitchFamily="34" charset="0"/>
            </a:endParaRPr>
          </a:p>
          <a:p>
            <a:pPr lvl="1" indent="0" eaLnBrk="1" hangingPunct="1">
              <a:buSzPct val="100000"/>
              <a:buNone/>
            </a:pPr>
            <a:endParaRPr lang="en-US" altLang="cs-CZ" sz="1600" kern="0" dirty="0">
              <a:latin typeface="Arial" panose="020B0604020202020204" pitchFamily="34" charset="0"/>
            </a:endParaRPr>
          </a:p>
          <a:p>
            <a:pPr marL="457200" lvl="1" indent="0" eaLnBrk="1" hangingPunct="1">
              <a:buClr>
                <a:srgbClr val="99CCCC"/>
              </a:buClr>
              <a:buSzPct val="75000"/>
              <a:buNone/>
            </a:pPr>
            <a:r>
              <a:rPr lang="en-GB" altLang="cs-CZ" sz="1800" kern="0" dirty="0" smtClean="0">
                <a:latin typeface="Arial" panose="020B0604020202020204" pitchFamily="34" charset="0"/>
              </a:rPr>
              <a:t> </a:t>
            </a:r>
            <a:endParaRPr lang="en-GB" altLang="cs-CZ" sz="1800" kern="0" dirty="0">
              <a:latin typeface="Arial" panose="020B0604020202020204" pitchFamily="34" charset="0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687351" y="4156244"/>
            <a:ext cx="517585" cy="27604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761" y="1772169"/>
            <a:ext cx="2306003" cy="112488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526" y="3829464"/>
            <a:ext cx="3228616" cy="7329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45861" r="28714" b="65758"/>
          <a:stretch/>
        </p:blipFill>
        <p:spPr>
          <a:xfrm>
            <a:off x="5523193" y="3845203"/>
            <a:ext cx="893619" cy="58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OPF_návrh [režim kompatibility]" id="{F70FC462-D9F3-4EB2-B923-5E5330675293}" vid="{CCD9E1B5-EE89-42D1-936D-BB4AE5A7B3F6}"/>
    </a:ext>
  </a:extLst>
</a:theme>
</file>

<file path=ppt/theme/theme2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</Template>
  <TotalTime>679</TotalTime>
  <Words>752</Words>
  <Application>Microsoft Office PowerPoint</Application>
  <PresentationFormat>Předvádění na obrazovce (4:3)</PresentationFormat>
  <Paragraphs>216</Paragraphs>
  <Slides>24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Motiv sady Office</vt:lpstr>
      <vt:lpstr>Vlastní návrh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Roman Šperka</dc:creator>
  <cp:lastModifiedBy>majerova</cp:lastModifiedBy>
  <cp:revision>84</cp:revision>
  <dcterms:created xsi:type="dcterms:W3CDTF">2016-03-17T12:08:01Z</dcterms:created>
  <dcterms:modified xsi:type="dcterms:W3CDTF">2017-02-09T17:34:54Z</dcterms:modified>
</cp:coreProperties>
</file>