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9" r:id="rId3"/>
    <p:sldId id="265" r:id="rId4"/>
    <p:sldId id="298" r:id="rId5"/>
    <p:sldId id="296" r:id="rId6"/>
    <p:sldId id="288" r:id="rId7"/>
    <p:sldId id="313" r:id="rId8"/>
    <p:sldId id="293" r:id="rId9"/>
    <p:sldId id="294" r:id="rId10"/>
    <p:sldId id="299" r:id="rId11"/>
    <p:sldId id="302" r:id="rId12"/>
    <p:sldId id="303" r:id="rId13"/>
    <p:sldId id="306" r:id="rId14"/>
    <p:sldId id="312" r:id="rId15"/>
    <p:sldId id="308" r:id="rId16"/>
    <p:sldId id="283" r:id="rId17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6" autoAdjust="0"/>
    <p:restoredTop sz="94660"/>
  </p:normalViewPr>
  <p:slideViewPr>
    <p:cSldViewPr>
      <p:cViewPr varScale="1">
        <p:scale>
          <a:sx n="114" d="100"/>
          <a:sy n="114" d="100"/>
        </p:scale>
        <p:origin x="77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31.05.2021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198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56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961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88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709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975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0571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507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0702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515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3635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676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671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339502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536" y="843558"/>
            <a:ext cx="5112568" cy="252028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Deformace veřejné správy v době nacistické okupace</a:t>
            </a: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444208" y="3723878"/>
            <a:ext cx="2528063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Mgr. Lubomír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Nenička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ekonomie a veřejné správy</a:t>
            </a:r>
          </a:p>
          <a:p>
            <a:pPr algn="r"/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90767" y="987574"/>
            <a:ext cx="8352928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Pozice protektorátní vlády byla postupně </a:t>
            </a: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omezována.</a:t>
            </a:r>
            <a:endParaRPr lang="pl-PL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zemských úřadů byli jmenováni němečtí </a:t>
            </a: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víceprezidenti.</a:t>
            </a:r>
            <a:endParaRPr lang="pl-PL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Členové okresních, zemských zastupitelstev </a:t>
            </a:r>
            <a:b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obecních výborů byli nově </a:t>
            </a: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jmenováni.</a:t>
            </a:r>
            <a:endParaRPr lang="pl-PL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některých městech </a:t>
            </a: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byla rozpuštěna obecní zastupitelstva.</a:t>
            </a:r>
            <a:endParaRPr lang="pl-PL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Zásahy proti autonomní správě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1184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352928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Heydrich přišel do Prahy jako zastupující říšský protektor </a:t>
            </a: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roce </a:t>
            </a: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1941.</a:t>
            </a:r>
            <a:endParaRPr lang="pl-PL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Oberlandráty byly </a:t>
            </a: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rušeny. </a:t>
            </a:r>
            <a:endParaRPr lang="pl-PL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Výkonem správy byly pověřeny dosavadní politické </a:t>
            </a: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úřady. </a:t>
            </a:r>
            <a:endParaRPr lang="pl-PL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 však byly přetvořeny v instituce „správy z příkazu říše“ a převzaty </a:t>
            </a: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Němci. </a:t>
            </a:r>
            <a:endParaRPr lang="pl-PL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Heydrichova správní reforma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50304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352928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některých větších měst </a:t>
            </a:r>
            <a:b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německou menšinou byli </a:t>
            </a:r>
            <a:b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jmenováni němečtí vládní komisaři </a:t>
            </a:r>
            <a:b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namísto českých starostů.</a:t>
            </a:r>
          </a:p>
          <a:p>
            <a:endParaRPr lang="pl-PL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Typickou tendencí se stalo slučování měst </a:t>
            </a:r>
            <a:b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(Moravská a Slezská Ostrava, </a:t>
            </a:r>
            <a:b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Frýdek a Místek, Karviná a Fryštát).</a:t>
            </a:r>
            <a:endParaRPr lang="pl-PL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Nové tendence městské správy</a:t>
            </a:r>
            <a:endParaRPr lang="cs-CZ" sz="28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180" y="1203598"/>
            <a:ext cx="2412268" cy="321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3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352928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Obecní samospráva byla postupně likvidována ve více než 200 českých </a:t>
            </a: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obcích.</a:t>
            </a:r>
            <a:endParaRPr lang="pl-PL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 vládního nařízení z </a:t>
            </a: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roku </a:t>
            </a:r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1944 byly do čela všech obcí </a:t>
            </a: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více než 3 000 obyvateli jmenováni namísto starostů úředničtí </a:t>
            </a: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vedoucí. </a:t>
            </a:r>
            <a:endParaRPr lang="pl-PL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sz="3200" b="1" dirty="0" smtClean="0"/>
              <a:t>Likvidace obecní samosprávy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316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352928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konci </a:t>
            </a: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roku </a:t>
            </a:r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1939 anglická a francouzská vláda uznaly Československý národní výbor </a:t>
            </a: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jako orgán československé politické reprezentace.</a:t>
            </a:r>
            <a:endParaRPr lang="pl-PL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Výbor v létě 1940 ustavil </a:t>
            </a: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Prozatímní </a:t>
            </a:r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státní </a:t>
            </a: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zřízení. </a:t>
            </a:r>
            <a:endParaRPr lang="pl-PL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Bylo tvořeno </a:t>
            </a:r>
            <a:r>
              <a:rPr lang="pl-PL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úřadem prezidenta, vládou </a:t>
            </a:r>
            <a:r>
              <a:rPr lang="pl-PL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l-PL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Státní </a:t>
            </a:r>
            <a:r>
              <a:rPr lang="pl-PL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radou.</a:t>
            </a:r>
            <a:endParaRPr lang="pl-PL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čele stál prezident Beneš – jeho </a:t>
            </a: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abdikace z </a:t>
            </a:r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roku 1938 byla označena za </a:t>
            </a: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vynucenou. </a:t>
            </a:r>
            <a:endParaRPr lang="pl-PL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sz="2800" b="1" dirty="0" smtClean="0"/>
              <a:t>Prozatímní státní zřízení v exilu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70317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352928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Jejím předsedou byl jmenován někdejší šéf lidovců </a:t>
            </a: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Msgr</a:t>
            </a:r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Jan </a:t>
            </a: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Šrámek.</a:t>
            </a:r>
            <a:endParaRPr lang="pl-PL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Zákonodárná moc byla vykonávána prostřednictvím </a:t>
            </a: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prezidentských dekretů. </a:t>
            </a:r>
          </a:p>
          <a:p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Moskvě se formovalo druhé </a:t>
            </a:r>
            <a:b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exilové centrum reprezentované </a:t>
            </a:r>
            <a:b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KSČ.</a:t>
            </a:r>
            <a:endParaRPr lang="pl-PL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b="1" dirty="0" smtClean="0"/>
              <a:t>Exilová vláda v Londýně a moskevské exilové centrum</a:t>
            </a:r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2427734"/>
            <a:ext cx="2808312" cy="221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1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64096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Mnichovu nastal 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odklon od principů 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parlamentní 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demokracie a nárůst vlivu nacistického 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Německa.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rotektorát 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Čechy a 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Morava charakterizovala 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existence dvojí správy 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okupační 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autonomní.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Organizace politické správy zůstala zachována, její pozici 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všech úrovních omezovaly postupně sílící zásahy okupační 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správy.</a:t>
            </a:r>
          </a:p>
          <a:p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Současně 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děním v okupovaných českých zemích se v zahraničí začala utvářet exilová 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politická 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reprezentace v čele s Edvardem Benešem usilující o obnovení 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Československa.</a:t>
            </a: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648072"/>
          </a:xfrm>
        </p:spPr>
        <p:txBody>
          <a:bodyPr/>
          <a:lstStyle/>
          <a:p>
            <a:r>
              <a:rPr lang="cs-CZ" sz="2800" b="1" dirty="0"/>
              <a:t>Shrnutí</a:t>
            </a: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81466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373063">
              <a:spcBef>
                <a:spcPts val="1200"/>
              </a:spcBef>
            </a:pPr>
            <a:endParaRPr 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sz="3200" b="1" dirty="0"/>
              <a:t>Cíle přednášky</a:t>
            </a:r>
            <a:endParaRPr lang="cs-CZ" sz="32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520594" y="987367"/>
            <a:ext cx="7272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Přiblížit dopady Mnichovské dohody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Charakterizovat specifika správního vývoje v době nacistické okupace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Představit prozatímní státní zřízení </a:t>
            </a:r>
            <a:r>
              <a:rPr lang="cs-CZ" sz="2400" smtClean="0"/>
              <a:t>v exilu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30096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373063">
              <a:spcBef>
                <a:spcPts val="1200"/>
              </a:spcBef>
            </a:pPr>
            <a:endParaRPr 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Pád první republiky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703189"/>
            <a:ext cx="8136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Mnichovská dohoda </a:t>
            </a:r>
            <a:r>
              <a:rPr lang="cs-CZ" sz="2000" dirty="0"/>
              <a:t>z konce září 1938 </a:t>
            </a:r>
            <a:r>
              <a:rPr lang="cs-CZ" sz="2000" dirty="0" smtClean="0"/>
              <a:t>rozhodla</a:t>
            </a:r>
            <a:r>
              <a:rPr lang="cs-CZ" sz="2000" dirty="0"/>
              <a:t> </a:t>
            </a:r>
            <a:r>
              <a:rPr lang="cs-CZ" sz="2000" dirty="0" smtClean="0"/>
              <a:t>o </a:t>
            </a:r>
            <a:r>
              <a:rPr lang="cs-CZ" sz="2000" dirty="0"/>
              <a:t>odstoupení pohraničních území ČSR, obývaných převážně německou </a:t>
            </a:r>
            <a:r>
              <a:rPr lang="cs-CZ" sz="2000" dirty="0" smtClean="0"/>
              <a:t>menšinou.</a:t>
            </a: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Pomnichovské Československo je nazýváno také jako </a:t>
            </a:r>
            <a:r>
              <a:rPr lang="cs-CZ" sz="2000" b="1" dirty="0"/>
              <a:t>druhá republika </a:t>
            </a:r>
            <a:r>
              <a:rPr lang="cs-CZ" sz="2000" dirty="0"/>
              <a:t>(prezident Beneš pod tlakem abdikoval a odešel do exilu)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Novým prezidentem zvolen Emil </a:t>
            </a:r>
            <a:r>
              <a:rPr lang="cs-CZ" sz="2000" dirty="0" smtClean="0"/>
              <a:t>Hácha. </a:t>
            </a: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Změnil se politický systém </a:t>
            </a:r>
            <a:r>
              <a:rPr lang="cs-CZ" sz="2000" dirty="0"/>
              <a:t>– jako vládní blok se zformovala pravicová Strana národní jednoty, KSČ byla </a:t>
            </a:r>
            <a:r>
              <a:rPr lang="cs-CZ" sz="2000" dirty="0" smtClean="0"/>
              <a:t>zakázána.</a:t>
            </a:r>
            <a:endParaRPr lang="cs-CZ" sz="2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3038236"/>
            <a:ext cx="4682363" cy="149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8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373063">
              <a:spcBef>
                <a:spcPts val="1200"/>
              </a:spcBef>
            </a:pPr>
            <a:endParaRPr 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Správní změny v pomnichovském období</a:t>
            </a:r>
            <a:endParaRPr lang="cs-CZ" sz="2800" b="1" dirty="0"/>
          </a:p>
        </p:txBody>
      </p:sp>
      <p:sp>
        <p:nvSpPr>
          <p:cNvPr id="2" name="Obdélník 1"/>
          <p:cNvSpPr/>
          <p:nvPr/>
        </p:nvSpPr>
        <p:spPr>
          <a:xfrm>
            <a:off x="467544" y="987574"/>
            <a:ext cx="46805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Změnily se hranice </a:t>
            </a:r>
            <a:r>
              <a:rPr lang="cs-CZ" sz="2000" dirty="0"/>
              <a:t>okresů postižených územními změnami. 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Brzy </a:t>
            </a:r>
            <a:r>
              <a:rPr lang="cs-CZ" sz="2000" dirty="0"/>
              <a:t>po Mnichovu </a:t>
            </a:r>
            <a:r>
              <a:rPr lang="cs-CZ" sz="2000" b="1" dirty="0"/>
              <a:t>zástupci Slovenska </a:t>
            </a:r>
            <a:r>
              <a:rPr lang="cs-CZ" sz="2000" b="1" dirty="0" smtClean="0"/>
              <a:t>a </a:t>
            </a:r>
            <a:r>
              <a:rPr lang="cs-CZ" sz="2000" b="1" dirty="0"/>
              <a:t>Podkarpatské Rusi prosadili </a:t>
            </a:r>
            <a:r>
              <a:rPr lang="cs-CZ" sz="2000" b="1" dirty="0" smtClean="0"/>
              <a:t>autonomii </a:t>
            </a:r>
            <a:r>
              <a:rPr lang="cs-CZ" sz="2000" dirty="0" smtClean="0"/>
              <a:t>a byly zde zřízeny</a:t>
            </a:r>
            <a:r>
              <a:rPr lang="cs-CZ" sz="2000" dirty="0"/>
              <a:t> </a:t>
            </a:r>
            <a:r>
              <a:rPr lang="cs-CZ" sz="2000" dirty="0" smtClean="0"/>
              <a:t>autonomní vlády.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 důsledku posilování státní moci došlo </a:t>
            </a:r>
            <a:r>
              <a:rPr lang="cs-CZ" sz="2000" dirty="0" smtClean="0"/>
              <a:t>k </a:t>
            </a:r>
            <a:r>
              <a:rPr lang="cs-CZ" sz="2000" dirty="0"/>
              <a:t>omezení samospráv na všech </a:t>
            </a:r>
            <a:r>
              <a:rPr lang="cs-CZ" sz="2000" dirty="0" smtClean="0"/>
              <a:t>úrovních.</a:t>
            </a:r>
            <a:endParaRPr lang="cs-CZ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1419622"/>
            <a:ext cx="3487274" cy="255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2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200800" cy="720080"/>
          </a:xfrm>
        </p:spPr>
        <p:txBody>
          <a:bodyPr/>
          <a:lstStyle/>
          <a:p>
            <a:r>
              <a:rPr lang="cs-CZ" sz="3200" dirty="0" smtClean="0"/>
              <a:t>Rozbití Československa</a:t>
            </a:r>
            <a:endParaRPr lang="cs-CZ" sz="3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915566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Pomnichovské Československo se stále více dostávalo pod tlak nacistického </a:t>
            </a:r>
            <a:r>
              <a:rPr lang="cs-CZ" sz="2400" dirty="0" smtClean="0"/>
              <a:t>Německa.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14. března 1939 </a:t>
            </a:r>
            <a:r>
              <a:rPr lang="cs-CZ" sz="2400" b="1" dirty="0"/>
              <a:t>Slovensko </a:t>
            </a:r>
            <a:r>
              <a:rPr lang="cs-CZ" sz="2400" b="1" dirty="0" smtClean="0"/>
              <a:t>vyhlásilo samostatnost.</a:t>
            </a:r>
            <a:endParaRPr lang="cs-CZ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Podkarpatská Rus byla obsazena </a:t>
            </a:r>
            <a:r>
              <a:rPr lang="cs-CZ" sz="2400" dirty="0" smtClean="0"/>
              <a:t>Maďarskem.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České země byly obsazeny Německem </a:t>
            </a:r>
            <a:r>
              <a:rPr lang="cs-CZ" sz="2400" dirty="0"/>
              <a:t>a vznikl Protektorát Čechy a </a:t>
            </a:r>
            <a:r>
              <a:rPr lang="cs-CZ" sz="2400" dirty="0" smtClean="0"/>
              <a:t>Morava. 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3003798"/>
            <a:ext cx="2566638" cy="165215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5" y="2950505"/>
            <a:ext cx="2592288" cy="170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6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64096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Formálně stanovený autonomní statut 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musel </a:t>
            </a: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vykonávat </a:t>
            </a:r>
            <a:b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souladu se zájmy 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říše.</a:t>
            </a:r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Vedle autonomní </a:t>
            </a:r>
            <a:r>
              <a:rPr lang="cs-CZ" altLang="cs-CZ" sz="2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správy </a:t>
            </a:r>
            <a:br>
              <a:rPr lang="cs-CZ" altLang="cs-CZ" sz="2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byla zavedena </a:t>
            </a:r>
            <a:r>
              <a:rPr lang="cs-CZ" altLang="cs-CZ" sz="2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také okupační </a:t>
            </a:r>
            <a:r>
              <a:rPr lang="cs-CZ" altLang="cs-CZ" sz="2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správa. </a:t>
            </a:r>
            <a:endParaRPr lang="cs-CZ" altLang="cs-CZ" sz="2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80920" cy="648072"/>
          </a:xfrm>
        </p:spPr>
        <p:txBody>
          <a:bodyPr/>
          <a:lstStyle/>
          <a:p>
            <a:r>
              <a:rPr lang="cs-CZ" sz="3200" b="1" dirty="0" smtClean="0"/>
              <a:t>Protektorát Čechy a Morava</a:t>
            </a:r>
            <a:endParaRPr lang="cs-CZ" sz="32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921" y="1635646"/>
            <a:ext cx="3384376" cy="238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8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200800" cy="720080"/>
          </a:xfrm>
        </p:spPr>
        <p:txBody>
          <a:bodyPr/>
          <a:lstStyle/>
          <a:p>
            <a:r>
              <a:rPr lang="cs-CZ" sz="3200" dirty="0" smtClean="0"/>
              <a:t>Okupační správa</a:t>
            </a:r>
            <a:endParaRPr lang="cs-CZ" sz="3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915566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V </a:t>
            </a:r>
            <a:r>
              <a:rPr lang="cs-CZ" sz="2400" dirty="0"/>
              <a:t>čele stál </a:t>
            </a:r>
            <a:r>
              <a:rPr lang="cs-CZ" sz="2400" b="1" dirty="0"/>
              <a:t>říšský </a:t>
            </a:r>
            <a:r>
              <a:rPr lang="cs-CZ" sz="2400" b="1" dirty="0" smtClean="0"/>
              <a:t>protektor.</a:t>
            </a:r>
            <a:endParaRPr lang="cs-CZ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Nově byly ustaveny </a:t>
            </a:r>
            <a:r>
              <a:rPr lang="cs-CZ" sz="2400" b="1" dirty="0" err="1"/>
              <a:t>oberlandráty</a:t>
            </a:r>
            <a:r>
              <a:rPr lang="cs-CZ" sz="2400" dirty="0"/>
              <a:t>, které byly přímo podřízeny úřadu </a:t>
            </a:r>
            <a:r>
              <a:rPr lang="cs-CZ" sz="2400" dirty="0" smtClean="0"/>
              <a:t>protektora.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/>
              <a:t>Oberlandráty</a:t>
            </a:r>
            <a:r>
              <a:rPr lang="cs-CZ" sz="2400" dirty="0"/>
              <a:t> byly nejnižšími správními jednotkami pro německé státní </a:t>
            </a:r>
            <a:r>
              <a:rPr lang="cs-CZ" sz="2400" dirty="0" smtClean="0"/>
              <a:t>příslušníky.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Zároveň vykonávaly dozor nad českými okresními </a:t>
            </a:r>
            <a:r>
              <a:rPr lang="cs-CZ" sz="2400" dirty="0" smtClean="0"/>
              <a:t>úřady.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1121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712968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 zcela nezávislý na protektorátní správě a byl podřízen přímo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Hitlerovi.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Mohl vydávat, měnit i rušit právní normy ve všech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oblastech. 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Potvrzoval jmenování ministrů a mohl odvolávat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členy vlády. 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8"/>
            <a:ext cx="7632848" cy="579711"/>
          </a:xfrm>
        </p:spPr>
        <p:txBody>
          <a:bodyPr/>
          <a:lstStyle/>
          <a:p>
            <a:r>
              <a:rPr lang="cs-CZ" sz="2800" b="1" dirty="0" smtClean="0"/>
              <a:t>Říšský protektor</a:t>
            </a:r>
            <a:endParaRPr lang="cs-CZ" sz="28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541" y="2215357"/>
            <a:ext cx="1866947" cy="230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5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987574"/>
            <a:ext cx="8352928" cy="3744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centrální úrovni ji reprezentovala </a:t>
            </a:r>
            <a:b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protektorátní vláda a prezident.</a:t>
            </a:r>
          </a:p>
          <a:p>
            <a:endParaRPr lang="cs-CZ" alt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Organizace politické správy zůstala </a:t>
            </a:r>
            <a:r>
              <a:rPr lang="cs-CZ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zachována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(zemské a okresní úřady, </a:t>
            </a:r>
            <a:b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obecní samospráva),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její pozici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omezovaly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postupně sílící zásahy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okupační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správy.</a:t>
            </a:r>
          </a:p>
          <a:p>
            <a:endParaRPr lang="cs-CZ" alt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Autonomní správa </a:t>
            </a:r>
            <a:br>
              <a:rPr lang="cs-CZ" sz="2800" b="1" dirty="0" smtClean="0"/>
            </a:br>
            <a:endParaRPr lang="cs-CZ" sz="28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3175" y="1419622"/>
            <a:ext cx="3620825" cy="252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9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4438</TotalTime>
  <Words>706</Words>
  <Application>Microsoft Office PowerPoint</Application>
  <PresentationFormat>Předvádění na obrazovce (16:9)</PresentationFormat>
  <Paragraphs>102</Paragraphs>
  <Slides>16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SLU</vt:lpstr>
      <vt:lpstr> Deformace veřejné správy v době nacistické okupace     </vt:lpstr>
      <vt:lpstr>Cíle přednášky</vt:lpstr>
      <vt:lpstr>Pád první republiky</vt:lpstr>
      <vt:lpstr>Správní změny v pomnichovském období</vt:lpstr>
      <vt:lpstr>Rozbití Československa</vt:lpstr>
      <vt:lpstr>Protektorát Čechy a Morava</vt:lpstr>
      <vt:lpstr>Okupační správa</vt:lpstr>
      <vt:lpstr>Říšský protektor</vt:lpstr>
      <vt:lpstr>Autonomní správa  </vt:lpstr>
      <vt:lpstr>Zásahy proti autonomní správě</vt:lpstr>
      <vt:lpstr>Heydrichova správní reforma</vt:lpstr>
      <vt:lpstr>Nové tendence městské správy</vt:lpstr>
      <vt:lpstr>Likvidace obecní samosprávy</vt:lpstr>
      <vt:lpstr>Prozatímní státní zřízení v exilu</vt:lpstr>
      <vt:lpstr>Exilová vláda v Londýně a moskevské exilové centrum</vt:lpstr>
      <vt:lpstr>Shrnutí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uzivatel</cp:lastModifiedBy>
  <cp:revision>168</cp:revision>
  <dcterms:created xsi:type="dcterms:W3CDTF">2016-07-06T15:42:34Z</dcterms:created>
  <dcterms:modified xsi:type="dcterms:W3CDTF">2021-05-31T13:43:32Z</dcterms:modified>
</cp:coreProperties>
</file>